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69"/>
  </p:sldMasterIdLst>
  <p:notesMasterIdLst>
    <p:notesMasterId r:id="rId107"/>
  </p:notesMasterIdLst>
  <p:handoutMasterIdLst>
    <p:handoutMasterId r:id="rId108"/>
  </p:handoutMasterIdLst>
  <p:sldIdLst>
    <p:sldId id="678" r:id="rId70"/>
    <p:sldId id="980" r:id="rId71"/>
    <p:sldId id="981" r:id="rId72"/>
    <p:sldId id="663" r:id="rId73"/>
    <p:sldId id="989" r:id="rId74"/>
    <p:sldId id="698" r:id="rId75"/>
    <p:sldId id="762" r:id="rId76"/>
    <p:sldId id="977" r:id="rId77"/>
    <p:sldId id="759" r:id="rId78"/>
    <p:sldId id="990" r:id="rId79"/>
    <p:sldId id="811" r:id="rId80"/>
    <p:sldId id="671" r:id="rId81"/>
    <p:sldId id="773" r:id="rId82"/>
    <p:sldId id="774" r:id="rId83"/>
    <p:sldId id="993" r:id="rId84"/>
    <p:sldId id="776" r:id="rId85"/>
    <p:sldId id="991" r:id="rId86"/>
    <p:sldId id="961" r:id="rId87"/>
    <p:sldId id="962" r:id="rId88"/>
    <p:sldId id="963" r:id="rId89"/>
    <p:sldId id="964" r:id="rId90"/>
    <p:sldId id="965" r:id="rId91"/>
    <p:sldId id="966" r:id="rId92"/>
    <p:sldId id="967" r:id="rId93"/>
    <p:sldId id="968" r:id="rId94"/>
    <p:sldId id="969" r:id="rId95"/>
    <p:sldId id="976" r:id="rId96"/>
    <p:sldId id="992" r:id="rId97"/>
    <p:sldId id="799" r:id="rId98"/>
    <p:sldId id="970" r:id="rId99"/>
    <p:sldId id="971" r:id="rId100"/>
    <p:sldId id="972" r:id="rId101"/>
    <p:sldId id="788" r:id="rId102"/>
    <p:sldId id="703" r:id="rId103"/>
    <p:sldId id="767" r:id="rId104"/>
    <p:sldId id="588" r:id="rId105"/>
    <p:sldId id="807" r:id="rId10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00DDD6"/>
    <a:srgbClr val="71FBF1"/>
    <a:srgbClr val="1D51D9"/>
    <a:srgbClr val="E0F4FE"/>
    <a:srgbClr val="0073B4"/>
    <a:srgbClr val="438EB7"/>
    <a:srgbClr val="007AC2"/>
    <a:srgbClr val="C0E8FF"/>
    <a:srgbClr val="C8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1520" autoAdjust="0"/>
  </p:normalViewPr>
  <p:slideViewPr>
    <p:cSldViewPr snapToGrid="0" snapToObjects="1" showGuides="1">
      <p:cViewPr varScale="1">
        <p:scale>
          <a:sx n="70" d="100"/>
          <a:sy n="70" d="100"/>
        </p:scale>
        <p:origin x="1123" y="3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07" Type="http://schemas.openxmlformats.org/officeDocument/2006/relationships/notesMaster" Target="notesMasters/notesMaster1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customXml" Target="../customXml/item66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87" Type="http://schemas.openxmlformats.org/officeDocument/2006/relationships/slide" Target="slides/slide18.xml"/><Relationship Id="rId102" Type="http://schemas.openxmlformats.org/officeDocument/2006/relationships/slide" Target="slides/slide33.xml"/><Relationship Id="rId110" Type="http://schemas.openxmlformats.org/officeDocument/2006/relationships/viewProps" Target="viewProps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slide" Target="slides/slide36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34.xml"/><Relationship Id="rId108" Type="http://schemas.openxmlformats.org/officeDocument/2006/relationships/handoutMaster" Target="handoutMasters/handoutMaster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1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slide" Target="slides/slide3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presProps" Target="presProps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slide" Target="slides/slide35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641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90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7397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17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50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4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17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697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695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1218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71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0283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851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35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5364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3078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939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9971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0783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1772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135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525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4958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73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637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9561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6711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5252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96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6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082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674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97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303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20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3/18/2020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3/18/2020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3/18/2020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3/18/2020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3/18/2020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3/18/2020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3/18/2020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e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7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7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hyperlink" Target="Videos/1-CycloMedia%20Street%20Smart.mp4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36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8.png"/><Relationship Id="rId1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Concepts-Map-Exploration" TargetMode="External"/><Relationship Id="rId13" Type="http://schemas.openxmlformats.org/officeDocument/2006/relationships/hyperlink" Target="https://github.com/esri/arcgis-pro-sdk/wiki/ProConcepts-Geodatabase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37.png"/><Relationship Id="rId12" Type="http://schemas.openxmlformats.org/officeDocument/2006/relationships/hyperlink" Target="https://github.com/esri/arcgis-pro-sdk/wiki/ProConcepts-Framework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hyperlink" Target="https://github.com/esri/arcgis-pro-sdk/wiki/ProConcepts-Editing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github.com/Esri/arcgis-pro-sdk-community-samples/tree/f5f9dda18efa173a56d128f3ea64ca34ac3f68a9/Map-Authoring/ProceduralSymbolLayersWithRulePackages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github.com/Esri/arcgis-pro-sdk-community-samples/tree/master/Map-Exploration/BingStreetside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40.jp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8.png"/><Relationship Id="rId14" Type="http://schemas.openxmlformats.org/officeDocument/2006/relationships/hyperlink" Target="Videos/2-Geosoft%20Tools.mp4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Concepts-Raster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40.jpg"/><Relationship Id="rId12" Type="http://schemas.openxmlformats.org/officeDocument/2006/relationships/hyperlink" Target="https://github.com/esri/arcgis-pro-sdk/wiki/ProConcepts-Geodatabase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hyperlink" Target="https://github.com/esri/arcgis-pro-sdk/wiki/ProConcepts-Framework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github.com/esri/arcgis-pro-sdk/wiki/ProConcepts-Map-Authoring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github.com/Esri/arcgis-pro-sdk-community-samples/tree/master/Raster/ChangeColorizerForRasterLayer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41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5" Type="http://schemas.openxmlformats.org/officeDocument/2006/relationships/image" Target="../media/image42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8.png"/><Relationship Id="rId14" Type="http://schemas.openxmlformats.org/officeDocument/2006/relationships/hyperlink" Target="Videos/3-Voyager%20Add-In.mp4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Concepts-Map-Authoring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42.png"/><Relationship Id="rId12" Type="http://schemas.openxmlformats.org/officeDocument/2006/relationships/hyperlink" Target="https://github.com/esri/arcgis-pro-sdk/wiki/ProGuide-Dockpanes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hyperlink" Target="https://github.com/esri/arcgis-pro-sdk/wiki/ProConcepts-Framework" TargetMode="External"/><Relationship Id="rId5" Type="http://schemas.openxmlformats.org/officeDocument/2006/relationships/image" Target="../media/image6.png"/><Relationship Id="rId10" Type="http://schemas.openxmlformats.org/officeDocument/2006/relationships/hyperlink" Target="https://github.com/esri/arcgis-pro-sdk/wiki/ProConcepts-Map-Exploration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github.com/Esri/arcgis-pro-sdk-community-samples/tree/f5f9dda18efa173a56d128f3ea64ca34ac3f68a9/Map-Authoring/MappingAddIns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eosoft.com/products/add-in-for-arcgis-pro" TargetMode="External"/><Relationship Id="rId3" Type="http://schemas.openxmlformats.org/officeDocument/2006/relationships/image" Target="../media/image17.png"/><Relationship Id="rId7" Type="http://schemas.openxmlformats.org/officeDocument/2006/relationships/hyperlink" Target="https://www.cyclomedia.com/us/software-and-services/streetsmart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hyperlink" Target="https://www.voyagersearch.com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7.png"/><Relationship Id="rId7" Type="http://schemas.openxmlformats.org/officeDocument/2006/relationships/hyperlink" Target="https://pro.arcgis.com/en/pro-app/sdk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7.png"/><Relationship Id="rId7" Type="http://schemas.openxmlformats.org/officeDocument/2006/relationships/hyperlink" Target="https://github.com/esri/arcgis-pro-sdk/wiki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48.png"/><Relationship Id="rId5" Type="http://schemas.openxmlformats.org/officeDocument/2006/relationships/image" Target="../media/image6.png"/><Relationship Id="rId10" Type="http://schemas.openxmlformats.org/officeDocument/2006/relationships/image" Target="../media/image47.png"/><Relationship Id="rId4" Type="http://schemas.openxmlformats.org/officeDocument/2006/relationships/image" Target="../media/image18.png"/><Relationship Id="rId9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7.png"/><Relationship Id="rId7" Type="http://schemas.openxmlformats.org/officeDocument/2006/relationships/hyperlink" Target="https://github.com/esri/arcgis-pro-sdk-community-samples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7.png"/><Relationship Id="rId7" Type="http://schemas.openxmlformats.org/officeDocument/2006/relationships/hyperlink" Target="https://community.esri.com/groups/arcgis-pro-sdk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7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7.png"/><Relationship Id="rId7" Type="http://schemas.openxmlformats.org/officeDocument/2006/relationships/hyperlink" Target="https://github.com/esri/arcgis-pro-sdk/wiki/tech-sessions#2020-palm-springs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9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.png"/><Relationship Id="rId3" Type="http://schemas.openxmlformats.org/officeDocument/2006/relationships/image" Target="../media/image35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18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7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34.png"/><Relationship Id="rId5" Type="http://schemas.openxmlformats.org/officeDocument/2006/relationships/image" Target="../media/image6.png"/><Relationship Id="rId10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FEEED-017C-B14E-AB35-5DE4320121B2}"/>
              </a:ext>
            </a:extLst>
          </p:cNvPr>
          <p:cNvGrpSpPr/>
          <p:nvPr/>
        </p:nvGrpSpPr>
        <p:grpSpPr>
          <a:xfrm>
            <a:off x="-7429" y="-16011"/>
            <a:ext cx="12199430" cy="7160257"/>
            <a:chOff x="-7429" y="-16011"/>
            <a:chExt cx="12199430" cy="7160257"/>
          </a:xfrm>
        </p:grpSpPr>
        <p:sp>
          <p:nvSpPr>
            <p:cNvPr id="47" name="gradient background1">
              <a:extLst>
                <a:ext uri="{FF2B5EF4-FFF2-40B4-BE49-F238E27FC236}">
                  <a16:creationId xmlns:a16="http://schemas.microsoft.com/office/drawing/2014/main" id="{0847039A-4C7A-D044-9313-23BD4A57F502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0D143473-945A-B54D-B237-1BE6FA9A6F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129" t="-28915"/>
            <a:stretch/>
          </p:blipFill>
          <p:spPr>
            <a:xfrm>
              <a:off x="9152503" y="5347770"/>
              <a:ext cx="3039498" cy="1540150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F6A5064-FA9F-CB42-A287-95A0A3DF7A8D}"/>
                </a:ext>
              </a:extLst>
            </p:cNvPr>
            <p:cNvGrpSpPr/>
            <p:nvPr/>
          </p:nvGrpSpPr>
          <p:grpSpPr>
            <a:xfrm>
              <a:off x="254620" y="425605"/>
              <a:ext cx="339289" cy="469374"/>
              <a:chOff x="11217128" y="4357338"/>
              <a:chExt cx="339289" cy="469374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375D3161-0902-5549-B2E3-60C1B528B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17128" y="4490087"/>
                <a:ext cx="126139" cy="127007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BF6E8399-55C4-F54A-82F0-652558247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370564" y="4357338"/>
                <a:ext cx="77581" cy="78114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4999CBC3-BD0F-8E48-9F97-BDEA06E191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96553" y="4766436"/>
                <a:ext cx="59864" cy="6027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D5E8F29-B4F5-D645-96E8-BDE9C098EB15}"/>
                </a:ext>
              </a:extLst>
            </p:cNvPr>
            <p:cNvGrpSpPr/>
            <p:nvPr/>
          </p:nvGrpSpPr>
          <p:grpSpPr>
            <a:xfrm>
              <a:off x="-7429" y="4357338"/>
              <a:ext cx="11722403" cy="2786908"/>
              <a:chOff x="-7429" y="4357338"/>
              <a:chExt cx="11722403" cy="2786908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02C9330C-CA5E-C843-8F43-BE8BBDD85C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44663" y="4809453"/>
                <a:ext cx="1886870" cy="2009666"/>
              </a:xfrm>
              <a:prstGeom prst="rect">
                <a:avLst/>
              </a:prstGeom>
            </p:spPr>
          </p:pic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C3170EBD-4A41-E845-8BC1-32F48C09CFE1}"/>
                  </a:ext>
                </a:extLst>
              </p:cNvPr>
              <p:cNvGrpSpPr/>
              <p:nvPr/>
            </p:nvGrpSpPr>
            <p:grpSpPr>
              <a:xfrm>
                <a:off x="-7429" y="4357338"/>
                <a:ext cx="11722403" cy="2786908"/>
                <a:chOff x="-7429" y="4357338"/>
                <a:chExt cx="11722403" cy="2786908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268D3B90-ACE7-1642-9924-CB721D581A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20204"/>
                <a:stretch/>
              </p:blipFill>
              <p:spPr>
                <a:xfrm>
                  <a:off x="-7429" y="5029200"/>
                  <a:ext cx="8849755" cy="1849829"/>
                </a:xfrm>
                <a:prstGeom prst="rect">
                  <a:avLst/>
                </a:prstGeom>
              </p:spPr>
            </p:pic>
            <p:grpSp>
              <p:nvGrpSpPr>
                <p:cNvPr id="98" name="Group 97">
                  <a:extLst>
                    <a:ext uri="{FF2B5EF4-FFF2-40B4-BE49-F238E27FC236}">
                      <a16:creationId xmlns:a16="http://schemas.microsoft.com/office/drawing/2014/main" id="{2D29A05C-641B-6249-8F0D-2EE70D77444B}"/>
                    </a:ext>
                  </a:extLst>
                </p:cNvPr>
                <p:cNvGrpSpPr/>
                <p:nvPr/>
              </p:nvGrpSpPr>
              <p:grpSpPr>
                <a:xfrm>
                  <a:off x="7090158" y="5312474"/>
                  <a:ext cx="967265" cy="626661"/>
                  <a:chOff x="10651311" y="-22363"/>
                  <a:chExt cx="1060058" cy="733563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B6727235-4E3E-044E-BA3A-1536A301E77B}"/>
                      </a:ext>
                    </a:extLst>
                  </p:cNvPr>
                  <p:cNvGrpSpPr/>
                  <p:nvPr/>
                </p:nvGrpSpPr>
                <p:grpSpPr>
                  <a:xfrm>
                    <a:off x="10651311" y="-22363"/>
                    <a:ext cx="309805" cy="361912"/>
                    <a:chOff x="8261157" y="1101314"/>
                    <a:chExt cx="309805" cy="361912"/>
                  </a:xfrm>
                </p:grpSpPr>
                <p:pic>
                  <p:nvPicPr>
                    <p:cNvPr id="95" name="Picture 94">
                      <a:extLst>
                        <a:ext uri="{FF2B5EF4-FFF2-40B4-BE49-F238E27FC236}">
                          <a16:creationId xmlns:a16="http://schemas.microsoft.com/office/drawing/2014/main" id="{6B369537-AC87-3A4E-9BD7-DA13C785725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32722" y="1314553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6" name="Picture 95">
                      <a:extLst>
                        <a:ext uri="{FF2B5EF4-FFF2-40B4-BE49-F238E27FC236}">
                          <a16:creationId xmlns:a16="http://schemas.microsoft.com/office/drawing/2014/main" id="{CC7783E2-2385-E349-83BB-DB3BEC25CB9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261157" y="1101314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7" name="Picture 96">
                    <a:extLst>
                      <a:ext uri="{FF2B5EF4-FFF2-40B4-BE49-F238E27FC236}">
                        <a16:creationId xmlns:a16="http://schemas.microsoft.com/office/drawing/2014/main" id="{984D2B8A-2CD3-B54B-95D1-4100696FC6C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B41BD14A-D59F-324D-85F9-266B3C5BCE84}"/>
                    </a:ext>
                  </a:extLst>
                </p:cNvPr>
                <p:cNvGrpSpPr/>
                <p:nvPr/>
              </p:nvGrpSpPr>
              <p:grpSpPr>
                <a:xfrm>
                  <a:off x="11355303" y="4357338"/>
                  <a:ext cx="359671" cy="469374"/>
                  <a:chOff x="11355303" y="4357338"/>
                  <a:chExt cx="359671" cy="469374"/>
                </a:xfrm>
              </p:grpSpPr>
              <p:pic>
                <p:nvPicPr>
                  <p:cNvPr id="102" name="Picture 101">
                    <a:extLst>
                      <a:ext uri="{FF2B5EF4-FFF2-40B4-BE49-F238E27FC236}">
                        <a16:creationId xmlns:a16="http://schemas.microsoft.com/office/drawing/2014/main" id="{1755267C-2DEF-B643-B4F6-EE1F0E7308C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88835" y="4490087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103" name="Picture 102">
                    <a:extLst>
                      <a:ext uri="{FF2B5EF4-FFF2-40B4-BE49-F238E27FC236}">
                        <a16:creationId xmlns:a16="http://schemas.microsoft.com/office/drawing/2014/main" id="{C958DF2F-220D-6747-9F67-BFBC3AC0E4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437471" y="4357338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100">
                    <a:extLst>
                      <a:ext uri="{FF2B5EF4-FFF2-40B4-BE49-F238E27FC236}">
                        <a16:creationId xmlns:a16="http://schemas.microsoft.com/office/drawing/2014/main" id="{168BC168-0955-F34A-899B-EBF7D9A9A4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303" y="4766436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F4B095B6-CD94-C240-AE4D-A7881986F32C}"/>
                    </a:ext>
                  </a:extLst>
                </p:cNvPr>
                <p:cNvGrpSpPr/>
                <p:nvPr/>
              </p:nvGrpSpPr>
              <p:grpSpPr>
                <a:xfrm>
                  <a:off x="3411853" y="6193446"/>
                  <a:ext cx="954183" cy="422934"/>
                  <a:chOff x="10809713" y="113601"/>
                  <a:chExt cx="1045721" cy="495083"/>
                </a:xfrm>
              </p:grpSpPr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E1B410C7-AA35-B042-9E1E-D5E9F512D5E5}"/>
                      </a:ext>
                    </a:extLst>
                  </p:cNvPr>
                  <p:cNvGrpSpPr/>
                  <p:nvPr/>
                </p:nvGrpSpPr>
                <p:grpSpPr>
                  <a:xfrm>
                    <a:off x="10809713" y="113601"/>
                    <a:ext cx="1045721" cy="429930"/>
                    <a:chOff x="8419559" y="1237278"/>
                    <a:chExt cx="1045721" cy="429930"/>
                  </a:xfrm>
                </p:grpSpPr>
                <p:pic>
                  <p:nvPicPr>
                    <p:cNvPr id="107" name="Picture 106">
                      <a:extLst>
                        <a:ext uri="{FF2B5EF4-FFF2-40B4-BE49-F238E27FC236}">
                          <a16:creationId xmlns:a16="http://schemas.microsoft.com/office/drawing/2014/main" id="{6D80B37A-0015-7143-957E-29AA8BA2C85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19559" y="1518535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>
                      <a:extLst>
                        <a:ext uri="{FF2B5EF4-FFF2-40B4-BE49-F238E27FC236}">
                          <a16:creationId xmlns:a16="http://schemas.microsoft.com/office/drawing/2014/main" id="{1DC41E60-66D0-4A45-8C38-0313F4F77D0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80256" y="1237278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06" name="Picture 105">
                    <a:extLst>
                      <a:ext uri="{FF2B5EF4-FFF2-40B4-BE49-F238E27FC236}">
                        <a16:creationId xmlns:a16="http://schemas.microsoft.com/office/drawing/2014/main" id="{6B789A0D-D662-074E-A0CD-1A81356B8F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129114" y="538126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CA22A6B7-7FAA-9A4D-A0A0-D07D9916C082}"/>
                    </a:ext>
                  </a:extLst>
                </p:cNvPr>
                <p:cNvGrpSpPr/>
                <p:nvPr/>
              </p:nvGrpSpPr>
              <p:grpSpPr>
                <a:xfrm>
                  <a:off x="4822044" y="6262873"/>
                  <a:ext cx="352237" cy="469374"/>
                  <a:chOff x="11645762" y="161755"/>
                  <a:chExt cx="386028" cy="549445"/>
                </a:xfrm>
              </p:grpSpPr>
              <p:grpSp>
                <p:nvGrpSpPr>
                  <p:cNvPr id="110" name="Group 109">
                    <a:extLst>
                      <a:ext uri="{FF2B5EF4-FFF2-40B4-BE49-F238E27FC236}">
                        <a16:creationId xmlns:a16="http://schemas.microsoft.com/office/drawing/2014/main" id="{70212538-9616-8843-A8FD-D385390416D4}"/>
                      </a:ext>
                    </a:extLst>
                  </p:cNvPr>
                  <p:cNvGrpSpPr/>
                  <p:nvPr/>
                </p:nvGrpSpPr>
                <p:grpSpPr>
                  <a:xfrm>
                    <a:off x="11711370" y="161755"/>
                    <a:ext cx="320420" cy="304068"/>
                    <a:chOff x="9321216" y="1285432"/>
                    <a:chExt cx="320420" cy="304068"/>
                  </a:xfrm>
                </p:grpSpPr>
                <p:pic>
                  <p:nvPicPr>
                    <p:cNvPr id="112" name="Picture 111">
                      <a:extLst>
                        <a:ext uri="{FF2B5EF4-FFF2-40B4-BE49-F238E27FC236}">
                          <a16:creationId xmlns:a16="http://schemas.microsoft.com/office/drawing/2014/main" id="{EAFD18E7-7193-1A45-B470-A4B9C1DDAB3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503396" y="1440827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3" name="Picture 112">
                      <a:extLst>
                        <a:ext uri="{FF2B5EF4-FFF2-40B4-BE49-F238E27FC236}">
                          <a16:creationId xmlns:a16="http://schemas.microsoft.com/office/drawing/2014/main" id="{E660A0D8-88C7-E545-8FE2-FDC97C76683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21216" y="1285432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11" name="Picture 110">
                    <a:extLst>
                      <a:ext uri="{FF2B5EF4-FFF2-40B4-BE49-F238E27FC236}">
                        <a16:creationId xmlns:a16="http://schemas.microsoft.com/office/drawing/2014/main" id="{FDAAF8F9-4624-7E48-B578-EE80FD7C2D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D61701CC-0ABE-D044-B2FE-26116F1E15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98868" y="5050560"/>
                  <a:ext cx="573845" cy="617680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F1497FF2-8927-5C43-9100-52536ACE77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03309" y="4800203"/>
                  <a:ext cx="1288751" cy="1393244"/>
                </a:xfrm>
                <a:prstGeom prst="rect">
                  <a:avLst/>
                </a:prstGeom>
              </p:spPr>
            </p:pic>
            <p:pic>
              <p:nvPicPr>
                <p:cNvPr id="71" name="Picture 70">
                  <a:extLst>
                    <a:ext uri="{FF2B5EF4-FFF2-40B4-BE49-F238E27FC236}">
                      <a16:creationId xmlns:a16="http://schemas.microsoft.com/office/drawing/2014/main" id="{468FA90E-4C6F-A240-92EF-F57E055858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503295" y="6054170"/>
                  <a:ext cx="695665" cy="752070"/>
                </a:xfrm>
                <a:prstGeom prst="rect">
                  <a:avLst/>
                </a:prstGeom>
              </p:spPr>
            </p:pic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83C3CA1A-69DE-E042-8FD8-08694CBAFD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235886" y="5799473"/>
                  <a:ext cx="412000" cy="443129"/>
                </a:xfrm>
                <a:prstGeom prst="rect">
                  <a:avLst/>
                </a:prstGeom>
              </p:spPr>
            </p:pic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D24137AB-B2C6-D040-9B41-2D99A98A2D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52434" y="6374353"/>
                  <a:ext cx="337966" cy="363501"/>
                </a:xfrm>
                <a:prstGeom prst="rect">
                  <a:avLst/>
                </a:prstGeom>
              </p:spPr>
            </p:pic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1A804BB6-DB23-3745-A1EB-BC19D99C79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80218" y="5729028"/>
                  <a:ext cx="903555" cy="977617"/>
                </a:xfrm>
                <a:prstGeom prst="rect">
                  <a:avLst/>
                </a:prstGeom>
              </p:spPr>
            </p:pic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0C57FE4E-CDE2-F247-B369-076DB771E4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63593" y="6492592"/>
                  <a:ext cx="444500" cy="479310"/>
                </a:xfrm>
                <a:prstGeom prst="rect">
                  <a:avLst/>
                </a:prstGeom>
              </p:spPr>
            </p:pic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0D53F095-1506-E34E-AE98-AA642EE1CD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2729" y="5504904"/>
                  <a:ext cx="350125" cy="378824"/>
                </a:xfrm>
                <a:prstGeom prst="rect">
                  <a:avLst/>
                </a:prstGeom>
              </p:spPr>
            </p:pic>
            <p:pic>
              <p:nvPicPr>
                <p:cNvPr id="91" name="Picture 90">
                  <a:extLst>
                    <a:ext uri="{FF2B5EF4-FFF2-40B4-BE49-F238E27FC236}">
                      <a16:creationId xmlns:a16="http://schemas.microsoft.com/office/drawing/2014/main" id="{23A188DE-3C70-8440-8AD4-E1D403C0EC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151844" y="5600156"/>
                  <a:ext cx="576672" cy="617680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FAE07FE7-B57E-8A4D-B703-C491B612A0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88576" y="5905243"/>
                  <a:ext cx="1151965" cy="123900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E5630E4-46BD-D146-B1B7-65A6B9F59C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343" y="564779"/>
            <a:ext cx="2120900" cy="6604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2B3DF2FB-7272-5444-BF59-223F310E296A}"/>
              </a:ext>
            </a:extLst>
          </p:cNvPr>
          <p:cNvSpPr txBox="1"/>
          <p:nvPr/>
        </p:nvSpPr>
        <p:spPr>
          <a:xfrm>
            <a:off x="3349672" y="-910130"/>
            <a:ext cx="5492655" cy="8255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  <a:ea typeface="+mn-ea"/>
                <a:cs typeface="+mn-cs"/>
              </a:rPr>
              <a:t>Please leave artwork “+” clustered</a:t>
            </a:r>
            <a:r>
              <a:rPr lang="en-US" sz="1400" b="1" dirty="0">
                <a:solidFill>
                  <a:srgbClr val="FF0000"/>
                </a:solidFill>
              </a:rPr>
              <a:t>. 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</a:rPr>
              <a:t>Do not use them alone, as bullet points, or as a “plus” concept. Thank you.</a:t>
            </a:r>
          </a:p>
        </p:txBody>
      </p:sp>
      <p:sp>
        <p:nvSpPr>
          <p:cNvPr id="81" name="EPC 2020">
            <a:extLst>
              <a:ext uri="{FF2B5EF4-FFF2-40B4-BE49-F238E27FC236}">
                <a16:creationId xmlns:a16="http://schemas.microsoft.com/office/drawing/2014/main" id="{71ACAD7C-41CE-7B4B-9F43-F75CFC5E916E}"/>
              </a:ext>
            </a:extLst>
          </p:cNvPr>
          <p:cNvSpPr txBox="1">
            <a:spLocks/>
          </p:cNvSpPr>
          <p:nvPr/>
        </p:nvSpPr>
        <p:spPr bwMode="white">
          <a:xfrm>
            <a:off x="1337821" y="4110063"/>
            <a:ext cx="4148579" cy="2015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rgbClr val="FDEBD7">
                    <a:alpha val="50000"/>
                  </a:srgbClr>
                </a:solidFill>
              </a:rPr>
              <a:t>2020 ESRI DEVELOPER SUMMIT  |  Palm Springs, CA</a:t>
            </a:r>
          </a:p>
        </p:txBody>
      </p:sp>
      <p:sp>
        <p:nvSpPr>
          <p:cNvPr id="61" name="Subtitle 60">
            <a:extLst>
              <a:ext uri="{FF2B5EF4-FFF2-40B4-BE49-F238E27FC236}">
                <a16:creationId xmlns:a16="http://schemas.microsoft.com/office/drawing/2014/main" id="{D3140B26-EF4F-9140-861F-74099371C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7821" y="3579596"/>
            <a:ext cx="8534401" cy="732001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DEBD7"/>
                </a:solidFill>
              </a:rPr>
              <a:t>Christopher Zent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519FC-7D8D-8945-8148-8F965EFCA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821" y="2428193"/>
            <a:ext cx="10251014" cy="914400"/>
          </a:xfrm>
        </p:spPr>
        <p:txBody>
          <a:bodyPr/>
          <a:lstStyle/>
          <a:p>
            <a:pPr algn="l"/>
            <a:r>
              <a:rPr lang="en-US" sz="3600" b="0" dirty="0"/>
              <a:t>ArcGIS Pro SDK for .NET:  </a:t>
            </a:r>
            <a:br>
              <a:rPr lang="en-US" sz="3600" b="0" dirty="0"/>
            </a:br>
            <a:r>
              <a:rPr lang="en-US" sz="3600" b="0" dirty="0"/>
              <a:t>Demonstrating Extensibility with Partner Add-Ins</a:t>
            </a:r>
          </a:p>
        </p:txBody>
      </p:sp>
    </p:spTree>
    <p:extLst>
      <p:ext uri="{BB962C8B-B14F-4D97-AF65-F5344CB8AC3E}">
        <p14:creationId xmlns:p14="http://schemas.microsoft.com/office/powerpoint/2010/main" val="258366854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9527465" cy="1477328"/>
          </a:xfrm>
        </p:spPr>
        <p:txBody>
          <a:bodyPr/>
          <a:lstStyle/>
          <a:p>
            <a:r>
              <a:rPr lang="en-US" dirty="0"/>
              <a:t>Demonstrating Extensibility </a:t>
            </a:r>
            <a:br>
              <a:rPr lang="en-US" dirty="0"/>
            </a:br>
            <a:r>
              <a:rPr lang="en-US" dirty="0"/>
              <a:t>with Add-Ins</a:t>
            </a:r>
          </a:p>
        </p:txBody>
      </p:sp>
    </p:spTree>
    <p:extLst>
      <p:ext uri="{BB962C8B-B14F-4D97-AF65-F5344CB8AC3E}">
        <p14:creationId xmlns:p14="http://schemas.microsoft.com/office/powerpoint/2010/main" val="222767739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BB10BBB-8737-4268-B8F9-3F7ECF2161B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0" name="shading (lower right)">
              <a:extLst>
                <a:ext uri="{FF2B5EF4-FFF2-40B4-BE49-F238E27FC236}">
                  <a16:creationId xmlns:a16="http://schemas.microsoft.com/office/drawing/2014/main" id="{2F81C6B9-40E9-4B88-88EC-F193ADAA6C2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698D47F-32E2-4628-8DA5-88C4CA513B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3" name="Group 32" hidden="1">
                <a:extLst>
                  <a:ext uri="{FF2B5EF4-FFF2-40B4-BE49-F238E27FC236}">
                    <a16:creationId xmlns:a16="http://schemas.microsoft.com/office/drawing/2014/main" id="{9E7380A9-F1E8-452E-BB95-054F92F076A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05299E83-B6D4-47C1-9D48-0088B710D63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7" name="Picture 76">
                  <a:extLst>
                    <a:ext uri="{FF2B5EF4-FFF2-40B4-BE49-F238E27FC236}">
                      <a16:creationId xmlns:a16="http://schemas.microsoft.com/office/drawing/2014/main" id="{00BC1B95-FD09-4BCC-BF72-97AE74C6CD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A679D0E-87DD-43D2-8659-ED2FFE427FB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74F36778-155F-435C-8EAD-7FBC354A54A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48EA2748-FBDE-4A26-AAC0-E3E970EAB3E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3" name="Freeform 72">
                      <a:extLst>
                        <a:ext uri="{FF2B5EF4-FFF2-40B4-BE49-F238E27FC236}">
                          <a16:creationId xmlns:a16="http://schemas.microsoft.com/office/drawing/2014/main" id="{F17C0ADF-804D-4E34-A510-095CB487C0D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B028E955-8D10-4B3A-A6DE-C9D84666720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61319218-52C6-485F-B584-41C7A62FC2A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45683C53-81EF-4DDB-A6D1-9DE021E067C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0" name="Freeform 69">
                      <a:extLst>
                        <a:ext uri="{FF2B5EF4-FFF2-40B4-BE49-F238E27FC236}">
                          <a16:creationId xmlns:a16="http://schemas.microsoft.com/office/drawing/2014/main" id="{ED0F6599-6FAA-4D2F-AA29-A0C294155D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1" name="Rectangle 70">
                      <a:extLst>
                        <a:ext uri="{FF2B5EF4-FFF2-40B4-BE49-F238E27FC236}">
                          <a16:creationId xmlns:a16="http://schemas.microsoft.com/office/drawing/2014/main" id="{212C9E40-091E-4913-8827-BF176CB21E2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2" name="Rectangle 71">
                      <a:extLst>
                        <a:ext uri="{FF2B5EF4-FFF2-40B4-BE49-F238E27FC236}">
                          <a16:creationId xmlns:a16="http://schemas.microsoft.com/office/drawing/2014/main" id="{EFCD1D48-7EDA-489B-B1E6-3C43D1FC511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FA2EBEE4-9D5F-4D1A-BA3B-E3F4F76E10A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3A3B5255-78AB-431E-9D19-D89A86A2DC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8F2DC582-F8A6-4246-97D1-292F3D1EE7E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AA9B25E9-8365-4976-ADD0-A48CFA13933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DB2EFCD8-F34F-4730-A95A-023CEF9AE3D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ECFAA542-1DE9-4C2E-8E31-48848B7455C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1E854166-80B1-436A-B2E5-9678B4C968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96F4A33-5EB8-42CE-89EE-981BAC0449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Discussion points for each add-in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62444" y="2071770"/>
            <a:ext cx="8505291" cy="5344488"/>
          </a:xfrm>
        </p:spPr>
        <p:txBody>
          <a:bodyPr/>
          <a:lstStyle/>
          <a:p>
            <a:pPr fontAlgn="ctr">
              <a:spcBef>
                <a:spcPts val="12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400" b="0" dirty="0"/>
              <a:t>Overview of the add-in</a:t>
            </a:r>
          </a:p>
          <a:p>
            <a:pPr fontAlgn="ctr">
              <a:spcBef>
                <a:spcPts val="12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400" b="0" dirty="0"/>
              <a:t>How it extends ArcGIS Pro</a:t>
            </a:r>
          </a:p>
          <a:p>
            <a:pPr fontAlgn="ctr">
              <a:spcBef>
                <a:spcPts val="12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400" b="0" dirty="0"/>
              <a:t>Video demonstration – with focus on customizations</a:t>
            </a:r>
          </a:p>
          <a:p>
            <a:pPr fontAlgn="ctr">
              <a:spcBef>
                <a:spcPts val="12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400" b="0" dirty="0"/>
              <a:t>Review some of the Pro APIs used and available resources</a:t>
            </a:r>
          </a:p>
          <a:p>
            <a:pPr lvl="1" fontAlgn="ctr"/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42341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7429" y="-16011"/>
            <a:ext cx="12199428" cy="6895040"/>
            <a:chOff x="-7429" y="-16011"/>
            <a:chExt cx="12199428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1244149" y="1590101"/>
              <a:ext cx="5932204" cy="5142146"/>
              <a:chOff x="1244149" y="1590101"/>
              <a:chExt cx="5932204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1244149" y="1590101"/>
                <a:ext cx="5932204" cy="5142146"/>
                <a:chOff x="1244149" y="1590101"/>
                <a:chExt cx="5932204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1244149" y="5258247"/>
                  <a:ext cx="5492431" cy="1474000"/>
                  <a:chOff x="1244149" y="5258247"/>
                  <a:chExt cx="5492431" cy="1474000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C4832705-5837-4AD1-8C42-FC4EB82BA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1906" y="3251118"/>
            <a:ext cx="8221903" cy="369332"/>
          </a:xfrm>
        </p:spPr>
        <p:txBody>
          <a:bodyPr/>
          <a:lstStyle/>
          <a:p>
            <a:r>
              <a:rPr lang="en-US" sz="2400" dirty="0"/>
              <a:t>Extending Pro to visualize and leverage street-level imagery</a:t>
            </a:r>
            <a:endParaRPr lang="en-US" dirty="0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03D3CB6B-70E4-46FA-B83B-CFBAB3215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86665"/>
            <a:ext cx="8683723" cy="615553"/>
          </a:xfrm>
        </p:spPr>
        <p:txBody>
          <a:bodyPr/>
          <a:lstStyle/>
          <a:p>
            <a:r>
              <a:rPr lang="en-US" sz="4000" dirty="0"/>
              <a:t>CycloMedia Street Smart Add-In</a:t>
            </a:r>
          </a:p>
        </p:txBody>
      </p:sp>
    </p:spTree>
    <p:extLst>
      <p:ext uri="{BB962C8B-B14F-4D97-AF65-F5344CB8AC3E}">
        <p14:creationId xmlns:p14="http://schemas.microsoft.com/office/powerpoint/2010/main" val="184959044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26EB423D-F79A-4A24-AEAC-A677EE7B801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77C22E2E-8173-4127-8FC5-914D32E98C3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51E3EBEC-5E43-40AD-97D5-D058EE5A549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0" name="Group 59" hidden="1">
                <a:extLst>
                  <a:ext uri="{FF2B5EF4-FFF2-40B4-BE49-F238E27FC236}">
                    <a16:creationId xmlns:a16="http://schemas.microsoft.com/office/drawing/2014/main" id="{F569C887-4910-4BD9-BB1D-6B3C9A9E0B2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FDE0B97F-722D-4232-A653-5EBE5C8B2ED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D369F393-5579-41FB-AB5C-82A14D31DA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1D588E1-6896-452A-9499-06E9FDB5FAB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66E85873-5BD8-4AE7-AF07-1415C6A8B4F3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EB8B16BB-628F-4F6C-98F1-B29026F0540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8603E5E9-12CF-4530-852D-B3C76B41DF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B597047D-87B4-483D-A5B4-BBEBA5852DD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6E60A2B4-0394-45AB-98DD-79E771F645D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23A9B957-3CBB-475C-A3DE-092E234580A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153F3927-27A9-46B7-BC2A-1FA4121F69D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8B219BC8-19CB-4B05-8B3C-0CB6D5B31CD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5FFC21B2-1A8E-4125-B2F9-C5949D16D27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4DBD779A-6346-4289-8E36-5AF76DADB694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D2E6098B-E814-4A03-89DC-8208950E85E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945BB54F-0996-49D6-B4E0-02C244FB13A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1476A6D9-78F4-4D0F-8BD3-D7AA4F757B3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18CBED97-912B-4128-9A94-CF4F5983F6A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B1C77D96-F457-4BB1-8DE7-2D20F45F6D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9511BB09-BC6D-43A4-BA16-366CEFB3CB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E97E63A-4EFA-4DC5-8D1E-5827903C2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CycloMedia Street Smart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56489"/>
            <a:ext cx="10369296" cy="3429000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Developed by:  </a:t>
            </a:r>
            <a:r>
              <a:rPr lang="en-US" b="0" dirty="0"/>
              <a:t>CycloMedia,  Esri Partner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Audience</a:t>
            </a:r>
            <a:r>
              <a:rPr lang="en-US" b="0" dirty="0"/>
              <a:t>:  Local Government, Transportation, Utilities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Focus areas</a:t>
            </a:r>
            <a:r>
              <a:rPr lang="en-US" b="0" dirty="0"/>
              <a:t>: Data Collection, Map Exploration, Visualization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00DF08-238A-4B48-B1D5-A6D319EC24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3606" y="115372"/>
            <a:ext cx="3004738" cy="9330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17C071C-336D-4EB8-A30C-1A587FBA8B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5730" y="3608303"/>
            <a:ext cx="5882614" cy="318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0541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E96B1C0B-B04F-4F4E-B558-68BE24F6C6D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B7D8BA12-0B22-473A-82FB-B39A6ECAC86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1A9333F-3A31-4721-A66C-77D703CDDFA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2" name="Group 61" hidden="1">
                <a:extLst>
                  <a:ext uri="{FF2B5EF4-FFF2-40B4-BE49-F238E27FC236}">
                    <a16:creationId xmlns:a16="http://schemas.microsoft.com/office/drawing/2014/main" id="{81225C60-E65C-4CE6-A602-D6CB38B663F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C2AC0F97-0094-43FE-8250-B988BB8A29E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A5F31410-88FC-428A-B5EF-EDB5F620B1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4E21F0D4-9599-4698-9DE0-7B3D6CF5A7CF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5EED22FE-4B71-4204-BBBD-AAE7776B64E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02AFFB74-F6BC-4B2F-9ACF-7FC9DD3C8E3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7" name="Freeform 72">
                      <a:extLst>
                        <a:ext uri="{FF2B5EF4-FFF2-40B4-BE49-F238E27FC236}">
                          <a16:creationId xmlns:a16="http://schemas.microsoft.com/office/drawing/2014/main" id="{0237E212-8DB0-4D64-852F-29FC82BFBC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E060A1C4-B6E5-4705-92E8-5F017810B8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B65D4311-E57E-4916-85BC-611C20FACC7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CF403781-843D-43E3-8C3C-05A7210764A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F86EF082-EC51-4C95-881F-1DA44AEA182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F2F9742F-A676-4A26-94F5-CB29837C247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48748A82-940D-4A21-AA3D-C15C09DF485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45311BA0-960A-4B62-9F77-75186E2C59A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D8A2E801-CB7F-406D-B752-A8874859C1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AD514EA5-A0A4-42D9-BA96-22F965AADB5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26482553-C6C8-499A-A8EA-113BACDCD1C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A82D492B-B992-4E8E-A36A-9CECDB3AA85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EC268414-3AF4-4126-88F5-AAEEC00DFA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ED4C8FFD-4555-424E-AABD-DE68299496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1CBA0F6-F1D6-4968-8B74-31AE52FA4B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CycloMedia Street Smart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513512"/>
            <a:ext cx="10981481" cy="3429000"/>
          </a:xfrm>
        </p:spPr>
        <p:txBody>
          <a:bodyPr/>
          <a:lstStyle/>
          <a:p>
            <a:pPr fontAlgn="ctr"/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Emphasis:   </a:t>
            </a:r>
          </a:p>
          <a:p>
            <a:pPr lvl="1" fontAlgn="ctr"/>
            <a:r>
              <a:rPr lang="en-US" sz="2000" b="0" dirty="0"/>
              <a:t>Incorporates CycloMedia street-level imagery and tools in Pro for visualization, data collection and measurement workflows.</a:t>
            </a:r>
          </a:p>
          <a:p>
            <a:pPr fontAlgn="ctr">
              <a:spcBef>
                <a:spcPts val="2400"/>
              </a:spcBef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does it extend Pro:  </a:t>
            </a:r>
          </a:p>
          <a:p>
            <a:pPr lvl="1" fontAlgn="ctr"/>
            <a:r>
              <a:rPr lang="en-US" sz="2000" b="0" dirty="0"/>
              <a:t>Configures service connections and rendering for Street Smart layers in map views</a:t>
            </a:r>
          </a:p>
          <a:p>
            <a:pPr lvl="1" fontAlgn="ctr"/>
            <a:r>
              <a:rPr lang="en-US" sz="2000" b="0" dirty="0"/>
              <a:t>Real-time integration between the Pro map view and GeoCycloramas – 360-degree imagery</a:t>
            </a:r>
          </a:p>
          <a:p>
            <a:pPr lvl="1" fontAlgn="ctr"/>
            <a:r>
              <a:rPr lang="en-US" sz="2000" b="0" dirty="0"/>
              <a:t>Capture of new features leveraging imagery</a:t>
            </a:r>
          </a:p>
          <a:p>
            <a:pPr lvl="1" fontAlgn="ctr"/>
            <a:r>
              <a:rPr lang="en-US" sz="2000" b="0" dirty="0"/>
              <a:t>Settings integrated throughout Pro</a:t>
            </a:r>
          </a:p>
          <a:p>
            <a:pPr marL="283464" lvl="1" indent="0" fontAlgn="ctr">
              <a:buNone/>
            </a:pPr>
            <a:endParaRPr lang="en-US" sz="2000" b="0" dirty="0"/>
          </a:p>
          <a:p>
            <a:pPr lvl="1" fontAlgn="ctr"/>
            <a:endParaRPr lang="en-US" sz="2000" b="0" dirty="0"/>
          </a:p>
          <a:p>
            <a:pPr marL="283464" lvl="1" indent="0" fontAlgn="ctr">
              <a:buNone/>
            </a:pPr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E80AC92-D817-4F36-AA9B-9F7EAAE5F5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3606" y="115372"/>
            <a:ext cx="3004738" cy="93305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7936DCA-E7C3-4FFD-9B57-FB9B8CC0D9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5200" y="4198433"/>
            <a:ext cx="4793144" cy="259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16720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pic>
        <p:nvPicPr>
          <p:cNvPr id="39" name="Picture 38">
            <a:hlinkClick r:id="rId13" action="ppaction://hlinkfile"/>
            <a:extLst>
              <a:ext uri="{FF2B5EF4-FFF2-40B4-BE49-F238E27FC236}">
                <a16:creationId xmlns:a16="http://schemas.microsoft.com/office/drawing/2014/main" id="{73F24C60-5793-42F5-B7EB-1F2EDAAB0EF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3588" y="1863078"/>
            <a:ext cx="6043810" cy="3273730"/>
          </a:xfrm>
          <a:prstGeom prst="rect">
            <a:avLst/>
          </a:prstGeom>
        </p:spPr>
      </p:pic>
      <p:sp>
        <p:nvSpPr>
          <p:cNvPr id="46" name="Title 4">
            <a:extLst>
              <a:ext uri="{FF2B5EF4-FFF2-40B4-BE49-F238E27FC236}">
                <a16:creationId xmlns:a16="http://schemas.microsoft.com/office/drawing/2014/main" id="{2B882772-BB03-440A-AC09-1A6D29E8E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1" y="2216341"/>
            <a:ext cx="4527741" cy="1754326"/>
          </a:xfrm>
        </p:spPr>
        <p:txBody>
          <a:bodyPr/>
          <a:lstStyle/>
          <a:p>
            <a:r>
              <a:rPr lang="en-US" dirty="0"/>
              <a:t>Demo:</a:t>
            </a:r>
            <a:br>
              <a:rPr lang="en-US" dirty="0"/>
            </a:br>
            <a:r>
              <a:rPr lang="en-US" dirty="0"/>
              <a:t>CycloMedia </a:t>
            </a:r>
            <a:br>
              <a:rPr lang="en-US" dirty="0"/>
            </a:br>
            <a:r>
              <a:rPr lang="en-US" dirty="0"/>
              <a:t>Street Smart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19C4127C-7D48-4789-AE8F-32447627156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03606" y="115372"/>
            <a:ext cx="3004738" cy="93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969673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CFDF11F7-6F7B-4B7C-B01C-E9685622DA58}"/>
              </a:ext>
            </a:extLst>
          </p:cNvPr>
          <p:cNvGrpSpPr/>
          <p:nvPr/>
        </p:nvGrpSpPr>
        <p:grpSpPr>
          <a:xfrm>
            <a:off x="0" y="0"/>
            <a:ext cx="12199427" cy="6885432"/>
            <a:chOff x="0" y="0"/>
            <a:chExt cx="12199427" cy="6885432"/>
          </a:xfrm>
        </p:grpSpPr>
        <p:sp>
          <p:nvSpPr>
            <p:cNvPr id="31" name="shading (lower right)">
              <a:extLst>
                <a:ext uri="{FF2B5EF4-FFF2-40B4-BE49-F238E27FC236}">
                  <a16:creationId xmlns:a16="http://schemas.microsoft.com/office/drawing/2014/main" id="{01535637-7A94-482A-8B94-A79C126879EA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639CFCE-F7EA-4D98-95FF-2D3302D0A48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4" name="Group 33" hidden="1">
                <a:extLst>
                  <a:ext uri="{FF2B5EF4-FFF2-40B4-BE49-F238E27FC236}">
                    <a16:creationId xmlns:a16="http://schemas.microsoft.com/office/drawing/2014/main" id="{E7A8F9F1-E398-4E5D-A4E1-1ADD729C09B3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5800A980-F889-43F3-B8AD-9456A4FC8823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E2B39237-D0BF-4E7E-8207-3B3386E7A9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5E78492-0763-4782-9E93-37A9E1D887BF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8AAB1FE9-C9EF-4407-A6A9-41B0F37B649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E757D935-241F-4F24-B159-152E0B70861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81E7DB20-1E3E-4EAD-91C9-0D8B8C8982F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85FD4979-E3A7-45E2-AA54-F0C316BB3E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AB570CCF-5BE7-4389-9422-14F5340849E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00A6C902-65F2-479B-AC85-884880F64F0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6D69E77E-1043-4C48-839C-9C66F5EDAA6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0A6F094B-E30A-4C79-A325-06E2BF5A63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DC77B41D-0449-4D36-8C85-0AF0219EB48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06A16798-AACC-486F-90E6-5DAD4DFAA9F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1AC0ECD5-AA8A-4DC0-9B1E-80C08EE08BB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AA7E221B-F52F-42D7-803A-3F8B38BB32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B92F015A-C13C-4706-A724-E8257EAF424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D406B9C0-ABEF-4E19-86A6-609EAB7D59E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BBF0E2B7-51C5-4FB8-BCE9-08C7DA97CEF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27E5E7FA-FCBC-4361-BD22-F54C82A0DE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CycloMedia Street Smart – Extensibility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365252"/>
            <a:ext cx="11253574" cy="5344488"/>
          </a:xfrm>
        </p:spPr>
        <p:txBody>
          <a:bodyPr/>
          <a:lstStyle/>
          <a:p>
            <a:pPr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srgbClr val="00A8DD"/>
                </a:solidFill>
              </a:rPr>
              <a:t>Using the SDK and APIs: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Feature service recording layer for selection and editing from GeoCycloramas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Cyclorama Viewer dockpane with Pro editing and exploration capabilities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Settings for connections, etc. integrated throughout Pro at Project, Map and Layer level</a:t>
            </a:r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43D2FF7-D2C7-4FE9-A72D-C0247590F5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3606" y="115372"/>
            <a:ext cx="3004738" cy="93305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CCAB661-C250-4C0A-B077-8ABDE0F4B8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5200" y="4198433"/>
            <a:ext cx="4793144" cy="2596286"/>
          </a:xfrm>
          <a:prstGeom prst="rect">
            <a:avLst/>
          </a:prstGeom>
        </p:spPr>
      </p:pic>
      <p:sp>
        <p:nvSpPr>
          <p:cNvPr id="35" name="Content Placeholder 8">
            <a:extLst>
              <a:ext uri="{FF2B5EF4-FFF2-40B4-BE49-F238E27FC236}">
                <a16:creationId xmlns:a16="http://schemas.microsoft.com/office/drawing/2014/main" id="{F0AB5239-028B-4E48-892E-CDA8B62BF6D3}"/>
              </a:ext>
            </a:extLst>
          </p:cNvPr>
          <p:cNvSpPr txBox="1">
            <a:spLocks/>
          </p:cNvSpPr>
          <p:nvPr/>
        </p:nvSpPr>
        <p:spPr>
          <a:xfrm>
            <a:off x="678373" y="3206900"/>
            <a:ext cx="6467857" cy="534448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 fontAlgn="ctr">
              <a:spcBef>
                <a:spcPts val="12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Main Pro APIs used:</a:t>
            </a:r>
            <a:endParaRPr lang="en-US" b="0" dirty="0"/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i="1" dirty="0">
                <a:hlinkClick r:id="rId8"/>
              </a:rPr>
              <a:t>Map Exploration</a:t>
            </a:r>
            <a:r>
              <a:rPr lang="en-US" sz="1800" i="1" dirty="0"/>
              <a:t> </a:t>
            </a:r>
            <a:r>
              <a:rPr lang="en-US" sz="1800" b="0" dirty="0"/>
              <a:t>– Integrated 2D map view and 3D GeoCyclorama visualization</a:t>
            </a:r>
          </a:p>
          <a:p>
            <a:pPr lvl="3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600" b="0" dirty="0">
                <a:hlinkClick r:id="rId9"/>
              </a:rPr>
              <a:t>Sample – Using Bing </a:t>
            </a:r>
            <a:r>
              <a:rPr lang="en-US" sz="1600" b="0" dirty="0" err="1">
                <a:hlinkClick r:id="rId9"/>
              </a:rPr>
              <a:t>Streetside</a:t>
            </a:r>
            <a:r>
              <a:rPr lang="en-US" sz="1600" b="0" dirty="0">
                <a:hlinkClick r:id="rId9"/>
              </a:rPr>
              <a:t> Imagery</a:t>
            </a:r>
            <a:endParaRPr lang="en-US" sz="1600" b="0" dirty="0">
              <a:hlinkClick r:id="rId10"/>
            </a:endParaRP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1"/>
              </a:rPr>
              <a:t>Editing</a:t>
            </a:r>
            <a:r>
              <a:rPr lang="en-US" sz="1800" b="0" dirty="0"/>
              <a:t> – Create features in layers from capture in Cyclorama Viewer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Framework</a:t>
            </a:r>
            <a:r>
              <a:rPr lang="en-US" sz="1800" b="0" dirty="0"/>
              <a:t> – Custom tab, buttons, tools, and custom properties and settings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3"/>
              </a:rPr>
              <a:t>Geodatabase</a:t>
            </a:r>
            <a:r>
              <a:rPr lang="en-US" sz="1800" b="0" dirty="0"/>
              <a:t> – Feature classes and selections </a:t>
            </a:r>
          </a:p>
          <a:p>
            <a:pPr lvl="3" fontAlgn="ctr">
              <a:buClr>
                <a:srgbClr val="00B9F2">
                  <a:lumMod val="60000"/>
                  <a:lumOff val="40000"/>
                </a:srgbClr>
              </a:buClr>
            </a:pPr>
            <a:endParaRPr lang="en-US" sz="1600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747085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7429" y="-16011"/>
            <a:ext cx="12199428" cy="6895040"/>
            <a:chOff x="-7429" y="-16011"/>
            <a:chExt cx="12199428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1244149" y="1590101"/>
              <a:ext cx="5932204" cy="5142146"/>
              <a:chOff x="1244149" y="1590101"/>
              <a:chExt cx="5932204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1244149" y="1590101"/>
                <a:ext cx="5932204" cy="5142146"/>
                <a:chOff x="1244149" y="1590101"/>
                <a:chExt cx="5932204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1244149" y="5258247"/>
                  <a:ext cx="5492431" cy="1474000"/>
                  <a:chOff x="1244149" y="5258247"/>
                  <a:chExt cx="5492431" cy="1474000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ACDBBFD8-7D37-4078-B010-1E2343F99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1906" y="3251118"/>
            <a:ext cx="9485685" cy="738664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Streamlining Geosoft grid data import and use in ArcGIS Pro</a:t>
            </a:r>
            <a:endParaRPr lang="en-US" dirty="0"/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0007E32-83B7-4929-8127-A129B3DDB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86665"/>
            <a:ext cx="8683723" cy="615553"/>
          </a:xfrm>
        </p:spPr>
        <p:txBody>
          <a:bodyPr/>
          <a:lstStyle/>
          <a:p>
            <a:r>
              <a:rPr lang="en-US" sz="4000" dirty="0"/>
              <a:t>Geosoft Tools Add-In</a:t>
            </a:r>
          </a:p>
        </p:txBody>
      </p:sp>
    </p:spTree>
    <p:extLst>
      <p:ext uri="{BB962C8B-B14F-4D97-AF65-F5344CB8AC3E}">
        <p14:creationId xmlns:p14="http://schemas.microsoft.com/office/powerpoint/2010/main" val="318162183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8E56748F-48DD-42A5-A51C-0F26A7394DF2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BA5AF68F-89C2-4FE0-B390-16461CB255FC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1FB95F7-F1B9-435F-BE97-7CC8C3B32B7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2" name="Group 61" hidden="1">
                <a:extLst>
                  <a:ext uri="{FF2B5EF4-FFF2-40B4-BE49-F238E27FC236}">
                    <a16:creationId xmlns:a16="http://schemas.microsoft.com/office/drawing/2014/main" id="{12675339-2357-454F-9C62-45650992BD74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DA2E79CB-5E5E-495E-85E4-9FFC5CE99BF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689F39BB-33A8-4225-8625-3E79F6E27F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428A2873-B6A1-404F-8029-96D9F1FD397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4FE8B2BC-CB52-48BA-A294-1AEE0EC440E6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0BCD6A35-CDEA-4D48-AD1C-394B6765543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7" name="Freeform 72">
                      <a:extLst>
                        <a:ext uri="{FF2B5EF4-FFF2-40B4-BE49-F238E27FC236}">
                          <a16:creationId xmlns:a16="http://schemas.microsoft.com/office/drawing/2014/main" id="{5EE3DC47-51B3-48B3-B0C1-E2A04E8F53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DD9CA385-614B-4B58-808A-F6AAC354D2C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C5D3B737-A1E1-4AB6-8396-CB538A10F74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482D3705-FA12-4EB5-BF07-C44617FD4E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E267B37E-100B-41F3-B964-569E2F75B17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EA186B29-9269-4FB8-81C9-045BC270E2A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ECDAE78F-98BD-49D3-807E-462139C6F37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34806D24-ADEE-4F7D-95EC-04046D444B5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1B9136A7-81AB-4D28-A418-33F0547ED2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A8EF3033-A874-422A-B787-3CBD1FE8521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422F8997-1A6A-4EDE-AF47-358EDA041966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8E31EDC-01BC-4F60-B6C8-BA8C7A364E7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E9AF388E-4BB6-4B34-A88B-230C60FB4C2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791B8F9A-7EAF-4B06-9E27-9FB103B168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AD9C846-ED21-4513-821B-3E1E3CB9B0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Geosoft Tools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05506"/>
            <a:ext cx="10369296" cy="3429000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Developed by:  </a:t>
            </a:r>
            <a:r>
              <a:rPr lang="en-US" b="0" dirty="0"/>
              <a:t>Geosoft,  Esri Partner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Audience</a:t>
            </a:r>
            <a:r>
              <a:rPr lang="en-US" b="0" dirty="0"/>
              <a:t>:  Mining, Natural Resources, Oil &amp; Gas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Focus areas</a:t>
            </a:r>
            <a:r>
              <a:rPr lang="en-US" b="0" dirty="0"/>
              <a:t>:  Map Exploration, Subsurface, 3D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DDA7918-AFA3-48B7-A880-2B7CFF2762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9213" y="138773"/>
            <a:ext cx="2776056" cy="9228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C52CA04-0442-49B8-AFC2-6A25BDB21C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5730" y="3590563"/>
            <a:ext cx="5878286" cy="31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4055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3503C1CA-57C9-4CE1-A93E-20209A9737D6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75997059-A12F-4463-8F76-D8692CB9724E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F50B2D1-FF90-457B-AC89-6C69D95CF7F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2" name="Group 61" hidden="1">
                <a:extLst>
                  <a:ext uri="{FF2B5EF4-FFF2-40B4-BE49-F238E27FC236}">
                    <a16:creationId xmlns:a16="http://schemas.microsoft.com/office/drawing/2014/main" id="{04E05418-2E8B-4F8A-AD54-13E4F28D316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3D717F2C-6136-460D-80C5-F87D14ACF26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F59C8103-C104-49BF-8D15-627A9F2266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7CCF61DE-4779-498F-84BC-85A8DA8FD79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761BE413-116A-416A-8339-8C4E1621809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C30BE9CD-2561-4656-B6B1-33CC96EF2CD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7" name="Freeform 72">
                      <a:extLst>
                        <a:ext uri="{FF2B5EF4-FFF2-40B4-BE49-F238E27FC236}">
                          <a16:creationId xmlns:a16="http://schemas.microsoft.com/office/drawing/2014/main" id="{BC57702E-6A1D-47B3-86AD-ED4F747D836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D554B33D-1F31-46F7-8F8E-DAA6E98D1A0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6D02FF3A-BF62-49AF-BED8-3EEEE5A0E3C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D591C03C-3A2A-4284-B55D-9105A065DBE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FFA80D66-A708-4C32-A023-28E6EC9420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83C0128B-4A66-492E-9653-6746EBF147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813C153C-CC7D-4012-BDC8-9E2E7D5B1A6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7368DEE0-C210-4025-B971-11C96EDFD59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A251B7EE-5508-4D13-B81B-33C733C8C1E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436AA42-06F6-45EE-A921-A27FC8A6DD7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CE9C9252-2015-4E65-BF60-553183E0752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7A8A13D6-631C-48D6-8E10-AB58F25DC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9E0990F3-6D19-461B-85BA-4FE2E9F5B6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19D5949A-27D9-48B2-8E1A-0A453CC7E2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0E9D7E26-17EE-47C8-B874-69EB0CEA97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Geosoft Tools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513512"/>
            <a:ext cx="10981481" cy="3429000"/>
          </a:xfrm>
        </p:spPr>
        <p:txBody>
          <a:bodyPr/>
          <a:lstStyle/>
          <a:p>
            <a:pPr fontAlgn="ctr"/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Emphasis:   </a:t>
            </a:r>
          </a:p>
          <a:p>
            <a:pPr lvl="1" fontAlgn="ctr"/>
            <a:r>
              <a:rPr lang="en-US" sz="2000" b="0" dirty="0"/>
              <a:t>Provides tools for search, conversion, import and display of Geosoft raster files and other geoscience datasets within ArcGIS Pro.</a:t>
            </a:r>
          </a:p>
          <a:p>
            <a:pPr fontAlgn="ctr">
              <a:spcBef>
                <a:spcPts val="1200"/>
              </a:spcBef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does it extend Pro:  </a:t>
            </a:r>
          </a:p>
          <a:p>
            <a:pPr lvl="1" fontAlgn="ctr"/>
            <a:r>
              <a:rPr lang="en-US" sz="2000" b="0" dirty="0"/>
              <a:t>Integrates a geoscience data search tool to find and download global datasets </a:t>
            </a:r>
          </a:p>
          <a:p>
            <a:pPr lvl="1" fontAlgn="ctr"/>
            <a:r>
              <a:rPr lang="en-US" sz="2000" b="0" dirty="0"/>
              <a:t>Geoprocessing tools to convert one or multiple Geosoft raster files into Esri formats</a:t>
            </a:r>
          </a:p>
          <a:p>
            <a:pPr lvl="1" fontAlgn="ctr"/>
            <a:r>
              <a:rPr lang="en-US" sz="2000" b="0" dirty="0"/>
              <a:t>Tools to apply standard color methods</a:t>
            </a:r>
          </a:p>
          <a:p>
            <a:pPr lvl="1" fontAlgn="ctr"/>
            <a:r>
              <a:rPr lang="en-US" sz="2000" b="0" dirty="0"/>
              <a:t>Import Geosoft sections directly into 3D scenes</a:t>
            </a:r>
          </a:p>
          <a:p>
            <a:pPr lvl="1" fontAlgn="ctr"/>
            <a:endParaRPr lang="en-US" sz="2000" b="0" dirty="0"/>
          </a:p>
          <a:p>
            <a:pPr marL="283464" lvl="1" indent="0" fontAlgn="ctr">
              <a:buNone/>
            </a:pPr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5EF07BE-D5E5-49FF-BCA8-DABDA50A5A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59213" y="138773"/>
            <a:ext cx="2776056" cy="92288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2FA50BC-BA0A-4B69-B9B3-EB22E7D946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97486" y="4062763"/>
            <a:ext cx="5006530" cy="27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3743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EF25F5AB-9DEC-4D59-8415-A2DBFAE1963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4" name="shading (lower right)">
              <a:extLst>
                <a:ext uri="{FF2B5EF4-FFF2-40B4-BE49-F238E27FC236}">
                  <a16:creationId xmlns:a16="http://schemas.microsoft.com/office/drawing/2014/main" id="{8E392AFF-710E-4F46-AE40-31D2D20D3F6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1918715-BB8F-436C-904C-E6E6BB76FB6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7" name="Group 36" hidden="1">
                <a:extLst>
                  <a:ext uri="{FF2B5EF4-FFF2-40B4-BE49-F238E27FC236}">
                    <a16:creationId xmlns:a16="http://schemas.microsoft.com/office/drawing/2014/main" id="{AEB391D9-0BC2-434D-84E3-7CA96ADEDA1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AA5E396E-C7CE-4DEE-BD4B-88E92B3BB59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F11410B5-227F-4BA2-9F29-21856AD05B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5D70C642-AB94-4392-B061-7A8AF4FDAAAD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E2536BEB-214C-4D16-8ED1-203E3389617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47" name="Group 46">
                    <a:extLst>
                      <a:ext uri="{FF2B5EF4-FFF2-40B4-BE49-F238E27FC236}">
                        <a16:creationId xmlns:a16="http://schemas.microsoft.com/office/drawing/2014/main" id="{95599693-F024-4EB3-AD4B-968DEFDC07B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2" name="Freeform 72">
                      <a:extLst>
                        <a:ext uri="{FF2B5EF4-FFF2-40B4-BE49-F238E27FC236}">
                          <a16:creationId xmlns:a16="http://schemas.microsoft.com/office/drawing/2014/main" id="{2F635C9A-3487-4F3C-9D18-5E8E7BD2B9B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3" name="Rectangle 52">
                      <a:extLst>
                        <a:ext uri="{FF2B5EF4-FFF2-40B4-BE49-F238E27FC236}">
                          <a16:creationId xmlns:a16="http://schemas.microsoft.com/office/drawing/2014/main" id="{8D1EEAAC-2FBF-4C24-B5C0-7539F3A4139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4" name="Rectangle 53">
                      <a:extLst>
                        <a:ext uri="{FF2B5EF4-FFF2-40B4-BE49-F238E27FC236}">
                          <a16:creationId xmlns:a16="http://schemas.microsoft.com/office/drawing/2014/main" id="{93E1CA64-22D1-421D-A6EA-9EFC527D48C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48" name="Group 47">
                    <a:extLst>
                      <a:ext uri="{FF2B5EF4-FFF2-40B4-BE49-F238E27FC236}">
                        <a16:creationId xmlns:a16="http://schemas.microsoft.com/office/drawing/2014/main" id="{D9ADC8D1-FBD8-4E2F-96E2-B3CD2FEF3D7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49" name="Freeform 69">
                      <a:extLst>
                        <a:ext uri="{FF2B5EF4-FFF2-40B4-BE49-F238E27FC236}">
                          <a16:creationId xmlns:a16="http://schemas.microsoft.com/office/drawing/2014/main" id="{48BE7628-97C1-4A4C-8027-DB9FCF806CA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0" name="Rectangle 49">
                      <a:extLst>
                        <a:ext uri="{FF2B5EF4-FFF2-40B4-BE49-F238E27FC236}">
                          <a16:creationId xmlns:a16="http://schemas.microsoft.com/office/drawing/2014/main" id="{4514A810-81E3-43D5-9EF6-9D143E791DD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1" name="Rectangle 50">
                      <a:extLst>
                        <a:ext uri="{FF2B5EF4-FFF2-40B4-BE49-F238E27FC236}">
                          <a16:creationId xmlns:a16="http://schemas.microsoft.com/office/drawing/2014/main" id="{70C8FBB2-22EC-443F-AE12-DFB0C4724F2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2C4FAEA6-78D7-43C5-8E52-D15BBD81AC5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C6E17EFC-B7F8-4510-B77F-033F81B2632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6" name="Picture 45">
                    <a:extLst>
                      <a:ext uri="{FF2B5EF4-FFF2-40B4-BE49-F238E27FC236}">
                        <a16:creationId xmlns:a16="http://schemas.microsoft.com/office/drawing/2014/main" id="{066101F2-9567-4AF9-A7B0-E4CA5D97DCE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F58C4DB8-2151-4C42-BD33-F8199C93479B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3" name="Picture 42">
                    <a:extLst>
                      <a:ext uri="{FF2B5EF4-FFF2-40B4-BE49-F238E27FC236}">
                        <a16:creationId xmlns:a16="http://schemas.microsoft.com/office/drawing/2014/main" id="{34388EB7-3325-40CC-8C73-926CA0C8D3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09CD81CE-126C-46B1-AB11-07EAA2D586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CB0AB476-B6E6-4732-B970-CF50D187A1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2BA0E77-0F8C-4C92-B7E3-CE9EE3B73E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Session 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73574"/>
            <a:ext cx="11415562" cy="34290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0" dirty="0"/>
              <a:t>Introduction to ArcGIS Pro add-ins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b="0" dirty="0"/>
              <a:t>Pro extensibility with add-ins:</a:t>
            </a:r>
          </a:p>
          <a:p>
            <a:pPr lvl="1">
              <a:spcAft>
                <a:spcPts val="1200"/>
              </a:spcAft>
            </a:pPr>
            <a:r>
              <a:rPr lang="en-US" sz="2400" dirty="0"/>
              <a:t>CycloMedia Street Smart </a:t>
            </a:r>
            <a:r>
              <a:rPr lang="en-US" sz="2400" b="0" dirty="0"/>
              <a:t>– Visualize and leverage street level imagery</a:t>
            </a:r>
          </a:p>
          <a:p>
            <a:pPr lvl="1">
              <a:spcAft>
                <a:spcPts val="1200"/>
              </a:spcAft>
            </a:pPr>
            <a:r>
              <a:rPr lang="en-US" sz="2400" dirty="0"/>
              <a:t>Geosoft Tools Add-In </a:t>
            </a:r>
            <a:r>
              <a:rPr lang="en-US" sz="2400" b="0" dirty="0"/>
              <a:t>– Streamline use of raster data</a:t>
            </a:r>
          </a:p>
          <a:p>
            <a:pPr lvl="1">
              <a:spcAft>
                <a:spcPts val="1200"/>
              </a:spcAft>
            </a:pPr>
            <a:r>
              <a:rPr lang="en-US" sz="2400" dirty="0"/>
              <a:t>Voyager Search Add-In </a:t>
            </a:r>
            <a:r>
              <a:rPr lang="en-US" sz="2400" b="0" dirty="0"/>
              <a:t>– Search tools to find and incorporate online data </a:t>
            </a:r>
            <a:endParaRPr lang="en-US" sz="2400" b="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800" b="0" dirty="0"/>
              <a:t>Resources for your work</a:t>
            </a:r>
          </a:p>
        </p:txBody>
      </p:sp>
    </p:spTree>
    <p:extLst>
      <p:ext uri="{BB962C8B-B14F-4D97-AF65-F5344CB8AC3E}">
        <p14:creationId xmlns:p14="http://schemas.microsoft.com/office/powerpoint/2010/main" val="1383817813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7966F373-AD69-4437-AC53-68D5689AC25A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64" name="gradient background1">
              <a:extLst>
                <a:ext uri="{FF2B5EF4-FFF2-40B4-BE49-F238E27FC236}">
                  <a16:creationId xmlns:a16="http://schemas.microsoft.com/office/drawing/2014/main" id="{917D0254-5BC1-4C4F-B89E-7B769F74E0E3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EF4E5368-EFCD-4893-877D-DCB659305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71E348E-E636-4CBC-BF73-8C209D92E4E8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99965F85-A9BE-4F7E-B84F-7D0C8E0B3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4A4FB807-26E1-4A60-9823-243002A576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14F4410E-55ED-4B14-ACEF-C3456C6B7B7A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93" name="Picture 92">
                    <a:extLst>
                      <a:ext uri="{FF2B5EF4-FFF2-40B4-BE49-F238E27FC236}">
                        <a16:creationId xmlns:a16="http://schemas.microsoft.com/office/drawing/2014/main" id="{6E5CA563-5CDB-4210-835B-8311CCAB98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94" name="Picture 93">
                    <a:extLst>
                      <a:ext uri="{FF2B5EF4-FFF2-40B4-BE49-F238E27FC236}">
                        <a16:creationId xmlns:a16="http://schemas.microsoft.com/office/drawing/2014/main" id="{A3A0F46A-03CB-48B1-9139-E9318E8022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>
                    <a:extLst>
                      <a:ext uri="{FF2B5EF4-FFF2-40B4-BE49-F238E27FC236}">
                        <a16:creationId xmlns:a16="http://schemas.microsoft.com/office/drawing/2014/main" id="{6D7756D6-B480-4D25-986B-8093947BCC0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1FB431A0-1222-4970-ADD7-0A18B3D8E035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3E89DB58-E98B-4CA0-94C8-0B1BBD26A254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89" name="Group 88">
                      <a:extLst>
                        <a:ext uri="{FF2B5EF4-FFF2-40B4-BE49-F238E27FC236}">
                          <a16:creationId xmlns:a16="http://schemas.microsoft.com/office/drawing/2014/main" id="{CD6804EB-49A5-40AE-8670-94A72736DF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91" name="Picture 90">
                        <a:extLst>
                          <a:ext uri="{FF2B5EF4-FFF2-40B4-BE49-F238E27FC236}">
                            <a16:creationId xmlns:a16="http://schemas.microsoft.com/office/drawing/2014/main" id="{70A1FDA9-F76E-4F93-86BE-F8667F338413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92" name="Picture 91">
                        <a:extLst>
                          <a:ext uri="{FF2B5EF4-FFF2-40B4-BE49-F238E27FC236}">
                            <a16:creationId xmlns:a16="http://schemas.microsoft.com/office/drawing/2014/main" id="{66DCD936-AE8C-4CD4-8E33-8F027983946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90" name="Picture 89">
                      <a:extLst>
                        <a:ext uri="{FF2B5EF4-FFF2-40B4-BE49-F238E27FC236}">
                          <a16:creationId xmlns:a16="http://schemas.microsoft.com/office/drawing/2014/main" id="{54F2EC0C-205E-4F27-B14F-859F391BC46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5E40EE42-CE78-4565-8989-689DA9DAECF3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85" name="Group 84">
                      <a:extLst>
                        <a:ext uri="{FF2B5EF4-FFF2-40B4-BE49-F238E27FC236}">
                          <a16:creationId xmlns:a16="http://schemas.microsoft.com/office/drawing/2014/main" id="{148AE246-7F9D-4AC7-A0A2-0AA5D221B4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87" name="Picture 86">
                        <a:extLst>
                          <a:ext uri="{FF2B5EF4-FFF2-40B4-BE49-F238E27FC236}">
                            <a16:creationId xmlns:a16="http://schemas.microsoft.com/office/drawing/2014/main" id="{494D33AC-ED1E-460C-82D5-66C146CD651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8" name="Picture 87">
                        <a:extLst>
                          <a:ext uri="{FF2B5EF4-FFF2-40B4-BE49-F238E27FC236}">
                            <a16:creationId xmlns:a16="http://schemas.microsoft.com/office/drawing/2014/main" id="{1CD25863-1416-4324-A188-665AEC06F78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6" name="Picture 85">
                      <a:extLst>
                        <a:ext uri="{FF2B5EF4-FFF2-40B4-BE49-F238E27FC236}">
                          <a16:creationId xmlns:a16="http://schemas.microsoft.com/office/drawing/2014/main" id="{B8A4FEB7-8B3F-4273-A50F-C2AA13C8C71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4C51C7DB-4201-49C1-97D1-7203A7DFD9F2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81" name="Group 80">
                      <a:extLst>
                        <a:ext uri="{FF2B5EF4-FFF2-40B4-BE49-F238E27FC236}">
                          <a16:creationId xmlns:a16="http://schemas.microsoft.com/office/drawing/2014/main" id="{6E3FB88B-6BB4-4BAB-9276-640714B6401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83" name="Picture 82">
                        <a:extLst>
                          <a:ext uri="{FF2B5EF4-FFF2-40B4-BE49-F238E27FC236}">
                            <a16:creationId xmlns:a16="http://schemas.microsoft.com/office/drawing/2014/main" id="{2B03A5E5-2BA9-42BB-AAE9-8D3688F394B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4" name="Picture 83">
                        <a:extLst>
                          <a:ext uri="{FF2B5EF4-FFF2-40B4-BE49-F238E27FC236}">
                            <a16:creationId xmlns:a16="http://schemas.microsoft.com/office/drawing/2014/main" id="{BA46B174-653C-4EF6-8D94-AEAEC3C93E35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2" name="Picture 81">
                      <a:extLst>
                        <a:ext uri="{FF2B5EF4-FFF2-40B4-BE49-F238E27FC236}">
                          <a16:creationId xmlns:a16="http://schemas.microsoft.com/office/drawing/2014/main" id="{9F493FCD-1F4E-4971-AC22-7C6D19DD031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FFB5EFC6-CD47-4F22-A750-6D7BDA60E8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ABB14DB5-E07A-4F45-9DD6-DBED8166C1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76" name="Picture 75">
                    <a:extLst>
                      <a:ext uri="{FF2B5EF4-FFF2-40B4-BE49-F238E27FC236}">
                        <a16:creationId xmlns:a16="http://schemas.microsoft.com/office/drawing/2014/main" id="{AD97ED2E-7C01-4020-A6FD-A924FC9884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B10E5AB3-72B7-43BB-9795-2DB50F9E4C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78" name="Picture 77">
                    <a:extLst>
                      <a:ext uri="{FF2B5EF4-FFF2-40B4-BE49-F238E27FC236}">
                        <a16:creationId xmlns:a16="http://schemas.microsoft.com/office/drawing/2014/main" id="{01A32D30-0896-4F36-B420-94DF1C3A4B6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79" name="Picture 78">
                    <a:extLst>
                      <a:ext uri="{FF2B5EF4-FFF2-40B4-BE49-F238E27FC236}">
                        <a16:creationId xmlns:a16="http://schemas.microsoft.com/office/drawing/2014/main" id="{CB80602F-80D3-41C1-A274-2028AC5B0C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80" name="Picture 79">
                    <a:extLst>
                      <a:ext uri="{FF2B5EF4-FFF2-40B4-BE49-F238E27FC236}">
                        <a16:creationId xmlns:a16="http://schemas.microsoft.com/office/drawing/2014/main" id="{E51D0706-5B3E-4F57-BE27-BA05C2D326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801116"/>
            <a:ext cx="4527741" cy="1169551"/>
          </a:xfrm>
        </p:spPr>
        <p:txBody>
          <a:bodyPr/>
          <a:lstStyle/>
          <a:p>
            <a:r>
              <a:rPr lang="en-US" dirty="0"/>
              <a:t>Demo:</a:t>
            </a:r>
            <a:br>
              <a:rPr lang="en-US" dirty="0"/>
            </a:br>
            <a:r>
              <a:rPr lang="en-US" dirty="0"/>
              <a:t>Geosoft Tools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8197D98-7DBD-4906-9B5C-8F56FED14C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59213" y="138773"/>
            <a:ext cx="2776056" cy="922881"/>
          </a:xfrm>
          <a:prstGeom prst="rect">
            <a:avLst/>
          </a:prstGeom>
        </p:spPr>
      </p:pic>
      <p:pic>
        <p:nvPicPr>
          <p:cNvPr id="32" name="Picture 31">
            <a:hlinkClick r:id="rId14" action="ppaction://hlinkfile"/>
            <a:extLst>
              <a:ext uri="{FF2B5EF4-FFF2-40B4-BE49-F238E27FC236}">
                <a16:creationId xmlns:a16="http://schemas.microsoft.com/office/drawing/2014/main" id="{DAFF36A7-6FB1-497F-85EA-994FC52383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550" y="1819909"/>
            <a:ext cx="6029723" cy="326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98249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EF61EBCA-247D-4B87-B7E7-79EA39033B7D}"/>
              </a:ext>
            </a:extLst>
          </p:cNvPr>
          <p:cNvGrpSpPr/>
          <p:nvPr/>
        </p:nvGrpSpPr>
        <p:grpSpPr>
          <a:xfrm>
            <a:off x="0" y="0"/>
            <a:ext cx="12199427" cy="6885432"/>
            <a:chOff x="0" y="0"/>
            <a:chExt cx="12199427" cy="6885432"/>
          </a:xfrm>
        </p:grpSpPr>
        <p:sp>
          <p:nvSpPr>
            <p:cNvPr id="31" name="shading (lower right)">
              <a:extLst>
                <a:ext uri="{FF2B5EF4-FFF2-40B4-BE49-F238E27FC236}">
                  <a16:creationId xmlns:a16="http://schemas.microsoft.com/office/drawing/2014/main" id="{B34C68C5-4E1C-4E92-B028-5A3B4BFF02A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F40B1D3-3B67-4BC4-A9C1-37472E909C7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4" name="Group 33" hidden="1">
                <a:extLst>
                  <a:ext uri="{FF2B5EF4-FFF2-40B4-BE49-F238E27FC236}">
                    <a16:creationId xmlns:a16="http://schemas.microsoft.com/office/drawing/2014/main" id="{8272C9CE-66B0-479E-82D5-8F60693589A9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EB8B6483-77C9-44B7-AB9B-E04A37A92F4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9D30E83F-17C5-4594-9CED-0BA6AB4F64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2CAC3AAC-78E2-4CB2-94B8-B7C16E8C88E5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A15A0F39-EEB7-4838-8C8C-B04BBE1905A5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7EC048DA-1D45-42CB-A8B5-67E39ECE44F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98FA058F-B131-404E-B659-E3C58FD4ED6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DC0AC58C-43B0-4057-9D63-343B16BBCB6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A9171880-89FD-49AD-B761-4DE8DE95475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9A2BC465-E788-47A7-9D6E-2F2540DFF1A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EE54D9F5-DBED-4379-AD9E-EDE766A8849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216C82CE-1229-408C-BDE0-1AAD40A878E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8BDD158B-3CAF-48A8-B740-0CACF846FB9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DB2603F2-A7FE-48D7-BACC-B801BAAABB56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BBEBDFF8-1D17-401B-B536-50AED47B5C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B2AF2369-4C99-4A15-8870-414AB1F0448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D0074AEC-5F9B-496C-B31A-80467D76FCD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7212EC51-657D-4DD3-AA7E-4DE5D4EB2F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5BBE8199-0C8C-4830-A5DC-9FF7F2D5EC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16A529EE-474F-497D-9075-BB6B847A07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Geosoft Tools – Extensibility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365252"/>
            <a:ext cx="10919187" cy="5344488"/>
          </a:xfrm>
        </p:spPr>
        <p:txBody>
          <a:bodyPr/>
          <a:lstStyle/>
          <a:p>
            <a:pPr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srgbClr val="00A8DD"/>
                </a:solidFill>
              </a:rPr>
              <a:t>Using the SDK and APIs: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Geosoft Connect for data access, search, and add-in licensing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Geoprocessing tools to import datasets and convert Geosoft .</a:t>
            </a:r>
            <a:r>
              <a:rPr lang="en-US" sz="2000" b="0" dirty="0" err="1"/>
              <a:t>grd</a:t>
            </a:r>
            <a:r>
              <a:rPr lang="en-US" sz="2000" b="0" dirty="0"/>
              <a:t> raster files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Tools for raster appearance and 3D section import and configuration</a:t>
            </a:r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AE88843-1B30-4C10-AF56-691854F45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13" y="138773"/>
            <a:ext cx="2776056" cy="9228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9A636F7-35DF-45B1-92D7-275CA5FE24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7486" y="4062763"/>
            <a:ext cx="5006530" cy="2711871"/>
          </a:xfrm>
          <a:prstGeom prst="rect">
            <a:avLst/>
          </a:prstGeom>
        </p:spPr>
      </p:pic>
      <p:sp>
        <p:nvSpPr>
          <p:cNvPr id="35" name="Content Placeholder 8">
            <a:extLst>
              <a:ext uri="{FF2B5EF4-FFF2-40B4-BE49-F238E27FC236}">
                <a16:creationId xmlns:a16="http://schemas.microsoft.com/office/drawing/2014/main" id="{3EAC7393-27C8-4BAD-A442-B986370F3AC9}"/>
              </a:ext>
            </a:extLst>
          </p:cNvPr>
          <p:cNvSpPr txBox="1">
            <a:spLocks/>
          </p:cNvSpPr>
          <p:nvPr/>
        </p:nvSpPr>
        <p:spPr>
          <a:xfrm>
            <a:off x="718268" y="3217839"/>
            <a:ext cx="6245245" cy="534448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Main Pro APIs used: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i="1" dirty="0">
                <a:hlinkClick r:id="rId8"/>
              </a:rPr>
              <a:t>Raster</a:t>
            </a:r>
            <a:r>
              <a:rPr lang="en-US" sz="1800" b="0" dirty="0"/>
              <a:t> – Work with raster datasets</a:t>
            </a:r>
          </a:p>
          <a:p>
            <a:pPr lvl="3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600" b="0" dirty="0">
                <a:hlinkClick r:id="rId9"/>
              </a:rPr>
              <a:t>Sample</a:t>
            </a:r>
            <a:r>
              <a:rPr lang="en-US" sz="1600" b="0" dirty="0"/>
              <a:t> – Create and apply raster colorizer definitions</a:t>
            </a:r>
            <a:endParaRPr lang="en-US" sz="1600" b="0" dirty="0">
              <a:solidFill>
                <a:srgbClr val="FF0000"/>
              </a:solidFill>
            </a:endParaRP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0"/>
              </a:rPr>
              <a:t>Map Authoring</a:t>
            </a:r>
            <a:r>
              <a:rPr lang="en-US" sz="1800" b="0" dirty="0"/>
              <a:t> – Work with raster data layer appearance and renderers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1"/>
              </a:rPr>
              <a:t>Framework</a:t>
            </a:r>
            <a:r>
              <a:rPr lang="en-US" sz="1800" b="0" dirty="0"/>
              <a:t> – Settings for custom tab, integration of custom tools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2"/>
              </a:rPr>
              <a:t>Geodatabase</a:t>
            </a:r>
            <a:r>
              <a:rPr lang="en-US" sz="1800" b="0" dirty="0"/>
              <a:t> – Working with datasets and feature layers</a:t>
            </a:r>
          </a:p>
          <a:p>
            <a:pPr lvl="3" fontAlgn="ctr">
              <a:buClr>
                <a:srgbClr val="00B9F2">
                  <a:lumMod val="60000"/>
                  <a:lumOff val="40000"/>
                </a:srgbClr>
              </a:buClr>
            </a:pPr>
            <a:endParaRPr lang="en-US" sz="1800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864867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D59304FD-321D-4644-A067-80C3BA579445}"/>
              </a:ext>
            </a:extLst>
          </p:cNvPr>
          <p:cNvGrpSpPr/>
          <p:nvPr/>
        </p:nvGrpSpPr>
        <p:grpSpPr>
          <a:xfrm>
            <a:off x="-7429" y="-16011"/>
            <a:ext cx="12199428" cy="6895040"/>
            <a:chOff x="-7429" y="-16011"/>
            <a:chExt cx="12199428" cy="6895040"/>
          </a:xfrm>
        </p:grpSpPr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010AEBC6-6A1C-422C-B0DF-83A3B0408033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2371CA6-4AB5-4009-88C1-0D65BA31D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853A6BA-24F6-4D3A-BA11-CDEC7425A996}"/>
                </a:ext>
              </a:extLst>
            </p:cNvPr>
            <p:cNvGrpSpPr/>
            <p:nvPr/>
          </p:nvGrpSpPr>
          <p:grpSpPr>
            <a:xfrm>
              <a:off x="1244149" y="1590101"/>
              <a:ext cx="5932204" cy="5142146"/>
              <a:chOff x="1244149" y="1590101"/>
              <a:chExt cx="5932204" cy="5142146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641B64CA-7905-47B3-BBD9-C8A8563E52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B9397C-6CE4-45B9-8317-85122428ACC7}"/>
                  </a:ext>
                </a:extLst>
              </p:cNvPr>
              <p:cNvGrpSpPr/>
              <p:nvPr/>
            </p:nvGrpSpPr>
            <p:grpSpPr>
              <a:xfrm>
                <a:off x="1244149" y="1590101"/>
                <a:ext cx="5932204" cy="5142146"/>
                <a:chOff x="1244149" y="1590101"/>
                <a:chExt cx="5932204" cy="5142146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F7EF793B-D6BF-4EBA-A9DC-FE010C68806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DA5B9865-BCB1-4661-8DBD-F6236A494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3" name="Picture 62">
                    <a:extLst>
                      <a:ext uri="{FF2B5EF4-FFF2-40B4-BE49-F238E27FC236}">
                        <a16:creationId xmlns:a16="http://schemas.microsoft.com/office/drawing/2014/main" id="{E5E033F2-21E2-4A7E-B294-674DC16026C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8D759E25-F54D-41D6-A181-E9EA74EFA4F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85CF70EB-3D5E-4EF5-9A7E-22CBEDB14560}"/>
                    </a:ext>
                  </a:extLst>
                </p:cNvPr>
                <p:cNvGrpSpPr/>
                <p:nvPr/>
              </p:nvGrpSpPr>
              <p:grpSpPr>
                <a:xfrm>
                  <a:off x="1244149" y="5258247"/>
                  <a:ext cx="5492431" cy="1474000"/>
                  <a:chOff x="1244149" y="5258247"/>
                  <a:chExt cx="5492431" cy="1474000"/>
                </a:xfrm>
              </p:grpSpPr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CC1B2C1B-569B-42C8-A7A0-1E169806056E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58" name="Group 57">
                      <a:extLst>
                        <a:ext uri="{FF2B5EF4-FFF2-40B4-BE49-F238E27FC236}">
                          <a16:creationId xmlns:a16="http://schemas.microsoft.com/office/drawing/2014/main" id="{A506A5C5-74B5-48E1-846E-EB4F819567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60" name="Picture 59">
                        <a:extLst>
                          <a:ext uri="{FF2B5EF4-FFF2-40B4-BE49-F238E27FC236}">
                            <a16:creationId xmlns:a16="http://schemas.microsoft.com/office/drawing/2014/main" id="{5A36E777-24DA-4AD8-9AC4-913AC1062AC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61" name="Picture 60">
                        <a:extLst>
                          <a:ext uri="{FF2B5EF4-FFF2-40B4-BE49-F238E27FC236}">
                            <a16:creationId xmlns:a16="http://schemas.microsoft.com/office/drawing/2014/main" id="{7719AEE8-932D-4BBA-A7EA-96CC3759A6A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9" name="Picture 58">
                      <a:extLst>
                        <a:ext uri="{FF2B5EF4-FFF2-40B4-BE49-F238E27FC236}">
                          <a16:creationId xmlns:a16="http://schemas.microsoft.com/office/drawing/2014/main" id="{3B1C0EA7-57C4-437C-9682-BE245BB2663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3" name="Group 42">
                    <a:extLst>
                      <a:ext uri="{FF2B5EF4-FFF2-40B4-BE49-F238E27FC236}">
                        <a16:creationId xmlns:a16="http://schemas.microsoft.com/office/drawing/2014/main" id="{971CA859-905C-446C-8339-B932E21EF102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4" name="Group 53">
                      <a:extLst>
                        <a:ext uri="{FF2B5EF4-FFF2-40B4-BE49-F238E27FC236}">
                          <a16:creationId xmlns:a16="http://schemas.microsoft.com/office/drawing/2014/main" id="{27B247E3-CDA5-4886-8983-1326A3848D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6" name="Picture 55">
                        <a:extLst>
                          <a:ext uri="{FF2B5EF4-FFF2-40B4-BE49-F238E27FC236}">
                            <a16:creationId xmlns:a16="http://schemas.microsoft.com/office/drawing/2014/main" id="{FD36C580-FE24-489D-AE0E-7430A162BDC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5A9CAC59-B35C-4605-ADDF-F541975E8BD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5" name="Picture 54">
                      <a:extLst>
                        <a:ext uri="{FF2B5EF4-FFF2-40B4-BE49-F238E27FC236}">
                          <a16:creationId xmlns:a16="http://schemas.microsoft.com/office/drawing/2014/main" id="{7A39C675-5D78-4CFA-853D-B01E384F8F8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44" name="Group 43">
                    <a:extLst>
                      <a:ext uri="{FF2B5EF4-FFF2-40B4-BE49-F238E27FC236}">
                        <a16:creationId xmlns:a16="http://schemas.microsoft.com/office/drawing/2014/main" id="{DD57E374-D313-4860-95CA-73B7F519F267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0" name="Group 49">
                      <a:extLst>
                        <a:ext uri="{FF2B5EF4-FFF2-40B4-BE49-F238E27FC236}">
                          <a16:creationId xmlns:a16="http://schemas.microsoft.com/office/drawing/2014/main" id="{8C80D7BF-7BFF-47E3-9908-5662E5EE8C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2" name="Picture 51">
                        <a:extLst>
                          <a:ext uri="{FF2B5EF4-FFF2-40B4-BE49-F238E27FC236}">
                            <a16:creationId xmlns:a16="http://schemas.microsoft.com/office/drawing/2014/main" id="{74FE0F45-75EC-43BE-934F-4A91F7B0D24D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147F9425-AF1A-4BA0-AE13-26118DBE58D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1" name="Picture 50">
                      <a:extLst>
                        <a:ext uri="{FF2B5EF4-FFF2-40B4-BE49-F238E27FC236}">
                          <a16:creationId xmlns:a16="http://schemas.microsoft.com/office/drawing/2014/main" id="{847E93A0-A368-4095-808D-428D49B4C49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5" name="Picture 44">
                    <a:extLst>
                      <a:ext uri="{FF2B5EF4-FFF2-40B4-BE49-F238E27FC236}">
                        <a16:creationId xmlns:a16="http://schemas.microsoft.com/office/drawing/2014/main" id="{5DCC9C41-B714-4526-8B62-56A09DB187B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6" name="Picture 45">
                    <a:extLst>
                      <a:ext uri="{FF2B5EF4-FFF2-40B4-BE49-F238E27FC236}">
                        <a16:creationId xmlns:a16="http://schemas.microsoft.com/office/drawing/2014/main" id="{E460DD03-F68D-434A-8EFB-A6B1486EEA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47" name="Picture 46">
                    <a:extLst>
                      <a:ext uri="{FF2B5EF4-FFF2-40B4-BE49-F238E27FC236}">
                        <a16:creationId xmlns:a16="http://schemas.microsoft.com/office/drawing/2014/main" id="{B11E0976-2530-4A91-8106-6638DD5114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D3A98D30-590C-485F-AC9E-A52683788E7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4C7C5F0C-E878-40C7-B38B-8D396738AE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631E9E39-B44F-49B1-BDA8-ABA9D4A67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1906" y="3251118"/>
            <a:ext cx="8221903" cy="369332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Search tools to find and integrate public online data </a:t>
            </a:r>
            <a:endParaRPr lang="en-US" dirty="0"/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3511C937-EF1D-4A8F-99C6-2D99C146D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486665"/>
            <a:ext cx="8683723" cy="615553"/>
          </a:xfrm>
        </p:spPr>
        <p:txBody>
          <a:bodyPr/>
          <a:lstStyle/>
          <a:p>
            <a:r>
              <a:rPr lang="en-US" sz="4000" dirty="0"/>
              <a:t>Voyager Search Add-In</a:t>
            </a:r>
          </a:p>
        </p:txBody>
      </p:sp>
    </p:spTree>
    <p:extLst>
      <p:ext uri="{BB962C8B-B14F-4D97-AF65-F5344CB8AC3E}">
        <p14:creationId xmlns:p14="http://schemas.microsoft.com/office/powerpoint/2010/main" val="86238544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E0BC7C44-509E-4D98-8FA4-5E80748B761D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DB31EE49-6EB4-4ADA-A9BF-9A62483A3891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94B5810-3C7E-409C-80E1-B3E037C6CBC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2" name="Group 61" hidden="1">
                <a:extLst>
                  <a:ext uri="{FF2B5EF4-FFF2-40B4-BE49-F238E27FC236}">
                    <a16:creationId xmlns:a16="http://schemas.microsoft.com/office/drawing/2014/main" id="{88DACC8A-C515-4014-83ED-B62181D66A32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420E374B-3AA3-4D16-B182-60284D6A4E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1AC8A109-2A75-4B5E-A4BC-A2CA6590AB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C4E10AB5-A54A-4F87-BC0A-15D0E51CC60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3E2B3727-8E2E-421F-AC6E-3C57093BC88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32005622-00A5-4792-8833-27ED979889D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7" name="Freeform 72">
                      <a:extLst>
                        <a:ext uri="{FF2B5EF4-FFF2-40B4-BE49-F238E27FC236}">
                          <a16:creationId xmlns:a16="http://schemas.microsoft.com/office/drawing/2014/main" id="{72182D90-FE3B-465F-A2EC-7985E5EDDFE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5B215EF7-E1BC-4DA4-AA70-563C8747D9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A3953448-7733-42D3-89F9-8143B0255E5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CDAB0493-1C96-48FD-A802-D1323D27DC7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7EFE0F40-AD26-4E08-BEE5-E61C27EE270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51717E58-F3E8-4022-87EA-32AFA1D5794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CA96A534-D8A3-44F2-8B12-00754A2B922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C3FAC5E3-1961-4B36-8E00-38B234038EE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D760E9AD-905F-4C15-A8BB-C9E355E907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447C1BFD-727C-46B0-84E2-2C4E5B98D42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3E7054F5-4ED5-49CC-9EE2-04FF4D500E2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B4F6640-B6E4-4463-AB8A-DEB807DCAE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CB628DEC-4741-47F4-A390-344B75C338E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7A34AB39-0527-41AE-8A27-859D7F2D31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CCA2997-8476-4407-896E-78B7975F74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Voyager Search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3F6D7FE-8BA6-B946-9001-5047713F02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513512"/>
            <a:ext cx="10369296" cy="3429000"/>
          </a:xfr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Developed by:  </a:t>
            </a:r>
            <a:r>
              <a:rPr lang="en-US" b="0" dirty="0"/>
              <a:t>Voyager Search,  Esri Partner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Audience</a:t>
            </a:r>
            <a:r>
              <a:rPr lang="en-US" b="0" dirty="0"/>
              <a:t>:  General ArcGIS Pro users</a:t>
            </a:r>
          </a:p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Focus areas</a:t>
            </a:r>
            <a:r>
              <a:rPr lang="en-US" b="0" dirty="0"/>
              <a:t>:   Search, Data Exploration, Map Authoring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34784551-5B85-464C-B6B2-92C8EA7D6F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3230" y="142665"/>
            <a:ext cx="2328013" cy="74552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5A94149-9B5C-41F2-BA2A-2F63466EAA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4081" y="3494386"/>
            <a:ext cx="6105021" cy="330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5773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2BC91AA6-4315-490D-8F66-00E24927113A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CF8C3BAC-B9DD-4AE4-B221-6564AB3BC9B8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E1F5A00-C54D-45C2-82C9-ED2AFEED167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3" name="Group 62" hidden="1">
                <a:extLst>
                  <a:ext uri="{FF2B5EF4-FFF2-40B4-BE49-F238E27FC236}">
                    <a16:creationId xmlns:a16="http://schemas.microsoft.com/office/drawing/2014/main" id="{F463562F-B5ED-408A-94B6-F54CAB178B3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EFC450A4-25DB-4A18-8758-0134CA147E3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62380477-49A8-4CA0-9826-5B3800F54A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EB060280-B7F0-41DF-895C-E6473BCBC7F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E20E70D7-1267-478C-B94A-B0874C18BD2C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90516FE8-DBF0-4B12-B422-1745C7D0C39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8" name="Freeform 72">
                      <a:extLst>
                        <a:ext uri="{FF2B5EF4-FFF2-40B4-BE49-F238E27FC236}">
                          <a16:creationId xmlns:a16="http://schemas.microsoft.com/office/drawing/2014/main" id="{FC9A2038-4D0A-4FCF-A634-7C4DB28E6E1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723C7E4A-7DA3-46C9-A0BE-A14E64F35AC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0" name="Rectangle 79">
                      <a:extLst>
                        <a:ext uri="{FF2B5EF4-FFF2-40B4-BE49-F238E27FC236}">
                          <a16:creationId xmlns:a16="http://schemas.microsoft.com/office/drawing/2014/main" id="{AABA00F1-B2D2-47BA-8035-CE6061F87A6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E5ECCB2D-C921-4394-93B9-E3F8B35D8CD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5" name="Freeform 69">
                      <a:extLst>
                        <a:ext uri="{FF2B5EF4-FFF2-40B4-BE49-F238E27FC236}">
                          <a16:creationId xmlns:a16="http://schemas.microsoft.com/office/drawing/2014/main" id="{8648DD44-4217-4AC5-890A-CB1113A857A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AEC5E0B5-5899-4FC7-B7DC-774659AF33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C9162C62-6792-429E-87AD-FDA57BF4466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A0E579CD-686A-4AA3-B744-C4372341534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521327C5-F8C1-44B1-BB02-208604553F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1F081404-FD63-44EF-9D7A-CADD01A8B81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70F984B2-02A9-481D-9E76-651D06411E61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095EE8C8-7BCC-4F9C-91E9-9FDEE2B5576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B7FCDE24-166B-4090-B8DC-D67F47AFB5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55769033-76A8-4818-9814-BDDF6809A4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6DD709C5-ED25-47F2-B86A-93C0036F5B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Voyager Search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CEBB1F0-0C9D-43C0-A7D1-0EE71BF631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23230" y="142665"/>
            <a:ext cx="2328013" cy="74552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CA36BFC-6384-4C9F-AB84-D01D0A7E7E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6142" y="4091336"/>
            <a:ext cx="5002960" cy="2709936"/>
          </a:xfrm>
          <a:prstGeom prst="rect">
            <a:avLst/>
          </a:prstGeom>
        </p:spPr>
      </p:pic>
      <p:sp>
        <p:nvSpPr>
          <p:cNvPr id="37" name="Content Placeholder 8">
            <a:extLst>
              <a:ext uri="{FF2B5EF4-FFF2-40B4-BE49-F238E27FC236}">
                <a16:creationId xmlns:a16="http://schemas.microsoft.com/office/drawing/2014/main" id="{A0F42263-83EF-4A27-B97C-0D426139E1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1513512"/>
            <a:ext cx="10981481" cy="3429000"/>
          </a:xfrm>
        </p:spPr>
        <p:txBody>
          <a:bodyPr/>
          <a:lstStyle/>
          <a:p>
            <a:pPr fontAlgn="ctr"/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Emphasis:   </a:t>
            </a:r>
          </a:p>
          <a:p>
            <a:pPr lvl="1" fontAlgn="ctr"/>
            <a:r>
              <a:rPr lang="en-US" sz="2000" b="0" dirty="0"/>
              <a:t>Provides data search and filter tools accessing the </a:t>
            </a:r>
            <a:r>
              <a:rPr lang="en-US" sz="2000" b="0" dirty="0" err="1"/>
              <a:t>VoyagerODN</a:t>
            </a:r>
            <a:r>
              <a:rPr lang="en-US" sz="2000" b="0" dirty="0"/>
              <a:t> (Open Data Network) for publicly available data sources, with map tools to manage searches and visualize results.</a:t>
            </a:r>
          </a:p>
          <a:p>
            <a:pPr fontAlgn="ctr">
              <a:spcBef>
                <a:spcPts val="1200"/>
              </a:spcBef>
            </a:pPr>
            <a:r>
              <a:rPr lang="en-US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does it extend Pro:  </a:t>
            </a:r>
          </a:p>
          <a:p>
            <a:pPr lvl="1" fontAlgn="ctr"/>
            <a:r>
              <a:rPr lang="en-US" sz="2000" b="0" dirty="0"/>
              <a:t>Allows for management of connections to the Voyager data service</a:t>
            </a:r>
          </a:p>
          <a:p>
            <a:pPr lvl="1" fontAlgn="ctr"/>
            <a:r>
              <a:rPr lang="en-US" sz="2000" b="0" dirty="0"/>
              <a:t>Dockpanes for defining data filters and viewing search results from keywords and operators,</a:t>
            </a:r>
          </a:p>
          <a:p>
            <a:pPr marL="283464" lvl="1" indent="0" fontAlgn="ctr">
              <a:buNone/>
            </a:pPr>
            <a:r>
              <a:rPr lang="en-US" sz="2000" b="0" dirty="0"/>
              <a:t>	get details and add content to your map</a:t>
            </a:r>
          </a:p>
          <a:p>
            <a:pPr lvl="1" fontAlgn="ctr"/>
            <a:r>
              <a:rPr lang="en-US" sz="2000" b="0" dirty="0"/>
              <a:t>Map tools for refining searches in the map view </a:t>
            </a:r>
          </a:p>
          <a:p>
            <a:pPr lvl="1" fontAlgn="ctr"/>
            <a:r>
              <a:rPr lang="en-US" sz="2000" b="0" dirty="0"/>
              <a:t>Work with saved searches and user settings</a:t>
            </a:r>
          </a:p>
          <a:p>
            <a:pPr lvl="1" fontAlgn="ctr"/>
            <a:endParaRPr lang="en-US" sz="2000" b="0" dirty="0"/>
          </a:p>
          <a:p>
            <a:pPr marL="283464" lvl="1" indent="0" fontAlgn="ctr">
              <a:buNone/>
            </a:pPr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95316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>
            <a:extLst>
              <a:ext uri="{FF2B5EF4-FFF2-40B4-BE49-F238E27FC236}">
                <a16:creationId xmlns:a16="http://schemas.microsoft.com/office/drawing/2014/main" id="{751CB236-B453-4148-B53A-9875A835BC07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64" name="gradient background1">
              <a:extLst>
                <a:ext uri="{FF2B5EF4-FFF2-40B4-BE49-F238E27FC236}">
                  <a16:creationId xmlns:a16="http://schemas.microsoft.com/office/drawing/2014/main" id="{99F36B35-83C8-4096-B026-DE1F144B4045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193E823C-E1E3-4909-AD0A-C789BD8184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EC88414-28A1-42DA-92BA-6F6EB6E04B7C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B0B866AC-30EB-48E1-93F2-128268EC33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662C4AB8-C9BE-42DA-BE1B-B0EC4F406758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A4EDDDC6-6751-4B6C-9076-5D797E50D75F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93" name="Picture 92">
                    <a:extLst>
                      <a:ext uri="{FF2B5EF4-FFF2-40B4-BE49-F238E27FC236}">
                        <a16:creationId xmlns:a16="http://schemas.microsoft.com/office/drawing/2014/main" id="{D0608FB2-A7FA-4067-BC2B-946488680E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94" name="Picture 93">
                    <a:extLst>
                      <a:ext uri="{FF2B5EF4-FFF2-40B4-BE49-F238E27FC236}">
                        <a16:creationId xmlns:a16="http://schemas.microsoft.com/office/drawing/2014/main" id="{9066C677-6351-4017-B594-62CFB99BC11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>
                    <a:extLst>
                      <a:ext uri="{FF2B5EF4-FFF2-40B4-BE49-F238E27FC236}">
                        <a16:creationId xmlns:a16="http://schemas.microsoft.com/office/drawing/2014/main" id="{078D0711-6EEF-4CEB-9142-DDAB6EBFDFF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5DE03770-1144-4418-90E9-2F61C2F7730C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8E3BCB00-C8C8-410E-9F01-2C7065C3590D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89" name="Group 88">
                      <a:extLst>
                        <a:ext uri="{FF2B5EF4-FFF2-40B4-BE49-F238E27FC236}">
                          <a16:creationId xmlns:a16="http://schemas.microsoft.com/office/drawing/2014/main" id="{626A170D-7519-4A59-A841-7E12175A80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91" name="Picture 90">
                        <a:extLst>
                          <a:ext uri="{FF2B5EF4-FFF2-40B4-BE49-F238E27FC236}">
                            <a16:creationId xmlns:a16="http://schemas.microsoft.com/office/drawing/2014/main" id="{E082FEBE-31DE-480C-A279-FD211CDDD3C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92" name="Picture 91">
                        <a:extLst>
                          <a:ext uri="{FF2B5EF4-FFF2-40B4-BE49-F238E27FC236}">
                            <a16:creationId xmlns:a16="http://schemas.microsoft.com/office/drawing/2014/main" id="{EA0D5C5C-F8AF-4597-B3F6-DB93ABD94D84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90" name="Picture 89">
                      <a:extLst>
                        <a:ext uri="{FF2B5EF4-FFF2-40B4-BE49-F238E27FC236}">
                          <a16:creationId xmlns:a16="http://schemas.microsoft.com/office/drawing/2014/main" id="{14903D88-EA94-444F-A752-6C72B99B96D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C3282C93-36D9-491B-98FC-51CC14150C35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85" name="Group 84">
                      <a:extLst>
                        <a:ext uri="{FF2B5EF4-FFF2-40B4-BE49-F238E27FC236}">
                          <a16:creationId xmlns:a16="http://schemas.microsoft.com/office/drawing/2014/main" id="{A5E2C4A5-F775-48FB-8033-248884591D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87" name="Picture 86">
                        <a:extLst>
                          <a:ext uri="{FF2B5EF4-FFF2-40B4-BE49-F238E27FC236}">
                            <a16:creationId xmlns:a16="http://schemas.microsoft.com/office/drawing/2014/main" id="{63FF92EB-52F9-4112-9784-72004E02E89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8" name="Picture 87">
                        <a:extLst>
                          <a:ext uri="{FF2B5EF4-FFF2-40B4-BE49-F238E27FC236}">
                            <a16:creationId xmlns:a16="http://schemas.microsoft.com/office/drawing/2014/main" id="{E4469B93-1FD7-4DC8-9BB6-46844B12B22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6" name="Picture 85">
                      <a:extLst>
                        <a:ext uri="{FF2B5EF4-FFF2-40B4-BE49-F238E27FC236}">
                          <a16:creationId xmlns:a16="http://schemas.microsoft.com/office/drawing/2014/main" id="{9E5B41E5-0592-4840-9AEE-0A0AB5ABDE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7F52DE75-E71B-4906-BF45-B83EF5E55CA5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81" name="Group 80">
                      <a:extLst>
                        <a:ext uri="{FF2B5EF4-FFF2-40B4-BE49-F238E27FC236}">
                          <a16:creationId xmlns:a16="http://schemas.microsoft.com/office/drawing/2014/main" id="{BA3E8236-BEC7-43FD-B015-6FBFB6EDCFF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83" name="Picture 82">
                        <a:extLst>
                          <a:ext uri="{FF2B5EF4-FFF2-40B4-BE49-F238E27FC236}">
                            <a16:creationId xmlns:a16="http://schemas.microsoft.com/office/drawing/2014/main" id="{53BBCA0C-EE60-4F12-9337-01A9791E688D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4" name="Picture 83">
                        <a:extLst>
                          <a:ext uri="{FF2B5EF4-FFF2-40B4-BE49-F238E27FC236}">
                            <a16:creationId xmlns:a16="http://schemas.microsoft.com/office/drawing/2014/main" id="{86996662-841E-403A-813D-3CD1AF4C24D1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2" name="Picture 81">
                      <a:extLst>
                        <a:ext uri="{FF2B5EF4-FFF2-40B4-BE49-F238E27FC236}">
                          <a16:creationId xmlns:a16="http://schemas.microsoft.com/office/drawing/2014/main" id="{2E23A0E8-DF31-4908-9517-D84F8B4F516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C0B05F7E-2124-4B92-A9EC-CC89A65CB76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765A9E25-B926-4325-84EB-5E796A6E187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76" name="Picture 75">
                    <a:extLst>
                      <a:ext uri="{FF2B5EF4-FFF2-40B4-BE49-F238E27FC236}">
                        <a16:creationId xmlns:a16="http://schemas.microsoft.com/office/drawing/2014/main" id="{6E8DB7B5-7868-4BCC-B442-495FAC947C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512E2EBE-463D-4551-9CBC-B3AACD2D9EF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78" name="Picture 77">
                    <a:extLst>
                      <a:ext uri="{FF2B5EF4-FFF2-40B4-BE49-F238E27FC236}">
                        <a16:creationId xmlns:a16="http://schemas.microsoft.com/office/drawing/2014/main" id="{B1C63436-D0CC-4EEE-BE19-CE0857C3072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79" name="Picture 78">
                    <a:extLst>
                      <a:ext uri="{FF2B5EF4-FFF2-40B4-BE49-F238E27FC236}">
                        <a16:creationId xmlns:a16="http://schemas.microsoft.com/office/drawing/2014/main" id="{E83B6757-00DB-4EC0-BD57-AEC761FAF7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80" name="Picture 79">
                    <a:extLst>
                      <a:ext uri="{FF2B5EF4-FFF2-40B4-BE49-F238E27FC236}">
                        <a16:creationId xmlns:a16="http://schemas.microsoft.com/office/drawing/2014/main" id="{00AC267F-FAB2-44AA-8DB2-F7D02E1987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801116"/>
            <a:ext cx="4527741" cy="1169551"/>
          </a:xfrm>
        </p:spPr>
        <p:txBody>
          <a:bodyPr/>
          <a:lstStyle/>
          <a:p>
            <a:r>
              <a:rPr lang="en-US" dirty="0"/>
              <a:t>Demo:</a:t>
            </a:r>
            <a:br>
              <a:rPr lang="en-US" dirty="0"/>
            </a:br>
            <a:r>
              <a:rPr lang="en-US" dirty="0"/>
              <a:t>Voyager Search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72C253B-B5CB-4A2D-85D0-6A181C7E39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23230" y="142665"/>
            <a:ext cx="2328013" cy="745527"/>
          </a:xfrm>
          <a:prstGeom prst="rect">
            <a:avLst/>
          </a:prstGeom>
        </p:spPr>
      </p:pic>
      <p:pic>
        <p:nvPicPr>
          <p:cNvPr id="31" name="Picture 30">
            <a:hlinkClick r:id="rId14" action="ppaction://hlinkfile"/>
            <a:extLst>
              <a:ext uri="{FF2B5EF4-FFF2-40B4-BE49-F238E27FC236}">
                <a16:creationId xmlns:a16="http://schemas.microsoft.com/office/drawing/2014/main" id="{6F509953-B32A-4D1B-9440-3E071AAB771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7388" y="1768318"/>
            <a:ext cx="5951885" cy="32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5706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EF68FA03-6890-4DA3-ABE9-E4B2F1AD821C}"/>
              </a:ext>
            </a:extLst>
          </p:cNvPr>
          <p:cNvGrpSpPr/>
          <p:nvPr/>
        </p:nvGrpSpPr>
        <p:grpSpPr>
          <a:xfrm>
            <a:off x="0" y="0"/>
            <a:ext cx="12199427" cy="6885432"/>
            <a:chOff x="0" y="0"/>
            <a:chExt cx="12199427" cy="6885432"/>
          </a:xfrm>
        </p:grpSpPr>
        <p:sp>
          <p:nvSpPr>
            <p:cNvPr id="31" name="shading (lower right)">
              <a:extLst>
                <a:ext uri="{FF2B5EF4-FFF2-40B4-BE49-F238E27FC236}">
                  <a16:creationId xmlns:a16="http://schemas.microsoft.com/office/drawing/2014/main" id="{9B17F31E-D229-455F-A4AD-BCF677FE978A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04C0177-389F-4980-BE1D-D16E56BADE8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4" name="Group 33" hidden="1">
                <a:extLst>
                  <a:ext uri="{FF2B5EF4-FFF2-40B4-BE49-F238E27FC236}">
                    <a16:creationId xmlns:a16="http://schemas.microsoft.com/office/drawing/2014/main" id="{C63579F2-215D-4D2E-BB30-7E6A256A2813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EAAF0D1A-9564-4360-B8B0-2973D357742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0" name="Picture 79">
                  <a:extLst>
                    <a:ext uri="{FF2B5EF4-FFF2-40B4-BE49-F238E27FC236}">
                      <a16:creationId xmlns:a16="http://schemas.microsoft.com/office/drawing/2014/main" id="{F35E5494-D0AA-483F-A263-4BD27AFFEE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39D25E70-A53E-44B5-8CE2-3D8584F4D79A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BCAEBAAA-6D63-401F-A964-C02A5DA1031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B7610642-9286-4317-9E56-CEF577C145C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6" name="Freeform 72">
                      <a:extLst>
                        <a:ext uri="{FF2B5EF4-FFF2-40B4-BE49-F238E27FC236}">
                          <a16:creationId xmlns:a16="http://schemas.microsoft.com/office/drawing/2014/main" id="{3ABDFB42-BBD8-4EAD-A023-7CAB27D3D94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79ABDDDF-C7F6-43C0-B74D-1AD76FECF97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55C07D5A-CBCA-4A31-8A08-3D4D96FA713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ACEF01A6-42D8-40A1-9A23-A448CF2F65D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3" name="Freeform 69">
                      <a:extLst>
                        <a:ext uri="{FF2B5EF4-FFF2-40B4-BE49-F238E27FC236}">
                          <a16:creationId xmlns:a16="http://schemas.microsoft.com/office/drawing/2014/main" id="{0F7088C8-94C6-4C9E-9B8A-5B2BB98BCE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E195753D-170B-4CE9-89D1-60519625282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DEBD0C1B-7BAA-4DA8-8600-439F28B0BFE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1046ED6E-4FA4-4C58-A4B0-E4E0D150BC8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6CFBBB4C-69E2-48C2-B1DC-378F7B183C6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5733419D-A515-4BBC-8619-0088FD5582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2A7F20A3-90BE-461F-A0C3-87F9509EED7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320BE822-C8A4-4869-A300-3078B13415E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E881EAD1-4F80-4E87-88EB-A15F7DED350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F62DBFB4-5927-4A61-A968-B8E8F988BF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Voyager Search – Extensibility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232AAAA-97DA-453A-AB9B-3F011E7E9F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3230" y="142665"/>
            <a:ext cx="2328013" cy="745527"/>
          </a:xfrm>
          <a:prstGeom prst="rect">
            <a:avLst/>
          </a:prstGeom>
        </p:spPr>
      </p:pic>
      <p:sp>
        <p:nvSpPr>
          <p:cNvPr id="36" name="Content Placeholder 8">
            <a:extLst>
              <a:ext uri="{FF2B5EF4-FFF2-40B4-BE49-F238E27FC236}">
                <a16:creationId xmlns:a16="http://schemas.microsoft.com/office/drawing/2014/main" id="{5B961042-CA29-4289-B0E2-9E32210DC09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365252"/>
            <a:ext cx="10369296" cy="5344488"/>
          </a:xfrm>
        </p:spPr>
        <p:txBody>
          <a:bodyPr/>
          <a:lstStyle/>
          <a:p>
            <a:pPr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b="0" dirty="0">
                <a:solidFill>
                  <a:srgbClr val="00A8DD"/>
                </a:solidFill>
              </a:rPr>
              <a:t>Using the SDK and APIs: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Custom Search and Filter </a:t>
            </a:r>
            <a:r>
              <a:rPr lang="en-US" sz="2000" b="0" dirty="0" err="1"/>
              <a:t>dockpanes</a:t>
            </a:r>
            <a:r>
              <a:rPr lang="en-US" sz="2000" b="0" dirty="0"/>
              <a:t> with management of settings and results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Map tools for defining spatial extents of searches and making selections  </a:t>
            </a:r>
          </a:p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Custom ribbon tab with tools and updating searches and results</a:t>
            </a:r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pPr lvl="1" fontAlgn="ctr"/>
            <a:endParaRPr lang="en-US" b="0" dirty="0"/>
          </a:p>
          <a:p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CFED557-579F-4D6F-B9D8-9DA41D3D25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6142" y="4091336"/>
            <a:ext cx="5002960" cy="2709936"/>
          </a:xfrm>
          <a:prstGeom prst="rect">
            <a:avLst/>
          </a:prstGeom>
        </p:spPr>
      </p:pic>
      <p:sp>
        <p:nvSpPr>
          <p:cNvPr id="37" name="Content Placeholder 8">
            <a:extLst>
              <a:ext uri="{FF2B5EF4-FFF2-40B4-BE49-F238E27FC236}">
                <a16:creationId xmlns:a16="http://schemas.microsoft.com/office/drawing/2014/main" id="{459AC255-8C5D-4E76-A37F-0A9D6DA472CB}"/>
              </a:ext>
            </a:extLst>
          </p:cNvPr>
          <p:cNvSpPr txBox="1">
            <a:spLocks/>
          </p:cNvSpPr>
          <p:nvPr/>
        </p:nvSpPr>
        <p:spPr>
          <a:xfrm>
            <a:off x="685800" y="3281870"/>
            <a:ext cx="6224507" cy="534448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2000" b="0" dirty="0"/>
              <a:t>Main Pro APIs used: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i="1" dirty="0">
                <a:hlinkClick r:id="rId8"/>
              </a:rPr>
              <a:t>Map Authoring</a:t>
            </a:r>
            <a:r>
              <a:rPr lang="en-US" sz="1800" i="1" dirty="0"/>
              <a:t> </a:t>
            </a:r>
            <a:r>
              <a:rPr lang="en-US" sz="1800" b="0" dirty="0"/>
              <a:t>– Adding layers to maps from multiple sources </a:t>
            </a:r>
          </a:p>
          <a:p>
            <a:pPr lvl="3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600" b="0" dirty="0">
                <a:hlinkClick r:id="rId9"/>
              </a:rPr>
              <a:t>Sample</a:t>
            </a:r>
            <a:r>
              <a:rPr lang="en-US" sz="1600" b="0" dirty="0"/>
              <a:t> – Change basemap and add a new layer to the active map</a:t>
            </a:r>
            <a:endParaRPr lang="en-US" sz="1600" b="0" dirty="0">
              <a:solidFill>
                <a:srgbClr val="FF0000"/>
              </a:solidFill>
            </a:endParaRP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0"/>
              </a:rPr>
              <a:t>Map Exploration </a:t>
            </a:r>
            <a:r>
              <a:rPr lang="en-US" sz="1800" b="0" dirty="0"/>
              <a:t>– Visualization tools and map tools</a:t>
            </a:r>
            <a:endParaRPr lang="en-US" sz="1800" b="0" dirty="0">
              <a:hlinkClick r:id="rId11"/>
            </a:endParaRP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1"/>
              </a:rPr>
              <a:t>Framework</a:t>
            </a:r>
            <a:r>
              <a:rPr lang="en-US" sz="1800" b="0" dirty="0"/>
              <a:t> – Settings for custom tab, tools, and settings</a:t>
            </a:r>
          </a:p>
          <a:p>
            <a:pPr lvl="2" fontAlgn="ctr">
              <a:spcBef>
                <a:spcPts val="600"/>
              </a:spcBef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b="0" dirty="0">
                <a:hlinkClick r:id="rId12"/>
              </a:rPr>
              <a:t>Dockpanes</a:t>
            </a:r>
            <a:r>
              <a:rPr lang="en-US" sz="1800" b="0" dirty="0"/>
              <a:t> – Integration, searches, drag-and-drop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706019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45F08BA1-3560-41E0-819F-BEBEA17FA66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0" name="shading (lower right)">
              <a:extLst>
                <a:ext uri="{FF2B5EF4-FFF2-40B4-BE49-F238E27FC236}">
                  <a16:creationId xmlns:a16="http://schemas.microsoft.com/office/drawing/2014/main" id="{A78E3FAE-93F7-4E42-9ECB-65E83A6DD71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D332057-4088-4C6E-AC84-E726A56862D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59" name="Group 58" hidden="1">
                <a:extLst>
                  <a:ext uri="{FF2B5EF4-FFF2-40B4-BE49-F238E27FC236}">
                    <a16:creationId xmlns:a16="http://schemas.microsoft.com/office/drawing/2014/main" id="{4C0766AB-F4E6-4952-866B-1C8305686334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9288F48C-DCE5-4D51-8E12-0E8145F3033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id="{225F3D83-69E3-468F-9EB5-E8B4340335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3E0F2546-4EAA-45BF-B8E2-FF143C995E4B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3EF91F57-07F2-4551-867C-59AF687A466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69" name="Group 68">
                    <a:extLst>
                      <a:ext uri="{FF2B5EF4-FFF2-40B4-BE49-F238E27FC236}">
                        <a16:creationId xmlns:a16="http://schemas.microsoft.com/office/drawing/2014/main" id="{7F832C98-D8A5-4064-BA46-67A1323EFE5E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4" name="Freeform 72">
                      <a:extLst>
                        <a:ext uri="{FF2B5EF4-FFF2-40B4-BE49-F238E27FC236}">
                          <a16:creationId xmlns:a16="http://schemas.microsoft.com/office/drawing/2014/main" id="{E599D0B1-8839-4043-8132-6A4A0BFEB68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247B7942-3FBD-413E-B917-35F442E0CF6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8B27664E-9565-491B-B1B8-1A6D52E4E0E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1F6D9707-BD5E-4483-BDBB-AE5153793E8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1" name="Freeform 69">
                      <a:extLst>
                        <a:ext uri="{FF2B5EF4-FFF2-40B4-BE49-F238E27FC236}">
                          <a16:creationId xmlns:a16="http://schemas.microsoft.com/office/drawing/2014/main" id="{C0B9C863-0579-4B04-9328-C4030E6424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2" name="Rectangle 71">
                      <a:extLst>
                        <a:ext uri="{FF2B5EF4-FFF2-40B4-BE49-F238E27FC236}">
                          <a16:creationId xmlns:a16="http://schemas.microsoft.com/office/drawing/2014/main" id="{E0ECDBCA-F5EC-4B94-8930-D031481B7F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8F7E4187-8AC1-476C-881F-3B94213A0C8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BE2A3215-6978-40A9-BBC8-86752EBCE1DE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9C9B4478-BA23-4FE1-A0B0-22BBD5B50E0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6952872E-4665-41A7-907C-BCC92E57D7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A74CE80D-92D3-4D15-871B-0434AAD2AFB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3E3391FF-A411-487D-8C95-BA379C156F3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9428A252-B552-4B92-9A98-5F4180240E8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1EDEFDFF-F900-4ABC-BF0F-0005E833AA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6920ACA-621B-427C-A579-8128707960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D10E33AA-8991-6C43-AC7F-A545645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For more information</a:t>
            </a:r>
          </a:p>
        </p:txBody>
      </p:sp>
      <p:sp>
        <p:nvSpPr>
          <p:cNvPr id="33" name="Content Placeholder 10">
            <a:extLst>
              <a:ext uri="{FF2B5EF4-FFF2-40B4-BE49-F238E27FC236}">
                <a16:creationId xmlns:a16="http://schemas.microsoft.com/office/drawing/2014/main" id="{419445F5-B12A-40DF-95C1-007A15E6DE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1077608" cy="3429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CycloMedia Street Smart – </a:t>
            </a:r>
          </a:p>
          <a:p>
            <a:pPr lvl="1">
              <a:spcAft>
                <a:spcPts val="1200"/>
              </a:spcAft>
            </a:pPr>
            <a:r>
              <a:rPr lang="en-US" sz="2200" b="0" dirty="0">
                <a:hlinkClick r:id="rId7"/>
              </a:rPr>
              <a:t>https://www.cyclomedia.com/us/software-and-services/streetsmart</a:t>
            </a:r>
            <a:r>
              <a:rPr lang="en-US" sz="2200" b="0" dirty="0"/>
              <a:t> </a:t>
            </a:r>
            <a:endParaRPr lang="en-US" sz="2200" b="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Geosoft Tools – </a:t>
            </a:r>
          </a:p>
          <a:p>
            <a:pPr lvl="1">
              <a:spcAft>
                <a:spcPts val="1200"/>
              </a:spcAft>
            </a:pPr>
            <a:r>
              <a:rPr lang="en-US" sz="2200" b="0" dirty="0">
                <a:hlinkClick r:id="rId8"/>
              </a:rPr>
              <a:t>https://www.geosoft.com/products/add-in-for-arcgis-pro</a:t>
            </a:r>
            <a:r>
              <a:rPr lang="en-US" sz="2200" b="0" dirty="0"/>
              <a:t> </a:t>
            </a:r>
          </a:p>
          <a:p>
            <a:pPr>
              <a:spcAft>
                <a:spcPts val="0"/>
              </a:spcAft>
            </a:pPr>
            <a:r>
              <a:rPr 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Voyager Search – </a:t>
            </a:r>
          </a:p>
          <a:p>
            <a:pPr lvl="1">
              <a:spcAft>
                <a:spcPts val="1200"/>
              </a:spcAft>
            </a:pPr>
            <a:r>
              <a:rPr lang="en-US" sz="2200" b="0" dirty="0">
                <a:hlinkClick r:id="rId9"/>
              </a:rPr>
              <a:t>https://www.voyagersearch.com/</a:t>
            </a:r>
            <a:r>
              <a:rPr lang="en-US" sz="2200" b="0" dirty="0"/>
              <a:t> </a:t>
            </a:r>
            <a:endParaRPr lang="en-US" sz="2200" b="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spcAft>
                <a:spcPts val="1200"/>
              </a:spcAft>
            </a:pPr>
            <a:endParaRPr lang="en-US" sz="2400" b="0" dirty="0">
              <a:solidFill>
                <a:srgbClr val="00B9F2"/>
              </a:solidFill>
            </a:endParaRPr>
          </a:p>
          <a:p>
            <a:pPr marL="2109787" lvl="7" indent="0">
              <a:spcAft>
                <a:spcPts val="1200"/>
              </a:spcAft>
              <a:buNone/>
            </a:pPr>
            <a:r>
              <a:rPr lang="en-US" sz="2400" b="0" dirty="0">
                <a:solidFill>
                  <a:srgbClr val="00B9F2"/>
                </a:solidFill>
              </a:rPr>
              <a:t>								</a:t>
            </a:r>
            <a:r>
              <a:rPr lang="en-US" sz="3200" i="1" dirty="0">
                <a:solidFill>
                  <a:srgbClr val="00B9F2"/>
                </a:solidFill>
              </a:rPr>
              <a:t>Thank you to our Partners</a:t>
            </a:r>
            <a:endParaRPr lang="en-US" sz="24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21468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9527465" cy="738664"/>
          </a:xfrm>
        </p:spPr>
        <p:txBody>
          <a:bodyPr/>
          <a:lstStyle/>
          <a:p>
            <a:r>
              <a:rPr lang="en-US" dirty="0"/>
              <a:t>Pro SDK Resources</a:t>
            </a:r>
          </a:p>
        </p:txBody>
      </p:sp>
    </p:spTree>
    <p:extLst>
      <p:ext uri="{BB962C8B-B14F-4D97-AF65-F5344CB8AC3E}">
        <p14:creationId xmlns:p14="http://schemas.microsoft.com/office/powerpoint/2010/main" val="1212294722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A7E17B7E-D4BB-4718-AAD2-584AC440103B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6E7AAAC8-3529-4FA3-AC96-92F7BDB2CBAC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2291E3D8-FDCA-46B5-B219-A81FA5C132A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0" name="Group 59" hidden="1">
                <a:extLst>
                  <a:ext uri="{FF2B5EF4-FFF2-40B4-BE49-F238E27FC236}">
                    <a16:creationId xmlns:a16="http://schemas.microsoft.com/office/drawing/2014/main" id="{45FAA778-7E10-4B0C-846C-B1AD2E1291C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2F55B553-47ED-4897-ABEE-4D510877E0B8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B089308C-7421-4A7D-AD63-F4A9D6C4E6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672F0323-4D9B-436B-8E96-BA6344722EAA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7261299B-13D4-4579-BCBC-E09AB2BA6CC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7B790D20-FA8C-48DC-8C76-F479C791337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5247B9F8-6C3A-4A45-BC7F-E9C6B331F6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DDCC6E23-C0E6-4F9E-A6E1-C18412F5DB1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C21401D4-F31D-4E1A-9E29-3D2E3B51F9C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C365BE5F-157E-490A-8AA3-B9EEC69D6C2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B9076BEC-B04D-435E-8AC9-34031C4ED68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F0C6F4D9-205C-44C0-B866-EA672E1B6D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1063E3A4-6829-4871-9A47-B3E425A93698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4882F751-8DEE-4927-9448-0CD23516A9A4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AE96B0B9-0616-4FF4-A4B2-B417AF4DC0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63086E0F-D424-4A7B-9915-4CF97C58B83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AC1D1ACC-6CB5-454C-8A22-E3A5DF066604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40EE5334-96FA-4E0D-A333-49BEF2BBD23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89BE669A-AC43-465B-A361-695167D7A0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AB502FC5-2AB1-419D-A019-D65539759D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EF53DD04-F015-4311-8CAA-7FA991564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292662"/>
          </a:xfrm>
        </p:spPr>
        <p:txBody>
          <a:bodyPr/>
          <a:lstStyle/>
          <a:p>
            <a:r>
              <a:rPr lang="en-US" sz="2800" b="0" dirty="0"/>
              <a:t>Pro 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5601" y="1569323"/>
            <a:ext cx="11012537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hlinkClick r:id="rId7"/>
              </a:rPr>
              <a:t>Landing Page</a:t>
            </a:r>
            <a:r>
              <a:rPr lang="en-US" dirty="0"/>
              <a:t> </a:t>
            </a:r>
            <a:r>
              <a:rPr lang="en-US" b="0" dirty="0"/>
              <a:t>– 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7"/>
              </a:rPr>
              <a:t>https://pro.arcgis.com/en/pro-app/sdk/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 dirty="0"/>
              <a:t>Links to: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Tutorials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ProConcept documents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 SDK Group on GeoNet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Blog posts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4B7C4A-394F-4CDC-BEC6-03D8EAE0E5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6267" y="2124002"/>
            <a:ext cx="6056712" cy="4135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E6E1EF-B24C-4EA0-8CCB-3C56DE84848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2603" y="1718762"/>
            <a:ext cx="6050376" cy="129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0417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9527465" cy="738664"/>
          </a:xfrm>
        </p:spPr>
        <p:txBody>
          <a:bodyPr/>
          <a:lstStyle/>
          <a:p>
            <a:r>
              <a:rPr lang="en-US" dirty="0"/>
              <a:t>ArcGIS Pro Add-Ins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E01A9168-3E32-4FBC-946E-F147EC25F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8221903" cy="338554"/>
          </a:xfrm>
        </p:spPr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Built with the ArcGIS Pro SDK </a:t>
            </a:r>
          </a:p>
        </p:txBody>
      </p:sp>
    </p:spTree>
    <p:extLst>
      <p:ext uri="{BB962C8B-B14F-4D97-AF65-F5344CB8AC3E}">
        <p14:creationId xmlns:p14="http://schemas.microsoft.com/office/powerpoint/2010/main" val="1858934125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5F08B045-90F7-42C5-8C8A-D4C463F29E33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4" name="shading (lower right)">
              <a:extLst>
                <a:ext uri="{FF2B5EF4-FFF2-40B4-BE49-F238E27FC236}">
                  <a16:creationId xmlns:a16="http://schemas.microsoft.com/office/drawing/2014/main" id="{5D08538F-7E64-4C44-8DF0-CF9AD94B2C77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5BDDD89-3DE8-441C-A479-A2170692BC8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2" name="Group 61" hidden="1">
                <a:extLst>
                  <a:ext uri="{FF2B5EF4-FFF2-40B4-BE49-F238E27FC236}">
                    <a16:creationId xmlns:a16="http://schemas.microsoft.com/office/drawing/2014/main" id="{6C0FB08A-170D-4A1B-B630-45798C87425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47A728F1-BD46-49D9-9316-5B6306D6B71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69099C7D-7EBD-441B-B693-701F780E5F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49C34038-8FAD-4714-AA15-F25EBD4A228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AD0A66D7-E93E-4F5E-9BB1-94BD3518BF5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02A6C7F4-A909-42C7-BFB7-636C0D9C2BF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7" name="Freeform 72">
                      <a:extLst>
                        <a:ext uri="{FF2B5EF4-FFF2-40B4-BE49-F238E27FC236}">
                          <a16:creationId xmlns:a16="http://schemas.microsoft.com/office/drawing/2014/main" id="{4FCD44BD-638F-429A-8FC1-A718602A35B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95D5DF72-E6B3-4591-9B66-3D75509FD47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6FF31D84-C191-4E0B-8C83-C7D6DBA52B36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94CFF4B0-5321-4E77-935D-3F8996F7D25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5E451691-8175-4E7A-8C27-2C14A905537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5" name="Rectangle 74">
                      <a:extLst>
                        <a:ext uri="{FF2B5EF4-FFF2-40B4-BE49-F238E27FC236}">
                          <a16:creationId xmlns:a16="http://schemas.microsoft.com/office/drawing/2014/main" id="{4FA85FD0-2746-4F2E-B864-01F1615A06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498B55EE-A488-4D3D-A351-D5271F7F5A2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8B163557-CC8F-4AD8-8853-C36D7122DB15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5E63E68B-4CE8-4945-911E-38CFA0CDCFB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D9BA31C3-B123-4526-BD06-AD3493267A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6CF0FE3B-CFB3-435D-8724-9E1FB544F49E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9E70E47F-92D8-44FC-808D-4F9A174F1A9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D86D063A-2784-4E7A-9FFF-7DDA31CFAE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BAC10000-6B20-4EA2-BD50-D0905A8B87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42209398-3FA2-4202-9BB0-359F30D16C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3479" y="1594947"/>
            <a:ext cx="6030898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solidFill>
                  <a:schemeClr val="tx2"/>
                </a:solidFill>
                <a:hlinkClick r:id="rId7"/>
              </a:rPr>
              <a:t>Documentation Wiki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0" dirty="0"/>
              <a:t>–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</a:rPr>
              <a:t> </a:t>
            </a:r>
            <a:r>
              <a:rPr lang="en-US" b="0" dirty="0">
                <a:solidFill>
                  <a:schemeClr val="tx2"/>
                </a:solidFill>
                <a:hlinkClick r:id="rId7"/>
              </a:rPr>
              <a:t>https://github.com/esri/arcgis-pro-sdk/wiki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r>
              <a:rPr lang="en-US" b="0" dirty="0"/>
              <a:t>Documentation for all Pro patterns and APIs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ProConcepts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 err="1"/>
              <a:t>ProGuides</a:t>
            </a:r>
            <a:endParaRPr lang="en-US" b="0" dirty="0"/>
          </a:p>
          <a:p>
            <a:pPr lvl="1" fontAlgn="ctr">
              <a:spcAft>
                <a:spcPts val="1200"/>
              </a:spcAft>
            </a:pPr>
            <a:r>
              <a:rPr lang="en-US" b="0" dirty="0" err="1"/>
              <a:t>ProSnippets</a:t>
            </a:r>
            <a:endParaRPr lang="en-US" b="0" dirty="0"/>
          </a:p>
          <a:p>
            <a:pPr lvl="1" fontAlgn="ctr">
              <a:spcAft>
                <a:spcPts val="1200"/>
              </a:spcAft>
            </a:pPr>
            <a:r>
              <a:rPr lang="en-US" b="0" dirty="0"/>
              <a:t>Other resources documents</a:t>
            </a: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5FFF70-53BA-48CF-A137-E57D0C1520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0102" y="1188193"/>
            <a:ext cx="3062015" cy="29142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E26850-B353-4993-8971-FF7E7F5E6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22283" y="1171481"/>
            <a:ext cx="1616955" cy="49334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41459A-4C50-46D6-84C7-1D02768615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54236" y="2328396"/>
            <a:ext cx="3365771" cy="3548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34FEA3-0A6B-4B40-8D84-B17B36B2A6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71611" y="3143007"/>
            <a:ext cx="2928033" cy="349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61458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9E7C8EFC-ECFA-48AC-B403-7F32786D5AD7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2" name="shading (lower right)">
              <a:extLst>
                <a:ext uri="{FF2B5EF4-FFF2-40B4-BE49-F238E27FC236}">
                  <a16:creationId xmlns:a16="http://schemas.microsoft.com/office/drawing/2014/main" id="{D65DF9E3-0FEA-4C96-B2D5-2B249F09441A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9487505-9D85-4BD1-A652-4C15B93FF72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0" name="Group 59" hidden="1">
                <a:extLst>
                  <a:ext uri="{FF2B5EF4-FFF2-40B4-BE49-F238E27FC236}">
                    <a16:creationId xmlns:a16="http://schemas.microsoft.com/office/drawing/2014/main" id="{06AF1FC5-92E8-430E-8B67-3F9229573CD5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759C725E-83A2-476A-8E2A-0DEA45C62C6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50ADDB91-7138-4615-850B-365E46CC08A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A215C5C4-D470-4AB8-B1BB-2C02994D014A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679359AA-54C8-4489-810E-592CD29DED0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FC970098-BCFF-4852-AB00-F52A205FEDA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D3E734C6-5EDE-44D9-AC0C-F95D427509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DBD5BAF1-6B82-4685-89D9-9A7C77601B8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B3239C3B-92BE-4BC4-AA3A-A4A4DD5B27D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32377BDE-C357-498D-BC7C-549963B56F5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825639E8-0A64-403A-AAEF-18261183B3A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6D08D5CC-8002-42DD-A9AE-F966AB5106D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32D7BAA9-1067-4F4E-85F4-00939158952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9C440F18-8B76-490E-93DF-3450FC61EB92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C0332440-1B18-4298-A664-CFEB767A6FF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8F664A41-9A36-44D6-BDC5-BFA1CE89A7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4C10DFDC-536B-4C93-BD04-A7065F7CED8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44513769-ABD9-433F-808D-F2DFCCA5CD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6CC1EC8F-75FA-43B8-8080-9BF4D644CCC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661B3FC5-C218-4A6C-92AD-27506F187B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2622E46-0C47-4F69-8BB1-85DA40AE6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3478" y="1594947"/>
            <a:ext cx="6603083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solidFill>
                  <a:schemeClr val="tx2"/>
                </a:solidFill>
                <a:hlinkClick r:id="rId7"/>
              </a:rPr>
              <a:t>Community Samples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0" dirty="0"/>
              <a:t>–</a:t>
            </a:r>
            <a:r>
              <a:rPr lang="en-US" b="0" dirty="0">
                <a:solidFill>
                  <a:schemeClr val="tx2"/>
                </a:solidFill>
              </a:rPr>
              <a:t> </a:t>
            </a:r>
            <a:endParaRPr lang="en-US" b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</a:rPr>
              <a:t> </a:t>
            </a:r>
            <a:r>
              <a:rPr lang="en-US" b="0" dirty="0">
                <a:solidFill>
                  <a:schemeClr val="tx2"/>
                </a:solidFill>
                <a:hlinkClick r:id="rId7"/>
              </a:rPr>
              <a:t>https://github.com/esri/arcgis-pro-sdk-community-samples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r>
              <a:rPr lang="en-US" b="0" dirty="0"/>
              <a:t>Sample solutions for all Pro patterns and APIs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Full Visual Studio solutions for all Pro API Areas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Sample data available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Code is free to use in your own projects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Updated for each release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52F1FD-CA53-4530-BD4C-CBEDDB9BE2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0463" y="337841"/>
            <a:ext cx="4118078" cy="52229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E2C69F-D14D-4CA6-AA7E-E5840F1261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08230" y="4012293"/>
            <a:ext cx="5007571" cy="271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8802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9EB531FF-7453-4712-B708-D73DDD3DB879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81" name="shading (lower right)">
              <a:extLst>
                <a:ext uri="{FF2B5EF4-FFF2-40B4-BE49-F238E27FC236}">
                  <a16:creationId xmlns:a16="http://schemas.microsoft.com/office/drawing/2014/main" id="{1CB54F52-9FD5-498C-88A4-D72EE845749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A21F1FD-F46C-487B-8D6F-DB0F834B9EC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84" name="Group 83" hidden="1">
                <a:extLst>
                  <a:ext uri="{FF2B5EF4-FFF2-40B4-BE49-F238E27FC236}">
                    <a16:creationId xmlns:a16="http://schemas.microsoft.com/office/drawing/2014/main" id="{1A729896-77B0-4242-B1C7-A18F00EDCA7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5FAF27EC-EC86-48A7-BA26-C43593FAB75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103" name="Picture 102">
                  <a:extLst>
                    <a:ext uri="{FF2B5EF4-FFF2-40B4-BE49-F238E27FC236}">
                      <a16:creationId xmlns:a16="http://schemas.microsoft.com/office/drawing/2014/main" id="{A45B6538-1DAA-438A-8ACE-B7FA675F7B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7FF55E65-9573-4B8A-92B9-DA9C2820F25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ED41DA05-BFF5-48EF-845A-FFB2873036EF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046568DD-7CB6-4777-A89B-95FAA049F63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99" name="Freeform 72">
                      <a:extLst>
                        <a:ext uri="{FF2B5EF4-FFF2-40B4-BE49-F238E27FC236}">
                          <a16:creationId xmlns:a16="http://schemas.microsoft.com/office/drawing/2014/main" id="{0F82E820-BEA4-4F05-8F77-8CC6545BBD8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100" name="Rectangle 99">
                      <a:extLst>
                        <a:ext uri="{FF2B5EF4-FFF2-40B4-BE49-F238E27FC236}">
                          <a16:creationId xmlns:a16="http://schemas.microsoft.com/office/drawing/2014/main" id="{0912FDA0-6CC7-4609-AE9E-B8BF495655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101" name="Rectangle 100">
                      <a:extLst>
                        <a:ext uri="{FF2B5EF4-FFF2-40B4-BE49-F238E27FC236}">
                          <a16:creationId xmlns:a16="http://schemas.microsoft.com/office/drawing/2014/main" id="{6BBF57B6-9CCA-468C-B896-4EF84C031A1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95" name="Group 94">
                    <a:extLst>
                      <a:ext uri="{FF2B5EF4-FFF2-40B4-BE49-F238E27FC236}">
                        <a16:creationId xmlns:a16="http://schemas.microsoft.com/office/drawing/2014/main" id="{41B84F96-C736-4BC2-AB6F-D0E6D6925F6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96" name="Freeform 69">
                      <a:extLst>
                        <a:ext uri="{FF2B5EF4-FFF2-40B4-BE49-F238E27FC236}">
                          <a16:creationId xmlns:a16="http://schemas.microsoft.com/office/drawing/2014/main" id="{AC030650-758F-4213-BAD7-FA65D467CD8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97" name="Rectangle 96">
                      <a:extLst>
                        <a:ext uri="{FF2B5EF4-FFF2-40B4-BE49-F238E27FC236}">
                          <a16:creationId xmlns:a16="http://schemas.microsoft.com/office/drawing/2014/main" id="{ABA4AFF5-9E95-4C6A-A1C7-79425DB9953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98" name="Rectangle 97">
                      <a:extLst>
                        <a:ext uri="{FF2B5EF4-FFF2-40B4-BE49-F238E27FC236}">
                          <a16:creationId xmlns:a16="http://schemas.microsoft.com/office/drawing/2014/main" id="{EFC12EEA-103E-492D-BB32-6FEDABD0475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E81D00AC-EEAE-446B-A6A1-24ECB363CE2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92" name="Picture 91">
                    <a:extLst>
                      <a:ext uri="{FF2B5EF4-FFF2-40B4-BE49-F238E27FC236}">
                        <a16:creationId xmlns:a16="http://schemas.microsoft.com/office/drawing/2014/main" id="{65C9D9FE-AB9C-4F3D-87EE-6BF0299501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93" name="Picture 92">
                    <a:extLst>
                      <a:ext uri="{FF2B5EF4-FFF2-40B4-BE49-F238E27FC236}">
                        <a16:creationId xmlns:a16="http://schemas.microsoft.com/office/drawing/2014/main" id="{AFD6B0BD-287D-4962-9F5E-A54ED91B77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AFA3D681-5C14-4F9A-9E31-B823F687389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90" name="Picture 89">
                    <a:extLst>
                      <a:ext uri="{FF2B5EF4-FFF2-40B4-BE49-F238E27FC236}">
                        <a16:creationId xmlns:a16="http://schemas.microsoft.com/office/drawing/2014/main" id="{7A9723B5-7605-47DE-80A2-261130F18F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91" name="Picture 90">
                    <a:extLst>
                      <a:ext uri="{FF2B5EF4-FFF2-40B4-BE49-F238E27FC236}">
                        <a16:creationId xmlns:a16="http://schemas.microsoft.com/office/drawing/2014/main" id="{06D85FA7-D01E-4F6D-978B-548FD7D09F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89" name="Picture 88">
                  <a:extLst>
                    <a:ext uri="{FF2B5EF4-FFF2-40B4-BE49-F238E27FC236}">
                      <a16:creationId xmlns:a16="http://schemas.microsoft.com/office/drawing/2014/main" id="{A9A6FF83-B8D3-469A-A286-1B739D9E71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A552496-8E5D-4229-B0D2-547B461146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3478" y="1594947"/>
            <a:ext cx="8723713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solidFill>
                  <a:schemeClr val="tx2"/>
                </a:solidFill>
                <a:hlinkClick r:id="rId7"/>
              </a:rPr>
              <a:t>ArcGIS Pro SDK Group on GeoNet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b="0" dirty="0"/>
              <a:t>–</a:t>
            </a:r>
            <a:r>
              <a:rPr lang="en-US" b="0" dirty="0">
                <a:solidFill>
                  <a:schemeClr val="tx2"/>
                </a:solidFill>
              </a:rPr>
              <a:t> </a:t>
            </a:r>
            <a:endParaRPr lang="en-US" b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</a:rPr>
              <a:t> </a:t>
            </a:r>
            <a:r>
              <a:rPr lang="en-US" b="0" dirty="0">
                <a:solidFill>
                  <a:schemeClr val="tx2"/>
                </a:solidFill>
                <a:hlinkClick r:id="rId7"/>
              </a:rPr>
              <a:t>https://community.esri.com/groups/arcgis-pro-sdk</a:t>
            </a:r>
            <a:r>
              <a:rPr lang="en-US" b="0" dirty="0">
                <a:solidFill>
                  <a:schemeClr val="tx2"/>
                </a:solidFill>
              </a:rPr>
              <a:t> </a:t>
            </a: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r>
              <a:rPr lang="en-US" b="0" dirty="0"/>
              <a:t>Participate in the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Get product updates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23874A-56D0-419E-9F27-91E1D060EA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1161" y="185446"/>
            <a:ext cx="1434795" cy="3243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ECEAE2-0185-4777-8E91-5D93A7C75F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8894" y="3513912"/>
            <a:ext cx="5567063" cy="3243029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1F3CE2E9-97CE-4B04-84BA-953C8A31BEA4}"/>
              </a:ext>
            </a:extLst>
          </p:cNvPr>
          <p:cNvGrpSpPr/>
          <p:nvPr/>
        </p:nvGrpSpPr>
        <p:grpSpPr>
          <a:xfrm>
            <a:off x="-7429" y="0"/>
            <a:ext cx="12199429" cy="6879029"/>
            <a:chOff x="-7429" y="0"/>
            <a:chExt cx="12199429" cy="6879029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923F45B1-1239-4EAB-BF57-2E6DB562AA1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5" name="Group 34" hidden="1">
                <a:extLst>
                  <a:ext uri="{FF2B5EF4-FFF2-40B4-BE49-F238E27FC236}">
                    <a16:creationId xmlns:a16="http://schemas.microsoft.com/office/drawing/2014/main" id="{3FD74E9C-F9E6-4EC1-B513-6D2072F159C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08D966B8-840F-4F31-8E66-02C60DE253AF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F2332AC2-6A18-4863-BC24-9514ECF822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75A1B609-CE85-4DAF-AF85-4556AC7C9CA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2316835E-663E-4687-9E57-FCD1591BCF0A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3589A23B-4FA8-485D-822E-FC662A58317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5" name="Freeform 72">
                      <a:extLst>
                        <a:ext uri="{FF2B5EF4-FFF2-40B4-BE49-F238E27FC236}">
                          <a16:creationId xmlns:a16="http://schemas.microsoft.com/office/drawing/2014/main" id="{977A9356-FEAC-4826-B600-711C777D482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8CBDA995-5055-4D9D-8C5F-5E8C0DDD7CE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65BBC232-5337-4236-9526-A5DC3E17E8A0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8183F690-42D3-4054-8C57-80CB0D64597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2" name="Freeform 69">
                      <a:extLst>
                        <a:ext uri="{FF2B5EF4-FFF2-40B4-BE49-F238E27FC236}">
                          <a16:creationId xmlns:a16="http://schemas.microsoft.com/office/drawing/2014/main" id="{26EEF751-7656-49CC-98F2-D9DB5D6911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E232CCD5-16C0-40AC-8CC4-F2596060BCF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39A78F37-0819-4858-936E-8F5FC81703E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172A59DF-427C-4BBC-AE48-FDF977B8265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A2332C1A-7D97-4F9A-A98A-03640390021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43E0CE3A-3824-4E43-8248-1A791EC9034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60AC8F19-8015-4C1C-B60B-57B01CA02AF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6" name="Picture 65">
                    <a:extLst>
                      <a:ext uri="{FF2B5EF4-FFF2-40B4-BE49-F238E27FC236}">
                        <a16:creationId xmlns:a16="http://schemas.microsoft.com/office/drawing/2014/main" id="{FAF16B0A-AF45-4BA7-AE32-31A30161BA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4DC30A68-9B53-4138-A083-0F3038DFA7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8218BBD7-B7BF-4EE3-AF73-161FE58D2CB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F22F89C-BED6-4A63-86E3-BA8205E250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63549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2469A856-F4D7-4158-860E-2B607B1BCD0D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62" name="shading (lower right)">
              <a:extLst>
                <a:ext uri="{FF2B5EF4-FFF2-40B4-BE49-F238E27FC236}">
                  <a16:creationId xmlns:a16="http://schemas.microsoft.com/office/drawing/2014/main" id="{E10E45CB-A12E-4127-9527-42EA29C12B8D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FF1FA6FB-7CA3-491B-9841-9963574E92D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5" name="Group 64" hidden="1">
                <a:extLst>
                  <a:ext uri="{FF2B5EF4-FFF2-40B4-BE49-F238E27FC236}">
                    <a16:creationId xmlns:a16="http://schemas.microsoft.com/office/drawing/2014/main" id="{51FB3CE4-0714-4D6E-975A-A6338EAACE0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0D660F06-E829-45BC-A27B-98001AD047F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D79F0A39-5B2B-4A0A-AB5A-D980FF2AE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AA3EA794-0796-4828-9497-7499C61C074C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8B6DDD0C-2B30-4277-BC87-E58E40D2F73E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5" name="Group 74">
                    <a:extLst>
                      <a:ext uri="{FF2B5EF4-FFF2-40B4-BE49-F238E27FC236}">
                        <a16:creationId xmlns:a16="http://schemas.microsoft.com/office/drawing/2014/main" id="{BF14E084-B2AE-439C-AB58-F7EF19F836E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80" name="Freeform 72">
                      <a:extLst>
                        <a:ext uri="{FF2B5EF4-FFF2-40B4-BE49-F238E27FC236}">
                          <a16:creationId xmlns:a16="http://schemas.microsoft.com/office/drawing/2014/main" id="{03CAC487-6A4F-406F-9AB8-8695AD0DD2E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1" name="Rectangle 80">
                      <a:extLst>
                        <a:ext uri="{FF2B5EF4-FFF2-40B4-BE49-F238E27FC236}">
                          <a16:creationId xmlns:a16="http://schemas.microsoft.com/office/drawing/2014/main" id="{91C24191-0AE1-40B5-B034-0813C698BC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2" name="Rectangle 81">
                      <a:extLst>
                        <a:ext uri="{FF2B5EF4-FFF2-40B4-BE49-F238E27FC236}">
                          <a16:creationId xmlns:a16="http://schemas.microsoft.com/office/drawing/2014/main" id="{0DDEE5BF-C446-4149-857F-260FE70D7C3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6" name="Group 75">
                    <a:extLst>
                      <a:ext uri="{FF2B5EF4-FFF2-40B4-BE49-F238E27FC236}">
                        <a16:creationId xmlns:a16="http://schemas.microsoft.com/office/drawing/2014/main" id="{9F23CADC-4C60-4597-9E62-017169D794A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7" name="Freeform 69">
                      <a:extLst>
                        <a:ext uri="{FF2B5EF4-FFF2-40B4-BE49-F238E27FC236}">
                          <a16:creationId xmlns:a16="http://schemas.microsoft.com/office/drawing/2014/main" id="{535B4242-D899-4657-83E4-E66B3594C36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8" name="Rectangle 77">
                      <a:extLst>
                        <a:ext uri="{FF2B5EF4-FFF2-40B4-BE49-F238E27FC236}">
                          <a16:creationId xmlns:a16="http://schemas.microsoft.com/office/drawing/2014/main" id="{3A0ED2FC-B00B-4DCA-9271-8F3E943A78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3B18CFDF-1524-4896-A7E2-3A69680851A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777FB11D-E7E1-4074-8235-8B4B71E62A83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3" name="Picture 72">
                    <a:extLst>
                      <a:ext uri="{FF2B5EF4-FFF2-40B4-BE49-F238E27FC236}">
                        <a16:creationId xmlns:a16="http://schemas.microsoft.com/office/drawing/2014/main" id="{79340CDA-712D-4DA9-9E20-CCF7D025A94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40760640-F6C6-4FD9-8196-30C55C12E34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443C765F-A51F-42F0-888F-B598C0B27308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9980FCCC-7BD4-4A6C-BFE2-E4F68428DFE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25C20FAB-4DF6-4ED8-96A8-FA491958EFA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0" name="Picture 69">
                  <a:extLst>
                    <a:ext uri="{FF2B5EF4-FFF2-40B4-BE49-F238E27FC236}">
                      <a16:creationId xmlns:a16="http://schemas.microsoft.com/office/drawing/2014/main" id="{A1FF5D16-14EB-40B1-9D29-F7D5FF7B79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71DF975B-811B-4893-B047-C3460CED79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Marketplace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2625" y="1525707"/>
            <a:ext cx="10369296" cy="3427413"/>
          </a:xfrm>
        </p:spPr>
        <p:txBody>
          <a:bodyPr/>
          <a:lstStyle/>
          <a:p>
            <a:r>
              <a:rPr lang="en-US" b="0" dirty="0"/>
              <a:t>For Esri Business Partners</a:t>
            </a:r>
          </a:p>
          <a:p>
            <a:r>
              <a:rPr lang="en-US" b="0" dirty="0"/>
              <a:t>Pro add-in listings</a:t>
            </a:r>
          </a:p>
          <a:p>
            <a:r>
              <a:rPr lang="en-US" b="0" dirty="0"/>
              <a:t>Free and trial add-ins for users to try</a:t>
            </a:r>
          </a:p>
          <a:p>
            <a:endParaRPr lang="en-US" b="0" u="sng" dirty="0">
              <a:solidFill>
                <a:srgbClr val="FFFF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DB7E0A-08A3-4457-8550-D177CF491B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922" y="3249909"/>
            <a:ext cx="5894809" cy="33980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C781F8-B95A-4C7F-96F4-D3C5272259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3783" y="4088632"/>
            <a:ext cx="5252381" cy="25619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9F99DFC-513D-4C66-9E65-79976FF2E2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3449" y="191583"/>
            <a:ext cx="4661199" cy="378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31430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4BEF919B-2EB1-47AC-B2B5-66139815E3CC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53" name="shading (lower right)">
              <a:extLst>
                <a:ext uri="{FF2B5EF4-FFF2-40B4-BE49-F238E27FC236}">
                  <a16:creationId xmlns:a16="http://schemas.microsoft.com/office/drawing/2014/main" id="{724ECDBA-FF07-4624-91BE-EA5C8E2A4AD6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235942D-44BC-4690-BFFA-B940AC318B6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56" name="Group 55" hidden="1">
                <a:extLst>
                  <a:ext uri="{FF2B5EF4-FFF2-40B4-BE49-F238E27FC236}">
                    <a16:creationId xmlns:a16="http://schemas.microsoft.com/office/drawing/2014/main" id="{6163786D-7694-4577-866B-822E4A57AA9C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0B20DE39-A972-4728-A94A-D36B83B91B1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A5F57B33-787E-4464-A8A0-31A8193763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7972A997-F873-4FB3-BF31-5A86CC0BDC8E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77861CF0-AC7C-4C69-80E7-DBDA96B362F8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66" name="Group 65">
                    <a:extLst>
                      <a:ext uri="{FF2B5EF4-FFF2-40B4-BE49-F238E27FC236}">
                        <a16:creationId xmlns:a16="http://schemas.microsoft.com/office/drawing/2014/main" id="{41FFAFCE-35C9-44F4-9D01-8B20E57FD7E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1" name="Freeform 72">
                      <a:extLst>
                        <a:ext uri="{FF2B5EF4-FFF2-40B4-BE49-F238E27FC236}">
                          <a16:creationId xmlns:a16="http://schemas.microsoft.com/office/drawing/2014/main" id="{E7C2F681-48FE-432E-8777-C573033EF3C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2" name="Rectangle 71">
                      <a:extLst>
                        <a:ext uri="{FF2B5EF4-FFF2-40B4-BE49-F238E27FC236}">
                          <a16:creationId xmlns:a16="http://schemas.microsoft.com/office/drawing/2014/main" id="{CD148BD7-BC6F-4057-881D-E3B2D0EFE4D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54D8BE18-85AB-4451-AA23-15508D1C51D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id="{80B89FF7-8A3B-4CC7-969D-4F2428569A4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68" name="Freeform 69">
                      <a:extLst>
                        <a:ext uri="{FF2B5EF4-FFF2-40B4-BE49-F238E27FC236}">
                          <a16:creationId xmlns:a16="http://schemas.microsoft.com/office/drawing/2014/main" id="{1BDB1793-6010-4314-ACE2-E7858F4586B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69" name="Rectangle 68">
                      <a:extLst>
                        <a:ext uri="{FF2B5EF4-FFF2-40B4-BE49-F238E27FC236}">
                          <a16:creationId xmlns:a16="http://schemas.microsoft.com/office/drawing/2014/main" id="{4AD30E21-5036-4C25-883B-F813749CEC4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0" name="Rectangle 69">
                      <a:extLst>
                        <a:ext uri="{FF2B5EF4-FFF2-40B4-BE49-F238E27FC236}">
                          <a16:creationId xmlns:a16="http://schemas.microsoft.com/office/drawing/2014/main" id="{40D033A2-1F76-4C88-B8A3-9A32142C28DB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7884EB0B-643D-4428-A70D-ED6617D1AA4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60E8AA21-5351-4117-B755-8E40B3744A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4D858E81-99D7-4ADE-9F46-1E0CFC5379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94B1C4B7-12BB-4413-A68E-54EED0E6E0E9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9D36CEC8-BFB9-49AA-BB06-02B0B7C88BC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3" name="Picture 62">
                    <a:extLst>
                      <a:ext uri="{FF2B5EF4-FFF2-40B4-BE49-F238E27FC236}">
                        <a16:creationId xmlns:a16="http://schemas.microsoft.com/office/drawing/2014/main" id="{B4C7995B-9987-454E-B394-7036DDA203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20858F77-736C-4371-BBE3-244BD62141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ED64CE6B-1669-432D-BF0A-215DBA2366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1" name="Rectangle 159">
            <a:extLst>
              <a:ext uri="{FF2B5EF4-FFF2-40B4-BE49-F238E27FC236}">
                <a16:creationId xmlns:a16="http://schemas.microsoft.com/office/drawing/2014/main" id="{55552DC9-58C5-CF4B-BE2A-B5D45FF2BD7C}"/>
              </a:ext>
            </a:extLst>
          </p:cNvPr>
          <p:cNvSpPr>
            <a:spLocks noChangeAspect="1"/>
          </p:cNvSpPr>
          <p:nvPr/>
        </p:nvSpPr>
        <p:spPr bwMode="auto">
          <a:xfrm>
            <a:off x="7845300" y="1193504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20" name="Rectangle 159">
            <a:extLst>
              <a:ext uri="{FF2B5EF4-FFF2-40B4-BE49-F238E27FC236}">
                <a16:creationId xmlns:a16="http://schemas.microsoft.com/office/drawing/2014/main" id="{AC70542E-9E7C-DD46-AEB7-6D74CB4206EA}"/>
              </a:ext>
            </a:extLst>
          </p:cNvPr>
          <p:cNvSpPr>
            <a:spLocks noChangeAspect="1"/>
          </p:cNvSpPr>
          <p:nvPr/>
        </p:nvSpPr>
        <p:spPr bwMode="auto">
          <a:xfrm>
            <a:off x="4048171" y="1207890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19" name="Rectangle 159">
            <a:extLst>
              <a:ext uri="{FF2B5EF4-FFF2-40B4-BE49-F238E27FC236}">
                <a16:creationId xmlns:a16="http://schemas.microsoft.com/office/drawing/2014/main" id="{40536C6E-BC14-4D42-9E9D-A23D224EEBBA}"/>
              </a:ext>
            </a:extLst>
          </p:cNvPr>
          <p:cNvSpPr>
            <a:spLocks noChangeAspect="1"/>
          </p:cNvSpPr>
          <p:nvPr/>
        </p:nvSpPr>
        <p:spPr bwMode="auto">
          <a:xfrm>
            <a:off x="276807" y="1193504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4C27C4-F5B4-A643-89DB-53FFF2C24560}"/>
              </a:ext>
            </a:extLst>
          </p:cNvPr>
          <p:cNvSpPr txBox="1">
            <a:spLocks/>
          </p:cNvSpPr>
          <p:nvPr/>
        </p:nvSpPr>
        <p:spPr>
          <a:xfrm>
            <a:off x="8033006" y="1831925"/>
            <a:ext cx="3121284" cy="89255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Terrain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3D Mesh as ground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High Fidelity rendering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F624CD-E796-6448-AB9A-F3BD1F4FB597}"/>
              </a:ext>
            </a:extLst>
          </p:cNvPr>
          <p:cNvSpPr txBox="1">
            <a:spLocks/>
          </p:cNvSpPr>
          <p:nvPr/>
        </p:nvSpPr>
        <p:spPr>
          <a:xfrm>
            <a:off x="4048172" y="1210700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8045747-C057-7C4F-BD55-624DAD817230}"/>
              </a:ext>
            </a:extLst>
          </p:cNvPr>
          <p:cNvSpPr txBox="1">
            <a:spLocks/>
          </p:cNvSpPr>
          <p:nvPr/>
        </p:nvSpPr>
        <p:spPr>
          <a:xfrm>
            <a:off x="7845297" y="1196838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C0BE761-F311-A44C-9D7D-2B7AA0CFCB87}"/>
              </a:ext>
            </a:extLst>
          </p:cNvPr>
          <p:cNvSpPr txBox="1">
            <a:spLocks/>
          </p:cNvSpPr>
          <p:nvPr/>
        </p:nvSpPr>
        <p:spPr>
          <a:xfrm>
            <a:off x="276807" y="1193504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E9F5F4-EA21-9F4D-BC32-3F41526A9A7F}"/>
              </a:ext>
            </a:extLst>
          </p:cNvPr>
          <p:cNvSpPr/>
          <p:nvPr/>
        </p:nvSpPr>
        <p:spPr>
          <a:xfrm>
            <a:off x="4212989" y="1207890"/>
            <a:ext cx="3064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Mid-term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60931B-8E0C-F346-9D29-1B883B76CE15}"/>
              </a:ext>
            </a:extLst>
          </p:cNvPr>
          <p:cNvSpPr/>
          <p:nvPr/>
        </p:nvSpPr>
        <p:spPr>
          <a:xfrm>
            <a:off x="8033006" y="1207890"/>
            <a:ext cx="29871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Long-term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047254-A2EE-214F-B1A0-209D0EC0732F}"/>
              </a:ext>
            </a:extLst>
          </p:cNvPr>
          <p:cNvSpPr/>
          <p:nvPr/>
        </p:nvSpPr>
        <p:spPr>
          <a:xfrm>
            <a:off x="694795" y="1229456"/>
            <a:ext cx="25840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Near-term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Medium" charset="0"/>
                <a:ea typeface="Avenir Medium" charset="0"/>
                <a:cs typeface="Avenir Medium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24172D-266D-496C-B96B-A0E249712707}"/>
              </a:ext>
            </a:extLst>
          </p:cNvPr>
          <p:cNvSpPr txBox="1"/>
          <p:nvPr/>
        </p:nvSpPr>
        <p:spPr>
          <a:xfrm>
            <a:off x="9089969" y="6225742"/>
            <a:ext cx="2397593" cy="26712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</a:rPr>
              <a:t>February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2020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1C6A45C-F29E-49F1-B09B-0AFB3033BE1C}"/>
              </a:ext>
            </a:extLst>
          </p:cNvPr>
          <p:cNvSpPr txBox="1">
            <a:spLocks/>
          </p:cNvSpPr>
          <p:nvPr/>
        </p:nvSpPr>
        <p:spPr>
          <a:xfrm>
            <a:off x="491157" y="1760773"/>
            <a:ext cx="3369300" cy="741741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Map Graphics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Parcel Adjustment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Trace Networks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Non-Spatial Objects in Utility Networks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Voxel Layers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Mesh Manipulation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Geoprocessing Leveraging Spatial Databases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Interactive Suitability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Link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New Extensions &amp; Solutions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GPS Support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Bivariate Symbology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Data Engineering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10B4CD8-802D-422F-AF44-4DE365356AC6}"/>
              </a:ext>
            </a:extLst>
          </p:cNvPr>
          <p:cNvSpPr txBox="1">
            <a:spLocks/>
          </p:cNvSpPr>
          <p:nvPr/>
        </p:nvSpPr>
        <p:spPr>
          <a:xfrm>
            <a:off x="4212989" y="1792441"/>
            <a:ext cx="3167068" cy="5432256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Catalog Layers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Linear Reference Editing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Knowledge Graphs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Big Data Connections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Projects in the Enterprise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Material Textures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Multipatch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Editing Enhancements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Multipatch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Editing in Stereo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Layer Blend Modes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Presentations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Dynamic Feature Clustering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Voxel Layer Sharing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Animated Symbols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Next LT Pro Regular"/>
              <a:ea typeface="ＭＳ Ｐゴシック"/>
              <a:cs typeface="Arial"/>
            </a:endParaRPr>
          </a:p>
        </p:txBody>
      </p:sp>
      <p:sp>
        <p:nvSpPr>
          <p:cNvPr id="76" name="Title 4">
            <a:extLst>
              <a:ext uri="{FF2B5EF4-FFF2-40B4-BE49-F238E27FC236}">
                <a16:creationId xmlns:a16="http://schemas.microsoft.com/office/drawing/2014/main" id="{F0A5B7F1-6EB9-470A-85E0-68C69ABCC4EA}"/>
              </a:ext>
            </a:extLst>
          </p:cNvPr>
          <p:cNvSpPr txBox="1">
            <a:spLocks/>
          </p:cNvSpPr>
          <p:nvPr/>
        </p:nvSpPr>
        <p:spPr>
          <a:xfrm>
            <a:off x="250899" y="264766"/>
            <a:ext cx="10826496" cy="86177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 dirty="0"/>
              <a:t>ArcGIS Pro Roadmap – On GeoNet</a:t>
            </a:r>
          </a:p>
          <a:p>
            <a:r>
              <a:rPr lang="en-US" sz="2000" b="0" dirty="0">
                <a:solidFill>
                  <a:srgbClr val="FFFF00"/>
                </a:solidFill>
              </a:rPr>
              <a:t>https://community.esri.com/docs/DOC-14549-arcgis-pro-roadmap-february-2020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72560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2EAD1E4-3575-4FF1-98DE-4357267C12A4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DC85D766-73DB-4F1B-87AC-D22A3A1E88C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4BCAC43-A043-4693-9E9D-81A47D3F6E0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0" name="Group 9" hidden="1">
                <a:extLst>
                  <a:ext uri="{FF2B5EF4-FFF2-40B4-BE49-F238E27FC236}">
                    <a16:creationId xmlns:a16="http://schemas.microsoft.com/office/drawing/2014/main" id="{275B5D52-0143-4EE0-A837-2830F77C793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58F07DE-510D-4F4F-A045-410221A1145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1034CD2E-9B23-4F9B-B6E1-E51794587F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8377CE1-5A4F-4484-97E2-3C15542B459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028FDD13-119A-4174-8865-A9BA030698C2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B53A9C78-4EB6-45BD-942D-229FEB867D6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7" name="Freeform 72">
                      <a:extLst>
                        <a:ext uri="{FF2B5EF4-FFF2-40B4-BE49-F238E27FC236}">
                          <a16:creationId xmlns:a16="http://schemas.microsoft.com/office/drawing/2014/main" id="{ABA64001-1980-457A-A353-9E15A44B2AA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066D9467-6FC7-4425-BB12-C4DB6DDB18E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2C3AB982-D2D7-4884-A461-B86A3F5678D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677476AA-4530-4935-88F5-259D7C41FFD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4" name="Freeform 69">
                      <a:extLst>
                        <a:ext uri="{FF2B5EF4-FFF2-40B4-BE49-F238E27FC236}">
                          <a16:creationId xmlns:a16="http://schemas.microsoft.com/office/drawing/2014/main" id="{F89DF14B-2338-417E-B473-D83278C02FE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5" name="Rectangle 24">
                      <a:extLst>
                        <a:ext uri="{FF2B5EF4-FFF2-40B4-BE49-F238E27FC236}">
                          <a16:creationId xmlns:a16="http://schemas.microsoft.com/office/drawing/2014/main" id="{BC3E2351-29F3-4C68-859B-628042EA8ED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3253C720-DFEE-4E30-A147-6C9AE26C007F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EC6050FA-941E-4503-B2F4-6456EC717950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C5B4261F-A707-45AA-BC03-ACD66E32C8F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4241C0AE-4407-4D86-8971-2EC07636FF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FF9120EB-BE9D-4101-BDBA-F899BB6C1FE3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5EF7CF30-D166-4B2B-8297-24FCDC429E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725567A0-DC8F-411C-B34C-765C0AF6954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A0B9D289-7218-4E18-B41A-542FB8CA51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9CEAD6-9966-4EEA-A9D5-D6E1D5A1C7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0" dirty="0"/>
              <a:t>Learning Pro Customization and Extensibility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b="0" dirty="0"/>
              <a:t>ArcGIS Pro SDK Technical Session materials are available here: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7"/>
              </a:rPr>
              <a:t>https://github.com/esri/arcgis-pro-sdk/wiki/tech-sessions#2020-palm-springs</a:t>
            </a:r>
            <a:r>
              <a:rPr lang="en-US" sz="1800" dirty="0"/>
              <a:t> 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3DE520-307C-4009-B7AC-D32CFDB679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6610" y="3294705"/>
            <a:ext cx="2569214" cy="25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94730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2" name="Title 7">
            <a:extLst>
              <a:ext uri="{FF2B5EF4-FFF2-40B4-BE49-F238E27FC236}">
                <a16:creationId xmlns:a16="http://schemas.microsoft.com/office/drawing/2014/main" id="{80B8A7CC-B490-4D7F-A150-33203EC69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139" y="3059668"/>
            <a:ext cx="8683723" cy="738664"/>
          </a:xfrm>
        </p:spPr>
        <p:txBody>
          <a:bodyPr/>
          <a:lstStyle/>
          <a:p>
            <a:pPr algn="ctr"/>
            <a:r>
              <a:rPr lang="en-US" b="0" i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9602071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FF8B3D6B-5A0E-470F-BAC7-9836192374E6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63" name="gradient background1">
              <a:extLst>
                <a:ext uri="{FF2B5EF4-FFF2-40B4-BE49-F238E27FC236}">
                  <a16:creationId xmlns:a16="http://schemas.microsoft.com/office/drawing/2014/main" id="{F8802396-408A-4DDC-B85D-BBCB25628B7D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F172F5F8-319B-4769-94F6-A9AE7B1B1C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21D37367-B5C9-42EF-B569-176543E28617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596718E1-0F81-4A84-B2F6-1305662AA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30F27751-E2DE-486B-AE58-CB9EED1D1BE8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EA4F3364-8963-412F-B458-D894593EBC1D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92" name="Picture 91">
                    <a:extLst>
                      <a:ext uri="{FF2B5EF4-FFF2-40B4-BE49-F238E27FC236}">
                        <a16:creationId xmlns:a16="http://schemas.microsoft.com/office/drawing/2014/main" id="{5C29E518-D459-4049-99B4-327E15B293A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93" name="Picture 92">
                    <a:extLst>
                      <a:ext uri="{FF2B5EF4-FFF2-40B4-BE49-F238E27FC236}">
                        <a16:creationId xmlns:a16="http://schemas.microsoft.com/office/drawing/2014/main" id="{F700D6B9-19A1-405F-822A-2BDE2DBC778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94" name="Picture 93">
                    <a:extLst>
                      <a:ext uri="{FF2B5EF4-FFF2-40B4-BE49-F238E27FC236}">
                        <a16:creationId xmlns:a16="http://schemas.microsoft.com/office/drawing/2014/main" id="{3CF19CF7-E8E3-434D-970F-C8F8676609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8F47D3D5-FF50-4A1A-B6B1-9994816A3B0C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16C203E2-91B4-40EC-A1B6-910255A0C452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88" name="Group 87">
                      <a:extLst>
                        <a:ext uri="{FF2B5EF4-FFF2-40B4-BE49-F238E27FC236}">
                          <a16:creationId xmlns:a16="http://schemas.microsoft.com/office/drawing/2014/main" id="{33B8E0C0-42FC-4FBD-B4A8-0AC3C371630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90" name="Picture 89">
                        <a:extLst>
                          <a:ext uri="{FF2B5EF4-FFF2-40B4-BE49-F238E27FC236}">
                            <a16:creationId xmlns:a16="http://schemas.microsoft.com/office/drawing/2014/main" id="{7FC983B7-0027-4F39-AA32-4A213534C7F3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91" name="Picture 90">
                        <a:extLst>
                          <a:ext uri="{FF2B5EF4-FFF2-40B4-BE49-F238E27FC236}">
                            <a16:creationId xmlns:a16="http://schemas.microsoft.com/office/drawing/2014/main" id="{B0AA897B-4E93-4A97-99C1-C90E9EC4367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9" name="Picture 88">
                      <a:extLst>
                        <a:ext uri="{FF2B5EF4-FFF2-40B4-BE49-F238E27FC236}">
                          <a16:creationId xmlns:a16="http://schemas.microsoft.com/office/drawing/2014/main" id="{0E7CABD2-6664-4275-A801-A8EF1E7BFB9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76CBA768-BDCE-4B9D-807E-73DB3B385B2D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84" name="Group 83">
                      <a:extLst>
                        <a:ext uri="{FF2B5EF4-FFF2-40B4-BE49-F238E27FC236}">
                          <a16:creationId xmlns:a16="http://schemas.microsoft.com/office/drawing/2014/main" id="{5BA9C88F-78A7-43E9-BF3C-54C0C538451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86" name="Picture 85">
                        <a:extLst>
                          <a:ext uri="{FF2B5EF4-FFF2-40B4-BE49-F238E27FC236}">
                            <a16:creationId xmlns:a16="http://schemas.microsoft.com/office/drawing/2014/main" id="{F18E9EB0-8B58-4CED-A135-2DB0B067055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7" name="Picture 86">
                        <a:extLst>
                          <a:ext uri="{FF2B5EF4-FFF2-40B4-BE49-F238E27FC236}">
                            <a16:creationId xmlns:a16="http://schemas.microsoft.com/office/drawing/2014/main" id="{17DE7126-0520-4D39-8428-674CC245119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5" name="Picture 84">
                      <a:extLst>
                        <a:ext uri="{FF2B5EF4-FFF2-40B4-BE49-F238E27FC236}">
                          <a16:creationId xmlns:a16="http://schemas.microsoft.com/office/drawing/2014/main" id="{CE0B5740-1FD1-429D-B3AE-97BA01508AA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63D04CC9-9BA5-4E35-B422-9D68E6935B98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80" name="Group 79">
                      <a:extLst>
                        <a:ext uri="{FF2B5EF4-FFF2-40B4-BE49-F238E27FC236}">
                          <a16:creationId xmlns:a16="http://schemas.microsoft.com/office/drawing/2014/main" id="{34025913-5E6B-4CE7-A421-7A68280A6C3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E681F792-392B-4C93-98F2-9225EDFF7D23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3" name="Picture 82">
                        <a:extLst>
                          <a:ext uri="{FF2B5EF4-FFF2-40B4-BE49-F238E27FC236}">
                            <a16:creationId xmlns:a16="http://schemas.microsoft.com/office/drawing/2014/main" id="{82C4ABAE-CED5-418B-B524-B67DB305BD02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81" name="Picture 80">
                      <a:extLst>
                        <a:ext uri="{FF2B5EF4-FFF2-40B4-BE49-F238E27FC236}">
                          <a16:creationId xmlns:a16="http://schemas.microsoft.com/office/drawing/2014/main" id="{DC279CEA-C989-4EC8-BA18-32B33DB5E1C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3" name="Picture 72">
                    <a:extLst>
                      <a:ext uri="{FF2B5EF4-FFF2-40B4-BE49-F238E27FC236}">
                        <a16:creationId xmlns:a16="http://schemas.microsoft.com/office/drawing/2014/main" id="{FECC607D-7378-425D-8A49-B1B5F719B3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21950B29-AEE2-403C-BD45-B53160ED4CD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B1A18E1F-C7C3-4BD9-BDC9-73E686C984D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76" name="Picture 75">
                    <a:extLst>
                      <a:ext uri="{FF2B5EF4-FFF2-40B4-BE49-F238E27FC236}">
                        <a16:creationId xmlns:a16="http://schemas.microsoft.com/office/drawing/2014/main" id="{7B5D3AF1-9AF5-48D2-B6D4-3B2804B33A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9D6596C6-ECDF-42AA-B688-EC471DE40AB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78" name="Picture 77">
                    <a:extLst>
                      <a:ext uri="{FF2B5EF4-FFF2-40B4-BE49-F238E27FC236}">
                        <a16:creationId xmlns:a16="http://schemas.microsoft.com/office/drawing/2014/main" id="{CD99CCD8-C977-4585-9F47-DBD334EC20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9" name="Picture 78">
                    <a:extLst>
                      <a:ext uri="{FF2B5EF4-FFF2-40B4-BE49-F238E27FC236}">
                        <a16:creationId xmlns:a16="http://schemas.microsoft.com/office/drawing/2014/main" id="{7095A5BB-BDCC-401F-9E88-06C8F31A56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pic>
        <p:nvPicPr>
          <p:cNvPr id="9" name="Esri Logo (white)">
            <a:extLst>
              <a:ext uri="{FF2B5EF4-FFF2-40B4-BE49-F238E27FC236}">
                <a16:creationId xmlns:a16="http://schemas.microsoft.com/office/drawing/2014/main" id="{C3F3808C-4AB0-324A-9750-25578D0538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0379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C7BFAC69-B9EE-4187-8C8D-A4D61DA4868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5" name="shading (lower right)">
              <a:extLst>
                <a:ext uri="{FF2B5EF4-FFF2-40B4-BE49-F238E27FC236}">
                  <a16:creationId xmlns:a16="http://schemas.microsoft.com/office/drawing/2014/main" id="{F34704B9-BD9E-465A-BA3E-A001A4B85BE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E8BCF9-5D3E-4A2B-9C51-903F6E218F4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38" name="Group 37" hidden="1">
                <a:extLst>
                  <a:ext uri="{FF2B5EF4-FFF2-40B4-BE49-F238E27FC236}">
                    <a16:creationId xmlns:a16="http://schemas.microsoft.com/office/drawing/2014/main" id="{DF0E5C0B-74EC-49C7-89E7-03F6E6434E1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A7C50050-2602-436B-8E7C-CEB126120BDA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C4F62D2F-D7FD-4B72-9BFD-F01B244C51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8608C230-5A9B-47A2-89BA-22C013B35F7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F0E9DCE8-4707-45BB-91B9-EE0F6CDC94B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5BEAE7FB-EF27-4552-8FF8-A5D773BC7AA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8" name="Freeform 72">
                      <a:extLst>
                        <a:ext uri="{FF2B5EF4-FFF2-40B4-BE49-F238E27FC236}">
                          <a16:creationId xmlns:a16="http://schemas.microsoft.com/office/drawing/2014/main" id="{15CA1F15-2580-4523-AF86-F25CE4AD828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F26356DB-79B1-4AAE-BF5A-40E081A0F34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0" name="Rectangle 79">
                      <a:extLst>
                        <a:ext uri="{FF2B5EF4-FFF2-40B4-BE49-F238E27FC236}">
                          <a16:creationId xmlns:a16="http://schemas.microsoft.com/office/drawing/2014/main" id="{0DA079AB-137A-42B0-ABDD-B52FA93018E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FD58208F-8331-4155-9969-394DEBAC9E1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5" name="Freeform 69">
                      <a:extLst>
                        <a:ext uri="{FF2B5EF4-FFF2-40B4-BE49-F238E27FC236}">
                          <a16:creationId xmlns:a16="http://schemas.microsoft.com/office/drawing/2014/main" id="{29E5ADC0-498D-49FB-87B4-CAE9F93D39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BF583C2B-CE97-43AE-80C5-043A4CBB008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4D4934F2-24D7-41E7-9154-187A8B9AF9FD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9B1644D8-302D-4ACE-87A8-81E3B58282CB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6AE163E8-9D74-4E50-8FA9-EA2A0C760FB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78506DF8-BB5B-4ABD-AC83-36E6F3B5D6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D375B8B9-1F35-42D3-B7C7-5AA1EAEE8D4C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C86CE73B-978C-4E28-A12F-F58C19118C0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5E328D05-4DCF-47CE-B9C8-76E5946C96A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BD6EEBE3-B179-4321-ADDF-BD63C7BD6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9BFD688-214B-414B-B8F4-84573113D7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Microsoft .NET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1521972"/>
            <a:ext cx="7078324" cy="423437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to streamline add-in development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 in Microsoft Visual Studio 2017 &amp; 2019</a:t>
            </a:r>
          </a:p>
          <a:p>
            <a:pPr lvl="0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Modern framework using .NET – WPF, MVVM, LINQ, etc.</a:t>
            </a:r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2614569" y="3232897"/>
            <a:ext cx="4856645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Project Templates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2233E19-6E65-4012-94B2-7E78CA569C3D}"/>
              </a:ext>
            </a:extLst>
          </p:cNvPr>
          <p:cNvSpPr txBox="1">
            <a:spLocks/>
          </p:cNvSpPr>
          <p:nvPr/>
        </p:nvSpPr>
        <p:spPr>
          <a:xfrm>
            <a:off x="8741550" y="2537585"/>
            <a:ext cx="33181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Item Templates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8EE9DA-27EE-42FB-8CFF-21E5A53DAC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8278" y="3560237"/>
            <a:ext cx="4522936" cy="31360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0196A3-AEB4-4406-81D5-EF9D53697F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7890" y="2837231"/>
            <a:ext cx="3911802" cy="386694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4E96968-29A6-4578-821F-3B0A533FC1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303" y="3560237"/>
            <a:ext cx="2291787" cy="103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2146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>
            <a:extLst>
              <a:ext uri="{FF2B5EF4-FFF2-40B4-BE49-F238E27FC236}">
                <a16:creationId xmlns:a16="http://schemas.microsoft.com/office/drawing/2014/main" id="{E8C39483-BF91-4482-81FE-56AD437355E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60" name="shading (lower right)">
              <a:extLst>
                <a:ext uri="{FF2B5EF4-FFF2-40B4-BE49-F238E27FC236}">
                  <a16:creationId xmlns:a16="http://schemas.microsoft.com/office/drawing/2014/main" id="{E9EC0922-ECC2-4E37-90E3-F5541DFCEF50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6288E113-5EA9-4276-A768-6A4C62331FD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3" name="Group 62" hidden="1">
                <a:extLst>
                  <a:ext uri="{FF2B5EF4-FFF2-40B4-BE49-F238E27FC236}">
                    <a16:creationId xmlns:a16="http://schemas.microsoft.com/office/drawing/2014/main" id="{97FECE66-657D-428D-BFC5-ACE5E1498A3E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78AF047E-F0C5-4EB2-B197-91EC63D720DB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2" name="Picture 81">
                  <a:extLst>
                    <a:ext uri="{FF2B5EF4-FFF2-40B4-BE49-F238E27FC236}">
                      <a16:creationId xmlns:a16="http://schemas.microsoft.com/office/drawing/2014/main" id="{B20871CF-BFFE-4DEE-9FEF-A8516FBA44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E31B4B41-1426-44A9-84F7-66714A58CD8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BFF3261B-7ACB-4F1D-B9BB-ED037CBA88D2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806A3E4C-B65B-4282-9B92-D82F11C1D0E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8" name="Freeform 72">
                      <a:extLst>
                        <a:ext uri="{FF2B5EF4-FFF2-40B4-BE49-F238E27FC236}">
                          <a16:creationId xmlns:a16="http://schemas.microsoft.com/office/drawing/2014/main" id="{137FC3A5-6827-477A-9A9E-6FFCBCA76EB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9" name="Rectangle 78">
                      <a:extLst>
                        <a:ext uri="{FF2B5EF4-FFF2-40B4-BE49-F238E27FC236}">
                          <a16:creationId xmlns:a16="http://schemas.microsoft.com/office/drawing/2014/main" id="{D1B1EB76-E786-4B5A-8205-1482764E3BC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0" name="Rectangle 79">
                      <a:extLst>
                        <a:ext uri="{FF2B5EF4-FFF2-40B4-BE49-F238E27FC236}">
                          <a16:creationId xmlns:a16="http://schemas.microsoft.com/office/drawing/2014/main" id="{5795D17C-75E7-484B-ACFD-F37E3D1F033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C3671DCA-0FA0-47B1-812D-E99745CB194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5" name="Freeform 69">
                      <a:extLst>
                        <a:ext uri="{FF2B5EF4-FFF2-40B4-BE49-F238E27FC236}">
                          <a16:creationId xmlns:a16="http://schemas.microsoft.com/office/drawing/2014/main" id="{336670AB-508A-4753-9074-F803ACB1D5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6" name="Rectangle 75">
                      <a:extLst>
                        <a:ext uri="{FF2B5EF4-FFF2-40B4-BE49-F238E27FC236}">
                          <a16:creationId xmlns:a16="http://schemas.microsoft.com/office/drawing/2014/main" id="{B1FAD0B5-996C-4A78-8204-85F66467FD7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7" name="Rectangle 76">
                      <a:extLst>
                        <a:ext uri="{FF2B5EF4-FFF2-40B4-BE49-F238E27FC236}">
                          <a16:creationId xmlns:a16="http://schemas.microsoft.com/office/drawing/2014/main" id="{043B3740-603E-4A2D-BC46-94DCB5AFE38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C5686671-72C4-4D60-B8D6-AA15A0F2FC78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90421658-9453-42F4-9CEC-BB2EDD3015D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2" name="Picture 71">
                    <a:extLst>
                      <a:ext uri="{FF2B5EF4-FFF2-40B4-BE49-F238E27FC236}">
                        <a16:creationId xmlns:a16="http://schemas.microsoft.com/office/drawing/2014/main" id="{668CCBBA-725D-4336-8C21-C8C9B7900D4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9B398A24-6826-48CB-9710-149638AE5152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AD241359-B46B-48F6-AF9B-C2CCB12C9C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B587EC52-8A2C-4E41-B0FB-B4DBF075D51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9BC3E9F1-97E2-4208-9D79-D7D8B228A2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EB98030-CB25-4923-A04B-EC5FC5DF48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Pro SDK Development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847" y="1392510"/>
            <a:ext cx="10861964" cy="3429000"/>
          </a:xfrm>
        </p:spPr>
        <p:txBody>
          <a:bodyPr/>
          <a:lstStyle/>
          <a:p>
            <a:r>
              <a:rPr lang="en-US" b="0" dirty="0"/>
              <a:t>Two main patterns:</a:t>
            </a:r>
          </a:p>
          <a:p>
            <a:pPr marL="566737" lvl="1" indent="-285750"/>
            <a:r>
              <a:rPr lang="en-US" dirty="0"/>
              <a:t>Add-Ins</a:t>
            </a:r>
            <a:r>
              <a:rPr lang="en-US" b="0" dirty="0"/>
              <a:t> – Develop new tools and functionality, and customize UI</a:t>
            </a:r>
          </a:p>
          <a:p>
            <a:pPr marL="566737" lvl="1" indent="-285750"/>
            <a:r>
              <a:rPr lang="en-US" dirty="0"/>
              <a:t>Configurations</a:t>
            </a:r>
            <a:r>
              <a:rPr lang="en-US" b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b="0" dirty="0"/>
              <a:t>– Deeper customization, branding, start-up experience, streamline UI</a:t>
            </a:r>
          </a:p>
          <a:p>
            <a:pPr>
              <a:spcBef>
                <a:spcPts val="600"/>
              </a:spcBef>
            </a:pPr>
            <a:r>
              <a:rPr lang="en-US" b="0" dirty="0"/>
              <a:t>Two additional patterns:</a:t>
            </a:r>
          </a:p>
          <a:p>
            <a:pPr marL="566737" lvl="1" indent="-285750"/>
            <a:r>
              <a:rPr lang="en-US" dirty="0"/>
              <a:t>Plug-in datasources </a:t>
            </a:r>
            <a:r>
              <a:rPr lang="en-US" b="0" dirty="0"/>
              <a:t>– Make a custom data source available for use in the Pro UI</a:t>
            </a:r>
          </a:p>
          <a:p>
            <a:pPr marL="566737" lvl="1" indent="-285750"/>
            <a:r>
              <a:rPr lang="en-US" dirty="0" err="1"/>
              <a:t>CoreHost</a:t>
            </a:r>
            <a:r>
              <a:rPr lang="en-US" dirty="0"/>
              <a:t> applications </a:t>
            </a:r>
            <a:r>
              <a:rPr lang="en-US" b="0" dirty="0"/>
              <a:t>– Standalone apps with limited API access</a:t>
            </a:r>
          </a:p>
          <a:p>
            <a:pPr marL="566737" lvl="1" indent="-285750"/>
            <a:endParaRPr lang="en-US" b="0" dirty="0"/>
          </a:p>
          <a:p>
            <a:pPr marL="566737" lvl="1" indent="-285750"/>
            <a:r>
              <a:rPr lang="en-US" b="0" dirty="0"/>
              <a:t> 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C8487D91-0DA3-44E2-8DA4-1149EFA3C563}"/>
              </a:ext>
            </a:extLst>
          </p:cNvPr>
          <p:cNvSpPr txBox="1">
            <a:spLocks/>
          </p:cNvSpPr>
          <p:nvPr/>
        </p:nvSpPr>
        <p:spPr>
          <a:xfrm>
            <a:off x="3052979" y="6539718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Street Smart, by CycloMedia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D620265-F655-4ED5-9309-FECA3DD7CA1C}"/>
              </a:ext>
            </a:extLst>
          </p:cNvPr>
          <p:cNvSpPr txBox="1">
            <a:spLocks/>
          </p:cNvSpPr>
          <p:nvPr/>
        </p:nvSpPr>
        <p:spPr>
          <a:xfrm>
            <a:off x="7975119" y="6520280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 err="1"/>
              <a:t>Unconventionals</a:t>
            </a:r>
            <a:r>
              <a:rPr lang="en-US" sz="1600" i="0" dirty="0"/>
              <a:t> Analyst, by Exprodat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AFED913-90F4-4D46-955D-F3E387A79A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439" y="3751276"/>
            <a:ext cx="4829122" cy="27163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768C67A-48C0-42D0-BB15-CAB36BE4B3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7069" y="3751276"/>
            <a:ext cx="4829122" cy="271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041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674FD8E4-68DA-4F8F-B859-D3105ED92885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9" name="shading (lower right)">
              <a:extLst>
                <a:ext uri="{FF2B5EF4-FFF2-40B4-BE49-F238E27FC236}">
                  <a16:creationId xmlns:a16="http://schemas.microsoft.com/office/drawing/2014/main" id="{CB64FEDD-2F1F-4C05-ACAF-22B186FC9314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DAA8AE9-17E6-428E-A458-953ECFE1430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42" name="Group 41" hidden="1">
                <a:extLst>
                  <a:ext uri="{FF2B5EF4-FFF2-40B4-BE49-F238E27FC236}">
                    <a16:creationId xmlns:a16="http://schemas.microsoft.com/office/drawing/2014/main" id="{AFE156AC-2153-4F7C-A766-A954648AF9B7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73E1AFDE-BC74-4CDA-9A45-1D357A24A7FD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6FEECA0A-1B41-4BA8-83E2-93D9192AF9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79C64411-6F45-41CF-9ABD-D982106CF17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FC6683FE-C88C-421E-9923-5BA0223E5291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52" name="Group 51">
                    <a:extLst>
                      <a:ext uri="{FF2B5EF4-FFF2-40B4-BE49-F238E27FC236}">
                        <a16:creationId xmlns:a16="http://schemas.microsoft.com/office/drawing/2014/main" id="{C85A9F31-A244-479E-A9A9-5380CE83EBA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7" name="Freeform 72">
                      <a:extLst>
                        <a:ext uri="{FF2B5EF4-FFF2-40B4-BE49-F238E27FC236}">
                          <a16:creationId xmlns:a16="http://schemas.microsoft.com/office/drawing/2014/main" id="{301A4662-0A4A-4FDC-9826-174F2C0998F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8" name="Rectangle 57">
                      <a:extLst>
                        <a:ext uri="{FF2B5EF4-FFF2-40B4-BE49-F238E27FC236}">
                          <a16:creationId xmlns:a16="http://schemas.microsoft.com/office/drawing/2014/main" id="{29EBB1FE-D5C1-45E2-A492-F4F124AC1EE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9" name="Rectangle 58">
                      <a:extLst>
                        <a:ext uri="{FF2B5EF4-FFF2-40B4-BE49-F238E27FC236}">
                          <a16:creationId xmlns:a16="http://schemas.microsoft.com/office/drawing/2014/main" id="{D0DCC77F-19E2-41A6-A55D-E1B7B14DE1F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53" name="Group 52">
                    <a:extLst>
                      <a:ext uri="{FF2B5EF4-FFF2-40B4-BE49-F238E27FC236}">
                        <a16:creationId xmlns:a16="http://schemas.microsoft.com/office/drawing/2014/main" id="{0A960DB9-B2A6-44D7-877C-C16BF8EF431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54" name="Freeform 69">
                      <a:extLst>
                        <a:ext uri="{FF2B5EF4-FFF2-40B4-BE49-F238E27FC236}">
                          <a16:creationId xmlns:a16="http://schemas.microsoft.com/office/drawing/2014/main" id="{62365ACF-1D09-4767-B19D-3F5847DCE32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5" name="Rectangle 54">
                      <a:extLst>
                        <a:ext uri="{FF2B5EF4-FFF2-40B4-BE49-F238E27FC236}">
                          <a16:creationId xmlns:a16="http://schemas.microsoft.com/office/drawing/2014/main" id="{D82E02B0-1AD9-47E1-B8A8-A19BE3ECFB4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6" name="Rectangle 55">
                      <a:extLst>
                        <a:ext uri="{FF2B5EF4-FFF2-40B4-BE49-F238E27FC236}">
                          <a16:creationId xmlns:a16="http://schemas.microsoft.com/office/drawing/2014/main" id="{54ECCD86-8BA5-4205-AA2D-7B9177FA6827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F299877A-676F-41F8-AACE-CA36F3BE71FA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6E5C883A-6E8E-4C10-AD24-42A1E0C94E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>
                    <a:extLst>
                      <a:ext uri="{FF2B5EF4-FFF2-40B4-BE49-F238E27FC236}">
                        <a16:creationId xmlns:a16="http://schemas.microsoft.com/office/drawing/2014/main" id="{DD94E4BB-9BBF-4BF2-AB5B-0D889AF42C6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DE7595D7-589E-422D-8DB9-BF32A588BA2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99326B8D-57EE-445D-9786-B56BBB95319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FDE561B4-ADF3-4F76-9473-1FF94B3E0E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31CDB215-5933-4DF5-90DA-BCECF1C7B9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0E11CFA3-8C97-4590-B4F0-EB9223590B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What can you do with Pro add-ins?</a:t>
            </a:r>
            <a:endParaRPr lang="en-US" sz="2800" b="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91294" y="1567096"/>
            <a:ext cx="11415562" cy="3429000"/>
          </a:xfrm>
        </p:spPr>
        <p:txBody>
          <a:bodyPr/>
          <a:lstStyle/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customize and extend the Pro UI ribbon, add and remove buttons, panes, tools, etc.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manage Pro project items and connections to Portal to consume and integrate online data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develop powerful feature editing tools and create and manage 2D and 3D editing operations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Geodatabase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access file and enterprise datasets, manage queries, searches, selections and versions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Geometry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build and manage feature geometries and perform spatial operations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Geoprocessing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run geoprocessing tools and python scripts from add-in tools and routines</a:t>
            </a: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Layouts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build custom layouts and elements, manage layout views and selections</a:t>
            </a:r>
          </a:p>
          <a:p>
            <a:pPr marL="0" lvl="0" indent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None/>
            </a:pPr>
            <a:endParaRPr lang="en-US" sz="1800" b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70007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7FB9B4BC-D372-42E5-8816-003DAFAEF5A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9" name="shading (lower right)">
              <a:extLst>
                <a:ext uri="{FF2B5EF4-FFF2-40B4-BE49-F238E27FC236}">
                  <a16:creationId xmlns:a16="http://schemas.microsoft.com/office/drawing/2014/main" id="{D3AA5B1E-E8DA-46CE-A40C-702C7351849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F08F2A3-BE16-4E39-99A4-1B63FE1D2AB4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42" name="Group 41" hidden="1">
                <a:extLst>
                  <a:ext uri="{FF2B5EF4-FFF2-40B4-BE49-F238E27FC236}">
                    <a16:creationId xmlns:a16="http://schemas.microsoft.com/office/drawing/2014/main" id="{1029A5DD-2352-4A99-A85E-51C3A4AD3136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26F5BEAE-B7E9-403C-89C3-A3D8E6DDECA1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61" name="Picture 60">
                  <a:extLst>
                    <a:ext uri="{FF2B5EF4-FFF2-40B4-BE49-F238E27FC236}">
                      <a16:creationId xmlns:a16="http://schemas.microsoft.com/office/drawing/2014/main" id="{2D8E5323-B53A-4B0B-BFFD-24E657946F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1C036A24-375F-44F7-9F20-172FFE44A071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4579CE22-7AF1-44F9-9607-5245FBD89409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52" name="Group 51">
                    <a:extLst>
                      <a:ext uri="{FF2B5EF4-FFF2-40B4-BE49-F238E27FC236}">
                        <a16:creationId xmlns:a16="http://schemas.microsoft.com/office/drawing/2014/main" id="{EDCC8A7E-D6A3-4C14-8793-C3A6F3976F54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57" name="Freeform 72">
                      <a:extLst>
                        <a:ext uri="{FF2B5EF4-FFF2-40B4-BE49-F238E27FC236}">
                          <a16:creationId xmlns:a16="http://schemas.microsoft.com/office/drawing/2014/main" id="{8445DA81-3098-47C4-A193-C4A710A32BE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8" name="Rectangle 57">
                      <a:extLst>
                        <a:ext uri="{FF2B5EF4-FFF2-40B4-BE49-F238E27FC236}">
                          <a16:creationId xmlns:a16="http://schemas.microsoft.com/office/drawing/2014/main" id="{8A7DAF3E-13BF-455C-A8B2-198DC4B3F7F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9" name="Rectangle 58">
                      <a:extLst>
                        <a:ext uri="{FF2B5EF4-FFF2-40B4-BE49-F238E27FC236}">
                          <a16:creationId xmlns:a16="http://schemas.microsoft.com/office/drawing/2014/main" id="{C0BF2889-9926-4706-97BD-63EAFF0420B1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53" name="Group 52">
                    <a:extLst>
                      <a:ext uri="{FF2B5EF4-FFF2-40B4-BE49-F238E27FC236}">
                        <a16:creationId xmlns:a16="http://schemas.microsoft.com/office/drawing/2014/main" id="{F2DC5376-99F6-4730-B7CC-62DC655EB90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54" name="Freeform 69">
                      <a:extLst>
                        <a:ext uri="{FF2B5EF4-FFF2-40B4-BE49-F238E27FC236}">
                          <a16:creationId xmlns:a16="http://schemas.microsoft.com/office/drawing/2014/main" id="{F2E8328F-1BD9-4881-9218-8479E41DD60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5" name="Rectangle 54">
                      <a:extLst>
                        <a:ext uri="{FF2B5EF4-FFF2-40B4-BE49-F238E27FC236}">
                          <a16:creationId xmlns:a16="http://schemas.microsoft.com/office/drawing/2014/main" id="{0ACE03F8-31C6-469C-B5D4-3811B70998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56" name="Rectangle 55">
                      <a:extLst>
                        <a:ext uri="{FF2B5EF4-FFF2-40B4-BE49-F238E27FC236}">
                          <a16:creationId xmlns:a16="http://schemas.microsoft.com/office/drawing/2014/main" id="{F68CEDE9-7E22-4561-80EF-C2C3EB152DB5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8F5382F0-4862-4D6E-BB80-771F09D6970F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51416DF1-85BB-4F28-9995-7A92A4AD8F5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>
                    <a:extLst>
                      <a:ext uri="{FF2B5EF4-FFF2-40B4-BE49-F238E27FC236}">
                        <a16:creationId xmlns:a16="http://schemas.microsoft.com/office/drawing/2014/main" id="{EAD3039C-75AE-4CAA-AFF1-FEE05FA6D9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CA624257-B7A9-4A4C-A355-A4C761C2AA30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D0023A2D-CE5F-439F-A028-69C94F1184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B963CE72-A4AD-4233-BCF6-2170603197B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7" name="Picture 46">
                  <a:extLst>
                    <a:ext uri="{FF2B5EF4-FFF2-40B4-BE49-F238E27FC236}">
                      <a16:creationId xmlns:a16="http://schemas.microsoft.com/office/drawing/2014/main" id="{01558CCA-C7A3-42B5-80CF-1CAAC83238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E1D73CA-33E0-4C85-95AD-2E5B6B1532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>
                <a:latin typeface="Arial" panose="020B0604020202020204" pitchFamily="34" charset="0"/>
                <a:cs typeface="Arial" panose="020B0604020202020204" pitchFamily="34" charset="0"/>
              </a:rPr>
              <a:t>What can you do with Pro add-ins?</a:t>
            </a:r>
            <a:endParaRPr lang="en-US" sz="2800" b="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9650" y="1540925"/>
            <a:ext cx="11415562" cy="3429000"/>
          </a:xfrm>
        </p:spPr>
        <p:txBody>
          <a:bodyPr/>
          <a:lstStyle/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Authoring 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author maps, manage layers, define and set layer renderers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Exploration 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build and manage animations, control the camera and build new map tools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Metadata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create custom metadata forms using the Metadata Toolkit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Raster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work with raster datasets, layers and colorizers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manage real-time stream layers, events and tracking data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access and search content, folders, and groups of a portal or online organization</a:t>
            </a:r>
          </a:p>
          <a:p>
            <a:pPr marL="176213" lvl="1" indent="-176213">
              <a:spcBef>
                <a:spcPts val="300"/>
              </a:spcBef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Font typeface="Arial"/>
              <a:buChar char="•"/>
            </a:pPr>
            <a:r>
              <a:rPr lang="en-US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r>
              <a:rPr lang="en-US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access and manage Tasks within the UI </a:t>
            </a:r>
          </a:p>
          <a:p>
            <a:pPr lvl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</a:pPr>
            <a:r>
              <a: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Utility Network </a:t>
            </a:r>
            <a:r>
              <a:rPr lang="en-US" sz="1800" b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create custom utility network tools, traces and workflows</a:t>
            </a:r>
          </a:p>
          <a:p>
            <a:pPr marL="0" lvl="0" indent="0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buNone/>
            </a:pPr>
            <a:endParaRPr lang="en-US" sz="1800" b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0" dirty="0"/>
          </a:p>
        </p:txBody>
      </p:sp>
    </p:spTree>
    <p:extLst>
      <p:ext uri="{BB962C8B-B14F-4D97-AF65-F5344CB8AC3E}">
        <p14:creationId xmlns:p14="http://schemas.microsoft.com/office/powerpoint/2010/main" val="3331746945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9F23B7D3-863A-4529-9187-74B3DB41F0B8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39" name="shading (lower right)">
              <a:extLst>
                <a:ext uri="{FF2B5EF4-FFF2-40B4-BE49-F238E27FC236}">
                  <a16:creationId xmlns:a16="http://schemas.microsoft.com/office/drawing/2014/main" id="{4F298155-1187-4ECF-B159-E9A505CACEDB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E3DDBA16-C16F-435C-9137-085815F0CC9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67" name="Group 66" hidden="1">
                <a:extLst>
                  <a:ext uri="{FF2B5EF4-FFF2-40B4-BE49-F238E27FC236}">
                    <a16:creationId xmlns:a16="http://schemas.microsoft.com/office/drawing/2014/main" id="{EC023248-B4D5-4A7D-AF12-A9BF2A712351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4AB87819-61A6-4832-8376-D42F945F3C1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CA89ECFE-9388-4309-8097-D41D1ACDA1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9AC2226C-6429-476E-A5DF-98616DF40207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8E5E664D-B310-4700-B2FF-C2D7BBEB403B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77" name="Group 76">
                    <a:extLst>
                      <a:ext uri="{FF2B5EF4-FFF2-40B4-BE49-F238E27FC236}">
                        <a16:creationId xmlns:a16="http://schemas.microsoft.com/office/drawing/2014/main" id="{2446973E-B0E3-4942-B44B-CF2B295AFF6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82" name="Freeform 72">
                      <a:extLst>
                        <a:ext uri="{FF2B5EF4-FFF2-40B4-BE49-F238E27FC236}">
                          <a16:creationId xmlns:a16="http://schemas.microsoft.com/office/drawing/2014/main" id="{7D0EB358-1880-435F-8BD1-C4BD6E343D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3" name="Rectangle 82">
                      <a:extLst>
                        <a:ext uri="{FF2B5EF4-FFF2-40B4-BE49-F238E27FC236}">
                          <a16:creationId xmlns:a16="http://schemas.microsoft.com/office/drawing/2014/main" id="{A583DB89-736A-4264-993E-A4ABA88C9E0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4" name="Rectangle 83">
                      <a:extLst>
                        <a:ext uri="{FF2B5EF4-FFF2-40B4-BE49-F238E27FC236}">
                          <a16:creationId xmlns:a16="http://schemas.microsoft.com/office/drawing/2014/main" id="{FE715C4F-E671-44BA-9B5C-50AC2F71274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6432160E-8165-4C12-856A-5C8DC192376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79" name="Freeform 69">
                      <a:extLst>
                        <a:ext uri="{FF2B5EF4-FFF2-40B4-BE49-F238E27FC236}">
                          <a16:creationId xmlns:a16="http://schemas.microsoft.com/office/drawing/2014/main" id="{DF246354-58D1-4434-910D-202F56B03A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0" name="Rectangle 79">
                      <a:extLst>
                        <a:ext uri="{FF2B5EF4-FFF2-40B4-BE49-F238E27FC236}">
                          <a16:creationId xmlns:a16="http://schemas.microsoft.com/office/drawing/2014/main" id="{C2C38E16-12D9-41BD-BB07-3B3EB0C9D6F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81" name="Rectangle 80">
                      <a:extLst>
                        <a:ext uri="{FF2B5EF4-FFF2-40B4-BE49-F238E27FC236}">
                          <a16:creationId xmlns:a16="http://schemas.microsoft.com/office/drawing/2014/main" id="{3CAABB90-71F9-4523-AFA1-506764B1953E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805CCD7D-6552-455E-8268-E4A9B387CCA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4CEEDA7A-49C0-4FAD-A2CD-E8C74D86CB7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6" name="Picture 75">
                    <a:extLst>
                      <a:ext uri="{FF2B5EF4-FFF2-40B4-BE49-F238E27FC236}">
                        <a16:creationId xmlns:a16="http://schemas.microsoft.com/office/drawing/2014/main" id="{4D591754-C37F-4A03-860C-3AAFF717003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6ABFF6EE-7C02-4CAA-AB8B-63F3C9346807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73" name="Picture 72">
                    <a:extLst>
                      <a:ext uri="{FF2B5EF4-FFF2-40B4-BE49-F238E27FC236}">
                        <a16:creationId xmlns:a16="http://schemas.microsoft.com/office/drawing/2014/main" id="{C26C7E35-0793-4137-A5F5-23D147BBC3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74" name="Picture 73">
                    <a:extLst>
                      <a:ext uri="{FF2B5EF4-FFF2-40B4-BE49-F238E27FC236}">
                        <a16:creationId xmlns:a16="http://schemas.microsoft.com/office/drawing/2014/main" id="{672B9330-CC43-4DFC-AAB9-F1A641D464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2" name="Picture 71">
                  <a:extLst>
                    <a:ext uri="{FF2B5EF4-FFF2-40B4-BE49-F238E27FC236}">
                      <a16:creationId xmlns:a16="http://schemas.microsoft.com/office/drawing/2014/main" id="{054CE8A8-8D8D-4055-B602-3389095FDC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D7A3E1D-6B41-449C-87F1-4AFED42042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 and Documentation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98984" y="1464895"/>
            <a:ext cx="9578686" cy="1911928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sz="1800" b="0" dirty="0">
                <a:solidFill>
                  <a:prstClr val="white"/>
                </a:solidFill>
              </a:rPr>
              <a:t>Documentation and tutorials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sz="1800" b="0" dirty="0">
                <a:solidFill>
                  <a:prstClr val="white"/>
                </a:solidFill>
                <a:latin typeface="Arial"/>
                <a:ea typeface="ＭＳ Ｐゴシック"/>
              </a:rPr>
              <a:t>Over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175 community </a:t>
            </a:r>
            <a:r>
              <a:rPr lang="en-US" sz="1800" b="0" dirty="0">
                <a:solidFill>
                  <a:prstClr val="white"/>
                </a:solidFill>
                <a:latin typeface="Arial"/>
                <a:ea typeface="ＭＳ Ｐゴシック"/>
              </a:rPr>
              <a:t>samples available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SDK releases are in sync with ArcGIS Pro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7BDBFA-79A0-47CB-9B85-0C9129B74F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5367" y="3797194"/>
            <a:ext cx="4669842" cy="262678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AAB031E-CC28-4F6E-88E9-79B5612BFC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8059" y="638571"/>
            <a:ext cx="4809653" cy="2605229"/>
          </a:xfrm>
          <a:prstGeom prst="rect">
            <a:avLst/>
          </a:prstGeom>
        </p:spPr>
      </p:pic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3917295" y="6501406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Realtime Stream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10231379" y="3312860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Scene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126657DB-F7D3-403E-BC19-1B530AEA5C76}"/>
              </a:ext>
            </a:extLst>
          </p:cNvPr>
          <p:cNvSpPr txBox="1">
            <a:spLocks/>
          </p:cNvSpPr>
          <p:nvPr/>
        </p:nvSpPr>
        <p:spPr>
          <a:xfrm>
            <a:off x="10061553" y="6491868"/>
            <a:ext cx="212810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Map Exploration API</a:t>
            </a:r>
            <a:endParaRPr lang="en-US" i="0" dirty="0">
              <a:solidFill>
                <a:srgbClr val="FFFF96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7F504F-1DE9-4485-AAD3-870E79EF2E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3252" y="3797194"/>
            <a:ext cx="4816121" cy="261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4838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57BF740E-744F-4375-8E1C-3F5855D806A0}"/>
              </a:ext>
            </a:extLst>
          </p:cNvPr>
          <p:cNvGrpSpPr/>
          <p:nvPr/>
        </p:nvGrpSpPr>
        <p:grpSpPr>
          <a:xfrm>
            <a:off x="-7429" y="0"/>
            <a:ext cx="12206856" cy="6885432"/>
            <a:chOff x="-7429" y="0"/>
            <a:chExt cx="12206856" cy="6885432"/>
          </a:xfrm>
        </p:grpSpPr>
        <p:sp>
          <p:nvSpPr>
            <p:cNvPr id="49" name="shading (lower right)">
              <a:extLst>
                <a:ext uri="{FF2B5EF4-FFF2-40B4-BE49-F238E27FC236}">
                  <a16:creationId xmlns:a16="http://schemas.microsoft.com/office/drawing/2014/main" id="{450515A0-A662-4130-AAC9-9113F97247A3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62F91D92-91D6-494C-ACD0-75E391FF3526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52" name="Group 51" hidden="1">
                <a:extLst>
                  <a:ext uri="{FF2B5EF4-FFF2-40B4-BE49-F238E27FC236}">
                    <a16:creationId xmlns:a16="http://schemas.microsoft.com/office/drawing/2014/main" id="{D1759E7D-308D-404F-9694-C9AE7B0AA03F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6E11EEF6-E565-43F0-B73E-D68541E1AA3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2D053AC3-4040-478A-9546-A99C672542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D6823BBE-8BDC-40F7-871E-4FAC1E68A666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B0ED997B-3FF2-4D7B-BD68-13C3DA17011D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62" name="Group 61">
                    <a:extLst>
                      <a:ext uri="{FF2B5EF4-FFF2-40B4-BE49-F238E27FC236}">
                        <a16:creationId xmlns:a16="http://schemas.microsoft.com/office/drawing/2014/main" id="{20AD8E9D-2F66-47C0-B4EF-022E49A7AD2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72" name="Freeform 72">
                      <a:extLst>
                        <a:ext uri="{FF2B5EF4-FFF2-40B4-BE49-F238E27FC236}">
                          <a16:creationId xmlns:a16="http://schemas.microsoft.com/office/drawing/2014/main" id="{4A956BD4-3A9F-481C-B68D-5EEC1B037CF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3" name="Rectangle 72">
                      <a:extLst>
                        <a:ext uri="{FF2B5EF4-FFF2-40B4-BE49-F238E27FC236}">
                          <a16:creationId xmlns:a16="http://schemas.microsoft.com/office/drawing/2014/main" id="{096E2F44-697C-4A7F-8D87-06594ED24A5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4" name="Rectangle 73">
                      <a:extLst>
                        <a:ext uri="{FF2B5EF4-FFF2-40B4-BE49-F238E27FC236}">
                          <a16:creationId xmlns:a16="http://schemas.microsoft.com/office/drawing/2014/main" id="{8B0D5E59-391D-49FD-8494-34AF3D68E42A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9A859229-3707-4CCB-A238-7DB23C9A256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69" name="Freeform 69">
                      <a:extLst>
                        <a:ext uri="{FF2B5EF4-FFF2-40B4-BE49-F238E27FC236}">
                          <a16:creationId xmlns:a16="http://schemas.microsoft.com/office/drawing/2014/main" id="{B4DC2CCD-B4CF-493D-9A65-433B2C68461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0" name="Rectangle 69">
                      <a:extLst>
                        <a:ext uri="{FF2B5EF4-FFF2-40B4-BE49-F238E27FC236}">
                          <a16:creationId xmlns:a16="http://schemas.microsoft.com/office/drawing/2014/main" id="{70255818-4AD2-4508-8D39-5A38DC5ECF8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71" name="Rectangle 70">
                      <a:extLst>
                        <a:ext uri="{FF2B5EF4-FFF2-40B4-BE49-F238E27FC236}">
                          <a16:creationId xmlns:a16="http://schemas.microsoft.com/office/drawing/2014/main" id="{07017AF1-DA8F-42AC-931F-1F27D6359154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FE2D7F03-167B-464A-BA11-689591E216A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0547DB8E-216E-4DFC-9A55-64DBAB21BA6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62948E53-F453-42BB-87AD-4FE4A15ED8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9D8B13CD-76D5-4E3E-8357-3E851932F3B4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58" name="Picture 57">
                    <a:extLst>
                      <a:ext uri="{FF2B5EF4-FFF2-40B4-BE49-F238E27FC236}">
                        <a16:creationId xmlns:a16="http://schemas.microsoft.com/office/drawing/2014/main" id="{2A1F0D8B-F083-4E4D-9228-1A97159A60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CE637667-7292-44CB-ACC0-A084ED2A138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0E9A7CAF-73E3-4D04-AB9D-F5A89072690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016A7F62-38C3-4CC8-9CA0-23980FD51E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752" y="438222"/>
            <a:ext cx="10826496" cy="430887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2800" b="0" dirty="0"/>
              <a:t>ArcGIS Pro SDK 2.5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48136EB-62BC-4C71-9C50-533C82133C58}"/>
              </a:ext>
            </a:extLst>
          </p:cNvPr>
          <p:cNvSpPr txBox="1">
            <a:spLocks/>
          </p:cNvSpPr>
          <p:nvPr/>
        </p:nvSpPr>
        <p:spPr>
          <a:xfrm>
            <a:off x="1683215" y="1376233"/>
            <a:ext cx="3425996" cy="281117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Geometry API – Multipatch Editing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C5AAE0-0080-4470-BB88-0FAE24EE7622}"/>
              </a:ext>
            </a:extLst>
          </p:cNvPr>
          <p:cNvSpPr txBox="1">
            <a:spLocks/>
          </p:cNvSpPr>
          <p:nvPr/>
        </p:nvSpPr>
        <p:spPr>
          <a:xfrm>
            <a:off x="2977008" y="3367500"/>
            <a:ext cx="1997757" cy="184666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Multipatch Editing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C6E517ED-0576-454C-A2BB-5E93F4D5AFD3}"/>
              </a:ext>
            </a:extLst>
          </p:cNvPr>
          <p:cNvSpPr txBox="1">
            <a:spLocks/>
          </p:cNvSpPr>
          <p:nvPr/>
        </p:nvSpPr>
        <p:spPr>
          <a:xfrm>
            <a:off x="6391812" y="920557"/>
            <a:ext cx="3761399" cy="374545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r>
              <a:rPr 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Content API – Custom Browse Filters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141FD9-D83C-418F-A8A3-FD92E11C6C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6986" y="1313081"/>
            <a:ext cx="2843973" cy="1242195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952594A6-B170-4F48-ADDC-627B5CA5A94B}"/>
              </a:ext>
            </a:extLst>
          </p:cNvPr>
          <p:cNvSpPr txBox="1">
            <a:spLocks/>
          </p:cNvSpPr>
          <p:nvPr/>
        </p:nvSpPr>
        <p:spPr>
          <a:xfrm>
            <a:off x="8757597" y="3379764"/>
            <a:ext cx="1631278" cy="184666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Browse Filters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A60EF9-74CD-4921-A644-1D549D0D44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6041" y="1985396"/>
            <a:ext cx="1972834" cy="1353906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43F611CE-B86B-4CAD-8BA8-8E6CFBDFA3BA}"/>
              </a:ext>
            </a:extLst>
          </p:cNvPr>
          <p:cNvSpPr txBox="1">
            <a:spLocks/>
          </p:cNvSpPr>
          <p:nvPr/>
        </p:nvSpPr>
        <p:spPr>
          <a:xfrm>
            <a:off x="1624601" y="4030272"/>
            <a:ext cx="3670600" cy="310219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r>
              <a:rPr lang="en-US" sz="1600" dirty="0">
                <a:latin typeface="Arial" panose="020B0604020202020204" pitchFamily="34" charset="0"/>
                <a:cs typeface="Times New Roman" panose="02020603050405020304" pitchFamily="18" charset="0"/>
              </a:rPr>
              <a:t>Pre-release of the Parcel Fabric API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sz="1600" b="0" dirty="0"/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sz="1600" b="0" dirty="0">
              <a:solidFill>
                <a:prstClr val="whit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id="{D914BEEF-C4CE-4B0E-9E3C-12956A160933}"/>
              </a:ext>
            </a:extLst>
          </p:cNvPr>
          <p:cNvSpPr txBox="1">
            <a:spLocks/>
          </p:cNvSpPr>
          <p:nvPr/>
        </p:nvSpPr>
        <p:spPr>
          <a:xfrm>
            <a:off x="3177093" y="6335500"/>
            <a:ext cx="1842443" cy="184666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3D Parcel Editing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83C0D8BD-0F72-4B1F-8003-99C46DCEF4B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4601" y="4388572"/>
            <a:ext cx="3394935" cy="1838923"/>
          </a:xfrm>
          <a:prstGeom prst="rect">
            <a:avLst/>
          </a:prstGeom>
        </p:spPr>
      </p:pic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DE4A7D35-3ADA-46AE-B2D2-56DAF89C07B8}"/>
              </a:ext>
            </a:extLst>
          </p:cNvPr>
          <p:cNvSpPr txBox="1">
            <a:spLocks/>
          </p:cNvSpPr>
          <p:nvPr/>
        </p:nvSpPr>
        <p:spPr>
          <a:xfrm>
            <a:off x="6132100" y="4008335"/>
            <a:ext cx="5331054" cy="7084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283464" lvl="1" indent="0">
              <a:spcAft>
                <a:spcPts val="1200"/>
              </a:spcAft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Updates to Editing, Geodatabase, Map Authoring, Mapping, Raster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Symbol" panose="05050102010706020507" pitchFamily="18" charset="2"/>
              <a:buChar char="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F3A80736-A882-49B1-8C29-52F374F78E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2512" y="4418839"/>
            <a:ext cx="2843973" cy="1940302"/>
          </a:xfrm>
          <a:prstGeom prst="rect">
            <a:avLst/>
          </a:prstGeom>
        </p:spPr>
      </p:pic>
      <p:sp>
        <p:nvSpPr>
          <p:cNvPr id="67" name="Title 1">
            <a:extLst>
              <a:ext uri="{FF2B5EF4-FFF2-40B4-BE49-F238E27FC236}">
                <a16:creationId xmlns:a16="http://schemas.microsoft.com/office/drawing/2014/main" id="{030D264D-AD0B-4037-A977-66EE6B83B532}"/>
              </a:ext>
            </a:extLst>
          </p:cNvPr>
          <p:cNvSpPr txBox="1">
            <a:spLocks/>
          </p:cNvSpPr>
          <p:nvPr/>
        </p:nvSpPr>
        <p:spPr>
          <a:xfrm>
            <a:off x="8396440" y="6413833"/>
            <a:ext cx="2758245" cy="184666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lang="en-US" sz="1200" b="0" i="0" dirty="0">
                <a:solidFill>
                  <a:schemeClr val="tx1"/>
                </a:solidFill>
                <a:latin typeface="Arial"/>
                <a:ea typeface="ＭＳ Ｐゴシック"/>
              </a:rPr>
              <a:t>API Reference Documentation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9B4EE-23AC-495B-A259-027FF266B4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13616" y="1670962"/>
            <a:ext cx="2961149" cy="158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542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400077_UC-PPT-Tmplt-Esri_5-19" id="{1DF2EB04-2E68-AA45-9B5D-74D1493A7035}" vid="{CCD50C8C-0AC8-5042-A08D-CEBD79AB88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1" ma:contentTypeDescription="Create a new document." ma:contentTypeScope="" ma:versionID="647b6714bcbd012a02104274568241a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11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1E133DB-697E-4C10-B192-8899027B1EC6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8B8D6152-B933-4294-8151-3CF2A1B01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g400077-UC-PPT-Tmplt-Esri-5-19 (1)</Template>
  <TotalTime>0</TotalTime>
  <Words>1554</Words>
  <Application>Microsoft Office PowerPoint</Application>
  <PresentationFormat>Widescreen</PresentationFormat>
  <Paragraphs>405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Avenir Medium</vt:lpstr>
      <vt:lpstr>Avenir Next</vt:lpstr>
      <vt:lpstr>AvenirNext LT Pro Regular</vt:lpstr>
      <vt:lpstr>Calibri</vt:lpstr>
      <vt:lpstr>Lucida Grande</vt:lpstr>
      <vt:lpstr>Symbol</vt:lpstr>
      <vt:lpstr>Esri_Corporate_Template-Dark</vt:lpstr>
      <vt:lpstr>ArcGIS Pro SDK for .NET:   Demonstrating Extensibility with Partner Add-Ins</vt:lpstr>
      <vt:lpstr>Session Overview</vt:lpstr>
      <vt:lpstr>ArcGIS Pro Add-Ins</vt:lpstr>
      <vt:lpstr>ArcGIS Pro SDK for Microsoft .NET</vt:lpstr>
      <vt:lpstr>Pro SDK Development Patterns</vt:lpstr>
      <vt:lpstr>What can you do with Pro add-ins?</vt:lpstr>
      <vt:lpstr>What can you do with Pro add-ins?</vt:lpstr>
      <vt:lpstr>Samples and Documentation</vt:lpstr>
      <vt:lpstr>ArcGIS Pro SDK 2.5</vt:lpstr>
      <vt:lpstr>Demonstrating Extensibility  with Add-Ins</vt:lpstr>
      <vt:lpstr>Discussion points for each add-in</vt:lpstr>
      <vt:lpstr>CycloMedia Street Smart Add-In</vt:lpstr>
      <vt:lpstr>CycloMedia Street Smart</vt:lpstr>
      <vt:lpstr>CycloMedia Street Smart</vt:lpstr>
      <vt:lpstr>Demo: CycloMedia  Street Smart</vt:lpstr>
      <vt:lpstr>CycloMedia Street Smart – Extensibility</vt:lpstr>
      <vt:lpstr>Geosoft Tools Add-In</vt:lpstr>
      <vt:lpstr>Geosoft Tools</vt:lpstr>
      <vt:lpstr>Geosoft Tools</vt:lpstr>
      <vt:lpstr>Demo: Geosoft Tools </vt:lpstr>
      <vt:lpstr>Geosoft Tools – Extensibility</vt:lpstr>
      <vt:lpstr>Voyager Search Add-In</vt:lpstr>
      <vt:lpstr>Voyager Search</vt:lpstr>
      <vt:lpstr>Voyager Search</vt:lpstr>
      <vt:lpstr>Demo: Voyager Search</vt:lpstr>
      <vt:lpstr>Voyager Search – Extensibility</vt:lpstr>
      <vt:lpstr>For more information</vt:lpstr>
      <vt:lpstr>Pro SDK Resources</vt:lpstr>
      <vt:lpstr>Pro SDK Resources   </vt:lpstr>
      <vt:lpstr>Pro SDK Resources </vt:lpstr>
      <vt:lpstr>Pro SDK Resources </vt:lpstr>
      <vt:lpstr>Pro SDK Resources </vt:lpstr>
      <vt:lpstr>ArcGIS Marketplace</vt:lpstr>
      <vt:lpstr>PowerPoint Presentation</vt:lpstr>
      <vt:lpstr>Learning Pro Customization and Extensibility</vt:lpstr>
      <vt:lpstr>Thank you!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cp:lastPrinted>2019-04-30T20:56:12Z</cp:lastPrinted>
  <dcterms:created xsi:type="dcterms:W3CDTF">2019-06-07T19:06:35Z</dcterms:created>
  <dcterms:modified xsi:type="dcterms:W3CDTF">2020-03-18T19:56:33Z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