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938" r:id="rId66"/>
  </p:sldMasterIdLst>
  <p:notesMasterIdLst>
    <p:notesMasterId r:id="rId98"/>
  </p:notesMasterIdLst>
  <p:handoutMasterIdLst>
    <p:handoutMasterId r:id="rId99"/>
  </p:handoutMasterIdLst>
  <p:sldIdLst>
    <p:sldId id="708" r:id="rId67"/>
    <p:sldId id="736" r:id="rId68"/>
    <p:sldId id="737" r:id="rId69"/>
    <p:sldId id="764" r:id="rId70"/>
    <p:sldId id="739" r:id="rId71"/>
    <p:sldId id="740" r:id="rId72"/>
    <p:sldId id="741" r:id="rId73"/>
    <p:sldId id="748" r:id="rId74"/>
    <p:sldId id="770" r:id="rId75"/>
    <p:sldId id="752" r:id="rId76"/>
    <p:sldId id="731" r:id="rId77"/>
    <p:sldId id="749" r:id="rId78"/>
    <p:sldId id="742" r:id="rId79"/>
    <p:sldId id="743" r:id="rId80"/>
    <p:sldId id="744" r:id="rId81"/>
    <p:sldId id="745" r:id="rId82"/>
    <p:sldId id="755" r:id="rId83"/>
    <p:sldId id="756" r:id="rId84"/>
    <p:sldId id="723" r:id="rId85"/>
    <p:sldId id="767" r:id="rId86"/>
    <p:sldId id="757" r:id="rId87"/>
    <p:sldId id="758" r:id="rId88"/>
    <p:sldId id="760" r:id="rId89"/>
    <p:sldId id="768" r:id="rId90"/>
    <p:sldId id="761" r:id="rId91"/>
    <p:sldId id="769" r:id="rId92"/>
    <p:sldId id="759" r:id="rId93"/>
    <p:sldId id="726" r:id="rId94"/>
    <p:sldId id="763" r:id="rId95"/>
    <p:sldId id="762" r:id="rId96"/>
    <p:sldId id="766" r:id="rId9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73056E-7BB8-4B17-8780-AF2CE54616E6}">
          <p14:sldIdLst>
            <p14:sldId id="708"/>
            <p14:sldId id="736"/>
            <p14:sldId id="737"/>
            <p14:sldId id="764"/>
            <p14:sldId id="739"/>
            <p14:sldId id="740"/>
            <p14:sldId id="741"/>
            <p14:sldId id="748"/>
            <p14:sldId id="770"/>
            <p14:sldId id="752"/>
            <p14:sldId id="731"/>
            <p14:sldId id="749"/>
            <p14:sldId id="742"/>
            <p14:sldId id="743"/>
            <p14:sldId id="744"/>
            <p14:sldId id="745"/>
            <p14:sldId id="755"/>
            <p14:sldId id="756"/>
            <p14:sldId id="723"/>
            <p14:sldId id="767"/>
            <p14:sldId id="757"/>
            <p14:sldId id="758"/>
            <p14:sldId id="760"/>
            <p14:sldId id="768"/>
            <p14:sldId id="761"/>
            <p14:sldId id="769"/>
            <p14:sldId id="759"/>
            <p14:sldId id="726"/>
            <p14:sldId id="763"/>
            <p14:sldId id="762"/>
          </p14:sldIdLst>
        </p14:section>
        <p14:section name="Untitled Section" id="{6ADC4EA9-AF16-4B2D-AFD8-B2F98F7C3804}">
          <p14:sldIdLst>
            <p14:sldId id="7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3FE"/>
    <a:srgbClr val="34BFFD"/>
    <a:srgbClr val="3A6CDF"/>
    <a:srgbClr val="08BE34"/>
    <a:srgbClr val="BDF6FA"/>
    <a:srgbClr val="03C7D4"/>
    <a:srgbClr val="262626"/>
    <a:srgbClr val="E0F4FE"/>
    <a:srgbClr val="0073B4"/>
    <a:srgbClr val="438E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C46D90-9A8D-453E-8A7B-AE82DE289CDD}" v="111" dt="2019-07-02T00:28:11.5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98" autoAdjust="0"/>
    <p:restoredTop sz="70174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576" y="102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318" d="100"/>
        <a:sy n="31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slide" Target="slides/slide2.xml"/><Relationship Id="rId84" Type="http://schemas.openxmlformats.org/officeDocument/2006/relationships/slide" Target="slides/slide18.xml"/><Relationship Id="rId89" Type="http://schemas.openxmlformats.org/officeDocument/2006/relationships/slide" Target="slides/slide23.xml"/><Relationship Id="rId7" Type="http://schemas.openxmlformats.org/officeDocument/2006/relationships/customXml" Target="../customXml/item7.xml"/><Relationship Id="rId71" Type="http://schemas.openxmlformats.org/officeDocument/2006/relationships/slide" Target="slides/slide5.xml"/><Relationship Id="rId92" Type="http://schemas.openxmlformats.org/officeDocument/2006/relationships/slide" Target="slides/slide26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66" Type="http://schemas.openxmlformats.org/officeDocument/2006/relationships/slideMaster" Target="slideMasters/slideMaster1.xml"/><Relationship Id="rId74" Type="http://schemas.openxmlformats.org/officeDocument/2006/relationships/slide" Target="slides/slide8.xml"/><Relationship Id="rId79" Type="http://schemas.openxmlformats.org/officeDocument/2006/relationships/slide" Target="slides/slide13.xml"/><Relationship Id="rId87" Type="http://schemas.openxmlformats.org/officeDocument/2006/relationships/slide" Target="slides/slide21.xml"/><Relationship Id="rId102" Type="http://schemas.openxmlformats.org/officeDocument/2006/relationships/viewProps" Target="viewProps.xml"/><Relationship Id="rId5" Type="http://schemas.openxmlformats.org/officeDocument/2006/relationships/customXml" Target="../customXml/item5.xml"/><Relationship Id="rId61" Type="http://schemas.openxmlformats.org/officeDocument/2006/relationships/customXml" Target="../customXml/item61.xml"/><Relationship Id="rId82" Type="http://schemas.openxmlformats.org/officeDocument/2006/relationships/slide" Target="slides/slide16.xml"/><Relationship Id="rId90" Type="http://schemas.openxmlformats.org/officeDocument/2006/relationships/slide" Target="slides/slide24.xml"/><Relationship Id="rId95" Type="http://schemas.openxmlformats.org/officeDocument/2006/relationships/slide" Target="slides/slide29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customXml" Target="../customXml/item64.xml"/><Relationship Id="rId69" Type="http://schemas.openxmlformats.org/officeDocument/2006/relationships/slide" Target="slides/slide3.xml"/><Relationship Id="rId77" Type="http://schemas.openxmlformats.org/officeDocument/2006/relationships/slide" Target="slides/slide11.xml"/><Relationship Id="rId100" Type="http://schemas.openxmlformats.org/officeDocument/2006/relationships/commentAuthors" Target="commentAuthors.xml"/><Relationship Id="rId105" Type="http://schemas.microsoft.com/office/2015/10/relationships/revisionInfo" Target="revisionInfo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6.xml"/><Relationship Id="rId80" Type="http://schemas.openxmlformats.org/officeDocument/2006/relationships/slide" Target="slides/slide14.xml"/><Relationship Id="rId85" Type="http://schemas.openxmlformats.org/officeDocument/2006/relationships/slide" Target="slides/slide19.xml"/><Relationship Id="rId93" Type="http://schemas.openxmlformats.org/officeDocument/2006/relationships/slide" Target="slides/slide27.xml"/><Relationship Id="rId9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slide" Target="slides/slide1.xml"/><Relationship Id="rId103" Type="http://schemas.openxmlformats.org/officeDocument/2006/relationships/theme" Target="theme/theme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4.xml"/><Relationship Id="rId75" Type="http://schemas.openxmlformats.org/officeDocument/2006/relationships/slide" Target="slides/slide9.xml"/><Relationship Id="rId83" Type="http://schemas.openxmlformats.org/officeDocument/2006/relationships/slide" Target="slides/slide17.xml"/><Relationship Id="rId88" Type="http://schemas.openxmlformats.org/officeDocument/2006/relationships/slide" Target="slides/slide22.xml"/><Relationship Id="rId91" Type="http://schemas.openxmlformats.org/officeDocument/2006/relationships/slide" Target="slides/slide25.xml"/><Relationship Id="rId96" Type="http://schemas.openxmlformats.org/officeDocument/2006/relationships/slide" Target="slides/slide30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7.xml"/><Relationship Id="rId78" Type="http://schemas.openxmlformats.org/officeDocument/2006/relationships/slide" Target="slides/slide12.xml"/><Relationship Id="rId81" Type="http://schemas.openxmlformats.org/officeDocument/2006/relationships/slide" Target="slides/slide15.xml"/><Relationship Id="rId86" Type="http://schemas.openxmlformats.org/officeDocument/2006/relationships/slide" Target="slides/slide20.xml"/><Relationship Id="rId94" Type="http://schemas.openxmlformats.org/officeDocument/2006/relationships/slide" Target="slides/slide28.xml"/><Relationship Id="rId99" Type="http://schemas.openxmlformats.org/officeDocument/2006/relationships/handoutMaster" Target="handoutMasters/handoutMaster1.xml"/><Relationship Id="rId10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0.xml"/><Relationship Id="rId97" Type="http://schemas.openxmlformats.org/officeDocument/2006/relationships/slide" Target="slides/slide31.xml"/><Relationship Id="rId10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3/16/2020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3182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67839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740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6332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ArcGIS.Desktop.Core.ProApp</a:t>
            </a:r>
            <a:r>
              <a:rPr lang="en-US" dirty="0"/>
              <a:t> derives from </a:t>
            </a:r>
            <a:r>
              <a:rPr lang="en-US" dirty="0" err="1"/>
              <a:t>FrameworkApplication</a:t>
            </a:r>
            <a:endParaRPr lang="en-US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System.Windows.Input.ICommand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322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320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can specify which configuration to run via the command line. Ideally suited for use in a desktop shortcut.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8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16362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0078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59669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9636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8.png"/><Relationship Id="rId7" Type="http://schemas.openxmlformats.org/officeDocument/2006/relationships/image" Target="../media/image3.png"/><Relationship Id="rId12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5.svg"/><Relationship Id="rId5" Type="http://schemas.openxmlformats.org/officeDocument/2006/relationships/image" Target="../media/image20.png"/><Relationship Id="rId15" Type="http://schemas.openxmlformats.org/officeDocument/2006/relationships/image" Target="../media/image29.tiff"/><Relationship Id="rId10" Type="http://schemas.openxmlformats.org/officeDocument/2006/relationships/image" Target="../media/image24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19692F5B-7772-4F2D-84B4-722F982AA40A}"/>
              </a:ext>
            </a:extLst>
          </p:cNvPr>
          <p:cNvGrpSpPr/>
          <p:nvPr userDrawn="1"/>
        </p:nvGrpSpPr>
        <p:grpSpPr>
          <a:xfrm>
            <a:off x="-7429" y="-16011"/>
            <a:ext cx="12199430" cy="7160257"/>
            <a:chOff x="-7429" y="-16011"/>
            <a:chExt cx="12199430" cy="7160257"/>
          </a:xfrm>
        </p:grpSpPr>
        <p:sp>
          <p:nvSpPr>
            <p:cNvPr id="37" name="gradient background1">
              <a:extLst>
                <a:ext uri="{FF2B5EF4-FFF2-40B4-BE49-F238E27FC236}">
                  <a16:creationId xmlns:a16="http://schemas.microsoft.com/office/drawing/2014/main" id="{FC0126AB-AD86-4E9F-BA41-BE874D063945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CA0A1209-B21E-429F-95CA-A3470BD849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4129" t="-28915"/>
            <a:stretch/>
          </p:blipFill>
          <p:spPr>
            <a:xfrm>
              <a:off x="9152503" y="5347770"/>
              <a:ext cx="3039498" cy="1540150"/>
            </a:xfrm>
            <a:prstGeom prst="rect">
              <a:avLst/>
            </a:prstGeom>
          </p:spPr>
        </p:pic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CBCBB5F4-1772-4600-950C-01B6E229630E}"/>
                </a:ext>
              </a:extLst>
            </p:cNvPr>
            <p:cNvGrpSpPr/>
            <p:nvPr/>
          </p:nvGrpSpPr>
          <p:grpSpPr>
            <a:xfrm>
              <a:off x="254620" y="425605"/>
              <a:ext cx="339289" cy="469374"/>
              <a:chOff x="11217128" y="4357338"/>
              <a:chExt cx="339289" cy="469374"/>
            </a:xfrm>
          </p:grpSpPr>
          <p:pic>
            <p:nvPicPr>
              <p:cNvPr id="73" name="Picture 72">
                <a:extLst>
                  <a:ext uri="{FF2B5EF4-FFF2-40B4-BE49-F238E27FC236}">
                    <a16:creationId xmlns:a16="http://schemas.microsoft.com/office/drawing/2014/main" id="{2D48F358-0556-45ED-B15C-D4940B1DD9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alphaModFix amt="59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217128" y="4490087"/>
                <a:ext cx="126139" cy="127007"/>
              </a:xfrm>
              <a:prstGeom prst="rect">
                <a:avLst/>
              </a:prstGeom>
            </p:spPr>
          </p:pic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F2D8DA36-3FB1-443C-A405-1104A89944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alphaModFix amt="59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370564" y="4357338"/>
                <a:ext cx="77581" cy="78114"/>
              </a:xfrm>
              <a:prstGeom prst="rect">
                <a:avLst/>
              </a:prstGeom>
            </p:spPr>
          </p:pic>
          <p:pic>
            <p:nvPicPr>
              <p:cNvPr id="75" name="Picture 74">
                <a:extLst>
                  <a:ext uri="{FF2B5EF4-FFF2-40B4-BE49-F238E27FC236}">
                    <a16:creationId xmlns:a16="http://schemas.microsoft.com/office/drawing/2014/main" id="{3A16CC1B-2BAE-48C0-8FCD-A0D0A630D6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alphaModFix amt="59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496553" y="4766436"/>
                <a:ext cx="59864" cy="60276"/>
              </a:xfrm>
              <a:prstGeom prst="rect">
                <a:avLst/>
              </a:prstGeom>
            </p:spPr>
          </p:pic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2A8ADE79-1AB5-4FA1-A497-2DEA7CE3B401}"/>
                </a:ext>
              </a:extLst>
            </p:cNvPr>
            <p:cNvGrpSpPr/>
            <p:nvPr/>
          </p:nvGrpSpPr>
          <p:grpSpPr>
            <a:xfrm>
              <a:off x="-7429" y="4357338"/>
              <a:ext cx="11722403" cy="2786908"/>
              <a:chOff x="-7429" y="4357338"/>
              <a:chExt cx="11722403" cy="2786908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B045D3FC-E7E3-4713-AD53-49DFD11409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44663" y="4809453"/>
                <a:ext cx="1886870" cy="2009666"/>
              </a:xfrm>
              <a:prstGeom prst="rect">
                <a:avLst/>
              </a:prstGeom>
            </p:spPr>
          </p:pic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76D52A4F-8736-4D66-9429-E57A07A58ACF}"/>
                  </a:ext>
                </a:extLst>
              </p:cNvPr>
              <p:cNvGrpSpPr/>
              <p:nvPr/>
            </p:nvGrpSpPr>
            <p:grpSpPr>
              <a:xfrm>
                <a:off x="-7429" y="4357338"/>
                <a:ext cx="11722403" cy="2786908"/>
                <a:chOff x="-7429" y="4357338"/>
                <a:chExt cx="11722403" cy="2786908"/>
              </a:xfrm>
            </p:grpSpPr>
            <p:pic>
              <p:nvPicPr>
                <p:cNvPr id="43" name="Picture 42">
                  <a:extLst>
                    <a:ext uri="{FF2B5EF4-FFF2-40B4-BE49-F238E27FC236}">
                      <a16:creationId xmlns:a16="http://schemas.microsoft.com/office/drawing/2014/main" id="{9A2255F0-2BF3-4BD4-B997-4B595E683C7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20204"/>
                <a:stretch/>
              </p:blipFill>
              <p:spPr>
                <a:xfrm>
                  <a:off x="-7429" y="5029200"/>
                  <a:ext cx="8849755" cy="1849829"/>
                </a:xfrm>
                <a:prstGeom prst="rect">
                  <a:avLst/>
                </a:prstGeom>
              </p:spPr>
            </p:pic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3FA1B545-A060-409F-B85F-0BDD7D85F944}"/>
                    </a:ext>
                  </a:extLst>
                </p:cNvPr>
                <p:cNvGrpSpPr/>
                <p:nvPr/>
              </p:nvGrpSpPr>
              <p:grpSpPr>
                <a:xfrm>
                  <a:off x="7090158" y="5312474"/>
                  <a:ext cx="967265" cy="626661"/>
                  <a:chOff x="10651311" y="-22363"/>
                  <a:chExt cx="1060058" cy="733563"/>
                </a:xfrm>
              </p:grpSpPr>
              <p:grpSp>
                <p:nvGrpSpPr>
                  <p:cNvPr id="69" name="Group 68">
                    <a:extLst>
                      <a:ext uri="{FF2B5EF4-FFF2-40B4-BE49-F238E27FC236}">
                        <a16:creationId xmlns:a16="http://schemas.microsoft.com/office/drawing/2014/main" id="{9CE09EB0-4D8C-407C-9750-47BE8FF61690}"/>
                      </a:ext>
                    </a:extLst>
                  </p:cNvPr>
                  <p:cNvGrpSpPr/>
                  <p:nvPr/>
                </p:nvGrpSpPr>
                <p:grpSpPr>
                  <a:xfrm>
                    <a:off x="10651311" y="-22363"/>
                    <a:ext cx="309805" cy="361912"/>
                    <a:chOff x="8261157" y="1101314"/>
                    <a:chExt cx="309805" cy="361912"/>
                  </a:xfrm>
                </p:grpSpPr>
                <p:pic>
                  <p:nvPicPr>
                    <p:cNvPr id="71" name="Picture 70">
                      <a:extLst>
                        <a:ext uri="{FF2B5EF4-FFF2-40B4-BE49-F238E27FC236}">
                          <a16:creationId xmlns:a16="http://schemas.microsoft.com/office/drawing/2014/main" id="{54D76182-7E26-49FB-8C65-C07F5187442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8432722" y="1314553"/>
                      <a:ext cx="138240" cy="14867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72" name="Picture 71">
                      <a:extLst>
                        <a:ext uri="{FF2B5EF4-FFF2-40B4-BE49-F238E27FC236}">
                          <a16:creationId xmlns:a16="http://schemas.microsoft.com/office/drawing/2014/main" id="{4AAD91C4-A08C-4DFB-8E05-4DAFBB68E466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8261157" y="1101314"/>
                      <a:ext cx="85024" cy="91440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70" name="Picture 69">
                    <a:extLst>
                      <a:ext uri="{FF2B5EF4-FFF2-40B4-BE49-F238E27FC236}">
                        <a16:creationId xmlns:a16="http://schemas.microsoft.com/office/drawing/2014/main" id="{195D8EEC-9408-4E67-AA95-424ED8DA787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45762" y="640642"/>
                    <a:ext cx="65607" cy="70558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B0F99A7F-C9E9-4D89-857F-6C680878BD40}"/>
                    </a:ext>
                  </a:extLst>
                </p:cNvPr>
                <p:cNvGrpSpPr/>
                <p:nvPr/>
              </p:nvGrpSpPr>
              <p:grpSpPr>
                <a:xfrm>
                  <a:off x="11355303" y="4357338"/>
                  <a:ext cx="359671" cy="469374"/>
                  <a:chOff x="11355303" y="4357338"/>
                  <a:chExt cx="359671" cy="469374"/>
                </a:xfrm>
              </p:grpSpPr>
              <p:pic>
                <p:nvPicPr>
                  <p:cNvPr id="66" name="Picture 65">
                    <a:extLst>
                      <a:ext uri="{FF2B5EF4-FFF2-40B4-BE49-F238E27FC236}">
                        <a16:creationId xmlns:a16="http://schemas.microsoft.com/office/drawing/2014/main" id="{CEA62FAF-72AE-46B2-8C8F-D86975F7AD9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88835" y="4490087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4BB2739D-42FF-4512-BBF2-0253C205E07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437471" y="4357338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E674786B-E5AD-46AF-ACD8-E4049D7C54C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355303" y="4766436"/>
                    <a:ext cx="59864" cy="6027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Group 45">
                  <a:extLst>
                    <a:ext uri="{FF2B5EF4-FFF2-40B4-BE49-F238E27FC236}">
                      <a16:creationId xmlns:a16="http://schemas.microsoft.com/office/drawing/2014/main" id="{F87B672D-90EE-46D9-8C08-952EFA9BD8E6}"/>
                    </a:ext>
                  </a:extLst>
                </p:cNvPr>
                <p:cNvGrpSpPr/>
                <p:nvPr/>
              </p:nvGrpSpPr>
              <p:grpSpPr>
                <a:xfrm>
                  <a:off x="3411853" y="6193446"/>
                  <a:ext cx="954183" cy="422934"/>
                  <a:chOff x="10809713" y="113601"/>
                  <a:chExt cx="1045721" cy="495083"/>
                </a:xfrm>
              </p:grpSpPr>
              <p:grpSp>
                <p:nvGrpSpPr>
                  <p:cNvPr id="62" name="Group 61">
                    <a:extLst>
                      <a:ext uri="{FF2B5EF4-FFF2-40B4-BE49-F238E27FC236}">
                        <a16:creationId xmlns:a16="http://schemas.microsoft.com/office/drawing/2014/main" id="{E2E2B406-E9DF-4179-A08F-4608F1BF8208}"/>
                      </a:ext>
                    </a:extLst>
                  </p:cNvPr>
                  <p:cNvGrpSpPr/>
                  <p:nvPr/>
                </p:nvGrpSpPr>
                <p:grpSpPr>
                  <a:xfrm>
                    <a:off x="10809713" y="113601"/>
                    <a:ext cx="1045721" cy="429930"/>
                    <a:chOff x="8419559" y="1237278"/>
                    <a:chExt cx="1045721" cy="429930"/>
                  </a:xfrm>
                </p:grpSpPr>
                <p:pic>
                  <p:nvPicPr>
                    <p:cNvPr id="64" name="Picture 63">
                      <a:extLst>
                        <a:ext uri="{FF2B5EF4-FFF2-40B4-BE49-F238E27FC236}">
                          <a16:creationId xmlns:a16="http://schemas.microsoft.com/office/drawing/2014/main" id="{8260A0A0-83D9-4D4E-A2E5-8ED4DEF6B83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8419559" y="1518535"/>
                      <a:ext cx="138240" cy="14867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5" name="Picture 64">
                      <a:extLst>
                        <a:ext uri="{FF2B5EF4-FFF2-40B4-BE49-F238E27FC236}">
                          <a16:creationId xmlns:a16="http://schemas.microsoft.com/office/drawing/2014/main" id="{99FC9C7C-A711-4407-9595-E13620A496BF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9380256" y="1237278"/>
                      <a:ext cx="85024" cy="91440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63" name="Picture 62">
                    <a:extLst>
                      <a:ext uri="{FF2B5EF4-FFF2-40B4-BE49-F238E27FC236}">
                        <a16:creationId xmlns:a16="http://schemas.microsoft.com/office/drawing/2014/main" id="{49E39185-0AC9-4D19-A93B-4102919D73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129114" y="538126"/>
                    <a:ext cx="65607" cy="70558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CD761474-F9B3-414D-8A03-A22F5D71227E}"/>
                    </a:ext>
                  </a:extLst>
                </p:cNvPr>
                <p:cNvGrpSpPr/>
                <p:nvPr/>
              </p:nvGrpSpPr>
              <p:grpSpPr>
                <a:xfrm>
                  <a:off x="4822044" y="6262873"/>
                  <a:ext cx="352237" cy="469374"/>
                  <a:chOff x="11645762" y="161755"/>
                  <a:chExt cx="386028" cy="549445"/>
                </a:xfrm>
              </p:grpSpPr>
              <p:grpSp>
                <p:nvGrpSpPr>
                  <p:cNvPr id="58" name="Group 57">
                    <a:extLst>
                      <a:ext uri="{FF2B5EF4-FFF2-40B4-BE49-F238E27FC236}">
                        <a16:creationId xmlns:a16="http://schemas.microsoft.com/office/drawing/2014/main" id="{E5DF1A22-93F9-4199-B7CA-B80A256C46CD}"/>
                      </a:ext>
                    </a:extLst>
                  </p:cNvPr>
                  <p:cNvGrpSpPr/>
                  <p:nvPr/>
                </p:nvGrpSpPr>
                <p:grpSpPr>
                  <a:xfrm>
                    <a:off x="11711370" y="161755"/>
                    <a:ext cx="320420" cy="304068"/>
                    <a:chOff x="9321216" y="1285432"/>
                    <a:chExt cx="320420" cy="304068"/>
                  </a:xfrm>
                </p:grpSpPr>
                <p:pic>
                  <p:nvPicPr>
                    <p:cNvPr id="60" name="Picture 59">
                      <a:extLst>
                        <a:ext uri="{FF2B5EF4-FFF2-40B4-BE49-F238E27FC236}">
                          <a16:creationId xmlns:a16="http://schemas.microsoft.com/office/drawing/2014/main" id="{F9D7C0B2-81A2-4727-A3F4-B10FF3B1AA8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9503396" y="1440827"/>
                      <a:ext cx="138240" cy="14867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1" name="Picture 60">
                      <a:extLst>
                        <a:ext uri="{FF2B5EF4-FFF2-40B4-BE49-F238E27FC236}">
                          <a16:creationId xmlns:a16="http://schemas.microsoft.com/office/drawing/2014/main" id="{AB978721-E3BD-42B8-BEF2-825BC21EB011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9321216" y="1285432"/>
                      <a:ext cx="85024" cy="91440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08105C2A-5CA0-43E8-8345-11052549341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45762" y="640642"/>
                    <a:ext cx="65607" cy="7055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48" name="Picture 47">
                  <a:extLst>
                    <a:ext uri="{FF2B5EF4-FFF2-40B4-BE49-F238E27FC236}">
                      <a16:creationId xmlns:a16="http://schemas.microsoft.com/office/drawing/2014/main" id="{B2EBD086-DF7C-4134-BB34-0471171D0AD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198868" y="5050560"/>
                  <a:ext cx="573845" cy="617680"/>
                </a:xfrm>
                <a:prstGeom prst="rect">
                  <a:avLst/>
                </a:prstGeom>
              </p:spPr>
            </p:pic>
            <p:pic>
              <p:nvPicPr>
                <p:cNvPr id="49" name="Picture 48">
                  <a:extLst>
                    <a:ext uri="{FF2B5EF4-FFF2-40B4-BE49-F238E27FC236}">
                      <a16:creationId xmlns:a16="http://schemas.microsoft.com/office/drawing/2014/main" id="{E7C02736-F6F7-45E8-98DA-14DD490A6A9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903309" y="4800203"/>
                  <a:ext cx="1288751" cy="1393244"/>
                </a:xfrm>
                <a:prstGeom prst="rect">
                  <a:avLst/>
                </a:prstGeom>
              </p:spPr>
            </p:pic>
            <p:pic>
              <p:nvPicPr>
                <p:cNvPr id="50" name="Picture 49">
                  <a:extLst>
                    <a:ext uri="{FF2B5EF4-FFF2-40B4-BE49-F238E27FC236}">
                      <a16:creationId xmlns:a16="http://schemas.microsoft.com/office/drawing/2014/main" id="{F6ADF5D6-D144-489B-BB47-39199F9BDF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7503295" y="6054170"/>
                  <a:ext cx="695665" cy="752070"/>
                </a:xfrm>
                <a:prstGeom prst="rect">
                  <a:avLst/>
                </a:prstGeom>
              </p:spPr>
            </p:pic>
            <p:pic>
              <p:nvPicPr>
                <p:cNvPr id="51" name="Picture 50">
                  <a:extLst>
                    <a:ext uri="{FF2B5EF4-FFF2-40B4-BE49-F238E27FC236}">
                      <a16:creationId xmlns:a16="http://schemas.microsoft.com/office/drawing/2014/main" id="{F0D5BA3D-816E-4872-A064-4E3D53BA89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235886" y="5799473"/>
                  <a:ext cx="412000" cy="443129"/>
                </a:xfrm>
                <a:prstGeom prst="rect">
                  <a:avLst/>
                </a:prstGeom>
              </p:spPr>
            </p:pic>
            <p:pic>
              <p:nvPicPr>
                <p:cNvPr id="52" name="Picture 51">
                  <a:extLst>
                    <a:ext uri="{FF2B5EF4-FFF2-40B4-BE49-F238E27FC236}">
                      <a16:creationId xmlns:a16="http://schemas.microsoft.com/office/drawing/2014/main" id="{3F4BB6D0-BF4E-4C1E-A1F4-04EEECD182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752434" y="6374353"/>
                  <a:ext cx="337966" cy="363501"/>
                </a:xfrm>
                <a:prstGeom prst="rect">
                  <a:avLst/>
                </a:prstGeom>
              </p:spPr>
            </p:pic>
            <p:pic>
              <p:nvPicPr>
                <p:cNvPr id="53" name="Picture 52">
                  <a:extLst>
                    <a:ext uri="{FF2B5EF4-FFF2-40B4-BE49-F238E27FC236}">
                      <a16:creationId xmlns:a16="http://schemas.microsoft.com/office/drawing/2014/main" id="{3F054F99-0075-46B1-BFEA-D6B13F0D530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5080218" y="5729028"/>
                  <a:ext cx="903555" cy="977617"/>
                </a:xfrm>
                <a:prstGeom prst="rect">
                  <a:avLst/>
                </a:prstGeom>
              </p:spPr>
            </p:pic>
            <p:pic>
              <p:nvPicPr>
                <p:cNvPr id="54" name="Picture 53">
                  <a:extLst>
                    <a:ext uri="{FF2B5EF4-FFF2-40B4-BE49-F238E27FC236}">
                      <a16:creationId xmlns:a16="http://schemas.microsoft.com/office/drawing/2014/main" id="{A781D6A7-D10E-4997-AC9F-CB5A3174308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7063593" y="6492592"/>
                  <a:ext cx="444500" cy="479310"/>
                </a:xfrm>
                <a:prstGeom prst="rect">
                  <a:avLst/>
                </a:prstGeom>
              </p:spPr>
            </p:pic>
            <p:pic>
              <p:nvPicPr>
                <p:cNvPr id="55" name="Picture 54">
                  <a:extLst>
                    <a:ext uri="{FF2B5EF4-FFF2-40B4-BE49-F238E27FC236}">
                      <a16:creationId xmlns:a16="http://schemas.microsoft.com/office/drawing/2014/main" id="{63A3F902-6D8B-423F-99DA-4EAF0CCBCBC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52729" y="5504904"/>
                  <a:ext cx="350125" cy="378824"/>
                </a:xfrm>
                <a:prstGeom prst="rect">
                  <a:avLst/>
                </a:prstGeom>
              </p:spPr>
            </p:pic>
            <p:pic>
              <p:nvPicPr>
                <p:cNvPr id="56" name="Picture 55">
                  <a:extLst>
                    <a:ext uri="{FF2B5EF4-FFF2-40B4-BE49-F238E27FC236}">
                      <a16:creationId xmlns:a16="http://schemas.microsoft.com/office/drawing/2014/main" id="{A5EAD1D8-4F2F-4F2D-9DC6-3BA4F525DE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151844" y="5600156"/>
                  <a:ext cx="576672" cy="617680"/>
                </a:xfrm>
                <a:prstGeom prst="rect">
                  <a:avLst/>
                </a:prstGeom>
              </p:spPr>
            </p:pic>
            <p:pic>
              <p:nvPicPr>
                <p:cNvPr id="57" name="Picture 56">
                  <a:extLst>
                    <a:ext uri="{FF2B5EF4-FFF2-40B4-BE49-F238E27FC236}">
                      <a16:creationId xmlns:a16="http://schemas.microsoft.com/office/drawing/2014/main" id="{ABA92918-6B6C-43BF-ABD2-3859C7FBAF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88576" y="5905243"/>
                  <a:ext cx="1151965" cy="1239003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76" name="Picture 75">
            <a:extLst>
              <a:ext uri="{FF2B5EF4-FFF2-40B4-BE49-F238E27FC236}">
                <a16:creationId xmlns:a16="http://schemas.microsoft.com/office/drawing/2014/main" id="{D6B4B071-D4BC-48D9-9076-5B72460789B6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64343" y="564779"/>
            <a:ext cx="2120900" cy="660400"/>
          </a:xfrm>
          <a:prstGeom prst="rect">
            <a:avLst/>
          </a:prstGeom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3A05DB0E-E9B3-4D13-95C6-4B4723E8A625}"/>
              </a:ext>
            </a:extLst>
          </p:cNvPr>
          <p:cNvSpPr txBox="1"/>
          <p:nvPr userDrawn="1"/>
        </p:nvSpPr>
        <p:spPr>
          <a:xfrm>
            <a:off x="3349672" y="-910130"/>
            <a:ext cx="5492655" cy="825500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b="1" dirty="0">
                <a:solidFill>
                  <a:srgbClr val="FF0000"/>
                </a:solidFill>
                <a:ea typeface="+mn-ea"/>
                <a:cs typeface="+mn-cs"/>
              </a:rPr>
              <a:t>Please leave artwork “+” clustered</a:t>
            </a:r>
            <a:r>
              <a:rPr lang="en-US" sz="1400" b="1" dirty="0">
                <a:solidFill>
                  <a:srgbClr val="FF0000"/>
                </a:solidFill>
              </a:rPr>
              <a:t>. 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b="1" dirty="0">
                <a:solidFill>
                  <a:srgbClr val="FF0000"/>
                </a:solidFill>
              </a:rPr>
              <a:t>Do not use them alone, as bullet points, or as a “plus” concept. Thank you.</a:t>
            </a:r>
          </a:p>
        </p:txBody>
      </p:sp>
      <p:sp>
        <p:nvSpPr>
          <p:cNvPr id="78" name="EPC 2020">
            <a:extLst>
              <a:ext uri="{FF2B5EF4-FFF2-40B4-BE49-F238E27FC236}">
                <a16:creationId xmlns:a16="http://schemas.microsoft.com/office/drawing/2014/main" id="{D8889839-15AE-414D-A6A5-4D7855F01467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1337821" y="4110063"/>
            <a:ext cx="4148579" cy="20153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dirty="0">
                <a:solidFill>
                  <a:srgbClr val="FDEBD7">
                    <a:alpha val="50000"/>
                  </a:srgbClr>
                </a:solidFill>
              </a:rPr>
              <a:t>2020 ESRI DEVELOPER SUMMIT  |  Palm Springs, CA</a:t>
            </a:r>
          </a:p>
        </p:txBody>
      </p:sp>
      <p:sp>
        <p:nvSpPr>
          <p:cNvPr id="79" name="Subtitle 60">
            <a:extLst>
              <a:ext uri="{FF2B5EF4-FFF2-40B4-BE49-F238E27FC236}">
                <a16:creationId xmlns:a16="http://schemas.microsoft.com/office/drawing/2014/main" id="{8B28DC2B-BA10-4DE8-8BC1-73AC5B959A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7821" y="3450350"/>
            <a:ext cx="8534401" cy="449331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FDEBD7"/>
                </a:solidFill>
              </a:rPr>
              <a:t>Presenter Names</a:t>
            </a:r>
          </a:p>
        </p:txBody>
      </p:sp>
      <p:sp>
        <p:nvSpPr>
          <p:cNvPr id="80" name="Title 1">
            <a:extLst>
              <a:ext uri="{FF2B5EF4-FFF2-40B4-BE49-F238E27FC236}">
                <a16:creationId xmlns:a16="http://schemas.microsoft.com/office/drawing/2014/main" id="{B2A1D24D-5B74-479C-8C9D-CCEC920D36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7821" y="2428193"/>
            <a:ext cx="8525773" cy="914400"/>
          </a:xfrm>
        </p:spPr>
        <p:txBody>
          <a:bodyPr/>
          <a:lstStyle/>
          <a:p>
            <a:pPr algn="l"/>
            <a:r>
              <a:rPr lang="en-US" sz="3600" b="0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059910479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3146371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3632117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02DCA02-96EA-46D3-A343-B2C80C30570A}"/>
              </a:ext>
            </a:extLst>
          </p:cNvPr>
          <p:cNvGrpSpPr/>
          <p:nvPr userDrawn="1"/>
        </p:nvGrpSpPr>
        <p:grpSpPr>
          <a:xfrm>
            <a:off x="-182510" y="-16011"/>
            <a:ext cx="12374509" cy="6895040"/>
            <a:chOff x="-182510" y="-16011"/>
            <a:chExt cx="12374509" cy="6895040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8250CC8F-7F36-4495-90CA-B821F9A5A121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B98822F-43D3-42F7-876C-85898C286F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7303" r="-63134"/>
            <a:stretch/>
          </p:blipFill>
          <p:spPr>
            <a:xfrm>
              <a:off x="-7429" y="5029200"/>
              <a:ext cx="8849755" cy="1849829"/>
            </a:xfrm>
            <a:prstGeom prst="rect">
              <a:avLst/>
            </a:prstGeom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25FF1DB-9913-4176-8393-69C4634BE895}"/>
                </a:ext>
              </a:extLst>
            </p:cNvPr>
            <p:cNvGrpSpPr/>
            <p:nvPr/>
          </p:nvGrpSpPr>
          <p:grpSpPr>
            <a:xfrm>
              <a:off x="-182510" y="1590101"/>
              <a:ext cx="7358863" cy="5142146"/>
              <a:chOff x="-182510" y="1590101"/>
              <a:chExt cx="7358863" cy="5142146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FC88F2BE-801A-4482-A5FD-9FB29C1F66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97629" y="5445020"/>
                <a:ext cx="1179515" cy="1256277"/>
              </a:xfrm>
              <a:prstGeom prst="rect">
                <a:avLst/>
              </a:prstGeom>
            </p:spPr>
          </p:pic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FE93ADAA-7092-4BDD-B70A-2A6E7D3A9D2E}"/>
                  </a:ext>
                </a:extLst>
              </p:cNvPr>
              <p:cNvGrpSpPr/>
              <p:nvPr/>
            </p:nvGrpSpPr>
            <p:grpSpPr>
              <a:xfrm>
                <a:off x="-182510" y="1590101"/>
                <a:ext cx="7358863" cy="5142146"/>
                <a:chOff x="-182510" y="1590101"/>
                <a:chExt cx="7358863" cy="5142146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00217273-99D8-4854-B161-CC3E25D64418}"/>
                    </a:ext>
                  </a:extLst>
                </p:cNvPr>
                <p:cNvGrpSpPr/>
                <p:nvPr/>
              </p:nvGrpSpPr>
              <p:grpSpPr>
                <a:xfrm>
                  <a:off x="6816682" y="1590101"/>
                  <a:ext cx="359671" cy="469374"/>
                  <a:chOff x="11571458" y="312322"/>
                  <a:chExt cx="359671" cy="469374"/>
                </a:xfrm>
              </p:grpSpPr>
              <p:pic>
                <p:nvPicPr>
                  <p:cNvPr id="40" name="Picture 39">
                    <a:extLst>
                      <a:ext uri="{FF2B5EF4-FFF2-40B4-BE49-F238E27FC236}">
                        <a16:creationId xmlns:a16="http://schemas.microsoft.com/office/drawing/2014/main" id="{08017251-B956-4D6F-9B3B-BA2A77580A7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41" name="Picture 40">
                    <a:extLst>
                      <a:ext uri="{FF2B5EF4-FFF2-40B4-BE49-F238E27FC236}">
                        <a16:creationId xmlns:a16="http://schemas.microsoft.com/office/drawing/2014/main" id="{A9A9CC14-A07F-42E2-AC7E-81BE06F32D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42" name="Picture 41">
                    <a:extLst>
                      <a:ext uri="{FF2B5EF4-FFF2-40B4-BE49-F238E27FC236}">
                        <a16:creationId xmlns:a16="http://schemas.microsoft.com/office/drawing/2014/main" id="{23A0B229-EC5F-430D-99C6-4E026EAF4A6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D687760E-E74B-4084-8132-2112714DEB3F}"/>
                    </a:ext>
                  </a:extLst>
                </p:cNvPr>
                <p:cNvGrpSpPr/>
                <p:nvPr/>
              </p:nvGrpSpPr>
              <p:grpSpPr>
                <a:xfrm>
                  <a:off x="-182510" y="4429403"/>
                  <a:ext cx="6919090" cy="2302844"/>
                  <a:chOff x="-182510" y="4429403"/>
                  <a:chExt cx="6919090" cy="2302844"/>
                </a:xfrm>
              </p:grpSpPr>
              <p:grpSp>
                <p:nvGrpSpPr>
                  <p:cNvPr id="18" name="Group 17">
                    <a:extLst>
                      <a:ext uri="{FF2B5EF4-FFF2-40B4-BE49-F238E27FC236}">
                        <a16:creationId xmlns:a16="http://schemas.microsoft.com/office/drawing/2014/main" id="{BCEB257D-9F6D-4DD5-8022-39617EC1D92B}"/>
                      </a:ext>
                    </a:extLst>
                  </p:cNvPr>
                  <p:cNvGrpSpPr/>
                  <p:nvPr/>
                </p:nvGrpSpPr>
                <p:grpSpPr>
                  <a:xfrm>
                    <a:off x="5769315" y="5832464"/>
                    <a:ext cx="967265" cy="626661"/>
                    <a:chOff x="10651311" y="-22363"/>
                    <a:chExt cx="1060058" cy="733563"/>
                  </a:xfrm>
                </p:grpSpPr>
                <p:grpSp>
                  <p:nvGrpSpPr>
                    <p:cNvPr id="36" name="Group 35">
                      <a:extLst>
                        <a:ext uri="{FF2B5EF4-FFF2-40B4-BE49-F238E27FC236}">
                          <a16:creationId xmlns:a16="http://schemas.microsoft.com/office/drawing/2014/main" id="{BEBE41A3-8F7D-466A-A520-4B59A007280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651311" y="-22363"/>
                      <a:ext cx="309805" cy="361912"/>
                      <a:chOff x="8261157" y="1101314"/>
                      <a:chExt cx="309805" cy="361912"/>
                    </a:xfrm>
                  </p:grpSpPr>
                  <p:pic>
                    <p:nvPicPr>
                      <p:cNvPr id="38" name="Picture 37">
                        <a:extLst>
                          <a:ext uri="{FF2B5EF4-FFF2-40B4-BE49-F238E27FC236}">
                            <a16:creationId xmlns:a16="http://schemas.microsoft.com/office/drawing/2014/main" id="{52B5F5B7-B08F-41E2-BAB5-12433440866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4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32722" y="1314553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39" name="Picture 38">
                        <a:extLst>
                          <a:ext uri="{FF2B5EF4-FFF2-40B4-BE49-F238E27FC236}">
                            <a16:creationId xmlns:a16="http://schemas.microsoft.com/office/drawing/2014/main" id="{30A6C89C-CBD9-46C2-871A-B4A1D3C5D987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261157" y="1101314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37" name="Picture 36">
                      <a:extLst>
                        <a:ext uri="{FF2B5EF4-FFF2-40B4-BE49-F238E27FC236}">
                          <a16:creationId xmlns:a16="http://schemas.microsoft.com/office/drawing/2014/main" id="{6F0EEAD1-2F08-4391-BFD9-EA134FF1ED51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6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9" name="Group 18">
                    <a:extLst>
                      <a:ext uri="{FF2B5EF4-FFF2-40B4-BE49-F238E27FC236}">
                        <a16:creationId xmlns:a16="http://schemas.microsoft.com/office/drawing/2014/main" id="{BC1FD249-AE69-4ED7-A96C-F9A58E8233D5}"/>
                      </a:ext>
                    </a:extLst>
                  </p:cNvPr>
                  <p:cNvGrpSpPr/>
                  <p:nvPr/>
                </p:nvGrpSpPr>
                <p:grpSpPr>
                  <a:xfrm>
                    <a:off x="3411853" y="6193446"/>
                    <a:ext cx="954183" cy="422934"/>
                    <a:chOff x="10809713" y="113601"/>
                    <a:chExt cx="1045721" cy="495083"/>
                  </a:xfrm>
                </p:grpSpPr>
                <p:grpSp>
                  <p:nvGrpSpPr>
                    <p:cNvPr id="32" name="Group 31">
                      <a:extLst>
                        <a:ext uri="{FF2B5EF4-FFF2-40B4-BE49-F238E27FC236}">
                          <a16:creationId xmlns:a16="http://schemas.microsoft.com/office/drawing/2014/main" id="{F9B29F9A-E1A4-4A28-8444-6F3C18B0CE7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713" y="113601"/>
                      <a:ext cx="1045721" cy="429930"/>
                      <a:chOff x="8419559" y="1237278"/>
                      <a:chExt cx="1045721" cy="429930"/>
                    </a:xfrm>
                  </p:grpSpPr>
                  <p:pic>
                    <p:nvPicPr>
                      <p:cNvPr id="34" name="Picture 33">
                        <a:extLst>
                          <a:ext uri="{FF2B5EF4-FFF2-40B4-BE49-F238E27FC236}">
                            <a16:creationId xmlns:a16="http://schemas.microsoft.com/office/drawing/2014/main" id="{2A88BA2F-9CAA-4835-8F12-A2A2C9D18FD2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4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19559" y="1518535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35" name="Picture 34">
                        <a:extLst>
                          <a:ext uri="{FF2B5EF4-FFF2-40B4-BE49-F238E27FC236}">
                            <a16:creationId xmlns:a16="http://schemas.microsoft.com/office/drawing/2014/main" id="{43853058-85E5-4765-AC64-732F5A34B90D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80256" y="1237278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33" name="Picture 32">
                      <a:extLst>
                        <a:ext uri="{FF2B5EF4-FFF2-40B4-BE49-F238E27FC236}">
                          <a16:creationId xmlns:a16="http://schemas.microsoft.com/office/drawing/2014/main" id="{B90646B4-1F43-4A4B-AEEA-C52F23504C77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6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129114" y="538126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20" name="Group 19">
                    <a:extLst>
                      <a:ext uri="{FF2B5EF4-FFF2-40B4-BE49-F238E27FC236}">
                        <a16:creationId xmlns:a16="http://schemas.microsoft.com/office/drawing/2014/main" id="{F96311B2-64BB-4DBE-BFE6-858A0D34960E}"/>
                      </a:ext>
                    </a:extLst>
                  </p:cNvPr>
                  <p:cNvGrpSpPr/>
                  <p:nvPr/>
                </p:nvGrpSpPr>
                <p:grpSpPr>
                  <a:xfrm>
                    <a:off x="4822044" y="6262873"/>
                    <a:ext cx="352237" cy="469374"/>
                    <a:chOff x="11645762" y="161755"/>
                    <a:chExt cx="386028" cy="549445"/>
                  </a:xfrm>
                </p:grpSpPr>
                <p:grpSp>
                  <p:nvGrpSpPr>
                    <p:cNvPr id="28" name="Group 27">
                      <a:extLst>
                        <a:ext uri="{FF2B5EF4-FFF2-40B4-BE49-F238E27FC236}">
                          <a16:creationId xmlns:a16="http://schemas.microsoft.com/office/drawing/2014/main" id="{09497CD8-F52C-4241-A07B-20CC01AA3B7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711370" y="161755"/>
                      <a:ext cx="320420" cy="304068"/>
                      <a:chOff x="9321216" y="1285432"/>
                      <a:chExt cx="320420" cy="304068"/>
                    </a:xfrm>
                  </p:grpSpPr>
                  <p:pic>
                    <p:nvPicPr>
                      <p:cNvPr id="30" name="Picture 29">
                        <a:extLst>
                          <a:ext uri="{FF2B5EF4-FFF2-40B4-BE49-F238E27FC236}">
                            <a16:creationId xmlns:a16="http://schemas.microsoft.com/office/drawing/2014/main" id="{3E0BB4C7-599B-467F-AAEB-8D691E93EBC7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4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503396" y="1440827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31" name="Picture 30">
                        <a:extLst>
                          <a:ext uri="{FF2B5EF4-FFF2-40B4-BE49-F238E27FC236}">
                            <a16:creationId xmlns:a16="http://schemas.microsoft.com/office/drawing/2014/main" id="{CE3C130C-43D1-4081-B0AA-80044D54C011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21216" y="1285432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29" name="Picture 28">
                      <a:extLst>
                        <a:ext uri="{FF2B5EF4-FFF2-40B4-BE49-F238E27FC236}">
                          <a16:creationId xmlns:a16="http://schemas.microsoft.com/office/drawing/2014/main" id="{561AD5CD-69A2-46C6-BEBE-20293CDC81AD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6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DEE952A6-2853-49D6-AFD6-ACAA8915784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1244149" y="5491559"/>
                    <a:ext cx="830164" cy="898210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EF4330A9-0E49-4FE5-B0FD-54E7108EAFF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8"/>
                  <a:srcRect l="15175" t="26226" r="51208" b="38567"/>
                  <a:stretch/>
                </p:blipFill>
                <p:spPr>
                  <a:xfrm>
                    <a:off x="-182510" y="4777754"/>
                    <a:ext cx="1636418" cy="1713792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E5BC6641-757F-4A6B-969C-7CEFDD9F4D8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3672061" y="5507607"/>
                    <a:ext cx="745497" cy="805943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>
                    <a:extLst>
                      <a:ext uri="{FF2B5EF4-FFF2-40B4-BE49-F238E27FC236}">
                        <a16:creationId xmlns:a16="http://schemas.microsoft.com/office/drawing/2014/main" id="{ACFDB289-22B3-4674-8DA6-BC8A163E816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101149" y="4429403"/>
                    <a:ext cx="321961" cy="348351"/>
                  </a:xfrm>
                  <a:prstGeom prst="rect">
                    <a:avLst/>
                  </a:prstGeom>
                </p:spPr>
              </p:pic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51947334-FCDA-47A3-9608-C165D329FC4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2180354" y="5258247"/>
                    <a:ext cx="476501" cy="512503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2A050DF0-0ADB-46E8-8956-4C2F978A195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5171572" y="5943844"/>
                    <a:ext cx="407711" cy="439640"/>
                  </a:xfrm>
                  <a:prstGeom prst="rect">
                    <a:avLst/>
                  </a:prstGeom>
                </p:spPr>
              </p:pic>
              <p:pic>
                <p:nvPicPr>
                  <p:cNvPr id="27" name="Picture 26">
                    <a:extLst>
                      <a:ext uri="{FF2B5EF4-FFF2-40B4-BE49-F238E27FC236}">
                        <a16:creationId xmlns:a16="http://schemas.microsoft.com/office/drawing/2014/main" id="{36ED8D11-28C4-482F-951C-E5EE12C9594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5620256" y="6193446"/>
                    <a:ext cx="252434" cy="271507"/>
                  </a:xfrm>
                  <a:prstGeom prst="rect">
                    <a:avLst/>
                  </a:prstGeom>
                </p:spPr>
              </p:pic>
            </p:grpSp>
          </p:grpSp>
        </p:grpSp>
      </p:grp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145194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C208A432-FB89-4D57-B7DE-BD396D516F48}"/>
              </a:ext>
            </a:extLst>
          </p:cNvPr>
          <p:cNvGrpSpPr/>
          <p:nvPr userDrawn="1"/>
        </p:nvGrpSpPr>
        <p:grpSpPr>
          <a:xfrm>
            <a:off x="0" y="-21946"/>
            <a:ext cx="12199427" cy="7308317"/>
            <a:chOff x="0" y="-21946"/>
            <a:chExt cx="12199427" cy="7308317"/>
          </a:xfrm>
        </p:grpSpPr>
        <p:sp>
          <p:nvSpPr>
            <p:cNvPr id="49" name="shading (lower right)">
              <a:extLst>
                <a:ext uri="{FF2B5EF4-FFF2-40B4-BE49-F238E27FC236}">
                  <a16:creationId xmlns:a16="http://schemas.microsoft.com/office/drawing/2014/main" id="{1E8B47A0-D304-40E8-A110-78184CFF6FD0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EE55A37-4F3F-4BD8-87E6-5B3FB564399D}"/>
                </a:ext>
              </a:extLst>
            </p:cNvPr>
            <p:cNvSpPr/>
            <p:nvPr/>
          </p:nvSpPr>
          <p:spPr bwMode="auto">
            <a:xfrm>
              <a:off x="0" y="1303020"/>
              <a:ext cx="12192000" cy="5029200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50000"/>
                    <a:alpha val="40000"/>
                  </a:schemeClr>
                </a:gs>
                <a:gs pos="100000">
                  <a:schemeClr val="accent5">
                    <a:lumMod val="60000"/>
                    <a:lumOff val="40000"/>
                    <a:alpha val="24000"/>
                  </a:schemeClr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D9D6B39A-D6EB-430F-8868-AA7223C36544}"/>
                </a:ext>
              </a:extLst>
            </p:cNvPr>
            <p:cNvGrpSpPr/>
            <p:nvPr/>
          </p:nvGrpSpPr>
          <p:grpSpPr>
            <a:xfrm>
              <a:off x="7702" y="762784"/>
              <a:ext cx="2128248" cy="6523587"/>
              <a:chOff x="7702" y="762784"/>
              <a:chExt cx="2128248" cy="6523587"/>
            </a:xfrm>
          </p:grpSpPr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0038F377-C09D-45A6-9EA1-48460CBA91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alphaModFix amt="41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28738" t="-6533"/>
              <a:stretch/>
            </p:blipFill>
            <p:spPr>
              <a:xfrm rot="5400000">
                <a:off x="-2026217" y="2796703"/>
                <a:ext cx="6135449" cy="2067611"/>
              </a:xfrm>
              <a:prstGeom prst="rect">
                <a:avLst/>
              </a:prstGeom>
            </p:spPr>
          </p:pic>
          <p:pic>
            <p:nvPicPr>
              <p:cNvPr id="58" name="Picture 57">
                <a:extLst>
                  <a:ext uri="{FF2B5EF4-FFF2-40B4-BE49-F238E27FC236}">
                    <a16:creationId xmlns:a16="http://schemas.microsoft.com/office/drawing/2014/main" id="{BF7BF3E3-B3EB-45E7-93F9-7213E6EF8E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alphaModFix amt="36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65903" y="6561824"/>
                <a:ext cx="170047" cy="182880"/>
              </a:xfrm>
              <a:prstGeom prst="rect">
                <a:avLst/>
              </a:prstGeom>
            </p:spPr>
          </p:pic>
          <p:pic>
            <p:nvPicPr>
              <p:cNvPr id="59" name="Picture 58">
                <a:extLst>
                  <a:ext uri="{FF2B5EF4-FFF2-40B4-BE49-F238E27FC236}">
                    <a16:creationId xmlns:a16="http://schemas.microsoft.com/office/drawing/2014/main" id="{523E5929-B026-4B2A-B58F-5F8E1B03D7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542789" y="6345121"/>
                <a:ext cx="395441" cy="388177"/>
              </a:xfrm>
              <a:prstGeom prst="rect">
                <a:avLst/>
              </a:prstGeom>
            </p:spPr>
          </p:pic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018C3CD0-6306-49F2-BA0C-C14383848D3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7121"/>
              <a:stretch/>
            </p:blipFill>
            <p:spPr>
              <a:xfrm>
                <a:off x="275386" y="6129513"/>
                <a:ext cx="526893" cy="551660"/>
              </a:xfrm>
              <a:prstGeom prst="rect">
                <a:avLst/>
              </a:prstGeom>
            </p:spPr>
          </p:pic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230CC02C-EAFB-4B9C-B1E5-1DC629DA2F3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43697" y="6305644"/>
                <a:ext cx="944425" cy="980727"/>
              </a:xfrm>
              <a:prstGeom prst="rect">
                <a:avLst/>
              </a:prstGeom>
            </p:spPr>
          </p:pic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8AEB56DA-F117-4923-82DA-09F4926833AD}"/>
                </a:ext>
              </a:extLst>
            </p:cNvPr>
            <p:cNvGrpSpPr/>
            <p:nvPr/>
          </p:nvGrpSpPr>
          <p:grpSpPr>
            <a:xfrm>
              <a:off x="10651849" y="-21946"/>
              <a:ext cx="1540150" cy="1263387"/>
              <a:chOff x="10651849" y="-21946"/>
              <a:chExt cx="1540150" cy="1263387"/>
            </a:xfrm>
          </p:grpSpPr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D221CA9B-B59F-402F-B3AA-819A2AF818E8}"/>
                  </a:ext>
                </a:extLst>
              </p:cNvPr>
              <p:cNvGrpSpPr/>
              <p:nvPr/>
            </p:nvGrpSpPr>
            <p:grpSpPr>
              <a:xfrm>
                <a:off x="11711370" y="161755"/>
                <a:ext cx="320420" cy="304069"/>
                <a:chOff x="9321216" y="1285432"/>
                <a:chExt cx="320420" cy="304069"/>
              </a:xfrm>
            </p:grpSpPr>
            <p:pic>
              <p:nvPicPr>
                <p:cNvPr id="55" name="Picture 54">
                  <a:extLst>
                    <a:ext uri="{FF2B5EF4-FFF2-40B4-BE49-F238E27FC236}">
                      <a16:creationId xmlns:a16="http://schemas.microsoft.com/office/drawing/2014/main" id="{4A9FC05D-A70D-4F60-AB9E-3D0C819ABC4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71589" y="1406621"/>
                  <a:ext cx="170047" cy="182880"/>
                </a:xfrm>
                <a:prstGeom prst="rect">
                  <a:avLst/>
                </a:prstGeom>
              </p:spPr>
            </p:pic>
            <p:pic>
              <p:nvPicPr>
                <p:cNvPr id="56" name="Picture 55">
                  <a:extLst>
                    <a:ext uri="{FF2B5EF4-FFF2-40B4-BE49-F238E27FC236}">
                      <a16:creationId xmlns:a16="http://schemas.microsoft.com/office/drawing/2014/main" id="{295A480F-C6E0-4801-8CF3-701482BDC6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321216" y="1285432"/>
                  <a:ext cx="85024" cy="91440"/>
                </a:xfrm>
                <a:prstGeom prst="rect">
                  <a:avLst/>
                </a:prstGeom>
              </p:spPr>
            </p:pic>
          </p:grpSp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D9C5DB2D-453F-425A-94ED-F5CB86ED403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alphaModFix amt="67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>
                <a:off x="10790230" y="-160327"/>
                <a:ext cx="1263387" cy="1540150"/>
              </a:xfrm>
              <a:prstGeom prst="rect">
                <a:avLst/>
              </a:prstGeom>
            </p:spPr>
          </p:pic>
        </p:grp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D8E76F5-EF54-4DB5-9E8D-9CA8AB3134FC}"/>
              </a:ext>
            </a:extLst>
          </p:cNvPr>
          <p:cNvGrpSpPr/>
          <p:nvPr userDrawn="1"/>
        </p:nvGrpSpPr>
        <p:grpSpPr>
          <a:xfrm>
            <a:off x="1024306" y="1737366"/>
            <a:ext cx="10148936" cy="4013485"/>
            <a:chOff x="1024306" y="1737366"/>
            <a:chExt cx="10148936" cy="4013485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52D606FE-C46D-4C0F-AC7D-F8B2A28E7106}"/>
                </a:ext>
              </a:extLst>
            </p:cNvPr>
            <p:cNvSpPr txBox="1"/>
            <p:nvPr/>
          </p:nvSpPr>
          <p:spPr>
            <a:xfrm>
              <a:off x="1038212" y="1737366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/>
                <a:t>Download the </a:t>
              </a:r>
              <a:r>
                <a:rPr lang="en-US" sz="1400" dirty="0" err="1"/>
                <a:t>Esri</a:t>
              </a:r>
              <a:r>
                <a:rPr lang="en-US" sz="1400" dirty="0"/>
                <a:t> Events app and find your event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F2F046D3-F77C-4D9C-96DA-98CA6D748056}"/>
                </a:ext>
              </a:extLst>
            </p:cNvPr>
            <p:cNvSpPr txBox="1"/>
            <p:nvPr/>
          </p:nvSpPr>
          <p:spPr>
            <a:xfrm>
              <a:off x="3129685" y="1737366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>
                  <a:solidFill>
                    <a:srgbClr val="FDEBD7"/>
                  </a:solidFill>
                </a:rPr>
                <a:t>Select the session you attended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FD5D7333-9B45-40F6-AB1E-8C432D43DD8F}"/>
                </a:ext>
              </a:extLst>
            </p:cNvPr>
            <p:cNvSpPr txBox="1"/>
            <p:nvPr/>
          </p:nvSpPr>
          <p:spPr>
            <a:xfrm>
              <a:off x="5221158" y="1737366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/>
                <a:t>Scroll down to “Survey”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2C271C7F-8F57-4E27-9FD6-280681A67276}"/>
                </a:ext>
              </a:extLst>
            </p:cNvPr>
            <p:cNvSpPr txBox="1"/>
            <p:nvPr/>
          </p:nvSpPr>
          <p:spPr>
            <a:xfrm>
              <a:off x="7312631" y="1737366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>
                  <a:solidFill>
                    <a:srgbClr val="FDEBD7"/>
                  </a:solidFill>
                </a:rPr>
                <a:t>Log in to access the survey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14482672-761B-4B8A-A0DC-B257649917BD}"/>
                </a:ext>
              </a:extLst>
            </p:cNvPr>
            <p:cNvSpPr txBox="1"/>
            <p:nvPr/>
          </p:nvSpPr>
          <p:spPr>
            <a:xfrm>
              <a:off x="9404105" y="1737366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/>
                <a:t>Complete the survey and select “Submit”</a:t>
              </a:r>
            </a:p>
          </p:txBody>
        </p:sp>
        <p:pic>
          <p:nvPicPr>
            <p:cNvPr id="68" name="Picture 67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1FC92D7C-7F9C-4E86-93F1-3A0B8937F7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712325"/>
              <a:ext cx="1607862" cy="2888675"/>
            </a:xfrm>
            <a:prstGeom prst="rect">
              <a:avLst/>
            </a:prstGeom>
          </p:spPr>
        </p:pic>
        <p:pic>
          <p:nvPicPr>
            <p:cNvPr id="69" name="Picture 8">
              <a:extLst>
                <a:ext uri="{FF2B5EF4-FFF2-40B4-BE49-F238E27FC236}">
                  <a16:creationId xmlns:a16="http://schemas.microsoft.com/office/drawing/2014/main" id="{5335AC70-84D3-44CE-BAE1-781A8C62A9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alphaModFix amt="5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3125273" y="2557999"/>
              <a:ext cx="1745068" cy="3192852"/>
            </a:xfrm>
            <a:prstGeom prst="rect">
              <a:avLst/>
            </a:prstGeom>
          </p:spPr>
        </p:pic>
        <p:pic>
          <p:nvPicPr>
            <p:cNvPr id="70" name="Picture 69" descr="A screenshot of a video game&#10;&#10;Description generated with high confidence">
              <a:extLst>
                <a:ext uri="{FF2B5EF4-FFF2-40B4-BE49-F238E27FC236}">
                  <a16:creationId xmlns:a16="http://schemas.microsoft.com/office/drawing/2014/main" id="{AD74E1ED-CFC2-4568-BC66-5362CFB71D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86373" y="2712325"/>
              <a:ext cx="1623082" cy="2887061"/>
            </a:xfrm>
            <a:prstGeom prst="rect">
              <a:avLst/>
            </a:prstGeom>
          </p:spPr>
        </p:pic>
        <p:pic>
          <p:nvPicPr>
            <p:cNvPr id="71" name="Picture 8">
              <a:extLst>
                <a:ext uri="{FF2B5EF4-FFF2-40B4-BE49-F238E27FC236}">
                  <a16:creationId xmlns:a16="http://schemas.microsoft.com/office/drawing/2014/main" id="{209BB3E0-D024-45C2-A280-312503801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alphaModFix amt="5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1024306" y="2557999"/>
              <a:ext cx="1745068" cy="3192852"/>
            </a:xfrm>
            <a:prstGeom prst="rect">
              <a:avLst/>
            </a:prstGeom>
          </p:spPr>
        </p:pic>
        <p:pic>
          <p:nvPicPr>
            <p:cNvPr id="72" name="Picture 71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4E6E1717-B76D-494B-8321-765193C35F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97892" y="2712325"/>
              <a:ext cx="1624468" cy="2889504"/>
            </a:xfrm>
            <a:prstGeom prst="rect">
              <a:avLst/>
            </a:prstGeom>
          </p:spPr>
        </p:pic>
        <p:pic>
          <p:nvPicPr>
            <p:cNvPr id="73" name="Picture 8">
              <a:extLst>
                <a:ext uri="{FF2B5EF4-FFF2-40B4-BE49-F238E27FC236}">
                  <a16:creationId xmlns:a16="http://schemas.microsoft.com/office/drawing/2014/main" id="{816D4006-48C3-49D6-B5FD-BFEE7EFBB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alphaModFix amt="5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7327207" y="2557999"/>
              <a:ext cx="1745068" cy="3192852"/>
            </a:xfrm>
            <a:prstGeom prst="rect">
              <a:avLst/>
            </a:prstGeom>
          </p:spPr>
        </p:pic>
        <p:pic>
          <p:nvPicPr>
            <p:cNvPr id="74" name="Picture 73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A89C05DD-7DD6-4DDB-BC32-2BEC76EDD7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495215" y="2712325"/>
              <a:ext cx="1615456" cy="2889504"/>
            </a:xfrm>
            <a:prstGeom prst="rect">
              <a:avLst/>
            </a:prstGeom>
          </p:spPr>
        </p:pic>
        <p:pic>
          <p:nvPicPr>
            <p:cNvPr id="75" name="Picture 8">
              <a:extLst>
                <a:ext uri="{FF2B5EF4-FFF2-40B4-BE49-F238E27FC236}">
                  <a16:creationId xmlns:a16="http://schemas.microsoft.com/office/drawing/2014/main" id="{99BEA7A2-BAF9-40DD-B2CD-59BBE4F81D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alphaModFix amt="5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9428174" y="2557999"/>
              <a:ext cx="1745068" cy="3192852"/>
            </a:xfrm>
            <a:prstGeom prst="rect">
              <a:avLst/>
            </a:prstGeom>
          </p:spPr>
        </p:pic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C59486D8-FB50-4A3A-B883-CDE808FA38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731626"/>
              <a:ext cx="1618488" cy="2878751"/>
            </a:xfrm>
            <a:prstGeom prst="rect">
              <a:avLst/>
            </a:prstGeom>
          </p:spPr>
        </p:pic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BF4EB2B-27C1-4D9D-8A82-CEBB536D1797}"/>
                </a:ext>
              </a:extLst>
            </p:cNvPr>
            <p:cNvSpPr/>
            <p:nvPr/>
          </p:nvSpPr>
          <p:spPr bwMode="auto">
            <a:xfrm>
              <a:off x="5292508" y="2713363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8" name="Picture 8">
              <a:extLst>
                <a:ext uri="{FF2B5EF4-FFF2-40B4-BE49-F238E27FC236}">
                  <a16:creationId xmlns:a16="http://schemas.microsoft.com/office/drawing/2014/main" id="{BBD8F54A-D0DF-4390-B8A1-9C114C287D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alphaModFix amt="5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5226240" y="2557999"/>
              <a:ext cx="1745068" cy="3192852"/>
            </a:xfrm>
            <a:prstGeom prst="rect">
              <a:avLst/>
            </a:prstGeom>
          </p:spPr>
        </p:pic>
        <p:sp>
          <p:nvSpPr>
            <p:cNvPr id="79" name="Right Arrow 38">
              <a:extLst>
                <a:ext uri="{FF2B5EF4-FFF2-40B4-BE49-F238E27FC236}">
                  <a16:creationId xmlns:a16="http://schemas.microsoft.com/office/drawing/2014/main" id="{5A8DBFEB-60FD-4F2F-B89F-56F839A3C94A}"/>
                </a:ext>
              </a:extLst>
            </p:cNvPr>
            <p:cNvSpPr/>
            <p:nvPr/>
          </p:nvSpPr>
          <p:spPr bwMode="auto">
            <a:xfrm>
              <a:off x="2412242" y="3761108"/>
              <a:ext cx="706428" cy="440168"/>
            </a:xfrm>
            <a:prstGeom prst="rightArrow">
              <a:avLst/>
            </a:prstGeom>
            <a:gradFill flip="none" rotWithShape="1">
              <a:gsLst>
                <a:gs pos="100000">
                  <a:schemeClr val="accent5">
                    <a:lumMod val="40000"/>
                    <a:lumOff val="60000"/>
                  </a:schemeClr>
                </a:gs>
                <a:gs pos="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80" name="Right Arrow 38">
              <a:extLst>
                <a:ext uri="{FF2B5EF4-FFF2-40B4-BE49-F238E27FC236}">
                  <a16:creationId xmlns:a16="http://schemas.microsoft.com/office/drawing/2014/main" id="{BBB7FC11-596A-404F-AD14-272C7A33D351}"/>
                </a:ext>
              </a:extLst>
            </p:cNvPr>
            <p:cNvSpPr/>
            <p:nvPr/>
          </p:nvSpPr>
          <p:spPr bwMode="auto">
            <a:xfrm>
              <a:off x="4526937" y="4668735"/>
              <a:ext cx="706428" cy="440168"/>
            </a:xfrm>
            <a:prstGeom prst="rightArrow">
              <a:avLst/>
            </a:prstGeom>
            <a:gradFill flip="none" rotWithShape="1">
              <a:gsLst>
                <a:gs pos="100000">
                  <a:schemeClr val="accent5">
                    <a:lumMod val="40000"/>
                    <a:lumOff val="60000"/>
                  </a:schemeClr>
                </a:gs>
                <a:gs pos="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81" name="Right Arrow 38">
              <a:extLst>
                <a:ext uri="{FF2B5EF4-FFF2-40B4-BE49-F238E27FC236}">
                  <a16:creationId xmlns:a16="http://schemas.microsoft.com/office/drawing/2014/main" id="{46DB60AB-45FC-40C6-A9AD-474A2F4A89AB}"/>
                </a:ext>
              </a:extLst>
            </p:cNvPr>
            <p:cNvSpPr/>
            <p:nvPr/>
          </p:nvSpPr>
          <p:spPr bwMode="auto">
            <a:xfrm>
              <a:off x="6676554" y="4668735"/>
              <a:ext cx="706428" cy="440168"/>
            </a:xfrm>
            <a:prstGeom prst="rightArrow">
              <a:avLst/>
            </a:prstGeom>
            <a:gradFill flip="none" rotWithShape="1">
              <a:gsLst>
                <a:gs pos="100000">
                  <a:schemeClr val="accent5">
                    <a:lumMod val="40000"/>
                    <a:lumOff val="60000"/>
                  </a:schemeClr>
                </a:gs>
                <a:gs pos="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82" name="Right Arrow 38">
              <a:extLst>
                <a:ext uri="{FF2B5EF4-FFF2-40B4-BE49-F238E27FC236}">
                  <a16:creationId xmlns:a16="http://schemas.microsoft.com/office/drawing/2014/main" id="{5ECC6F98-9EEB-4634-BB5A-33F30EF7FF70}"/>
                </a:ext>
              </a:extLst>
            </p:cNvPr>
            <p:cNvSpPr/>
            <p:nvPr/>
          </p:nvSpPr>
          <p:spPr bwMode="auto">
            <a:xfrm>
              <a:off x="8763307" y="4662284"/>
              <a:ext cx="706428" cy="440168"/>
            </a:xfrm>
            <a:prstGeom prst="rightArrow">
              <a:avLst/>
            </a:prstGeom>
            <a:gradFill flip="none" rotWithShape="1">
              <a:gsLst>
                <a:gs pos="100000">
                  <a:schemeClr val="accent5">
                    <a:lumMod val="40000"/>
                    <a:lumOff val="60000"/>
                  </a:schemeClr>
                </a:gs>
                <a:gs pos="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83" name="Rectangle 82">
            <a:extLst>
              <a:ext uri="{FF2B5EF4-FFF2-40B4-BE49-F238E27FC236}">
                <a16:creationId xmlns:a16="http://schemas.microsoft.com/office/drawing/2014/main" id="{7157B968-6423-472D-9F4D-1ACA00EC8013}"/>
              </a:ext>
            </a:extLst>
          </p:cNvPr>
          <p:cNvSpPr/>
          <p:nvPr userDrawn="1"/>
        </p:nvSpPr>
        <p:spPr>
          <a:xfrm>
            <a:off x="1875207" y="411552"/>
            <a:ext cx="8338821" cy="615553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>
              <a:spcBef>
                <a:spcPct val="0"/>
              </a:spcBef>
            </a:pPr>
            <a:r>
              <a:rPr lang="en-US" sz="3400" dirty="0">
                <a:latin typeface="+mj-lt"/>
                <a:ea typeface="+mj-ea"/>
                <a:cs typeface="Arial"/>
              </a:rPr>
              <a:t>Please Share Your Feedback in the App</a:t>
            </a:r>
          </a:p>
        </p:txBody>
      </p:sp>
    </p:spTree>
    <p:extLst>
      <p:ext uri="{BB962C8B-B14F-4D97-AF65-F5344CB8AC3E}">
        <p14:creationId xmlns:p14="http://schemas.microsoft.com/office/powerpoint/2010/main" val="2117538669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145971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939" r:id="rId1"/>
    <p:sldLayoutId id="2147486940" r:id="rId2"/>
    <p:sldLayoutId id="2147486941" r:id="rId3"/>
    <p:sldLayoutId id="2147486948" r:id="rId4"/>
    <p:sldLayoutId id="2147486949" r:id="rId5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github.com/Esri/arcgis-pro-sdk/wiki/ArcGIS-Pro-DAML-ID-Referenc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tech-sessions#2020-palm-springs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37821" y="3290742"/>
            <a:ext cx="8534401" cy="44933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Wolf Kaiser</a:t>
            </a:r>
            <a:br>
              <a:rPr lang="en-US" dirty="0"/>
            </a:br>
            <a:r>
              <a:rPr lang="en-US" dirty="0"/>
              <a:t>Uma Harano</a:t>
            </a: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337821" y="1604513"/>
            <a:ext cx="8525773" cy="1544129"/>
          </a:xfrm>
        </p:spPr>
        <p:txBody>
          <a:bodyPr/>
          <a:lstStyle/>
          <a:p>
            <a:r>
              <a:rPr lang="en-US" dirty="0"/>
              <a:t>ArcGIS Pro SDK for .NET:</a:t>
            </a:r>
            <a:br>
              <a:rPr lang="en-US" dirty="0"/>
            </a:br>
            <a:r>
              <a:rPr lang="en-US" b="0" dirty="0"/>
              <a:t>Beginning Pro Customization Showing Pro Extensibility Patterns of the SDK</a:t>
            </a:r>
            <a:br>
              <a:rPr lang="en-US" b="0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79467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3EA3A3-938B-48AA-AEDE-1D9CBA05F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use DAML to change the UI of other Add-ins or existing Pro UI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35704-4CAF-426F-9B1B-C5ABDBEDB69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399" y="1828800"/>
            <a:ext cx="10679185" cy="4555222"/>
          </a:xfrm>
        </p:spPr>
        <p:txBody>
          <a:bodyPr/>
          <a:lstStyle/>
          <a:p>
            <a:r>
              <a:rPr lang="en-US" sz="2400" dirty="0"/>
              <a:t>Ensuring the proper DAML processing order</a:t>
            </a:r>
          </a:p>
          <a:p>
            <a:r>
              <a:rPr lang="en-US" sz="2400" dirty="0"/>
              <a:t>If your Add-in changes another Add-in or a Pro Extension</a:t>
            </a:r>
          </a:p>
          <a:p>
            <a:pPr lvl="1"/>
            <a:r>
              <a:rPr lang="en-US" sz="2000" dirty="0"/>
              <a:t>Use the Dependencies tag in your DAML</a:t>
            </a:r>
          </a:p>
          <a:p>
            <a:pPr lvl="1"/>
            <a:r>
              <a:rPr lang="en-US" sz="2000" dirty="0"/>
              <a:t>Add-in Example that changes another Add-in (using the “other” Add-in’s </a:t>
            </a:r>
            <a:r>
              <a:rPr lang="en-US" sz="2000" dirty="0" err="1"/>
              <a:t>AddInInfo</a:t>
            </a:r>
            <a:r>
              <a:rPr lang="en-US" sz="2000" dirty="0"/>
              <a:t> tag’s id attribute as identifier)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03E447-3E33-407C-B46C-07F86B3CBAE7}"/>
              </a:ext>
            </a:extLst>
          </p:cNvPr>
          <p:cNvSpPr/>
          <p:nvPr/>
        </p:nvSpPr>
        <p:spPr bwMode="auto">
          <a:xfrm>
            <a:off x="1708522" y="4085263"/>
            <a:ext cx="6702141" cy="95388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dependencies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dependency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{c1a60c8f-2f6f-4198-a5d6-ea964ebf678c}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dependencies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602754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752" y="393846"/>
            <a:ext cx="10826496" cy="369332"/>
          </a:xfrm>
        </p:spPr>
        <p:txBody>
          <a:bodyPr/>
          <a:lstStyle/>
          <a:p>
            <a:r>
              <a:rPr lang="en-US" sz="3200" dirty="0"/>
              <a:t>How to use existing Pro UI elements in Your Add-in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11352" y="1293341"/>
            <a:ext cx="10369296" cy="3429000"/>
          </a:xfrm>
        </p:spPr>
        <p:txBody>
          <a:bodyPr/>
          <a:lstStyle/>
          <a:p>
            <a:r>
              <a:rPr lang="en-US" sz="2400" dirty="0"/>
              <a:t>Use any existing ArcGIS Pro framework elements on your Add-in tab including Buttons, Tools, Galleries</a:t>
            </a:r>
          </a:p>
          <a:p>
            <a:r>
              <a:rPr lang="en-US" sz="2200" dirty="0"/>
              <a:t>Find the element ID of any existing ArcGIS Pro Control and use the ID in your </a:t>
            </a:r>
            <a:r>
              <a:rPr lang="en-US" sz="2200" dirty="0" err="1"/>
              <a:t>config.daml</a:t>
            </a:r>
            <a:r>
              <a:rPr lang="en-US" sz="2200" dirty="0"/>
              <a:t> markup to add, delete, modify that element</a:t>
            </a:r>
          </a:p>
          <a:p>
            <a:r>
              <a:rPr lang="en-US" sz="2400" dirty="0"/>
              <a:t>Example: Add Pro’s Navigate Bookmarks button to my Add-in toolbar</a:t>
            </a:r>
          </a:p>
          <a:p>
            <a:pPr lvl="1"/>
            <a:r>
              <a:rPr lang="en-US" sz="2200" dirty="0"/>
              <a:t>button tag references existing element ID: </a:t>
            </a:r>
            <a:r>
              <a:rPr lang="en-US" sz="2200" dirty="0" err="1"/>
              <a:t>esri_mapping_bookmarksNavigateGallery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553627" y="4509004"/>
            <a:ext cx="10849708" cy="137209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group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HookingCommands_Group1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Hooking Commands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keytip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esri_mapping_bookmarksNavigateGallery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group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D7C357-FE01-4A56-8A86-2F1AA7BB4F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6438" y="3588480"/>
            <a:ext cx="4159528" cy="280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097186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96CC3-BBA0-48BF-84AE-2C7B1992F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313293"/>
            <a:ext cx="10826496" cy="369332"/>
          </a:xfrm>
        </p:spPr>
        <p:txBody>
          <a:bodyPr/>
          <a:lstStyle/>
          <a:p>
            <a:r>
              <a:rPr lang="en-US" dirty="0"/>
              <a:t>How to </a:t>
            </a:r>
            <a:r>
              <a:rPr lang="en-US"/>
              <a:t>find existing </a:t>
            </a:r>
            <a:r>
              <a:rPr lang="en-US" dirty="0"/>
              <a:t>ArcGIS Pro Element 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0B7C26-A146-4D83-9587-E8E72A64E3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1352" y="1174946"/>
            <a:ext cx="10369296" cy="3429000"/>
          </a:xfrm>
        </p:spPr>
        <p:txBody>
          <a:bodyPr/>
          <a:lstStyle/>
          <a:p>
            <a:r>
              <a:rPr lang="nn-NO" dirty="0"/>
              <a:t>SDK Help: ArcGIS Pro DAML ID Reference</a:t>
            </a:r>
            <a:br>
              <a:rPr lang="nn-NO" dirty="0"/>
            </a:br>
            <a:r>
              <a:rPr lang="en-US" dirty="0">
                <a:hlinkClick r:id="rId2"/>
              </a:rPr>
              <a:t>https://github.com/Esri/arcgis-pro-sdk/wiki/ArcGIS-Pro-DAML-ID-Reference</a:t>
            </a:r>
            <a:r>
              <a:rPr lang="en-US" dirty="0"/>
              <a:t> </a:t>
            </a:r>
          </a:p>
          <a:p>
            <a:r>
              <a:rPr lang="en-US" dirty="0"/>
              <a:t>Pro Generate DAML Ids tool in Visual Studio</a:t>
            </a:r>
          </a:p>
          <a:p>
            <a:pPr lvl="1"/>
            <a:r>
              <a:rPr lang="en-US" dirty="0"/>
              <a:t>Allows </a:t>
            </a:r>
            <a:r>
              <a:rPr lang="en-US" dirty="0" err="1"/>
              <a:t>Intellisense</a:t>
            </a:r>
            <a:r>
              <a:rPr lang="en-US" dirty="0"/>
              <a:t> to find IDs:</a:t>
            </a:r>
            <a:br>
              <a:rPr lang="en-US" dirty="0"/>
            </a:br>
            <a:r>
              <a:rPr lang="en-US" dirty="0"/>
              <a:t>i.e. </a:t>
            </a:r>
            <a:r>
              <a:rPr lang="nn-NO" dirty="0"/>
              <a:t>DAML.Button.esri_mapping_addDataButton</a:t>
            </a:r>
          </a:p>
          <a:p>
            <a:pPr marL="345377" indent="-342900"/>
            <a:r>
              <a:rPr lang="nn-NO" dirty="0"/>
              <a:t>ArcGIS Pro ‘Customize the </a:t>
            </a:r>
            <a:br>
              <a:rPr lang="nn-NO" dirty="0"/>
            </a:br>
            <a:r>
              <a:rPr lang="nn-NO" dirty="0"/>
              <a:t>Ribbon’: Show IDs option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9B2140-97FE-45BD-892F-9CC7B8CBA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1026" y="2168554"/>
            <a:ext cx="3895238" cy="30571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12D20E-9C8E-42F3-B3FE-C0F96EAC6A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4480" b="4920"/>
          <a:stretch/>
        </p:blipFill>
        <p:spPr>
          <a:xfrm>
            <a:off x="4783262" y="3182312"/>
            <a:ext cx="2897329" cy="35171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AEE0BED-2031-4294-B307-D97319499C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6637" y="3968554"/>
            <a:ext cx="3476190" cy="2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55988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DE82512-C989-44BA-A89B-7B22A4154B8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12726" r="12726"/>
          <a:stretch>
            <a:fillRect/>
          </a:stretch>
        </p:blipFill>
        <p:spPr>
          <a:xfrm>
            <a:off x="562709" y="577827"/>
            <a:ext cx="5943600" cy="334327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10E179-C5D5-402E-A735-4A4D6E203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A398E0B-0C1D-4D9E-A1AB-FFF17112D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0" y="577827"/>
            <a:ext cx="4527741" cy="116955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sz="3800" dirty="0"/>
              <a:t>Demo: Add-in and DAML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7395E5-C88C-4360-9649-C3A4BFB169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8461" y="3154934"/>
            <a:ext cx="4175696" cy="26547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338D21A-0CA8-4CC2-84EB-6E448D00B8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58177" y="1624868"/>
            <a:ext cx="2352903" cy="360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34563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an ArcGIS Pro Managed Configuration?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46293" y="1463397"/>
            <a:ext cx="10369296" cy="3429000"/>
          </a:xfrm>
        </p:spPr>
        <p:txBody>
          <a:bodyPr/>
          <a:lstStyle/>
          <a:p>
            <a:r>
              <a:rPr lang="en-US" sz="2400" dirty="0"/>
              <a:t>Includes all functionality of an add-in plus</a:t>
            </a:r>
          </a:p>
          <a:p>
            <a:pPr lvl="1"/>
            <a:r>
              <a:rPr lang="en-US" sz="1600" dirty="0"/>
              <a:t>Change the application title and icon</a:t>
            </a:r>
          </a:p>
          <a:p>
            <a:pPr lvl="1"/>
            <a:r>
              <a:rPr lang="en-US" sz="1600" dirty="0"/>
              <a:t>Change the application splash, start page, and about page</a:t>
            </a:r>
          </a:p>
          <a:p>
            <a:pPr lvl="1"/>
            <a:r>
              <a:rPr lang="en-US" sz="1600" dirty="0"/>
              <a:t>Optionally customize and streamline the UI (the Pro Ribbon) for a specific workflow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Packaged within a single, compressed file with a .</a:t>
            </a:r>
            <a:r>
              <a:rPr lang="en-US" dirty="0" err="1"/>
              <a:t>ProConfigX</a:t>
            </a:r>
            <a:r>
              <a:rPr lang="en-US" dirty="0"/>
              <a:t> file extension</a:t>
            </a:r>
          </a:p>
          <a:p>
            <a:pPr lvl="1"/>
            <a:r>
              <a:rPr lang="pt-BR" sz="1600" dirty="0"/>
              <a:t>c:%Homepath%\Documents\ArcGIS\AddIns\ArcGISPro</a:t>
            </a:r>
            <a:r>
              <a:rPr lang="en-US" sz="1600" dirty="0"/>
              <a:t>\Configurations</a:t>
            </a:r>
          </a:p>
          <a:p>
            <a:pPr lvl="2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AD8595-ADB1-4851-8483-816BE4E9F7AC}"/>
              </a:ext>
            </a:extLst>
          </p:cNvPr>
          <p:cNvGrpSpPr/>
          <p:nvPr/>
        </p:nvGrpSpPr>
        <p:grpSpPr>
          <a:xfrm>
            <a:off x="946293" y="2995599"/>
            <a:ext cx="4430579" cy="2399004"/>
            <a:chOff x="946293" y="2659270"/>
            <a:chExt cx="4677046" cy="271669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4F6B33B-3E49-4442-8F30-F78B2F16A7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6293" y="2659270"/>
              <a:ext cx="4629023" cy="2399003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F4EBCB-D9A4-499F-BE16-1BC69B770AC3}"/>
                </a:ext>
              </a:extLst>
            </p:cNvPr>
            <p:cNvGrpSpPr/>
            <p:nvPr/>
          </p:nvGrpSpPr>
          <p:grpSpPr>
            <a:xfrm>
              <a:off x="2927638" y="4914872"/>
              <a:ext cx="2695701" cy="461094"/>
              <a:chOff x="733427" y="3427571"/>
              <a:chExt cx="3110703" cy="747553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F87B0550-1C50-4F9C-93D1-FFE937295C07}"/>
                  </a:ext>
                </a:extLst>
              </p:cNvPr>
              <p:cNvSpPr/>
              <p:nvPr/>
            </p:nvSpPr>
            <p:spPr>
              <a:xfrm>
                <a:off x="733427" y="3427571"/>
                <a:ext cx="3110703" cy="747553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EAC3CCA-C96A-4B2C-BD8E-B73CE9D19498}"/>
                  </a:ext>
                </a:extLst>
              </p:cNvPr>
              <p:cNvSpPr txBox="1"/>
              <p:nvPr/>
            </p:nvSpPr>
            <p:spPr>
              <a:xfrm>
                <a:off x="733427" y="3427571"/>
                <a:ext cx="3110703" cy="74755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3820" tIns="83820" rIns="83820" bIns="83820" numCol="1" spcCol="1270" anchor="ctr" anchorCtr="0">
                <a:noAutofit/>
              </a:bodyPr>
              <a:lstStyle/>
              <a:p>
                <a:pPr marL="0" lvl="0" indent="0"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5000"/>
                  </a:spcAft>
                  <a:buNone/>
                </a:pPr>
                <a:r>
                  <a:rPr lang="en-US" sz="1600" dirty="0"/>
                  <a:t>Default start page</a:t>
                </a:r>
                <a:endParaRPr lang="en-US" sz="1600" kern="1200" dirty="0"/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42BEAA2-68ED-48DE-A6DE-61AC2CECDE73}"/>
              </a:ext>
            </a:extLst>
          </p:cNvPr>
          <p:cNvGrpSpPr/>
          <p:nvPr/>
        </p:nvGrpSpPr>
        <p:grpSpPr>
          <a:xfrm>
            <a:off x="6169905" y="2995599"/>
            <a:ext cx="4445543" cy="2399003"/>
            <a:chOff x="6169905" y="2659270"/>
            <a:chExt cx="4692842" cy="271669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B3CA678-88C0-40D2-9F3B-15E2A9AAE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69905" y="2659270"/>
              <a:ext cx="4626864" cy="2423785"/>
            </a:xfrm>
            <a:prstGeom prst="rect">
              <a:avLst/>
            </a:prstGeom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4F9740B-A29F-46D8-A114-7A5B70C88CD7}"/>
                </a:ext>
              </a:extLst>
            </p:cNvPr>
            <p:cNvGrpSpPr/>
            <p:nvPr/>
          </p:nvGrpSpPr>
          <p:grpSpPr>
            <a:xfrm>
              <a:off x="8167046" y="4914869"/>
              <a:ext cx="2695701" cy="461096"/>
              <a:chOff x="733427" y="3427568"/>
              <a:chExt cx="3110703" cy="747556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51A6E4B2-E5FB-458E-A3C2-D3C71E44B7BB}"/>
                  </a:ext>
                </a:extLst>
              </p:cNvPr>
              <p:cNvSpPr/>
              <p:nvPr/>
            </p:nvSpPr>
            <p:spPr>
              <a:xfrm>
                <a:off x="733427" y="3427571"/>
                <a:ext cx="3110703" cy="747553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2505CAC-533D-43D8-A2EF-5459E567C664}"/>
                  </a:ext>
                </a:extLst>
              </p:cNvPr>
              <p:cNvSpPr txBox="1"/>
              <p:nvPr/>
            </p:nvSpPr>
            <p:spPr>
              <a:xfrm>
                <a:off x="733427" y="3427568"/>
                <a:ext cx="3110703" cy="74755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3820" tIns="83820" rIns="83820" bIns="83820" numCol="1" spcCol="1270" anchor="ctr" anchorCtr="0">
                <a:noAutofit/>
              </a:bodyPr>
              <a:lstStyle/>
              <a:p>
                <a:pPr marL="0" lvl="0" indent="0"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5000"/>
                  </a:spcAft>
                  <a:buNone/>
                </a:pPr>
                <a:r>
                  <a:rPr lang="en-US" sz="1600" dirty="0"/>
                  <a:t>Custom start page</a:t>
                </a:r>
                <a:endParaRPr lang="en-US" sz="1600" kern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4040192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an ArcGIS Pro Managed Configuration?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7B4C9B-89D5-4FC1-A727-6BA65BEE6AD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914400" y="1657532"/>
            <a:ext cx="10369296" cy="34274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Running an ArcGIS Pro Managed Configuration</a:t>
            </a:r>
          </a:p>
          <a:p>
            <a:pPr lvl="1"/>
            <a:r>
              <a:rPr lang="en-US" dirty="0"/>
              <a:t>Use the ArcGIS Pro “/config” command-line option </a:t>
            </a:r>
          </a:p>
          <a:p>
            <a:pPr marL="283464" lvl="1" indent="0">
              <a:buNone/>
            </a:pPr>
            <a:endParaRPr lang="en-US" dirty="0"/>
          </a:p>
          <a:p>
            <a:pPr lvl="1"/>
            <a:r>
              <a:rPr lang="en-US" dirty="0"/>
              <a:t>Only one configuration can run per instance of Pro</a:t>
            </a:r>
            <a:endParaRPr lang="en-US" dirty="0">
              <a:latin typeface="Consolas" panose="020B0609020204030204" pitchFamily="49" charset="0"/>
            </a:endParaRPr>
          </a:p>
          <a:p>
            <a:r>
              <a:rPr lang="en-US" dirty="0" err="1"/>
              <a:t>ConfigurationManager</a:t>
            </a:r>
            <a:r>
              <a:rPr lang="en-US" dirty="0"/>
              <a:t> class </a:t>
            </a:r>
          </a:p>
          <a:p>
            <a:pPr lvl="1"/>
            <a:r>
              <a:rPr lang="en-US" dirty="0"/>
              <a:t>Defined in DAML (generated automatically by the template)</a:t>
            </a:r>
          </a:p>
          <a:p>
            <a:pPr lvl="1"/>
            <a:r>
              <a:rPr lang="en-US" dirty="0"/>
              <a:t>Provides a set of methods by which a developer can </a:t>
            </a:r>
            <a:r>
              <a:rPr lang="en-US" i="1" dirty="0"/>
              <a:t>override</a:t>
            </a:r>
            <a:r>
              <a:rPr lang="en-US" dirty="0"/>
              <a:t> “that” aspect of Pro</a:t>
            </a:r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03889" y="4412000"/>
            <a:ext cx="10373711" cy="157693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public abstract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ConfigurationManager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protected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Window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OnShowSplashScreen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protected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OnShowStartPage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protected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OnShowAboutPage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...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94FBA-A8CD-4ACF-B146-F691B63F36C0}"/>
              </a:ext>
            </a:extLst>
          </p:cNvPr>
          <p:cNvSpPr txBox="1"/>
          <p:nvPr/>
        </p:nvSpPr>
        <p:spPr>
          <a:xfrm>
            <a:off x="2092742" y="2358886"/>
            <a:ext cx="6004337" cy="27354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C:\ArcGIS\bin\ArcGISPro.exe /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config:Acme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827086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25669B7-4F30-4766-BBFB-9A6CF15D2AE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3436" r="3436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053F42-AF70-4E33-A864-15E1C74909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Demo: Configurations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704819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7971B4F-DC02-4D34-AFAF-A7196A936F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9042" y="3093418"/>
            <a:ext cx="2979103" cy="165557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</a:pPr>
            <a:r>
              <a:rPr lang="en-US" sz="2800" dirty="0">
                <a:latin typeface="+mn-lt"/>
                <a:ea typeface="+mn-ea"/>
              </a:rPr>
              <a:t>What is an ArcGIS Pro </a:t>
            </a:r>
            <a:r>
              <a:rPr lang="en-US" sz="2800" dirty="0" err="1">
                <a:latin typeface="+mn-lt"/>
                <a:ea typeface="+mn-ea"/>
              </a:rPr>
              <a:t>CoreHost</a:t>
            </a:r>
            <a:r>
              <a:rPr lang="en-US" sz="2800" dirty="0">
                <a:latin typeface="+mn-lt"/>
                <a:ea typeface="+mn-ea"/>
              </a:rPr>
              <a:t> Application?</a:t>
            </a:r>
            <a:br>
              <a:rPr lang="en-US" sz="2800" dirty="0">
                <a:latin typeface="+mn-lt"/>
                <a:ea typeface="+mn-ea"/>
              </a:rPr>
            </a:br>
            <a:endParaRPr lang="en-US" sz="2800" dirty="0">
              <a:latin typeface="+mn-lt"/>
              <a:ea typeface="+mn-ea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425145"/>
            <a:ext cx="10369296" cy="4678875"/>
          </a:xfrm>
        </p:spPr>
        <p:txBody>
          <a:bodyPr/>
          <a:lstStyle/>
          <a:p>
            <a:r>
              <a:rPr lang="en-US" sz="2800" dirty="0"/>
              <a:t>Stand-alone application with a subset of Pro Assemblies</a:t>
            </a:r>
          </a:p>
          <a:p>
            <a:pPr lvl="1"/>
            <a:r>
              <a:rPr lang="en-US" sz="2400" dirty="0" err="1"/>
              <a:t>ArcGIS.CoreHost</a:t>
            </a:r>
            <a:r>
              <a:rPr lang="en-US" sz="2400" dirty="0"/>
              <a:t> assembly – API to manage </a:t>
            </a:r>
            <a:r>
              <a:rPr lang="en-US" sz="2400" dirty="0" err="1"/>
              <a:t>CoreHost</a:t>
            </a:r>
            <a:r>
              <a:rPr lang="en-US" sz="2400" dirty="0"/>
              <a:t> functions</a:t>
            </a:r>
          </a:p>
          <a:p>
            <a:pPr lvl="1"/>
            <a:r>
              <a:rPr lang="en-US" sz="2400" dirty="0" err="1"/>
              <a:t>ArcGIS.Core</a:t>
            </a:r>
            <a:r>
              <a:rPr lang="en-US" sz="2400" dirty="0"/>
              <a:t> assembly – Includes Geodatabase and Geometry classes</a:t>
            </a:r>
          </a:p>
          <a:p>
            <a:r>
              <a:rPr lang="en-US" sz="2800" dirty="0" err="1"/>
              <a:t>CoreHost</a:t>
            </a:r>
            <a:r>
              <a:rPr lang="en-US" sz="2800" dirty="0"/>
              <a:t> Applications have </a:t>
            </a:r>
            <a:r>
              <a:rPr lang="en-US" sz="2600" dirty="0"/>
              <a:t>64-bit access to </a:t>
            </a:r>
          </a:p>
          <a:p>
            <a:pPr lvl="1"/>
            <a:r>
              <a:rPr lang="en-US" sz="2400" dirty="0"/>
              <a:t>Geodatabase and </a:t>
            </a:r>
          </a:p>
          <a:p>
            <a:pPr lvl="1"/>
            <a:r>
              <a:rPr lang="en-US" sz="2400" dirty="0"/>
              <a:t>Geometry classes used by ArcGIS Pro</a:t>
            </a:r>
          </a:p>
          <a:p>
            <a:r>
              <a:rPr lang="en-US" sz="2600" dirty="0" err="1"/>
              <a:t>CoreHost</a:t>
            </a:r>
            <a:r>
              <a:rPr lang="en-US" sz="2600" dirty="0"/>
              <a:t> Applications can be </a:t>
            </a:r>
          </a:p>
          <a:p>
            <a:pPr lvl="1"/>
            <a:r>
              <a:rPr lang="en-US" sz="2400" dirty="0"/>
              <a:t>Windows Console application </a:t>
            </a:r>
          </a:p>
          <a:p>
            <a:pPr lvl="1"/>
            <a:r>
              <a:rPr lang="en-US" sz="2400" dirty="0"/>
              <a:t>WPF application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0ADA9F-2079-4D5C-A7D8-6D2A5F6043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7219" y="3764582"/>
            <a:ext cx="3743625" cy="267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023328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D4451-AED6-430A-96BC-DC4B1A138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</a:pPr>
            <a:r>
              <a:rPr lang="en-US" sz="2800" dirty="0">
                <a:latin typeface="+mn-lt"/>
                <a:ea typeface="+mn-ea"/>
              </a:rPr>
              <a:t>How to create an ArcGIS Pro </a:t>
            </a:r>
            <a:r>
              <a:rPr lang="en-US" sz="2800" dirty="0" err="1">
                <a:latin typeface="+mn-lt"/>
                <a:ea typeface="+mn-ea"/>
              </a:rPr>
              <a:t>CoreHost</a:t>
            </a:r>
            <a:r>
              <a:rPr lang="en-US" sz="2800" dirty="0">
                <a:latin typeface="+mn-lt"/>
                <a:ea typeface="+mn-ea"/>
              </a:rPr>
              <a:t> Application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72076-AF22-4C6E-ACB9-BDE281E551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01899" y="1479003"/>
            <a:ext cx="10740457" cy="3429000"/>
          </a:xfrm>
        </p:spPr>
        <p:txBody>
          <a:bodyPr/>
          <a:lstStyle/>
          <a:p>
            <a:r>
              <a:rPr lang="en-US" sz="2800" dirty="0" err="1"/>
              <a:t>CoreHost</a:t>
            </a:r>
            <a:r>
              <a:rPr lang="en-US" sz="2800" dirty="0"/>
              <a:t> Project Template for Console 64 bit application (optional WPF standalone application)</a:t>
            </a:r>
          </a:p>
          <a:p>
            <a:r>
              <a:rPr lang="en-US" sz="2800" dirty="0"/>
              <a:t>Uses COM single-threaded apartment (STA) threading model </a:t>
            </a:r>
          </a:p>
          <a:p>
            <a:r>
              <a:rPr lang="en-US" sz="2800" dirty="0"/>
              <a:t>ArcGIS Pro has to be installed &amp; licensed</a:t>
            </a:r>
          </a:p>
          <a:p>
            <a:r>
              <a:rPr lang="en-US" sz="2800" dirty="0"/>
              <a:t>Call </a:t>
            </a:r>
            <a:r>
              <a:rPr lang="en-US" sz="2800" dirty="0" err="1"/>
              <a:t>Host.Initialize</a:t>
            </a:r>
            <a:r>
              <a:rPr lang="en-US" sz="2800" dirty="0"/>
              <a:t> ()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68FD93-884D-41C4-BE4A-C01A1D9540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920"/>
          <a:stretch/>
        </p:blipFill>
        <p:spPr>
          <a:xfrm>
            <a:off x="4571624" y="3640632"/>
            <a:ext cx="7324842" cy="253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374211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30071C-33D4-4D4B-9578-A8C7E1B0DA1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C:\Data\Admin\AdminData.gdb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Demo: CoreHost Sample App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338A4AC-CE07-478C-A0FB-DD45D8AA96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232" y="1687959"/>
            <a:ext cx="6152381" cy="3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030225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Session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The Pro SDK supports Two Main Extensibility patterns</a:t>
            </a:r>
          </a:p>
          <a:p>
            <a:pPr lvl="1"/>
            <a:r>
              <a:rPr lang="en-US" sz="2400" dirty="0"/>
              <a:t>ArcGIS Pro Module Add-ins </a:t>
            </a:r>
          </a:p>
          <a:p>
            <a:pPr lvl="1"/>
            <a:r>
              <a:rPr lang="en-US" sz="2400" dirty="0"/>
              <a:t>ArcGIS Pro Managed Configurations</a:t>
            </a:r>
          </a:p>
          <a:p>
            <a:r>
              <a:rPr lang="en-US" sz="2800" dirty="0"/>
              <a:t>Declarative Markup for Pro UI Elements: DAML</a:t>
            </a:r>
          </a:p>
          <a:p>
            <a:pPr lvl="1"/>
            <a:r>
              <a:rPr lang="en-US" sz="2400" dirty="0"/>
              <a:t>How to change the ArcGIS Pro UI with your Add-in</a:t>
            </a:r>
          </a:p>
          <a:p>
            <a:r>
              <a:rPr lang="en-US" sz="2800" dirty="0"/>
              <a:t>New (in 2.4+) Pro SDK Extensibility patterns</a:t>
            </a:r>
          </a:p>
          <a:p>
            <a:pPr lvl="1"/>
            <a:r>
              <a:rPr lang="en-US" sz="2400" dirty="0"/>
              <a:t>ArcGIS Pro </a:t>
            </a:r>
            <a:r>
              <a:rPr lang="en-US" sz="2400" dirty="0" err="1"/>
              <a:t>CoreHost</a:t>
            </a:r>
            <a:r>
              <a:rPr lang="en-US" sz="2400" dirty="0"/>
              <a:t> Application</a:t>
            </a:r>
          </a:p>
          <a:p>
            <a:pPr lvl="1"/>
            <a:r>
              <a:rPr lang="en-US" sz="2400" dirty="0"/>
              <a:t>ArcGIS Pro Plugin (</a:t>
            </a:r>
            <a:r>
              <a:rPr lang="en-US" sz="2400" dirty="0" err="1"/>
              <a:t>Datasource</a:t>
            </a:r>
            <a:r>
              <a:rPr lang="en-US" sz="2400" dirty="0"/>
              <a:t>)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64530040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6CC1E43-44A6-4517-A16D-A62DAC526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an ArcGIS Pro Plugin </a:t>
            </a:r>
            <a:r>
              <a:rPr lang="en-US" dirty="0" err="1"/>
              <a:t>DataSource</a:t>
            </a:r>
            <a:r>
              <a:rPr lang="en-US" dirty="0"/>
              <a:t>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94B113-4A69-4275-8F97-54C5A581F08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389528"/>
            <a:ext cx="10369296" cy="4826787"/>
          </a:xfrm>
        </p:spPr>
        <p:txBody>
          <a:bodyPr/>
          <a:lstStyle/>
          <a:p>
            <a:r>
              <a:rPr lang="en-US" sz="2400" dirty="0"/>
              <a:t>ArcGIS Pro supports spatial and tabular data from many data sources and formats:</a:t>
            </a:r>
          </a:p>
          <a:p>
            <a:pPr lvl="1"/>
            <a:r>
              <a:rPr lang="en-US" sz="2000" dirty="0"/>
              <a:t>File based data such as Shape File, File Geodatabase, etc.</a:t>
            </a:r>
          </a:p>
          <a:p>
            <a:pPr lvl="1"/>
            <a:r>
              <a:rPr lang="en-US" sz="2000" dirty="0"/>
              <a:t>Relational databases like Oracle, SQL Server, IBM DB2, etc.</a:t>
            </a:r>
          </a:p>
          <a:p>
            <a:pPr lvl="1"/>
            <a:r>
              <a:rPr lang="en-US" sz="2000" dirty="0"/>
              <a:t>Web based services like ArcGIS Server, OGC Web services</a:t>
            </a:r>
          </a:p>
          <a:p>
            <a:r>
              <a:rPr lang="en-US" sz="2400" dirty="0"/>
              <a:t>But many other formats are not supported</a:t>
            </a:r>
          </a:p>
          <a:p>
            <a:r>
              <a:rPr lang="en-US" sz="2400" dirty="0"/>
              <a:t>The “ArcGIS Pro Plugin </a:t>
            </a:r>
            <a:r>
              <a:rPr lang="en-US" sz="2400" dirty="0" err="1"/>
              <a:t>DataSource</a:t>
            </a:r>
            <a:r>
              <a:rPr lang="en-US" sz="2400" dirty="0"/>
              <a:t>” extensibility pattern is used to integrate those unsupported formats like:</a:t>
            </a:r>
          </a:p>
          <a:p>
            <a:pPr lvl="1"/>
            <a:r>
              <a:rPr lang="en-US" sz="2000" dirty="0"/>
              <a:t>Unsupported relational databases such as MySQL</a:t>
            </a:r>
          </a:p>
          <a:p>
            <a:pPr lvl="1"/>
            <a:r>
              <a:rPr lang="en-US" sz="2000" dirty="0"/>
              <a:t>Non-relational databases such as MongoDB</a:t>
            </a:r>
          </a:p>
          <a:p>
            <a:pPr lvl="1"/>
            <a:r>
              <a:rPr lang="en-US" sz="2000" dirty="0"/>
              <a:t>Many other proprietary or obscure file-based data stores or web services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2516084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an ArcGIS Pro Plugin </a:t>
            </a:r>
            <a:r>
              <a:rPr lang="en-US" dirty="0" err="1"/>
              <a:t>DataSource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441620"/>
            <a:ext cx="10369296" cy="4578179"/>
          </a:xfrm>
        </p:spPr>
        <p:txBody>
          <a:bodyPr/>
          <a:lstStyle/>
          <a:p>
            <a:r>
              <a:rPr lang="en-US" sz="2800" dirty="0"/>
              <a:t>With the Plugin </a:t>
            </a:r>
            <a:r>
              <a:rPr lang="en-US" sz="2800" dirty="0" err="1"/>
              <a:t>Datasource</a:t>
            </a:r>
            <a:r>
              <a:rPr lang="en-US" sz="2800" dirty="0"/>
              <a:t> framework you can:</a:t>
            </a:r>
          </a:p>
          <a:p>
            <a:pPr lvl="1"/>
            <a:r>
              <a:rPr lang="en-US" sz="2600" dirty="0"/>
              <a:t>Show custom data as a feature class or as a standalone table</a:t>
            </a:r>
          </a:p>
          <a:p>
            <a:pPr lvl="2"/>
            <a:r>
              <a:rPr lang="en-US" sz="2400" dirty="0"/>
              <a:t>In essence features and rows are supported</a:t>
            </a:r>
          </a:p>
          <a:p>
            <a:pPr lvl="1"/>
            <a:r>
              <a:rPr lang="en-US" sz="2600" dirty="0"/>
              <a:t>Consume any format and data source (file, database, web) </a:t>
            </a:r>
          </a:p>
          <a:p>
            <a:r>
              <a:rPr lang="en-US" sz="3000" dirty="0"/>
              <a:t>Plugin </a:t>
            </a:r>
            <a:r>
              <a:rPr lang="en-US" sz="3000" dirty="0" err="1"/>
              <a:t>Datasource</a:t>
            </a:r>
            <a:r>
              <a:rPr lang="en-US" sz="3000" dirty="0"/>
              <a:t> limitations</a:t>
            </a:r>
          </a:p>
          <a:p>
            <a:pPr lvl="1"/>
            <a:r>
              <a:rPr lang="en-US" sz="2200" dirty="0"/>
              <a:t>Access in Pro is read-only</a:t>
            </a:r>
          </a:p>
          <a:p>
            <a:pPr lvl="1"/>
            <a:r>
              <a:rPr lang="en-US" sz="2200" dirty="0"/>
              <a:t>Access is in form of tables or feature classes</a:t>
            </a:r>
          </a:p>
          <a:p>
            <a:pPr lvl="1"/>
            <a:r>
              <a:rPr lang="en-US" sz="2200" dirty="0"/>
              <a:t>Access starts file based:</a:t>
            </a:r>
          </a:p>
          <a:p>
            <a:pPr lvl="2"/>
            <a:r>
              <a:rPr lang="en-US" sz="2000" dirty="0"/>
              <a:t>My custom data source is a file or a folder</a:t>
            </a:r>
          </a:p>
          <a:p>
            <a:pPr lvl="2"/>
            <a:r>
              <a:rPr lang="en-US" sz="2000" dirty="0"/>
              <a:t>My ‘connection file’ to my custom </a:t>
            </a:r>
            <a:r>
              <a:rPr lang="en-US" sz="2000" dirty="0" err="1"/>
              <a:t>datasource</a:t>
            </a:r>
            <a:r>
              <a:rPr lang="en-US" sz="2000" dirty="0"/>
              <a:t> is a file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38045622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DBC28-D842-40F8-AEE3-97BF7F7AD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Providing a plugin </a:t>
            </a:r>
            <a:r>
              <a:rPr lang="en-US" dirty="0" err="1"/>
              <a:t>datasource</a:t>
            </a:r>
            <a:r>
              <a:rPr lang="en-US" dirty="0"/>
              <a:t> for your custom data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559904-50C5-4506-B3CC-DE5FE46947F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403685"/>
            <a:ext cx="10369296" cy="4395536"/>
          </a:xfrm>
        </p:spPr>
        <p:txBody>
          <a:bodyPr/>
          <a:lstStyle/>
          <a:p>
            <a:r>
              <a:rPr lang="en-US" sz="3200" dirty="0"/>
              <a:t>Basic high-level data access objects in ArcGIS Pro</a:t>
            </a:r>
          </a:p>
          <a:p>
            <a:pPr lvl="1"/>
            <a:r>
              <a:rPr lang="en-US" sz="2800" dirty="0"/>
              <a:t>Connector defines a connection to a data source</a:t>
            </a:r>
          </a:p>
          <a:p>
            <a:pPr lvl="2"/>
            <a:r>
              <a:rPr lang="en-US" sz="2400" dirty="0"/>
              <a:t>Used to create or open a datastore</a:t>
            </a:r>
          </a:p>
          <a:p>
            <a:pPr lvl="1"/>
            <a:r>
              <a:rPr lang="en-US" sz="2800" dirty="0"/>
              <a:t>Datastore is a specific instance of a data source</a:t>
            </a:r>
          </a:p>
          <a:p>
            <a:pPr lvl="2"/>
            <a:r>
              <a:rPr lang="en-US" sz="2400" dirty="0"/>
              <a:t>Used to open one or more tables or feature classes</a:t>
            </a:r>
          </a:p>
          <a:p>
            <a:pPr lvl="1"/>
            <a:r>
              <a:rPr lang="en-US" sz="2800" dirty="0"/>
              <a:t>Tables or Feature classes contain data rows</a:t>
            </a:r>
          </a:p>
          <a:p>
            <a:pPr lvl="2"/>
            <a:r>
              <a:rPr lang="en-US" sz="2400" dirty="0"/>
              <a:t>Can be queried and return a cursor</a:t>
            </a:r>
          </a:p>
          <a:p>
            <a:pPr lvl="1"/>
            <a:r>
              <a:rPr lang="en-US" sz="2800" dirty="0"/>
              <a:t>Cursors can be used to iterate through data rows (or features)</a:t>
            </a:r>
          </a:p>
        </p:txBody>
      </p:sp>
    </p:spTree>
    <p:extLst>
      <p:ext uri="{BB962C8B-B14F-4D97-AF65-F5344CB8AC3E}">
        <p14:creationId xmlns:p14="http://schemas.microsoft.com/office/powerpoint/2010/main" val="3420199612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DBC28-D842-40F8-AEE3-97BF7F7AD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plugin </a:t>
            </a:r>
            <a:r>
              <a:rPr lang="en-US" dirty="0" err="1"/>
              <a:t>datasource</a:t>
            </a:r>
            <a:r>
              <a:rPr lang="en-US" dirty="0"/>
              <a:t> for your custom data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559904-50C5-4506-B3CC-DE5FE46947F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06824" y="1362635"/>
            <a:ext cx="10369296" cy="3429000"/>
          </a:xfrm>
        </p:spPr>
        <p:txBody>
          <a:bodyPr/>
          <a:lstStyle/>
          <a:p>
            <a:r>
              <a:rPr lang="en-US" sz="2400" dirty="0"/>
              <a:t>The ‘ArcGIS Pro Plugin’ Project Template stubs out all code for you</a:t>
            </a:r>
          </a:p>
          <a:p>
            <a:r>
              <a:rPr lang="en-US" sz="2400" dirty="0"/>
              <a:t>Creates three concrete classes that inherit from these API classes</a:t>
            </a:r>
          </a:p>
          <a:p>
            <a:pPr lvl="1"/>
            <a:r>
              <a:rPr lang="en-US" sz="2000" dirty="0" err="1"/>
              <a:t>PluginDatasourceTemplate</a:t>
            </a:r>
            <a:r>
              <a:rPr lang="en-US" sz="2000" dirty="0"/>
              <a:t> </a:t>
            </a:r>
          </a:p>
          <a:p>
            <a:pPr lvl="2"/>
            <a:r>
              <a:rPr lang="en-US" sz="1800" dirty="0"/>
              <a:t>Used to manage one or more tables or feature classes </a:t>
            </a:r>
          </a:p>
          <a:p>
            <a:pPr lvl="1"/>
            <a:r>
              <a:rPr lang="en-US" sz="2000" dirty="0" err="1"/>
              <a:t>PluginTableTemplate</a:t>
            </a:r>
            <a:endParaRPr lang="en-US" sz="2000" dirty="0"/>
          </a:p>
          <a:p>
            <a:pPr lvl="2"/>
            <a:r>
              <a:rPr lang="en-US" sz="1800" dirty="0"/>
              <a:t>Can be queried and return a cursor</a:t>
            </a:r>
          </a:p>
          <a:p>
            <a:pPr lvl="1"/>
            <a:r>
              <a:rPr lang="en-US" sz="2000" dirty="0" err="1"/>
              <a:t>PluginCursorTemplate</a:t>
            </a:r>
            <a:endParaRPr lang="en-US" sz="2000" dirty="0"/>
          </a:p>
          <a:p>
            <a:pPr lvl="2"/>
            <a:r>
              <a:rPr lang="en-US" sz="1800" dirty="0"/>
              <a:t>Data Rows are returned by iterating using a cursor</a:t>
            </a:r>
          </a:p>
          <a:p>
            <a:r>
              <a:rPr lang="en-US" sz="2400" dirty="0"/>
              <a:t>Update </a:t>
            </a:r>
            <a:r>
              <a:rPr lang="en-US" sz="2400" dirty="0" err="1"/>
              <a:t>config.daml</a:t>
            </a:r>
            <a:r>
              <a:rPr lang="en-US" sz="2400" dirty="0"/>
              <a:t> to register your Plugin </a:t>
            </a:r>
            <a:r>
              <a:rPr lang="en-US" sz="2400" dirty="0" err="1"/>
              <a:t>Datasource</a:t>
            </a:r>
            <a:r>
              <a:rPr lang="en-US" sz="2400" dirty="0"/>
              <a:t> with ArcGIS Pro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5BDA7E6-8313-4D35-9DD4-90991634F1B7}"/>
              </a:ext>
            </a:extLst>
          </p:cNvPr>
          <p:cNvSpPr/>
          <p:nvPr/>
        </p:nvSpPr>
        <p:spPr bwMode="auto">
          <a:xfrm>
            <a:off x="1561949" y="5178775"/>
            <a:ext cx="10276979" cy="137209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ArcGISPro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PluginDatasources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PluginDatasource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ProSqlPluginDatasource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ProSqlPluginDatasourceTemplate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PluginDatasources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ArcGISPro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526756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E2ED6D-4550-4F82-AC04-3E1AF4D9B4C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976871" y="3582548"/>
            <a:ext cx="4527741" cy="307777"/>
          </a:xfrm>
          <a:prstGeom prst="rect">
            <a:avLst/>
          </a:prstGeom>
        </p:spPr>
        <p:txBody>
          <a:bodyPr/>
          <a:lstStyle/>
          <a:p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6871" y="1613459"/>
            <a:ext cx="4527741" cy="1661993"/>
          </a:xfrm>
          <a:prstGeom prst="rect">
            <a:avLst/>
          </a:prstGeom>
        </p:spPr>
        <p:txBody>
          <a:bodyPr/>
          <a:lstStyle/>
          <a:p>
            <a:pPr lvl="0" defTabSz="914400" eaLnBrk="0" hangingPunct="0">
              <a:spcBef>
                <a:spcPts val="0"/>
              </a:spcBef>
              <a:defRPr/>
            </a:pPr>
            <a:r>
              <a:rPr lang="en-US" sz="3600" dirty="0"/>
              <a:t>Demo: </a:t>
            </a:r>
            <a:r>
              <a:rPr lang="en-US" sz="3600" dirty="0">
                <a:cs typeface="Avenir LT Std 65 Medium" charset="0"/>
              </a:rPr>
              <a:t>Plugin </a:t>
            </a:r>
            <a:r>
              <a:rPr lang="en-US" sz="3600" dirty="0" err="1">
                <a:cs typeface="Avenir LT Std 65 Medium" charset="0"/>
              </a:rPr>
              <a:t>DataSource</a:t>
            </a:r>
            <a:r>
              <a:rPr lang="en-US" sz="3600" dirty="0">
                <a:cs typeface="Avenir LT Std 65 Medium" charset="0"/>
              </a:rPr>
              <a:t> Template</a:t>
            </a:r>
            <a:endParaRPr 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B68BBF-AB71-4CA3-BF2D-40081BADA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037" y="1096879"/>
            <a:ext cx="6212305" cy="412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90788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4FB24-45D0-4A3C-8849-0E6AFEFB9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Custom data source used in the upcoming demos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C36933-B193-4C90-BA73-6892512D7E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2594" y="1441621"/>
            <a:ext cx="10369296" cy="3429000"/>
          </a:xfrm>
        </p:spPr>
        <p:txBody>
          <a:bodyPr/>
          <a:lstStyle/>
          <a:p>
            <a:r>
              <a:rPr lang="en-US" sz="2800" dirty="0"/>
              <a:t>Jpg photos with GPS metadata</a:t>
            </a:r>
          </a:p>
          <a:p>
            <a:pPr lvl="1"/>
            <a:r>
              <a:rPr lang="en-US" sz="2400" dirty="0"/>
              <a:t>Smart phone and digital cameras have the option to capture GPS information when a photo is taken</a:t>
            </a:r>
          </a:p>
          <a:p>
            <a:r>
              <a:rPr lang="en-US" sz="2800" dirty="0" err="1"/>
              <a:t>Gpx</a:t>
            </a:r>
            <a:r>
              <a:rPr lang="en-US" sz="2800" dirty="0"/>
              <a:t> File data</a:t>
            </a:r>
          </a:p>
          <a:p>
            <a:pPr lvl="1"/>
            <a:r>
              <a:rPr lang="en-US" sz="2200" dirty="0"/>
              <a:t>GPX (the GPS </a:t>
            </a:r>
            <a:r>
              <a:rPr lang="en-US" sz="2200" dirty="0" err="1"/>
              <a:t>eXchange</a:t>
            </a:r>
            <a:r>
              <a:rPr lang="en-US" sz="2200" dirty="0"/>
              <a:t> Format) is a data format for exchanging GPS data between programs and implemented by many GPS tracking devices</a:t>
            </a:r>
          </a:p>
          <a:p>
            <a:r>
              <a:rPr lang="en-US" sz="2800" dirty="0"/>
              <a:t>SQL Server Express</a:t>
            </a:r>
          </a:p>
          <a:p>
            <a:pPr lvl="1"/>
            <a:r>
              <a:rPr lang="en-US" sz="2400" dirty="0"/>
              <a:t>An example of a free relational database that contains data copied from classic personal geodatabases 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25169875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D11CB-5ED6-44BA-A727-3A0EBEA01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SQL Server Express – custom data source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8FB4FB-6F22-47ED-875B-C8B1C7702BD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507958"/>
            <a:ext cx="10369296" cy="3429000"/>
          </a:xfrm>
        </p:spPr>
        <p:txBody>
          <a:bodyPr/>
          <a:lstStyle/>
          <a:p>
            <a:r>
              <a:rPr lang="en-US" sz="2400" dirty="0"/>
              <a:t>Contains data copied from a </a:t>
            </a:r>
            <a:br>
              <a:rPr lang="en-US" sz="2400" dirty="0"/>
            </a:br>
            <a:r>
              <a:rPr lang="en-US" sz="2400" dirty="0"/>
              <a:t>classic personal geodatabases</a:t>
            </a:r>
          </a:p>
          <a:p>
            <a:r>
              <a:rPr lang="en-US" sz="2400" dirty="0"/>
              <a:t>Copy all tables and feature classes</a:t>
            </a:r>
          </a:p>
          <a:p>
            <a:r>
              <a:rPr lang="en-US" sz="2400" dirty="0"/>
              <a:t>And </a:t>
            </a:r>
            <a:r>
              <a:rPr lang="en-US" sz="2400" dirty="0" err="1"/>
              <a:t>GDB_GeomColumns</a:t>
            </a:r>
            <a:r>
              <a:rPr lang="en-US" sz="2400" dirty="0"/>
              <a:t>, </a:t>
            </a:r>
            <a:r>
              <a:rPr lang="en-US" sz="2400" dirty="0" err="1"/>
              <a:t>GDB_Items</a:t>
            </a:r>
            <a:r>
              <a:rPr lang="en-US" sz="2400" dirty="0"/>
              <a:t>,</a:t>
            </a:r>
            <a:br>
              <a:rPr lang="en-US" sz="2400" dirty="0"/>
            </a:br>
            <a:r>
              <a:rPr lang="en-US" sz="2400" dirty="0" err="1"/>
              <a:t>GDB_SpatialRefs</a:t>
            </a:r>
            <a:r>
              <a:rPr lang="en-US" sz="24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0F76C2-A762-4266-A04E-BC232078B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5909" y="1377704"/>
            <a:ext cx="2701129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192459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DBC28-D842-40F8-AEE3-97BF7F7AD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632" y="450015"/>
            <a:ext cx="10826496" cy="369332"/>
          </a:xfrm>
        </p:spPr>
        <p:txBody>
          <a:bodyPr/>
          <a:lstStyle/>
          <a:p>
            <a:r>
              <a:rPr lang="en-US" dirty="0"/>
              <a:t>Using a custom plugin </a:t>
            </a:r>
            <a:r>
              <a:rPr lang="en-US" dirty="0" err="1"/>
              <a:t>datasource</a:t>
            </a:r>
            <a:r>
              <a:rPr lang="en-US" dirty="0"/>
              <a:t> in ArcGIS Pro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0ED431-7EFF-44B7-A540-3116CC5412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06823" y="977408"/>
            <a:ext cx="10369296" cy="3429000"/>
          </a:xfrm>
        </p:spPr>
        <p:txBody>
          <a:bodyPr/>
          <a:lstStyle/>
          <a:p>
            <a:r>
              <a:rPr lang="en-US" sz="2400" dirty="0"/>
              <a:t>Define a connection to a data source instance</a:t>
            </a:r>
          </a:p>
          <a:p>
            <a:pPr lvl="1"/>
            <a:r>
              <a:rPr lang="en-US" sz="2000" dirty="0"/>
              <a:t>Use </a:t>
            </a:r>
            <a:r>
              <a:rPr lang="en-US" sz="2000" dirty="0" err="1"/>
              <a:t>PluginDatasourceConnectionPath</a:t>
            </a:r>
            <a:r>
              <a:rPr lang="en-US" sz="2000" dirty="0"/>
              <a:t> with the </a:t>
            </a:r>
            <a:r>
              <a:rPr lang="en-US" sz="2000" dirty="0" err="1"/>
              <a:t>PluginDataSource</a:t>
            </a:r>
            <a:r>
              <a:rPr lang="en-US" sz="2000" dirty="0"/>
              <a:t> name and the path to the data source file</a:t>
            </a:r>
          </a:p>
          <a:p>
            <a:r>
              <a:rPr lang="en-US" sz="2400" dirty="0"/>
              <a:t>Use the connection to create a datastore to your data source instance</a:t>
            </a:r>
          </a:p>
          <a:p>
            <a:r>
              <a:rPr lang="en-US" sz="2400" dirty="0"/>
              <a:t>Use the datastore to access tables and feature classes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E7622B-6BC9-42E9-8A20-338E9F4FEFDE}"/>
              </a:ext>
            </a:extLst>
          </p:cNvPr>
          <p:cNvSpPr txBox="1"/>
          <p:nvPr/>
        </p:nvSpPr>
        <p:spPr>
          <a:xfrm>
            <a:off x="1339951" y="3123098"/>
            <a:ext cx="9693007" cy="354944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conSql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PluginDatasourceConnectionPath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ProSqlExpressPluginDatasource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filePathUri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(() =&gt;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pluginSql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PluginDatastore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conSql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(var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tableName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pluginSql.GetTableNames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{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using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fc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pluginSql.OpenTable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tableName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 as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FeatureClass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//Add as a layer to the active map or scene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LayerFactory.Instance.CreateFeatureLayer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(fc,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MapView.Active.Map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});</a:t>
            </a:r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199135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E2ED6D-4550-4F82-AC04-3E1AF4D9B4C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976871" y="3582548"/>
            <a:ext cx="4757929" cy="67710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C:\Data\PluginData\SQLExpressData</a:t>
            </a:r>
            <a:br>
              <a:rPr lang="en-US" dirty="0"/>
            </a:br>
            <a:r>
              <a:rPr lang="en-US" dirty="0"/>
              <a:t>\SqlExpress.sqlexpress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6871" y="2167456"/>
            <a:ext cx="4527741" cy="1107996"/>
          </a:xfrm>
          <a:prstGeom prst="rect">
            <a:avLst/>
          </a:prstGeom>
        </p:spPr>
        <p:txBody>
          <a:bodyPr/>
          <a:lstStyle/>
          <a:p>
            <a:pPr lvl="0" defTabSz="914400" eaLnBrk="0" hangingPunct="0">
              <a:spcBef>
                <a:spcPts val="0"/>
              </a:spcBef>
              <a:defRPr/>
            </a:pPr>
            <a:r>
              <a:rPr lang="en-US" sz="3600" dirty="0"/>
              <a:t>Demo: </a:t>
            </a:r>
            <a:r>
              <a:rPr lang="en-US" sz="3600" dirty="0">
                <a:cs typeface="Avenir LT Std 65 Medium" charset="0"/>
              </a:rPr>
              <a:t>Plugin </a:t>
            </a:r>
            <a:r>
              <a:rPr lang="en-US" sz="3600" dirty="0" err="1">
                <a:cs typeface="Avenir LT Std 65 Medium" charset="0"/>
              </a:rPr>
              <a:t>DataSource</a:t>
            </a:r>
            <a:r>
              <a:rPr lang="en-US" sz="3600" dirty="0">
                <a:cs typeface="Avenir LT Std 65 Medium" charset="0"/>
              </a:rPr>
              <a:t> Sample</a:t>
            </a:r>
            <a:endParaRPr 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334C45-DE79-4ADC-BC61-2E738D373E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16" y="1617579"/>
            <a:ext cx="6521116" cy="362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746951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DBC28-D842-40F8-AEE3-97BF7F7AD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Better integration of custom plugin datasource in ArcGIS Pro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0ED431-7EFF-44B7-A540-3116CC5412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7010400" cy="3429000"/>
          </a:xfrm>
        </p:spPr>
        <p:txBody>
          <a:bodyPr/>
          <a:lstStyle/>
          <a:p>
            <a:r>
              <a:rPr lang="en-US" sz="2400" dirty="0"/>
              <a:t>A better user experience is:</a:t>
            </a:r>
          </a:p>
          <a:p>
            <a:pPr lvl="1"/>
            <a:r>
              <a:rPr lang="en-US" sz="2000" dirty="0"/>
              <a:t>Custom content is integrated both into the Pro catalog and its browse experience</a:t>
            </a:r>
          </a:p>
          <a:p>
            <a:pPr lvl="1"/>
            <a:endParaRPr lang="en-US" sz="2000" dirty="0"/>
          </a:p>
          <a:p>
            <a:r>
              <a:rPr lang="en-US" sz="2400" dirty="0"/>
              <a:t>Use the ‘Custom Project Item’ item template in your Add-in</a:t>
            </a:r>
          </a:p>
          <a:p>
            <a:pPr lvl="1"/>
            <a:r>
              <a:rPr lang="en-US" sz="2000" dirty="0"/>
              <a:t>Pairing a custom item with a plugin </a:t>
            </a:r>
            <a:r>
              <a:rPr lang="en-US" sz="2000" dirty="0" err="1"/>
              <a:t>datasource</a:t>
            </a:r>
            <a:r>
              <a:rPr lang="en-US" sz="2000" dirty="0"/>
              <a:t> allows your custom content to be integrated into the Pro catalog and open </a:t>
            </a:r>
            <a:r>
              <a:rPr lang="en-US" sz="2000"/>
              <a:t>file dialog</a:t>
            </a:r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0191C0-2F0D-47E7-9337-2599E44660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489" y="1410659"/>
            <a:ext cx="2819421" cy="419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934403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49009-10DA-49E2-981D-1FD8A579F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the ArcGIS Pro SDK for .NET?</a:t>
            </a:r>
            <a:br>
              <a:rPr lang="en-US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4820C49-5501-4D02-AEE9-36FDC4A96D3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ArcGIS Pro SDK for .NET extends ArcGIS Pro using .NET</a:t>
            </a:r>
          </a:p>
          <a:p>
            <a:r>
              <a:rPr lang="en-US" sz="2400" dirty="0"/>
              <a:t>Extensibility patterns provided by Pro SDK:</a:t>
            </a:r>
          </a:p>
          <a:p>
            <a:pPr lvl="2"/>
            <a:r>
              <a:rPr lang="en-US" sz="1800" dirty="0"/>
              <a:t>ArcGIS Pro Module Add-ins </a:t>
            </a:r>
          </a:p>
          <a:p>
            <a:pPr lvl="2"/>
            <a:r>
              <a:rPr lang="en-US" sz="1800" dirty="0"/>
              <a:t>ArcGIS Pro Managed Configurations</a:t>
            </a:r>
          </a:p>
          <a:p>
            <a:pPr lvl="2"/>
            <a:r>
              <a:rPr lang="en-US" sz="1800" dirty="0"/>
              <a:t>ArcGIS Pro </a:t>
            </a:r>
            <a:r>
              <a:rPr lang="en-US" sz="1800" dirty="0" err="1"/>
              <a:t>CoreHost</a:t>
            </a:r>
            <a:r>
              <a:rPr lang="en-US" sz="1800" dirty="0"/>
              <a:t> Application</a:t>
            </a:r>
          </a:p>
          <a:p>
            <a:pPr lvl="2"/>
            <a:r>
              <a:rPr lang="en-US" sz="1800" dirty="0"/>
              <a:t>ArcGIS Pro Plug-in </a:t>
            </a:r>
            <a:r>
              <a:rPr lang="en-US" sz="1800" dirty="0" err="1"/>
              <a:t>Datasource</a:t>
            </a:r>
            <a:r>
              <a:rPr lang="en-US" sz="1800" dirty="0"/>
              <a:t> (new in Pro 2.3)</a:t>
            </a:r>
          </a:p>
          <a:p>
            <a:r>
              <a:rPr lang="en-US" sz="2400" dirty="0"/>
              <a:t>Includes Visual Studio item templates for most UI elements</a:t>
            </a:r>
          </a:p>
          <a:p>
            <a:r>
              <a:rPr lang="en-US" sz="2400" dirty="0"/>
              <a:t>Installation is integrated with Visual Studio Marketplace</a:t>
            </a:r>
          </a:p>
          <a:p>
            <a:r>
              <a:rPr lang="en-US" sz="2400" dirty="0"/>
              <a:t>ArcGIS Pro API comes with ArcGIS Pro out-of-box</a:t>
            </a:r>
          </a:p>
          <a:p>
            <a:pPr lvl="1"/>
            <a:r>
              <a:rPr lang="en-US" sz="2000" dirty="0"/>
              <a:t>File based references (No Global Assembly Cache)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57353540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37148C4-B095-4AB3-B51C-B243AFA2EEA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0BE107-E2E6-443D-8A59-D2C8C7B600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3600" dirty="0"/>
              <a:t>Demo: </a:t>
            </a:r>
            <a:r>
              <a:rPr lang="en-US" sz="3600" dirty="0">
                <a:cs typeface="Avenir LT Std 65 Medium" charset="0"/>
              </a:rPr>
              <a:t>Plugin </a:t>
            </a:r>
            <a:r>
              <a:rPr lang="en-US" sz="3600" dirty="0" err="1">
                <a:cs typeface="Avenir LT Std 65 Medium" charset="0"/>
              </a:rPr>
              <a:t>DataSource</a:t>
            </a:r>
            <a:r>
              <a:rPr lang="en-US" sz="3600" dirty="0">
                <a:cs typeface="Avenir LT Std 65 Medium" charset="0"/>
              </a:rPr>
              <a:t> Sample</a:t>
            </a:r>
            <a:endParaRPr lang="en-US" sz="3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4E5E38-1600-4C25-839C-812119DB6D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65" y="962140"/>
            <a:ext cx="6170707" cy="422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638420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Learning Customization and Extensibility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9D5F0239-2F13-44F1-AD73-10C2FE37F2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2893" y="1480378"/>
            <a:ext cx="10369296" cy="3427413"/>
          </a:xfrm>
        </p:spPr>
        <p:txBody>
          <a:bodyPr/>
          <a:lstStyle/>
          <a:p>
            <a:endParaRPr lang="en-US" sz="2200" dirty="0"/>
          </a:p>
          <a:p>
            <a:r>
              <a:rPr lang="en-US" sz="2200" dirty="0"/>
              <a:t>Session materials are available here: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>
                <a:hlinkClick r:id="rId3"/>
              </a:rPr>
              <a:t>https://github.com/esri/arcgis-pro-sdk/wiki/tech-sessions#2020-palm-springs</a:t>
            </a:r>
            <a:r>
              <a:rPr lang="en-US" sz="1800" dirty="0"/>
              <a:t>  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D3DE520-307C-4009-B7AC-D32CFDB679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6610" y="3294705"/>
            <a:ext cx="2569214" cy="25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64321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FC5F3-7B33-4E92-9854-12B277389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ArcGIS Pro SDK for .NET?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0E7397-5219-4A81-A257-0B08E92317E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Noteworthy ArcGIS Pro SDK features and patterns</a:t>
            </a:r>
          </a:p>
          <a:p>
            <a:pPr lvl="1"/>
            <a:r>
              <a:rPr lang="en-US" sz="2600" dirty="0"/>
              <a:t>64-bit platform</a:t>
            </a:r>
          </a:p>
          <a:p>
            <a:pPr lvl="1"/>
            <a:r>
              <a:rPr lang="en-US" sz="2600" dirty="0"/>
              <a:t>.</a:t>
            </a:r>
            <a:r>
              <a:rPr lang="en-US" sz="2400" dirty="0"/>
              <a:t>NET Framework 4.8 at ArcGIS Pro release 2.5</a:t>
            </a:r>
          </a:p>
          <a:p>
            <a:pPr lvl="1"/>
            <a:r>
              <a:rPr lang="en-US" sz="2400"/>
              <a:t>UI based on WPF (Windows Presentation Foundation) </a:t>
            </a:r>
            <a:endParaRPr lang="en-US" sz="2400" dirty="0"/>
          </a:p>
          <a:p>
            <a:pPr lvl="1"/>
            <a:r>
              <a:rPr lang="en-US" sz="2600" dirty="0"/>
              <a:t>MVVM pattern (Model-View-</a:t>
            </a:r>
            <a:r>
              <a:rPr lang="en-US" sz="2600" dirty="0" err="1"/>
              <a:t>ViewModel</a:t>
            </a:r>
            <a:r>
              <a:rPr lang="en-US" sz="2600" dirty="0"/>
              <a:t>)</a:t>
            </a:r>
          </a:p>
          <a:p>
            <a:pPr lvl="1"/>
            <a:r>
              <a:rPr lang="en-US" sz="2600" dirty="0"/>
              <a:t>Asynchronous Patterns: Multiple threads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32835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0533" y="395045"/>
            <a:ext cx="4448908" cy="5841408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B25AEE6D-BDB6-40A4-B2F9-6E923BD86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an ArcGIS Pro add-in ?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F530D85-564C-4F15-A22F-5BFEA9CEF5C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828800"/>
            <a:ext cx="6714733" cy="3429000"/>
          </a:xfrm>
        </p:spPr>
        <p:txBody>
          <a:bodyPr/>
          <a:lstStyle/>
          <a:p>
            <a:r>
              <a:rPr lang="en-US" sz="2400" dirty="0"/>
              <a:t>Extends ArcGIS Pro through:</a:t>
            </a:r>
          </a:p>
          <a:p>
            <a:pPr lvl="1"/>
            <a:r>
              <a:rPr lang="en-US" sz="2000" dirty="0"/>
              <a:t>Buttons</a:t>
            </a:r>
          </a:p>
          <a:p>
            <a:pPr lvl="1"/>
            <a:r>
              <a:rPr lang="en-US" sz="2000" dirty="0"/>
              <a:t>Tools</a:t>
            </a:r>
          </a:p>
          <a:p>
            <a:pPr lvl="1"/>
            <a:r>
              <a:rPr lang="en-US" sz="2000" dirty="0" err="1"/>
              <a:t>Dockpanes</a:t>
            </a:r>
            <a:endParaRPr lang="en-US" sz="2000" dirty="0"/>
          </a:p>
          <a:p>
            <a:pPr lvl="1"/>
            <a:r>
              <a:rPr lang="en-US" sz="2000" dirty="0"/>
              <a:t>Embeddable control</a:t>
            </a:r>
          </a:p>
          <a:p>
            <a:pPr lvl="1"/>
            <a:r>
              <a:rPr lang="en-US" sz="2000" dirty="0"/>
              <a:t>..</a:t>
            </a:r>
          </a:p>
          <a:p>
            <a:r>
              <a:rPr lang="en-US" sz="2400" dirty="0"/>
              <a:t>Packaged within a single, compressed </a:t>
            </a:r>
            <a:br>
              <a:rPr lang="en-US" sz="2400" dirty="0"/>
            </a:br>
            <a:r>
              <a:rPr lang="en-US" sz="2400" dirty="0"/>
              <a:t>file with an .</a:t>
            </a:r>
            <a:r>
              <a:rPr lang="en-US" sz="2400" dirty="0" err="1"/>
              <a:t>esriaddinX</a:t>
            </a:r>
            <a:r>
              <a:rPr lang="en-US" sz="2400" dirty="0"/>
              <a:t> file extension</a:t>
            </a:r>
          </a:p>
          <a:p>
            <a:pPr lvl="1"/>
            <a:r>
              <a:rPr lang="pt-BR" dirty="0"/>
              <a:t>c:%Homepath%\Documents\ArcGIS\AddIns\ArcGISPro</a:t>
            </a:r>
            <a:endParaRPr lang="en-US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77342722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485A5A-CC69-4D4B-82A8-809909075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the ArcGIS Pro Add-in core components?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CC3A805-0CEB-4A26-9F21-9258621A669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Declarative-based framework to define the UI elements </a:t>
            </a:r>
          </a:p>
          <a:p>
            <a:pPr lvl="1"/>
            <a:r>
              <a:rPr lang="en-US" sz="2400" dirty="0"/>
              <a:t>Declarative framework is defined in a </a:t>
            </a:r>
            <a:r>
              <a:rPr lang="en-US" sz="2400" dirty="0" err="1"/>
              <a:t>config.daml</a:t>
            </a:r>
            <a:r>
              <a:rPr lang="en-US" sz="2400" dirty="0"/>
              <a:t> file</a:t>
            </a:r>
          </a:p>
          <a:p>
            <a:pPr lvl="1"/>
            <a:r>
              <a:rPr lang="en-US" sz="2400" dirty="0"/>
              <a:t>XML formatted, contains ArcGIS Pro framework elements (buttons, </a:t>
            </a:r>
            <a:r>
              <a:rPr lang="en-US" sz="2400" dirty="0" err="1"/>
              <a:t>dockpane</a:t>
            </a:r>
            <a:r>
              <a:rPr lang="en-US" sz="2400" dirty="0"/>
              <a:t>, galleries) and Add-in UI elements</a:t>
            </a:r>
          </a:p>
          <a:p>
            <a:r>
              <a:rPr lang="en-US" sz="2800" dirty="0"/>
              <a:t>The Module class</a:t>
            </a:r>
          </a:p>
          <a:p>
            <a:pPr lvl="1"/>
            <a:r>
              <a:rPr lang="en-US" sz="2400" dirty="0"/>
              <a:t>Hub and central access point for each add-in</a:t>
            </a:r>
          </a:p>
          <a:p>
            <a:pPr lvl="1"/>
            <a:r>
              <a:rPr lang="en-US" sz="2400" dirty="0"/>
              <a:t>Similar to the Extension object used in the </a:t>
            </a:r>
            <a:r>
              <a:rPr lang="en-US" sz="2400" dirty="0" err="1"/>
              <a:t>ArcObjects</a:t>
            </a:r>
            <a:r>
              <a:rPr lang="en-US" sz="2400" dirty="0"/>
              <a:t> 10.x framework</a:t>
            </a:r>
          </a:p>
          <a:p>
            <a:pPr lvl="1"/>
            <a:r>
              <a:rPr lang="en-US" sz="2400" dirty="0"/>
              <a:t>Singletons instantiated automatically by the Framework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35152252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859168" y="3014602"/>
            <a:ext cx="9806105" cy="369032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defaultAssembly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WorkingWithDAML.dll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defaultNamespace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WorkingWithDAML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endParaRPr lang="en-US" sz="1400" dirty="0">
              <a:solidFill>
                <a:srgbClr val="FF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xmlns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http://schemas.esri.com/DADF/Registry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xmlns:xsi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http://www.w3.org/2001/XMLSchema-instance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xsi:schemaLocation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http://schemas.esri.com/DADF/Registry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file:///C:/Program%20Files/ArcGIS/Pro/bin/ArcGIS.Desktop.Framework.xsd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AddInInfo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{c6226a24-d69b-46c6-b5e7-9eee4ddad45d}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version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1.0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desktopVersion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1.1.2850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…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AddInInfo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modules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insertModule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WorkingWithDAML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Module1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autoLoad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Module1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tabGroups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&lt;!--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 new Tab Group is created here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--&gt;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tabGroup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Example State Solution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working_with_DAML_ExampleStateTabGroup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color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255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238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170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90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&lt;</a:t>
            </a:r>
            <a:r>
              <a:rPr lang="pt-BR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borderColor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pt-BR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0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pt-BR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251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pt-BR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226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pt-BR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195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  <a:endParaRPr lang="pt-BR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tabGroup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tabGroups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38B5B2-DCB1-4FDB-BE46-4536E0D4D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184907"/>
            <a:ext cx="10826496" cy="369332"/>
          </a:xfrm>
        </p:spPr>
        <p:txBody>
          <a:bodyPr/>
          <a:lstStyle/>
          <a:p>
            <a:r>
              <a:rPr lang="en-US" dirty="0"/>
              <a:t>Declarative Markup for Pro UI Elements: DAML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A8B031D-0FEC-4B3D-8C04-789C98E813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59168" y="740126"/>
            <a:ext cx="10369296" cy="3429000"/>
          </a:xfrm>
        </p:spPr>
        <p:txBody>
          <a:bodyPr/>
          <a:lstStyle/>
          <a:p>
            <a:r>
              <a:rPr lang="en-US" dirty="0"/>
              <a:t>Add-Ins use “Declarative Markup” (DAML) language for UI Elements</a:t>
            </a:r>
          </a:p>
          <a:p>
            <a:pPr lvl="1"/>
            <a:r>
              <a:rPr lang="en-US" dirty="0"/>
              <a:t>Buttons, </a:t>
            </a:r>
            <a:r>
              <a:rPr lang="en-US" dirty="0" err="1"/>
              <a:t>Dockpane</a:t>
            </a:r>
            <a:r>
              <a:rPr lang="en-US" dirty="0"/>
              <a:t>, Galleries, Property Sheets, Tools, …</a:t>
            </a:r>
          </a:p>
          <a:p>
            <a:r>
              <a:rPr lang="en-US" dirty="0"/>
              <a:t>DAML uses XML Syntax - stored in a </a:t>
            </a:r>
            <a:r>
              <a:rPr lang="en-US" dirty="0" err="1"/>
              <a:t>Config.daml</a:t>
            </a:r>
            <a:r>
              <a:rPr lang="en-US" dirty="0"/>
              <a:t> file</a:t>
            </a:r>
          </a:p>
          <a:p>
            <a:r>
              <a:rPr lang="en-US" dirty="0"/>
              <a:t>Using DAML, you can add, modify, delete any User Interface element </a:t>
            </a:r>
          </a:p>
          <a:p>
            <a:r>
              <a:rPr lang="en-US" dirty="0"/>
              <a:t>Pro also uses DAML: &lt;Install Location&gt;\bin\Extensions folder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B811FD-10CB-4A61-BDD7-543B7A40FC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9414" y="2658467"/>
            <a:ext cx="4319619" cy="359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787730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A8E0915-D3E4-467C-8709-A1A32F0F4F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6773" y="4467846"/>
            <a:ext cx="3742857" cy="20952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C5313F-89C6-433C-9459-BF810A50B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48145"/>
            <a:ext cx="10826496" cy="369332"/>
          </a:xfrm>
        </p:spPr>
        <p:txBody>
          <a:bodyPr/>
          <a:lstStyle/>
          <a:p>
            <a:r>
              <a:rPr lang="en-US" dirty="0"/>
              <a:t>Declarative Markup for Pro UI Elements: DAML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3E419-5340-4D17-8FCD-1B30B4A7820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656046"/>
            <a:ext cx="10369296" cy="3429000"/>
          </a:xfrm>
        </p:spPr>
        <p:txBody>
          <a:bodyPr/>
          <a:lstStyle/>
          <a:p>
            <a:r>
              <a:rPr lang="en-US" dirty="0"/>
              <a:t>DAML is transactional and is processed in the order the Pro Extension or Add-in is loaded</a:t>
            </a:r>
          </a:p>
          <a:p>
            <a:pPr lvl="1"/>
            <a:r>
              <a:rPr lang="en-US" dirty="0"/>
              <a:t>3 distinct actions: Insert, Update, and Delete</a:t>
            </a:r>
          </a:p>
          <a:p>
            <a:pPr lvl="1"/>
            <a:r>
              <a:rPr lang="en-US" dirty="0"/>
              <a:t>The type of action is determined by the element name: </a:t>
            </a:r>
            <a:r>
              <a:rPr lang="en-US" dirty="0" err="1"/>
              <a:t>updateModule</a:t>
            </a:r>
            <a:r>
              <a:rPr lang="en-US" dirty="0"/>
              <a:t>, </a:t>
            </a:r>
            <a:r>
              <a:rPr lang="en-US" dirty="0" err="1"/>
              <a:t>updateGroup</a:t>
            </a:r>
            <a:r>
              <a:rPr lang="en-US" dirty="0"/>
              <a:t>, </a:t>
            </a:r>
            <a:r>
              <a:rPr lang="en-US" dirty="0" err="1"/>
              <a:t>deleteButton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993558B-C1B1-4307-8E96-AC86EFB0B818}"/>
              </a:ext>
            </a:extLst>
          </p:cNvPr>
          <p:cNvSpPr/>
          <p:nvPr/>
        </p:nvSpPr>
        <p:spPr bwMode="auto">
          <a:xfrm>
            <a:off x="1281598" y="2481680"/>
            <a:ext cx="8565777" cy="176389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updateModule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groups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updateGroup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esri_mapping_navigateGroup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deleteButton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esri_mapping_bookmarksNavigateGallery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insertButton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working_with_DAML_ToggleStateButton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&lt;/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updateGroup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groups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updateModule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D496AE-1126-4DFF-A06F-2513B8B6F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4420227"/>
            <a:ext cx="3390476" cy="2142857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2DDE513E-58A7-4A2A-A49F-012CC3E4C6D9}"/>
              </a:ext>
            </a:extLst>
          </p:cNvPr>
          <p:cNvSpPr/>
          <p:nvPr/>
        </p:nvSpPr>
        <p:spPr bwMode="auto">
          <a:xfrm>
            <a:off x="4701055" y="5179156"/>
            <a:ext cx="2601316" cy="483577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D25E29-57EB-440F-AD73-E486C5E9751B}"/>
              </a:ext>
            </a:extLst>
          </p:cNvPr>
          <p:cNvSpPr/>
          <p:nvPr/>
        </p:nvSpPr>
        <p:spPr>
          <a:xfrm>
            <a:off x="8761934" y="4820779"/>
            <a:ext cx="30250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In the DAML transactional </a:t>
            </a:r>
          </a:p>
          <a:p>
            <a:r>
              <a:rPr lang="en-US" b="1" dirty="0"/>
              <a:t>model the ‘last’ transaction </a:t>
            </a:r>
          </a:p>
          <a:p>
            <a:r>
              <a:rPr lang="en-US" b="1" dirty="0"/>
              <a:t>wins !</a:t>
            </a:r>
          </a:p>
        </p:txBody>
      </p:sp>
    </p:spTree>
    <p:extLst>
      <p:ext uri="{BB962C8B-B14F-4D97-AF65-F5344CB8AC3E}">
        <p14:creationId xmlns:p14="http://schemas.microsoft.com/office/powerpoint/2010/main" val="4146462703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42446-39EC-4285-88CE-79C1CE82A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497959"/>
            <a:ext cx="10826496" cy="369332"/>
          </a:xfrm>
        </p:spPr>
        <p:txBody>
          <a:bodyPr/>
          <a:lstStyle/>
          <a:p>
            <a:r>
              <a:rPr lang="en-US" dirty="0"/>
              <a:t>Declarative Markup for Pro UI Elements: DAML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C50FD2-0A9D-4AE6-804D-D893B6ADA6E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2752" y="1123669"/>
            <a:ext cx="10369296" cy="4531241"/>
          </a:xfrm>
        </p:spPr>
        <p:txBody>
          <a:bodyPr/>
          <a:lstStyle/>
          <a:p>
            <a:r>
              <a:rPr lang="en-US" dirty="0"/>
              <a:t>Example: Update ArcGIS Pro Map and Layer Context menus with a new button.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4A09FB-FDB8-4E1E-9076-86502DC469F3}"/>
              </a:ext>
            </a:extLst>
          </p:cNvPr>
          <p:cNvSpPr/>
          <p:nvPr/>
        </p:nvSpPr>
        <p:spPr bwMode="auto">
          <a:xfrm>
            <a:off x="682752" y="1613140"/>
            <a:ext cx="11224778" cy="311874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…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updateModule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menus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updateMenu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esri_mapping_layerContextMenu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&lt;!--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Note: New Button will show up in the Layer's Context menu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insertButton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WorkingWithDAML_ToggleLegend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esri_mapping_selectedLayerSymbologyButton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updateMenu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updateMenu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esri_mapping_mapContextMenu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&lt;!--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Note: New Button will show up in the Map's Context menu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insertButton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WorkingWithDAML_ToggleLegend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            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esri_mapping_addDataButton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updateMenu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menus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updateModule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 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…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33FFD37-8F07-4817-ABA5-F62984D1FF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768" y="3975433"/>
            <a:ext cx="4175696" cy="2654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9AA2D35-6BCD-418F-9176-2061530430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0435" y="3021961"/>
            <a:ext cx="2352903" cy="360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853823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_Corporate_Template-Dark" id="{62A57839-816C-DD40-89BF-1C32BC75980C}" vid="{B3749CB9-E79A-FB42-8D76-A7C3AB67D11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</Template>
  <TotalTime>0</TotalTime>
  <Words>2114</Words>
  <Application>Microsoft Office PowerPoint</Application>
  <PresentationFormat>Widescreen</PresentationFormat>
  <Paragraphs>294</Paragraphs>
  <Slides>31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Calibri</vt:lpstr>
      <vt:lpstr>Consolas</vt:lpstr>
      <vt:lpstr>Lucida Grande</vt:lpstr>
      <vt:lpstr>Esri_Corporate_Template-Dark</vt:lpstr>
      <vt:lpstr>ArcGIS Pro SDK for .NET: Beginning Pro Customization Showing Pro Extensibility Patterns of the SDK </vt:lpstr>
      <vt:lpstr>Session Overview</vt:lpstr>
      <vt:lpstr>What is the ArcGIS Pro SDK for .NET? </vt:lpstr>
      <vt:lpstr>What is the ArcGIS Pro SDK for .NET?</vt:lpstr>
      <vt:lpstr>What is an ArcGIS Pro add-in ?</vt:lpstr>
      <vt:lpstr>What are the ArcGIS Pro Add-in core components?</vt:lpstr>
      <vt:lpstr>Declarative Markup for Pro UI Elements: DAML</vt:lpstr>
      <vt:lpstr>Declarative Markup for Pro UI Elements: DAML</vt:lpstr>
      <vt:lpstr>Declarative Markup for Pro UI Elements: DAML</vt:lpstr>
      <vt:lpstr>How to use DAML to change the UI of other Add-ins or existing Pro UI</vt:lpstr>
      <vt:lpstr>How to use existing Pro UI elements in Your Add-in</vt:lpstr>
      <vt:lpstr>How to find existing ArcGIS Pro Element Ids</vt:lpstr>
      <vt:lpstr>Demo: Add-in and DAML</vt:lpstr>
      <vt:lpstr>What is an ArcGIS Pro Managed Configuration?</vt:lpstr>
      <vt:lpstr>What is an ArcGIS Pro Managed Configuration?</vt:lpstr>
      <vt:lpstr>Demo: Configurations</vt:lpstr>
      <vt:lpstr>What is an ArcGIS Pro CoreHost Application? </vt:lpstr>
      <vt:lpstr>How to create an ArcGIS Pro CoreHost Application</vt:lpstr>
      <vt:lpstr>Demo: CoreHost Sample App</vt:lpstr>
      <vt:lpstr>What is an ArcGIS Pro Plugin DataSource?</vt:lpstr>
      <vt:lpstr>What is an ArcGIS Pro Plugin DataSource? </vt:lpstr>
      <vt:lpstr>Providing a plugin datasource for your custom data</vt:lpstr>
      <vt:lpstr>Implementing plugin datasource for your custom data</vt:lpstr>
      <vt:lpstr>Demo: Plugin DataSource Template</vt:lpstr>
      <vt:lpstr>Examples of Custom data source used in the upcoming demos</vt:lpstr>
      <vt:lpstr>SQL Server Express – custom data source</vt:lpstr>
      <vt:lpstr>Using a custom plugin datasource in ArcGIS Pro</vt:lpstr>
      <vt:lpstr>Demo: Plugin DataSource Sample</vt:lpstr>
      <vt:lpstr>Better integration of custom plugin datasource in ArcGIS Pro</vt:lpstr>
      <vt:lpstr>Demo: Plugin DataSource Sample</vt:lpstr>
      <vt:lpstr>Learning Customization and Extensibility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2016-10-14T21:06:13Z</dcterms:created>
  <dcterms:modified xsi:type="dcterms:W3CDTF">2020-03-16T14:49:26Z</dcterms:modified>
</cp:coreProperties>
</file>