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5"/>
  </p:sldMasterIdLst>
  <p:notesMasterIdLst>
    <p:notesMasterId r:id="rId44"/>
  </p:notesMasterIdLst>
  <p:handoutMasterIdLst>
    <p:handoutMasterId r:id="rId45"/>
  </p:handoutMasterIdLst>
  <p:sldIdLst>
    <p:sldId id="720" r:id="rId6"/>
    <p:sldId id="721" r:id="rId7"/>
    <p:sldId id="722" r:id="rId8"/>
    <p:sldId id="723" r:id="rId9"/>
    <p:sldId id="725" r:id="rId10"/>
    <p:sldId id="726" r:id="rId11"/>
    <p:sldId id="727" r:id="rId12"/>
    <p:sldId id="730" r:id="rId13"/>
    <p:sldId id="715" r:id="rId14"/>
    <p:sldId id="716" r:id="rId15"/>
    <p:sldId id="731" r:id="rId16"/>
    <p:sldId id="732" r:id="rId17"/>
    <p:sldId id="733" r:id="rId18"/>
    <p:sldId id="734" r:id="rId19"/>
    <p:sldId id="735" r:id="rId20"/>
    <p:sldId id="736" r:id="rId21"/>
    <p:sldId id="737" r:id="rId22"/>
    <p:sldId id="738" r:id="rId23"/>
    <p:sldId id="704" r:id="rId24"/>
    <p:sldId id="681" r:id="rId25"/>
    <p:sldId id="739" r:id="rId26"/>
    <p:sldId id="686" r:id="rId27"/>
    <p:sldId id="708" r:id="rId28"/>
    <p:sldId id="709" r:id="rId29"/>
    <p:sldId id="687" r:id="rId30"/>
    <p:sldId id="768" r:id="rId31"/>
    <p:sldId id="767" r:id="rId32"/>
    <p:sldId id="693" r:id="rId33"/>
    <p:sldId id="688" r:id="rId34"/>
    <p:sldId id="769" r:id="rId35"/>
    <p:sldId id="653" r:id="rId36"/>
    <p:sldId id="729" r:id="rId37"/>
    <p:sldId id="766" r:id="rId38"/>
    <p:sldId id="661" r:id="rId39"/>
    <p:sldId id="679" r:id="rId40"/>
    <p:sldId id="603" r:id="rId41"/>
    <p:sldId id="588" r:id="rId42"/>
    <p:sldId id="671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15B13B0A-EEBE-624E-BE43-8059CB0E21EE}">
          <p14:sldIdLst/>
        </p14:section>
        <p14:section name="Your Presentation" id="{BC5D39D9-9158-D649-839D-B2F6EDD610CD}">
          <p14:sldIdLst>
            <p14:sldId id="720"/>
            <p14:sldId id="721"/>
            <p14:sldId id="722"/>
            <p14:sldId id="723"/>
            <p14:sldId id="725"/>
            <p14:sldId id="726"/>
            <p14:sldId id="727"/>
            <p14:sldId id="730"/>
            <p14:sldId id="715"/>
            <p14:sldId id="716"/>
            <p14:sldId id="731"/>
            <p14:sldId id="732"/>
            <p14:sldId id="733"/>
            <p14:sldId id="734"/>
            <p14:sldId id="735"/>
            <p14:sldId id="736"/>
            <p14:sldId id="737"/>
            <p14:sldId id="738"/>
            <p14:sldId id="704"/>
            <p14:sldId id="681"/>
            <p14:sldId id="739"/>
            <p14:sldId id="686"/>
            <p14:sldId id="708"/>
            <p14:sldId id="709"/>
            <p14:sldId id="687"/>
            <p14:sldId id="768"/>
            <p14:sldId id="767"/>
            <p14:sldId id="693"/>
            <p14:sldId id="688"/>
            <p14:sldId id="769"/>
            <p14:sldId id="653"/>
            <p14:sldId id="729"/>
            <p14:sldId id="766"/>
            <p14:sldId id="661"/>
            <p14:sldId id="679"/>
            <p14:sldId id="603"/>
            <p14:sldId id="588"/>
            <p14:sldId id="671"/>
          </p14:sldIdLst>
        </p14:section>
        <p14:section name="DevSummit 2019" id="{E447D310-242F-2F41-8286-3566BC75141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92AE"/>
    <a:srgbClr val="03A2B1"/>
    <a:srgbClr val="0051A2"/>
    <a:srgbClr val="006BA6"/>
    <a:srgbClr val="01A7B1"/>
    <a:srgbClr val="00C1B6"/>
    <a:srgbClr val="6DE3D3"/>
    <a:srgbClr val="6DE3DF"/>
    <a:srgbClr val="66B4C3"/>
    <a:srgbClr val="6DCA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7" autoAdjust="0"/>
    <p:restoredTop sz="86419" autoAdjust="0"/>
  </p:normalViewPr>
  <p:slideViewPr>
    <p:cSldViewPr snapToGrid="0" snapToObjects="1" showGuides="1">
      <p:cViewPr varScale="1">
        <p:scale>
          <a:sx n="95" d="100"/>
          <a:sy n="95" d="100"/>
        </p:scale>
        <p:origin x="1110" y="7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51" d="100"/>
          <a:sy n="151" d="100"/>
        </p:scale>
        <p:origin x="4728" y="21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754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use the Action&lt;long&gt; </a:t>
            </a:r>
            <a:r>
              <a:rPr lang="en-US" dirty="0" err="1"/>
              <a:t>param</a:t>
            </a:r>
            <a:r>
              <a:rPr lang="en-US" dirty="0"/>
              <a:t> of create to capture the newly created </a:t>
            </a:r>
            <a:r>
              <a:rPr lang="en-US" dirty="0" err="1"/>
              <a:t>oid</a:t>
            </a:r>
            <a:r>
              <a:rPr lang="en-US" dirty="0"/>
              <a:t> - public void Create(….,….., </a:t>
            </a:r>
            <a:r>
              <a:rPr lang="en-US" sz="1800" dirty="0">
                <a:solidFill>
                  <a:schemeClr val="tx2"/>
                </a:solidFill>
              </a:rPr>
              <a:t>Action&lt;long&gt; result = null</a:t>
            </a:r>
            <a:r>
              <a:rPr lang="en-US" dirty="0"/>
              <a:t>);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118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88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66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350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051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096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41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065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117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6542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38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915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56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153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1397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4913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138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54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231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89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8634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415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210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9544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7403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/>
              <a:t>Guidance:</a:t>
            </a:r>
          </a:p>
          <a:p>
            <a:endParaRPr lang="en-US" baseline="0" dirty="0"/>
          </a:p>
          <a:p>
            <a:r>
              <a:rPr lang="en-US" baseline="0" dirty="0"/>
              <a:t>This is the survey slide. You can use the example as is or you can screenshot your session.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2564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5272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7525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7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50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604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654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053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95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2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3/17/2020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945768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3/17/2020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3/17/2020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7" r:id="rId15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emf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hyperlink" Target="https://github.com/esri/arcgis-pro-sdk/wiki/tech-sessions#2020-palm-spring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37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34.xml"/><Relationship Id="rId16" Type="http://schemas.openxmlformats.org/officeDocument/2006/relationships/image" Target="../media/image4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11" Type="http://schemas.openxmlformats.org/officeDocument/2006/relationships/image" Target="../media/image35.png"/><Relationship Id="rId5" Type="http://schemas.openxmlformats.org/officeDocument/2006/relationships/image" Target="../media/image30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image" Target="../media/image20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emf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2.png"/><Relationship Id="rId9" Type="http://schemas.openxmlformats.org/officeDocument/2006/relationships/image" Target="../media/image1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3.png"/><Relationship Id="rId7" Type="http://schemas.openxmlformats.org/officeDocument/2006/relationships/image" Target="../media/image9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DD6F4B8-4422-434A-8576-B774E6888E50}"/>
              </a:ext>
            </a:extLst>
          </p:cNvPr>
          <p:cNvGrpSpPr/>
          <p:nvPr/>
        </p:nvGrpSpPr>
        <p:grpSpPr>
          <a:xfrm>
            <a:off x="-7429" y="-16011"/>
            <a:ext cx="12199430" cy="7160257"/>
            <a:chOff x="-7429" y="-16011"/>
            <a:chExt cx="12199430" cy="7160257"/>
          </a:xfrm>
        </p:grpSpPr>
        <p:sp>
          <p:nvSpPr>
            <p:cNvPr id="46" name="gradient background1">
              <a:extLst>
                <a:ext uri="{FF2B5EF4-FFF2-40B4-BE49-F238E27FC236}">
                  <a16:creationId xmlns:a16="http://schemas.microsoft.com/office/drawing/2014/main" id="{4E52E552-52F3-E742-BC03-0CEE208C42EB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0D143473-945A-B54D-B237-1BE6FA9A6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129" t="-28915"/>
            <a:stretch/>
          </p:blipFill>
          <p:spPr>
            <a:xfrm>
              <a:off x="9152503" y="5347770"/>
              <a:ext cx="3039498" cy="154015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F6A5064-FA9F-CB42-A287-95A0A3DF7A8D}"/>
                </a:ext>
              </a:extLst>
            </p:cNvPr>
            <p:cNvGrpSpPr/>
            <p:nvPr/>
          </p:nvGrpSpPr>
          <p:grpSpPr>
            <a:xfrm>
              <a:off x="254620" y="425605"/>
              <a:ext cx="339289" cy="469374"/>
              <a:chOff x="11217128" y="4357338"/>
              <a:chExt cx="339289" cy="46937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75D3161-0902-5549-B2E3-60C1B528B1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7128" y="4490087"/>
                <a:ext cx="126139" cy="12700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BF6E8399-55C4-F54A-82F0-6525582477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0564" y="4357338"/>
                <a:ext cx="77581" cy="78114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4999CBC3-BD0F-8E48-9F97-BDEA06E19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96553" y="4766436"/>
                <a:ext cx="59864" cy="60276"/>
              </a:xfrm>
              <a:prstGeom prst="rect">
                <a:avLst/>
              </a:prstGeom>
            </p:spPr>
          </p:pic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DA71C24-86C2-CA48-BF9D-7C9633BB1052}"/>
                </a:ext>
              </a:extLst>
            </p:cNvPr>
            <p:cNvGrpSpPr/>
            <p:nvPr/>
          </p:nvGrpSpPr>
          <p:grpSpPr>
            <a:xfrm>
              <a:off x="-7429" y="4357338"/>
              <a:ext cx="11722403" cy="2786908"/>
              <a:chOff x="-7429" y="4357338"/>
              <a:chExt cx="11722403" cy="278690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3E06A5F5-C93B-F64A-B011-B9E559CADB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44663" y="4809453"/>
                <a:ext cx="1886870" cy="2009666"/>
              </a:xfrm>
              <a:prstGeom prst="rect">
                <a:avLst/>
              </a:prstGeom>
            </p:spPr>
          </p:pic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3170EBD-4A41-E845-8BC1-32F48C09CFE1}"/>
                  </a:ext>
                </a:extLst>
              </p:cNvPr>
              <p:cNvGrpSpPr/>
              <p:nvPr/>
            </p:nvGrpSpPr>
            <p:grpSpPr>
              <a:xfrm>
                <a:off x="-7429" y="4357338"/>
                <a:ext cx="11722403" cy="2786908"/>
                <a:chOff x="-7429" y="4357338"/>
                <a:chExt cx="11722403" cy="2786908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268D3B90-ACE7-1642-9924-CB721D581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20204"/>
                <a:stretch/>
              </p:blipFill>
              <p:spPr>
                <a:xfrm>
                  <a:off x="-7429" y="5029200"/>
                  <a:ext cx="8849755" cy="1849829"/>
                </a:xfrm>
                <a:prstGeom prst="rect">
                  <a:avLst/>
                </a:prstGeom>
              </p:spPr>
            </p:pic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2D29A05C-641B-6249-8F0D-2EE70D77444B}"/>
                    </a:ext>
                  </a:extLst>
                </p:cNvPr>
                <p:cNvGrpSpPr/>
                <p:nvPr/>
              </p:nvGrpSpPr>
              <p:grpSpPr>
                <a:xfrm>
                  <a:off x="7090158" y="5312474"/>
                  <a:ext cx="967265" cy="626661"/>
                  <a:chOff x="10651311" y="-22363"/>
                  <a:chExt cx="1060058" cy="733563"/>
                </a:xfrm>
              </p:grpSpPr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6727235-4E3E-044E-BA3A-1536A301E77B}"/>
                      </a:ext>
                    </a:extLst>
                  </p:cNvPr>
                  <p:cNvGrpSpPr/>
                  <p:nvPr/>
                </p:nvGrpSpPr>
                <p:grpSpPr>
                  <a:xfrm>
                    <a:off x="10651311" y="-22363"/>
                    <a:ext cx="309805" cy="361912"/>
                    <a:chOff x="8261157" y="1101314"/>
                    <a:chExt cx="309805" cy="361912"/>
                  </a:xfrm>
                </p:grpSpPr>
                <p:pic>
                  <p:nvPicPr>
                    <p:cNvPr id="95" name="Picture 94">
                      <a:extLst>
                        <a:ext uri="{FF2B5EF4-FFF2-40B4-BE49-F238E27FC236}">
                          <a16:creationId xmlns:a16="http://schemas.microsoft.com/office/drawing/2014/main" id="{6B369537-AC87-3A4E-9BD7-DA13C78572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32722" y="1314553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Picture 95">
                      <a:extLst>
                        <a:ext uri="{FF2B5EF4-FFF2-40B4-BE49-F238E27FC236}">
                          <a16:creationId xmlns:a16="http://schemas.microsoft.com/office/drawing/2014/main" id="{CC7783E2-2385-E349-83BB-DB3BEC25CB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261157" y="1101314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984D2B8A-2CD3-B54B-95D1-4100696FC6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B41BD14A-D59F-324D-85F9-266B3C5BCE84}"/>
                    </a:ext>
                  </a:extLst>
                </p:cNvPr>
                <p:cNvGrpSpPr/>
                <p:nvPr/>
              </p:nvGrpSpPr>
              <p:grpSpPr>
                <a:xfrm>
                  <a:off x="11355303" y="4357338"/>
                  <a:ext cx="359671" cy="469374"/>
                  <a:chOff x="11355303" y="4357338"/>
                  <a:chExt cx="359671" cy="469374"/>
                </a:xfrm>
              </p:grpSpPr>
              <p:pic>
                <p:nvPicPr>
                  <p:cNvPr id="102" name="Picture 101">
                    <a:extLst>
                      <a:ext uri="{FF2B5EF4-FFF2-40B4-BE49-F238E27FC236}">
                        <a16:creationId xmlns:a16="http://schemas.microsoft.com/office/drawing/2014/main" id="{1755267C-2DEF-B643-B4F6-EE1F0E7308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88835" y="4490087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>
                    <a:extLst>
                      <a:ext uri="{FF2B5EF4-FFF2-40B4-BE49-F238E27FC236}">
                        <a16:creationId xmlns:a16="http://schemas.microsoft.com/office/drawing/2014/main" id="{C958DF2F-220D-6747-9F67-BFBC3AC0E4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437471" y="4357338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168BC168-0955-F34A-899B-EBF7D9A9A4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355303" y="4766436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F4B095B6-CD94-C240-AE4D-A7881986F32C}"/>
                    </a:ext>
                  </a:extLst>
                </p:cNvPr>
                <p:cNvGrpSpPr/>
                <p:nvPr/>
              </p:nvGrpSpPr>
              <p:grpSpPr>
                <a:xfrm>
                  <a:off x="3411853" y="6193446"/>
                  <a:ext cx="954183" cy="422934"/>
                  <a:chOff x="10809713" y="113601"/>
                  <a:chExt cx="1045721" cy="495083"/>
                </a:xfrm>
              </p:grpSpPr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E1B410C7-AA35-B042-9E1E-D5E9F512D5E5}"/>
                      </a:ext>
                    </a:extLst>
                  </p:cNvPr>
                  <p:cNvGrpSpPr/>
                  <p:nvPr/>
                </p:nvGrpSpPr>
                <p:grpSpPr>
                  <a:xfrm>
                    <a:off x="10809713" y="113601"/>
                    <a:ext cx="1045721" cy="429930"/>
                    <a:chOff x="8419559" y="1237278"/>
                    <a:chExt cx="1045721" cy="429930"/>
                  </a:xfrm>
                </p:grpSpPr>
                <p:pic>
                  <p:nvPicPr>
                    <p:cNvPr id="107" name="Picture 106">
                      <a:extLst>
                        <a:ext uri="{FF2B5EF4-FFF2-40B4-BE49-F238E27FC236}">
                          <a16:creationId xmlns:a16="http://schemas.microsoft.com/office/drawing/2014/main" id="{6D80B37A-0015-7143-957E-29AA8BA2C8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19559" y="1518535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Picture 107">
                      <a:extLst>
                        <a:ext uri="{FF2B5EF4-FFF2-40B4-BE49-F238E27FC236}">
                          <a16:creationId xmlns:a16="http://schemas.microsoft.com/office/drawing/2014/main" id="{1DC41E60-66D0-4A45-8C38-0313F4F77D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80256" y="1237278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6B789A0D-D662-074E-A0CD-1A81356B8F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29114" y="538126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CA22A6B7-7FAA-9A4D-A0A0-D07D9916C082}"/>
                    </a:ext>
                  </a:extLst>
                </p:cNvPr>
                <p:cNvGrpSpPr/>
                <p:nvPr/>
              </p:nvGrpSpPr>
              <p:grpSpPr>
                <a:xfrm>
                  <a:off x="4822044" y="6262873"/>
                  <a:ext cx="352237" cy="469374"/>
                  <a:chOff x="11645762" y="161755"/>
                  <a:chExt cx="386028" cy="549445"/>
                </a:xfrm>
              </p:grpSpPr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70212538-9616-8843-A8FD-D385390416D4}"/>
                      </a:ext>
                    </a:extLst>
                  </p:cNvPr>
                  <p:cNvGrpSpPr/>
                  <p:nvPr/>
                </p:nvGrpSpPr>
                <p:grpSpPr>
                  <a:xfrm>
                    <a:off x="11711370" y="161755"/>
                    <a:ext cx="320420" cy="304068"/>
                    <a:chOff x="9321216" y="1285432"/>
                    <a:chExt cx="320420" cy="304068"/>
                  </a:xfrm>
                </p:grpSpPr>
                <p:pic>
                  <p:nvPicPr>
                    <p:cNvPr id="112" name="Picture 111">
                      <a:extLst>
                        <a:ext uri="{FF2B5EF4-FFF2-40B4-BE49-F238E27FC236}">
                          <a16:creationId xmlns:a16="http://schemas.microsoft.com/office/drawing/2014/main" id="{EAFD18E7-7193-1A45-B470-A4B9C1DDAB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503396" y="1440827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Picture 112">
                      <a:extLst>
                        <a:ext uri="{FF2B5EF4-FFF2-40B4-BE49-F238E27FC236}">
                          <a16:creationId xmlns:a16="http://schemas.microsoft.com/office/drawing/2014/main" id="{E660A0D8-88C7-E545-8FE2-FDC97C7668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1216" y="1285432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FDAAF8F9-4624-7E48-B578-EE80FD7C2D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D61701CC-0ABE-D044-B2FE-26116F1E15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98868" y="5050560"/>
                  <a:ext cx="573845" cy="617680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F1497FF2-8927-5C43-9100-52536ACE77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03309" y="4800203"/>
                  <a:ext cx="1288751" cy="1393244"/>
                </a:xfrm>
                <a:prstGeom prst="rect">
                  <a:avLst/>
                </a:prstGeom>
              </p:spPr>
            </p:pic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468FA90E-4C6F-A240-92EF-F57E055858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03295" y="6054170"/>
                  <a:ext cx="695665" cy="752070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83C3CA1A-69DE-E042-8FD8-08694CBAFD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35886" y="5799473"/>
                  <a:ext cx="412000" cy="443129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D24137AB-B2C6-D040-9B41-2D99A98A2D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752434" y="6374353"/>
                  <a:ext cx="337966" cy="363501"/>
                </a:xfrm>
                <a:prstGeom prst="rect">
                  <a:avLst/>
                </a:prstGeom>
              </p:spPr>
            </p:pic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1A804BB6-DB23-3745-A1EB-BC19D99C79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0218" y="5729028"/>
                  <a:ext cx="903555" cy="977617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0C57FE4E-CDE2-F247-B369-076DB771E4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063593" y="6492592"/>
                  <a:ext cx="444500" cy="479310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0D53F095-1506-E34E-AE98-AA642EE1CD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2729" y="5504904"/>
                  <a:ext cx="350125" cy="378824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23A188DE-3C70-8440-8AD4-E1D403C0EC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51844" y="5600156"/>
                  <a:ext cx="576672" cy="617680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AE07FE7-B57E-8A4D-B703-C491B612A0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88576" y="5905243"/>
                  <a:ext cx="1151965" cy="1239003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E5630E4-46BD-D146-B1B7-65A6B9F59C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4343" y="564779"/>
            <a:ext cx="2120900" cy="6604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B3DF2FB-7272-5444-BF59-223F310E296A}"/>
              </a:ext>
            </a:extLst>
          </p:cNvPr>
          <p:cNvSpPr txBox="1"/>
          <p:nvPr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81" name="EPC 2020">
            <a:extLst>
              <a:ext uri="{FF2B5EF4-FFF2-40B4-BE49-F238E27FC236}">
                <a16:creationId xmlns:a16="http://schemas.microsoft.com/office/drawing/2014/main" id="{71ACAD7C-41CE-7B4B-9F43-F75CFC5E916E}"/>
              </a:ext>
            </a:extLst>
          </p:cNvPr>
          <p:cNvSpPr txBox="1">
            <a:spLocks/>
          </p:cNvSpPr>
          <p:nvPr/>
        </p:nvSpPr>
        <p:spPr bwMode="white">
          <a:xfrm>
            <a:off x="1337821" y="4258230"/>
            <a:ext cx="4148579" cy="20153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rgbClr val="FDEBD7">
                    <a:alpha val="50000"/>
                  </a:srgbClr>
                </a:solidFill>
              </a:rPr>
              <a:t>2020 ESRI DEVELOPER SUMMIT  |  Palm Springs, CA</a:t>
            </a:r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86124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DEBD7"/>
                </a:solidFill>
              </a:rPr>
              <a:t>Sean Jones</a:t>
            </a:r>
          </a:p>
          <a:p>
            <a:pPr algn="l"/>
            <a:r>
              <a:rPr lang="en-US" dirty="0">
                <a:solidFill>
                  <a:srgbClr val="FDEBD7"/>
                </a:solidFill>
              </a:rPr>
              <a:t>Narelle Chedzey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1300" y="2279370"/>
            <a:ext cx="9619227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Beginning Editing with Focus on </a:t>
            </a:r>
            <a:r>
              <a:rPr lang="en-US" sz="3600" b="0" dirty="0" err="1"/>
              <a:t>EditOperation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3715128864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570F54E-C3A2-4E41-9527-C08AA1301364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E1DF1736-8CD3-4F1B-BF1C-AC8224896638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1119D14-4FF1-4E97-98DC-8C71EB1D032E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529E45E2-D12D-4920-985E-77897B2DCFF4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977FF54-EC7F-4062-9899-E9EA738014D6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4D8CED9A-7541-4585-A42E-C6F717025F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2F77068-F17D-4D33-BBC0-B713FA829B9C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A9DA92B2-FBE4-4160-B14D-F6543014FCEC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5284F719-9EBA-4FE8-AFD7-13EE04C954E9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855A62B5-0F8D-4161-A0A0-5F1FFA7E31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413CFA20-8B67-448A-BF20-793A9DEA59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233B9BAC-7D06-4CB0-8946-743D6674EDE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D0795993-36A8-4643-9D18-8178CAEE193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5FB12DBC-173C-40BE-86A4-83F984849B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A427D13A-04C6-4B33-A310-313A53CA30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C0D8736A-9DCB-4CF0-BC90-7C5465B8B764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EBCB34B-9397-4D5A-9C95-55E151940329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C08B440D-4E7C-42A7-BD19-F255B01AD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3DDFA6DC-0E00-43FE-B4AE-6738D2B5DD9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6883DAA9-F32E-4D6E-B207-01B967D5544D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C30C9B0D-24F6-4B10-ACF8-5E11CC16990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A5EB6DEF-DAB0-4EF3-BB77-EB2FAC909D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5B95178F-452D-4CE4-9E35-2D8427719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F67F42D-F021-4007-99B9-36CEA09D54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Chaining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889726" y="1430215"/>
            <a:ext cx="10369296" cy="3429000"/>
          </a:xfrm>
        </p:spPr>
        <p:txBody>
          <a:bodyPr/>
          <a:lstStyle/>
          <a:p>
            <a:r>
              <a:rPr lang="en-US" dirty="0"/>
              <a:t>Flow</a:t>
            </a:r>
          </a:p>
          <a:p>
            <a:pPr lvl="1"/>
            <a:r>
              <a:rPr lang="en-US" dirty="0"/>
              <a:t>Create the “initiating” edit operation (this is the one that shows up in the undo/redo stack)</a:t>
            </a:r>
          </a:p>
          <a:p>
            <a:pPr lvl="1"/>
            <a:r>
              <a:rPr lang="en-US" dirty="0"/>
              <a:t>Execute it</a:t>
            </a:r>
          </a:p>
          <a:p>
            <a:pPr lvl="1"/>
            <a:r>
              <a:rPr lang="en-US" dirty="0"/>
              <a:t>If it succeeds, call </a:t>
            </a:r>
            <a:r>
              <a:rPr lang="en-US" dirty="0" err="1">
                <a:latin typeface="Segoe UI" panose="020B0502040204020203" pitchFamily="34" charset="0"/>
                <a:cs typeface="Segoe UI" panose="020B0502040204020203" pitchFamily="34" charset="0"/>
              </a:rPr>
              <a:t>editOp.CreateChainedOperation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()</a:t>
            </a:r>
            <a:r>
              <a:rPr lang="en-US" dirty="0"/>
              <a:t> to create the dependent /”chained” operation</a:t>
            </a:r>
          </a:p>
          <a:p>
            <a:pPr marL="621792" lvl="2" indent="0">
              <a:buNone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628" y="3144715"/>
            <a:ext cx="10199492" cy="370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895241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SaveEditsAsync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or </a:t>
            </a:r>
            <a:r>
              <a:rPr lang="en-US" dirty="0" err="1">
                <a:latin typeface="Consolas" panose="020B0609020204030204" pitchFamily="49" charset="0"/>
              </a:rPr>
              <a:t>DiscardEditsAsync</a:t>
            </a:r>
            <a:r>
              <a:rPr lang="en-US" dirty="0">
                <a:latin typeface="Consolas" panose="020B0609020204030204" pitchFamily="49" charset="0"/>
              </a:rPr>
              <a:t>()</a:t>
            </a:r>
            <a:r>
              <a:rPr lang="en-US" dirty="0"/>
              <a:t> on the current project</a:t>
            </a:r>
          </a:p>
          <a:p>
            <a:pPr lvl="1"/>
            <a:r>
              <a:rPr lang="en-US" sz="2000" dirty="0"/>
              <a:t>Use </a:t>
            </a:r>
            <a:r>
              <a:rPr lang="en-US" sz="2000" dirty="0" err="1">
                <a:latin typeface="Consolas" panose="020B0609020204030204" pitchFamily="49" charset="0"/>
              </a:rPr>
              <a:t>HasEdits</a:t>
            </a:r>
            <a:r>
              <a:rPr lang="en-US" sz="2000" dirty="0"/>
              <a:t> to check if there are pending edits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Edit Operations – Save or Discard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FD321E-4440-475A-8DB3-341A1BA745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690" y="3089178"/>
            <a:ext cx="7687722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77486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Demo – Simple edit operation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6395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Convenient utility class for </a:t>
            </a:r>
            <a:r>
              <a:rPr lang="en-US" i="1" u="sng" dirty="0" err="1"/>
              <a:t>MapMember</a:t>
            </a:r>
            <a:r>
              <a:rPr lang="en-US" dirty="0"/>
              <a:t> feature attribute access and editing </a:t>
            </a:r>
          </a:p>
          <a:p>
            <a:pPr lvl="1"/>
            <a:r>
              <a:rPr lang="en-US" sz="2000" dirty="0"/>
              <a:t>Access and update attributes (</a:t>
            </a:r>
            <a:r>
              <a:rPr lang="en-US" sz="2000" dirty="0" err="1"/>
              <a:t>inc</a:t>
            </a:r>
            <a:r>
              <a:rPr lang="en-US" sz="2000" dirty="0"/>
              <a:t> geometry field)</a:t>
            </a:r>
          </a:p>
          <a:p>
            <a:pPr lvl="2"/>
            <a:r>
              <a:rPr lang="en-US" sz="1800" dirty="0"/>
              <a:t>Preferred mechanism for editing annotation properties</a:t>
            </a:r>
          </a:p>
          <a:p>
            <a:pPr lvl="1"/>
            <a:r>
              <a:rPr lang="en-US" sz="2000" dirty="0"/>
              <a:t>Get schema information about a layer</a:t>
            </a:r>
          </a:p>
          <a:p>
            <a:pPr lvl="1"/>
            <a:r>
              <a:rPr lang="en-US" sz="2000" dirty="0"/>
              <a:t>Copy attributes to new or edited features</a:t>
            </a:r>
          </a:p>
          <a:p>
            <a:pPr lvl="2"/>
            <a:r>
              <a:rPr lang="en-US" sz="1800" dirty="0"/>
              <a:t>Use an existing feature as a substitute for a template</a:t>
            </a:r>
          </a:p>
          <a:p>
            <a:pPr lvl="2"/>
            <a:endParaRPr lang="en-US" sz="1800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Overview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0297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Typical Usage</a:t>
            </a:r>
          </a:p>
          <a:p>
            <a:pPr lvl="1"/>
            <a:r>
              <a:rPr lang="en-US" dirty="0"/>
              <a:t>Instantiate instance with </a:t>
            </a:r>
            <a:r>
              <a:rPr lang="en-US" sz="2000" dirty="0">
                <a:latin typeface="Consolas" panose="020B0609020204030204" pitchFamily="49" charset="0"/>
              </a:rPr>
              <a:t>new</a:t>
            </a:r>
            <a:endParaRPr lang="en-US" dirty="0">
              <a:latin typeface="Consolas" panose="020B0609020204030204" pitchFamily="49" charset="0"/>
            </a:endParaRPr>
          </a:p>
          <a:p>
            <a:pPr lvl="1"/>
            <a:r>
              <a:rPr lang="en-US" dirty="0"/>
              <a:t>Call Load, </a:t>
            </a:r>
            <a:r>
              <a:rPr lang="en-US" dirty="0" err="1"/>
              <a:t>LoadAsync</a:t>
            </a:r>
            <a:r>
              <a:rPr lang="en-US" dirty="0"/>
              <a:t> to load attributes (bypasses Search(), </a:t>
            </a:r>
            <a:r>
              <a:rPr lang="en-US" dirty="0" err="1"/>
              <a:t>RowCursor</a:t>
            </a:r>
            <a:r>
              <a:rPr lang="en-US" dirty="0"/>
              <a:t>, Row)</a:t>
            </a:r>
          </a:p>
          <a:p>
            <a:pPr lvl="1"/>
            <a:r>
              <a:rPr lang="en-US" dirty="0"/>
              <a:t>Field values loaded into an Attribute Dictionary in the Inspector</a:t>
            </a:r>
          </a:p>
          <a:p>
            <a:pPr lvl="2"/>
            <a:r>
              <a:rPr lang="en-US" dirty="0"/>
              <a:t>Attributes are of type </a:t>
            </a:r>
            <a:r>
              <a:rPr lang="en-US" dirty="0" err="1">
                <a:latin typeface="Consolas" panose="020B0609020204030204" pitchFamily="49" charset="0"/>
              </a:rPr>
              <a:t>ArcGIS.Desktop.Editing.Attributes.Attribute</a:t>
            </a:r>
            <a:endParaRPr lang="en-US" dirty="0">
              <a:latin typeface="Consolas" panose="020B0609020204030204" pitchFamily="49" charset="0"/>
            </a:endParaRPr>
          </a:p>
          <a:p>
            <a:pPr lvl="2"/>
            <a:r>
              <a:rPr lang="en-US" dirty="0"/>
              <a:t>Also loads attributes that are </a:t>
            </a:r>
            <a:r>
              <a:rPr lang="en-US" dirty="0" err="1"/>
              <a:t>JOINed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Make changes via dictionary-style semantics for feature attributes</a:t>
            </a:r>
          </a:p>
          <a:p>
            <a:pPr lvl="2"/>
            <a:r>
              <a:rPr lang="en-US" dirty="0"/>
              <a:t>Inspector[“BUILDING_ID”] = 2700; //getter and setter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Commit changes with </a:t>
            </a:r>
            <a:r>
              <a:rPr lang="en-US" dirty="0" err="1"/>
              <a:t>EditOperation.Modify</a:t>
            </a:r>
            <a:r>
              <a:rPr lang="en-US" dirty="0"/>
              <a:t>(Inspector)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Overview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110873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Update Attributes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C6B5C3-5F32-4EBD-B464-EE55E99A4A88}"/>
              </a:ext>
            </a:extLst>
          </p:cNvPr>
          <p:cNvSpPr/>
          <p:nvPr/>
        </p:nvSpPr>
        <p:spPr bwMode="auto">
          <a:xfrm>
            <a:off x="1037341" y="1430215"/>
            <a:ext cx="10117318" cy="496311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QueuedTask.Run(() =&gt; 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var op = new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EditOperation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op.Name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"Extend";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Inspector();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pointLayer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28);		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or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LoadAsync</a:t>
            </a:r>
            <a:endParaRPr lang="en-US" sz="14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//Update attribute values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RouteNumber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42;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"Name"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]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"Building 1"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//get geometry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geom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//Set a new geometry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theInspector.Shape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extPolyline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op.Modify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 err="1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op.Execute</a:t>
            </a:r>
            <a:r>
              <a:rPr lang="en-US" sz="1400" dirty="0">
                <a:solidFill>
                  <a:schemeClr val="bg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});</a:t>
            </a:r>
          </a:p>
        </p:txBody>
      </p:sp>
    </p:spTree>
    <p:extLst>
      <p:ext uri="{BB962C8B-B14F-4D97-AF65-F5344CB8AC3E}">
        <p14:creationId xmlns:p14="http://schemas.microsoft.com/office/powerpoint/2010/main" val="1472221203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Alternative pattern for committing the inspector</a:t>
            </a:r>
          </a:p>
          <a:p>
            <a:r>
              <a:rPr lang="en-US" dirty="0"/>
              <a:t>Useful when you don’t need an Edit Operation</a:t>
            </a:r>
          </a:p>
          <a:p>
            <a:pPr lvl="1"/>
            <a:r>
              <a:rPr lang="en-US" dirty="0"/>
              <a:t>Internally an Edit Operation is created and executed on apply</a:t>
            </a:r>
          </a:p>
          <a:p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Apply method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CBD2227-1710-4E0E-98BD-9941859CAD1D}"/>
              </a:ext>
            </a:extLst>
          </p:cNvPr>
          <p:cNvSpPr/>
          <p:nvPr/>
        </p:nvSpPr>
        <p:spPr bwMode="auto">
          <a:xfrm>
            <a:off x="909828" y="3303257"/>
            <a:ext cx="10302579" cy="18603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//Load a feature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RouteNumber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“42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inspector.Apply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//or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ApplyAsync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()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376943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0833" y="1270166"/>
            <a:ext cx="10369296" cy="3429000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dirty="0">
                <a:latin typeface="Consolas" panose="020B0609020204030204" pitchFamily="49" charset="0"/>
              </a:rPr>
              <a:t>Load(</a:t>
            </a:r>
            <a:r>
              <a:rPr lang="en-US" dirty="0" err="1">
                <a:latin typeface="Consolas" panose="020B0609020204030204" pitchFamily="49" charset="0"/>
              </a:rPr>
              <a:t>MapMember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IEnumerable</a:t>
            </a:r>
            <a:r>
              <a:rPr lang="en-US" dirty="0">
                <a:latin typeface="Consolas" panose="020B0609020204030204" pitchFamily="49" charset="0"/>
              </a:rPr>
              <a:t>&lt;long&gt;) </a:t>
            </a:r>
            <a:r>
              <a:rPr lang="en-US" dirty="0"/>
              <a:t>to load more than one feature:</a:t>
            </a:r>
          </a:p>
          <a:p>
            <a:pPr lvl="1"/>
            <a:r>
              <a:rPr lang="en-US" dirty="0"/>
              <a:t>Attribute values are conflated (into the attribute dictionary).</a:t>
            </a:r>
          </a:p>
          <a:p>
            <a:pPr lvl="2"/>
            <a:r>
              <a:rPr lang="en-US" dirty="0"/>
              <a:t>Attribute values that are different across features </a:t>
            </a:r>
            <a:r>
              <a:rPr lang="en-US" u="sng" dirty="0"/>
              <a:t>are set to </a:t>
            </a:r>
            <a:r>
              <a:rPr lang="en-US" u="sng" dirty="0" err="1"/>
              <a:t>System.DBNull</a:t>
            </a:r>
            <a:r>
              <a:rPr lang="en-US" u="sng" dirty="0"/>
              <a:t> in the dictionary</a:t>
            </a:r>
          </a:p>
          <a:p>
            <a:pPr lvl="3"/>
            <a:r>
              <a:rPr lang="en-US" sz="1600" dirty="0"/>
              <a:t>*Geometry, Blob, Raster values will be null (not </a:t>
            </a:r>
            <a:r>
              <a:rPr lang="en-US" sz="1600" dirty="0" err="1"/>
              <a:t>DBNull</a:t>
            </a:r>
            <a:r>
              <a:rPr lang="en-US" sz="1600" dirty="0"/>
              <a:t>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Setting attribute values applies the change to all (loaded) feature records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Multiple features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8F5C2E-734E-4BE9-846F-ADDF2C3017F2}"/>
              </a:ext>
            </a:extLst>
          </p:cNvPr>
          <p:cNvSpPr/>
          <p:nvPr/>
        </p:nvSpPr>
        <p:spPr bwMode="auto">
          <a:xfrm>
            <a:off x="920833" y="3840858"/>
            <a:ext cx="10302579" cy="1860325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//select and load all the ”pointsLayer1” features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pointsLayer1.Select().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GetObjectIDs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inspector[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"FACILITYID"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"22077.00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//Change FACILITYID for ~all~ selected features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inspector.Apply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31915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Schema Information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5F47603-5F62-4ED8-BED8-DC1A88D4F54E}"/>
              </a:ext>
            </a:extLst>
          </p:cNvPr>
          <p:cNvSpPr/>
          <p:nvPr/>
        </p:nvSpPr>
        <p:spPr bwMode="auto">
          <a:xfrm>
            <a:off x="871107" y="1528196"/>
            <a:ext cx="10412589" cy="384866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Retrieve the first feature layer from the selected layers in the TOC</a:t>
            </a:r>
            <a:endParaRPr lang="en-US" sz="1400" dirty="0">
              <a:solidFill>
                <a:srgbClr val="2B91AF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MapView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.Active.GetSelectedLayers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OfType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&gt;().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FirstOrDefault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Create the inspector object and load the layer schema information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theInspector.LoadSchema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featureLayer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IEnumerable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ArcGIS.Desktop.Editing.Attributes.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attributes 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theInspector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;</a:t>
            </a:r>
          </a:p>
          <a:p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foreach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att </a:t>
            </a:r>
            <a:r>
              <a:rPr lang="sv-SE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attributes</a:t>
            </a:r>
            <a:r>
              <a:rPr lang="sv-SE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// ignore blob, raster, geometry fields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.Blob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 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.Raster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 &amp;&amp;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     (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att.FieldType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!=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ArcGIS.Core.Data.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FieldType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.Geometry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)) {</a:t>
            </a: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att.FieldName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att.FieldAlias</a:t>
            </a:r>
            <a:endParaRPr lang="en-US" sz="1400" dirty="0">
              <a:solidFill>
                <a:srgbClr val="008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   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att.IsDirty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}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8886219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A10DF402-BBFD-4B30-B4D0-8CADFADC97D5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8" name="shading (lower right)">
              <a:extLst>
                <a:ext uri="{FF2B5EF4-FFF2-40B4-BE49-F238E27FC236}">
                  <a16:creationId xmlns:a16="http://schemas.microsoft.com/office/drawing/2014/main" id="{4508C0D0-7B14-446F-A232-602FC888025F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3D0B485-A7DC-4E5F-BA4C-FB36CED0A55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22" name="Group 21" hidden="1">
                <a:extLst>
                  <a:ext uri="{FF2B5EF4-FFF2-40B4-BE49-F238E27FC236}">
                    <a16:creationId xmlns:a16="http://schemas.microsoft.com/office/drawing/2014/main" id="{9CE5E235-AC69-4332-9200-18ABFDD2004B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49AA9579-566B-4BE1-9EFD-69B26B8DF4B5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41" name="Picture 40">
                  <a:extLst>
                    <a:ext uri="{FF2B5EF4-FFF2-40B4-BE49-F238E27FC236}">
                      <a16:creationId xmlns:a16="http://schemas.microsoft.com/office/drawing/2014/main" id="{AD68CA26-87AD-40EC-92E5-0F3C8FE0C6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64EE59E3-0DC5-4F1E-9412-E79C07AEC040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93FC777-3E17-4D09-9B04-52B55AC35EA6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F00A04E8-726A-4BA7-9F70-98F8434C5A4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7" name="Freeform 72">
                      <a:extLst>
                        <a:ext uri="{FF2B5EF4-FFF2-40B4-BE49-F238E27FC236}">
                          <a16:creationId xmlns:a16="http://schemas.microsoft.com/office/drawing/2014/main" id="{56C0FF71-F4A6-4347-A08B-67ECE44813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6ADDF119-6F4B-48EB-8CE8-56EDE189DC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BC5D941F-9DA6-4224-B190-5FD19CCB99B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DE3458AC-C8C3-4FD0-863B-FAD955D02D5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34" name="Freeform 69">
                      <a:extLst>
                        <a:ext uri="{FF2B5EF4-FFF2-40B4-BE49-F238E27FC236}">
                          <a16:creationId xmlns:a16="http://schemas.microsoft.com/office/drawing/2014/main" id="{B4A57234-DE96-4EB3-9549-1C05E0F0ED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9DC14886-D0D1-4212-8270-52214792B8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656D8257-AE4F-4553-B1A7-A46A714D8D8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3377F599-210D-41BE-8A48-8198B623D2D9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475E2C8F-4525-4712-A013-B1E32DD4B6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38B39945-C061-489E-8597-6E6FE73B02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30620F14-E182-4FD2-BCFE-CDC2DE01B41C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8" name="Picture 27">
                    <a:extLst>
                      <a:ext uri="{FF2B5EF4-FFF2-40B4-BE49-F238E27FC236}">
                        <a16:creationId xmlns:a16="http://schemas.microsoft.com/office/drawing/2014/main" id="{DA7583CB-DB17-4AB1-853E-F9396672FA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C88DB49D-8FB1-4331-A7F4-6B62770A840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6E8CE55A-A0B2-4E8E-93F2-822A37CA41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D9D3B25-C463-4A71-8FD8-09523AB33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 – Copy attributes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>
          <a:xfrm>
            <a:off x="949568" y="1559169"/>
            <a:ext cx="10369296" cy="3429000"/>
          </a:xfrm>
        </p:spPr>
        <p:txBody>
          <a:bodyPr/>
          <a:lstStyle/>
          <a:p>
            <a:pPr lvl="1"/>
            <a:endParaRPr lang="en-US" sz="1200" dirty="0"/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2" name="Content Placeholder 18"/>
          <p:cNvSpPr txBox="1">
            <a:spLocks/>
          </p:cNvSpPr>
          <p:nvPr/>
        </p:nvSpPr>
        <p:spPr>
          <a:xfrm>
            <a:off x="904072" y="1383323"/>
            <a:ext cx="10369296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pPr lvl="1"/>
            <a:r>
              <a:rPr lang="en-US" sz="2000" dirty="0"/>
              <a:t>Using </a:t>
            </a:r>
            <a:r>
              <a:rPr lang="en-US" sz="2000" dirty="0">
                <a:latin typeface="Consolas" panose="020B0609020204030204" pitchFamily="49" charset="0"/>
              </a:rPr>
              <a:t>Create(</a:t>
            </a:r>
            <a:r>
              <a:rPr lang="en-US" sz="2000" dirty="0" err="1">
                <a:latin typeface="Consolas" panose="020B0609020204030204" pitchFamily="49" charset="0"/>
              </a:rPr>
              <a:t>MapMember</a:t>
            </a:r>
            <a:r>
              <a:rPr lang="en-US" sz="2000" dirty="0">
                <a:latin typeface="Consolas" panose="020B0609020204030204" pitchFamily="49" charset="0"/>
              </a:rPr>
              <a:t> member, Inspector inspector)</a:t>
            </a: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lvl="1"/>
            <a:endParaRPr lang="en-US" sz="2000" dirty="0">
              <a:latin typeface="Consolas" panose="020B0609020204030204" pitchFamily="49" charset="0"/>
            </a:endParaRPr>
          </a:p>
          <a:p>
            <a:pPr marL="283464" lvl="1" indent="0">
              <a:buNone/>
            </a:pPr>
            <a:r>
              <a:rPr lang="en-US" sz="800" dirty="0">
                <a:latin typeface="Consolas" panose="020B0609020204030204" pitchFamily="49" charset="0"/>
              </a:rPr>
              <a:t> </a:t>
            </a:r>
          </a:p>
          <a:p>
            <a:pPr marL="621792" lvl="2" indent="0">
              <a:buNone/>
            </a:pPr>
            <a:r>
              <a:rPr lang="en-US" sz="1800" dirty="0"/>
              <a:t>Use </a:t>
            </a:r>
            <a:r>
              <a:rPr lang="en-US" sz="1800" dirty="0" err="1"/>
              <a:t>foreach</a:t>
            </a:r>
            <a:r>
              <a:rPr lang="en-US" sz="1800" dirty="0"/>
              <a:t> and copy</a:t>
            </a:r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marL="621792" lvl="2" indent="0">
              <a:buNone/>
            </a:pPr>
            <a:endParaRPr lang="en-US" sz="1800" dirty="0"/>
          </a:p>
          <a:p>
            <a:pPr lvl="1"/>
            <a:r>
              <a:rPr lang="en-US" sz="2000" dirty="0"/>
              <a:t>Using</a:t>
            </a:r>
            <a:r>
              <a:rPr lang="en-US" sz="2000" dirty="0">
                <a:latin typeface="Consolas" panose="020B0609020204030204" pitchFamily="49" charset="0"/>
              </a:rPr>
              <a:t> Create/Modify </a:t>
            </a:r>
            <a:r>
              <a:rPr lang="en-US" sz="2000" dirty="0"/>
              <a:t>with</a:t>
            </a:r>
            <a:r>
              <a:rPr lang="en-US" sz="2000" dirty="0">
                <a:latin typeface="Consolas" panose="020B0609020204030204" pitchFamily="49" charset="0"/>
              </a:rPr>
              <a:t> Dictionary&lt;string, object&gt; </a:t>
            </a:r>
            <a:r>
              <a:rPr lang="en-US" sz="2000" dirty="0"/>
              <a:t>parameters</a:t>
            </a:r>
          </a:p>
          <a:p>
            <a:pPr lvl="2"/>
            <a:r>
              <a:rPr lang="en-US" sz="1800" dirty="0"/>
              <a:t>Use LINQ to convert inspector attributes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A468D7-6DF8-4E06-95A5-D1A643635DB2}"/>
              </a:ext>
            </a:extLst>
          </p:cNvPr>
          <p:cNvSpPr/>
          <p:nvPr/>
        </p:nvSpPr>
        <p:spPr bwMode="auto">
          <a:xfrm>
            <a:off x="943186" y="1734582"/>
            <a:ext cx="10754828" cy="1186102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//load feature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inspector.Load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28);</a:t>
            </a:r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inspector.Shape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pt1;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//change geometry if needed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inspector);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686CCD-59E1-494D-8EC5-D4EA7E1B15C9}"/>
              </a:ext>
            </a:extLst>
          </p:cNvPr>
          <p:cNvSpPr/>
          <p:nvPr/>
        </p:nvSpPr>
        <p:spPr bwMode="auto">
          <a:xfrm>
            <a:off x="909828" y="3349156"/>
            <a:ext cx="10754828" cy="128505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Dictionary&lt;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object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a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inspector)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a.FieldName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a.IsGeometryField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?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a.CurrentValue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63A0A5-456E-4264-8669-02801828C324}"/>
              </a:ext>
            </a:extLst>
          </p:cNvPr>
          <p:cNvSpPr/>
          <p:nvPr/>
        </p:nvSpPr>
        <p:spPr bwMode="auto">
          <a:xfrm>
            <a:off x="909828" y="5618397"/>
            <a:ext cx="10754828" cy="899923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24,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inspector.ToDictionary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(a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a.FieldName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a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a.CurrentValue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)); 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959856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Editing in Pro</a:t>
            </a:r>
          </a:p>
          <a:p>
            <a:r>
              <a:rPr lang="en-US" dirty="0"/>
              <a:t>Edit Operations</a:t>
            </a:r>
          </a:p>
          <a:p>
            <a:pPr lvl="1"/>
            <a:r>
              <a:rPr lang="en-US" dirty="0"/>
              <a:t>Basic workflows and usage</a:t>
            </a:r>
          </a:p>
          <a:p>
            <a:r>
              <a:rPr lang="en-US" dirty="0"/>
              <a:t>Inspector</a:t>
            </a:r>
          </a:p>
          <a:p>
            <a:pPr lvl="1"/>
            <a:r>
              <a:rPr lang="en-US" dirty="0"/>
              <a:t>Access and update attributes</a:t>
            </a:r>
          </a:p>
          <a:p>
            <a:r>
              <a:rPr lang="en-US" dirty="0"/>
              <a:t>Editing Events</a:t>
            </a:r>
          </a:p>
          <a:p>
            <a:pPr lvl="1"/>
            <a:r>
              <a:rPr lang="en-US" dirty="0"/>
              <a:t>Row Events</a:t>
            </a:r>
          </a:p>
          <a:p>
            <a:pPr lvl="1"/>
            <a:r>
              <a:rPr lang="en-US" dirty="0"/>
              <a:t>Edit Operation Events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4812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3FA5628-2481-441F-8FBF-1CC8C6BCC3E6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7836B1F7-494A-432F-B10B-9EAA55F8DFC8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7B163EE-D0BB-4FD9-B006-3B2551AE6E88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34759BB7-5B86-4F1E-9E21-DFC3EFC10A7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55D64FE-F0F1-4F1A-AB7A-AB0B9D111E3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5AA509CD-128C-4EB6-9637-1B70853FD54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9AD82709-2DB2-4332-B70A-E467932CE32D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73CE8B2-55D7-47E8-833C-74B03741ED45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79F94222-B815-44DB-89F6-E93BACBF03B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7DE806E2-D967-4E9A-B65D-742CA9D38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06700357-3981-47E1-A0BF-40F7B39358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3A62BBDE-6C56-4C54-AE14-15953E2AA21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072F11D0-393C-45BC-9921-4CCA4832285D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AF6D7D3C-0FE0-4A37-BE2D-5ACDA165A9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13D7C545-3984-4057-9989-C49497B08B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43AE9F97-B3EF-46C7-90B9-C08C1A2C518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D1F25677-911D-4714-BF55-F990FAC98EF8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3287B6C2-B37C-4DEA-8520-5562523CA87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9D2C6361-0F92-4A63-BB6E-4D4E505882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0269104C-F88A-44E2-ACC2-5E3207A78007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FD2CFCAA-4B34-40A3-A8F8-F10F4D02D3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F8D4ED78-C416-463E-8B35-0BD98CE8CC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71FA970E-8902-4F3C-AEA8-6920535CAF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2358973-E45B-4EBD-AE1C-8F931343D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Inspector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283464" lvl="1" indent="0">
              <a:buNone/>
            </a:pPr>
            <a:r>
              <a:rPr lang="en-US" dirty="0"/>
              <a:t>Demo – Inspector</a:t>
            </a:r>
          </a:p>
        </p:txBody>
      </p:sp>
    </p:spTree>
    <p:extLst>
      <p:ext uri="{BB962C8B-B14F-4D97-AF65-F5344CB8AC3E}">
        <p14:creationId xmlns:p14="http://schemas.microsoft.com/office/powerpoint/2010/main" val="4050504906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Row Events</a:t>
            </a:r>
          </a:p>
          <a:p>
            <a:pPr lvl="1"/>
            <a:r>
              <a:rPr lang="en-US" dirty="0"/>
              <a:t>Create, Change, Delete</a:t>
            </a:r>
          </a:p>
          <a:p>
            <a:r>
              <a:rPr lang="en-US" dirty="0"/>
              <a:t>Edit Operation Events</a:t>
            </a:r>
          </a:p>
          <a:p>
            <a:pPr lvl="1"/>
            <a:r>
              <a:rPr lang="en-US" dirty="0" err="1"/>
              <a:t>EditStarted</a:t>
            </a:r>
            <a:r>
              <a:rPr lang="en-US" dirty="0"/>
              <a:t> (coming at 2.6)</a:t>
            </a:r>
          </a:p>
          <a:p>
            <a:pPr lvl="1"/>
            <a:r>
              <a:rPr lang="en-US" dirty="0" err="1"/>
              <a:t>EditCompleting</a:t>
            </a:r>
            <a:endParaRPr lang="en-US" dirty="0"/>
          </a:p>
          <a:p>
            <a:pPr lvl="1"/>
            <a:r>
              <a:rPr lang="en-US" dirty="0" err="1"/>
              <a:t>EditCompleted</a:t>
            </a:r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86315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84125F3-812E-412F-83A2-ACA6D433E9C7}"/>
              </a:ext>
            </a:extLst>
          </p:cNvPr>
          <p:cNvGrpSpPr/>
          <p:nvPr/>
        </p:nvGrpSpPr>
        <p:grpSpPr>
          <a:xfrm>
            <a:off x="9021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5B27F9E6-CCCD-48F1-A8C9-2F1816927A89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82C957D-F614-4188-968F-A2AA6D8BC08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72E7BF32-C32D-46D8-8635-502B267832B7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91F915B-3C69-485A-8CDC-D56126311E3C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4992943A-543B-44DC-996D-6C1F66A593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84EC40D-1D19-4158-84A4-540A8BA2EB4A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1E85BAA4-B415-4C9D-B8F6-604A6F46ED7D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3691762E-63A6-498D-B880-C855D96D0A9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52F27492-0BC1-4E89-967C-8482F9673E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1F20123E-2519-45E9-AE8B-BF10C5ACDF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D3507870-FA02-4E44-BCE8-ADA67404B67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14BB9F01-CF34-4106-9380-840FBC11AF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B72FC65D-568D-4CB4-AD2D-0307849E77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B9A350A5-6896-49ED-8307-95CB4D012C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74082050-922B-4682-8B92-00B91206DB1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BEA4317D-5B2C-476E-8A50-4030E5BB456C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EFA0EB7A-8F49-4A46-8737-3ED785E3787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14E9FC1C-36A1-4F93-A627-D76D88320D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2C893D5C-AA09-45C5-ABEC-EB8BA54C15B7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B09B1EA4-3666-4F1B-BB71-8A069B9F52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F0B5E2BD-78C5-4A10-9561-80A2D9F8F8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4945DDA2-AD8B-4F46-83BF-31C9CEE451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8AEDE8-301E-4373-AC7B-3367E948AC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Row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Subscribe by layer</a:t>
            </a:r>
          </a:p>
          <a:p>
            <a:pPr lvl="1"/>
            <a:r>
              <a:rPr lang="en-US" dirty="0" err="1"/>
              <a:t>RowChangedEvent.Subscribe</a:t>
            </a:r>
            <a:r>
              <a:rPr lang="en-US" dirty="0"/>
              <a:t>(</a:t>
            </a:r>
            <a:r>
              <a:rPr lang="en-US" dirty="0" err="1"/>
              <a:t>OnRowChangedEvent</a:t>
            </a:r>
            <a:r>
              <a:rPr lang="en-US" dirty="0"/>
              <a:t>, </a:t>
            </a:r>
            <a:r>
              <a:rPr lang="en-US" dirty="0" err="1"/>
              <a:t>layerTable</a:t>
            </a:r>
            <a:r>
              <a:rPr lang="en-US" dirty="0"/>
              <a:t>);</a:t>
            </a:r>
          </a:p>
          <a:p>
            <a:r>
              <a:rPr lang="en-US" dirty="0"/>
              <a:t>Occur during an Edit Operation</a:t>
            </a:r>
          </a:p>
          <a:p>
            <a:pPr lvl="1"/>
            <a:endParaRPr lang="en-US" dirty="0"/>
          </a:p>
          <a:p>
            <a:r>
              <a:rPr lang="en-US" dirty="0"/>
              <a:t>Use to </a:t>
            </a:r>
          </a:p>
          <a:p>
            <a:pPr lvl="1"/>
            <a:r>
              <a:rPr lang="en-US" dirty="0"/>
              <a:t>Make changes to </a:t>
            </a:r>
            <a:r>
              <a:rPr lang="en-US" i="1" dirty="0"/>
              <a:t>the</a:t>
            </a:r>
            <a:r>
              <a:rPr lang="en-US" dirty="0"/>
              <a:t> row being edited (passed in the event argument)</a:t>
            </a:r>
          </a:p>
          <a:p>
            <a:pPr lvl="2"/>
            <a:r>
              <a:rPr lang="en-US" dirty="0"/>
              <a:t>Changes to the row become part of the on-going transaction</a:t>
            </a:r>
          </a:p>
          <a:p>
            <a:pPr lvl="1"/>
            <a:r>
              <a:rPr lang="en-US" dirty="0"/>
              <a:t>Validate row attributes that have been changed</a:t>
            </a:r>
          </a:p>
          <a:p>
            <a:pPr lvl="1"/>
            <a:r>
              <a:rPr lang="en-US" dirty="0"/>
              <a:t>Cancel row transactions (e.g. those that fail validation)</a:t>
            </a:r>
          </a:p>
          <a:p>
            <a:pPr lvl="1"/>
            <a:r>
              <a:rPr lang="en-US" dirty="0"/>
              <a:t>Log edits</a:t>
            </a:r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62713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7D35DB7-06ED-4230-9257-A0C8DEDBC7ED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2" name="shading (lower right)">
              <a:extLst>
                <a:ext uri="{FF2B5EF4-FFF2-40B4-BE49-F238E27FC236}">
                  <a16:creationId xmlns:a16="http://schemas.microsoft.com/office/drawing/2014/main" id="{EAEAE40C-E1D0-4E7A-9795-CB040775EF48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74F2B4B-8A56-4D22-B4D0-3BE352A9AF5B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5" name="Group 14" hidden="1">
                <a:extLst>
                  <a:ext uri="{FF2B5EF4-FFF2-40B4-BE49-F238E27FC236}">
                    <a16:creationId xmlns:a16="http://schemas.microsoft.com/office/drawing/2014/main" id="{11D27996-B13E-4A42-B272-83CBAF966F5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72589486-47E3-4F30-88D4-8390058AD936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64032983-0EEC-4BB6-90D4-0154B7872A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7C83A91-F0E3-487C-8328-BE75A357A14A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C1A2D7CA-0321-46EB-9675-C5B44DAA056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DA351A21-FD54-46DE-8033-8FB02FCEFE2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2" name="Freeform 72">
                      <a:extLst>
                        <a:ext uri="{FF2B5EF4-FFF2-40B4-BE49-F238E27FC236}">
                          <a16:creationId xmlns:a16="http://schemas.microsoft.com/office/drawing/2014/main" id="{7182179D-FC4B-4E8C-BB20-3C49B2C2A9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CD738626-372C-46BE-A565-E07F6DFC4B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09089206-BEDC-472D-B082-A4BCE7D5B7A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B99D78E4-2C51-4ABC-A5CF-9623A3562A6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9" name="Freeform 69">
                      <a:extLst>
                        <a:ext uri="{FF2B5EF4-FFF2-40B4-BE49-F238E27FC236}">
                          <a16:creationId xmlns:a16="http://schemas.microsoft.com/office/drawing/2014/main" id="{1F86B7F5-A688-47AF-9A54-0F126136B2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8C6993B0-0B03-4825-B658-AAC8ED69A3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CFC72B89-A2F8-4C62-8444-77682EB09F3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C006F14-25AA-4292-ACB0-5E33F788559A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13B717EE-C349-486A-B51A-EFAF340A0C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0DA9B4B0-D3F3-4CF6-8D22-54EB13C0CF4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901D9DF-DC9F-44D4-BEE8-60337F90E250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EFF7C3B2-3AFE-4939-BBAF-0124DF5231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7654FF61-5DBE-4BD8-8083-754541F7E8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AE477D0C-B57F-40CC-AAC0-32382A5C2D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2BA4BAB-4F9F-4B3D-9F9D-DF4335E9D5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Row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1"/>
            <a:r>
              <a:rPr lang="en-US" sz="2000" dirty="0"/>
              <a:t>Use the </a:t>
            </a:r>
            <a:r>
              <a:rPr lang="en-US" sz="2000" dirty="0" err="1"/>
              <a:t>RowChangedEventArgs</a:t>
            </a:r>
            <a:r>
              <a:rPr lang="en-US" sz="2000" dirty="0"/>
              <a:t> parameter to:</a:t>
            </a:r>
          </a:p>
          <a:p>
            <a:pPr lvl="2"/>
            <a:r>
              <a:rPr lang="en-US" dirty="0"/>
              <a:t>Access the Row being edited</a:t>
            </a:r>
          </a:p>
          <a:p>
            <a:pPr lvl="2"/>
            <a:r>
              <a:rPr lang="en-US" dirty="0" err="1"/>
              <a:t>EditType</a:t>
            </a:r>
            <a:r>
              <a:rPr lang="en-US" dirty="0"/>
              <a:t> (Create, Change, Delete)</a:t>
            </a:r>
          </a:p>
          <a:p>
            <a:pPr lvl="2"/>
            <a:r>
              <a:rPr lang="en-US" dirty="0" err="1">
                <a:solidFill>
                  <a:srgbClr val="FFFF00"/>
                </a:solidFill>
              </a:rPr>
              <a:t>EditOperation</a:t>
            </a:r>
            <a:endParaRPr lang="en-US" dirty="0">
              <a:solidFill>
                <a:srgbClr val="FFFF00"/>
              </a:solidFill>
            </a:endParaRPr>
          </a:p>
          <a:p>
            <a:pPr lvl="2"/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CancelEdit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on the </a:t>
            </a:r>
            <a:r>
              <a:rPr lang="en-US" dirty="0" err="1">
                <a:latin typeface="Consolas" panose="020B0609020204030204" pitchFamily="49" charset="0"/>
              </a:rPr>
              <a:t>RowChangedEventsArgs</a:t>
            </a:r>
            <a:r>
              <a:rPr lang="en-US" dirty="0"/>
              <a:t> to abort the transaction</a:t>
            </a:r>
          </a:p>
          <a:p>
            <a:pPr lvl="2"/>
            <a:endParaRPr lang="en-US" dirty="0"/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816079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CE9DE26-C2BC-4127-8FE7-6902BC57D53D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2" name="shading (lower right)">
              <a:extLst>
                <a:ext uri="{FF2B5EF4-FFF2-40B4-BE49-F238E27FC236}">
                  <a16:creationId xmlns:a16="http://schemas.microsoft.com/office/drawing/2014/main" id="{B7ECE86C-55D7-46C9-9696-46B50D3FC6C1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3F28077-AF23-4DE5-9CF5-0B454017C96E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5" name="Group 14" hidden="1">
                <a:extLst>
                  <a:ext uri="{FF2B5EF4-FFF2-40B4-BE49-F238E27FC236}">
                    <a16:creationId xmlns:a16="http://schemas.microsoft.com/office/drawing/2014/main" id="{086D2BF7-2A52-4B38-9E44-AB9BB2BFE1E8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8980429F-D158-41F2-B60A-5C1C9BD7C772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5463BC61-EAC1-439A-9650-698B603A11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52674CD-231C-48D0-9E6E-6DBAD2342E75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933FFEE-099C-4F12-9504-F8F3BBB17A93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2C6ABCC9-1A3C-49FB-B48F-F7191731677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2" name="Freeform 72">
                      <a:extLst>
                        <a:ext uri="{FF2B5EF4-FFF2-40B4-BE49-F238E27FC236}">
                          <a16:creationId xmlns:a16="http://schemas.microsoft.com/office/drawing/2014/main" id="{0FE7DF83-F50A-4EA9-A905-56095F3DEC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8633625A-9722-4B4C-AEBF-BBE251AA99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EEF03D05-A5C5-4604-81DB-788DF75B41A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8" name="Group 27">
                    <a:extLst>
                      <a:ext uri="{FF2B5EF4-FFF2-40B4-BE49-F238E27FC236}">
                        <a16:creationId xmlns:a16="http://schemas.microsoft.com/office/drawing/2014/main" id="{1312FA79-0F26-47BE-AAB9-C9E6163CF679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9" name="Freeform 69">
                      <a:extLst>
                        <a:ext uri="{FF2B5EF4-FFF2-40B4-BE49-F238E27FC236}">
                          <a16:creationId xmlns:a16="http://schemas.microsoft.com/office/drawing/2014/main" id="{97A625B3-4593-498E-80D7-FFD9547F39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6D2A51E8-6D75-4D98-BFF9-3E1EE50240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2C5503C6-85FD-48A9-88CB-4A8A5C6260F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1A2004F8-0E09-498E-B267-3A7A19481E91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E6778108-FED6-455F-BDDE-F6BB2D38470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4B9D7EA9-44B1-4127-94A6-9F2AE532020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884A9B14-1645-4DED-AF23-ABEF03BF453C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ADFF4374-D7C1-48C9-8508-713AF89A85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0BDCDC49-44E7-4FBB-8F49-5D57459BA5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FC6F2FFD-7E5A-4A98-B029-9056BC9CE2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A2F3B5D-608C-474F-B5E1-74772CD5FA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Row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/>
            <a:endParaRPr lang="en-US" dirty="0"/>
          </a:p>
          <a:p>
            <a:pPr marL="621792" lvl="2" indent="0">
              <a:buNone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BFD95D-5A19-47BC-9402-5D3C53B772A1}"/>
              </a:ext>
            </a:extLst>
          </p:cNvPr>
          <p:cNvSpPr txBox="1"/>
          <p:nvPr/>
        </p:nvSpPr>
        <p:spPr>
          <a:xfrm>
            <a:off x="682626" y="1734581"/>
            <a:ext cx="10595448" cy="2951719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RowChangedEvent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=&gt; {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  //Validate any </a:t>
            </a:r>
            <a:r>
              <a:rPr lang="en-US" sz="1600" b="1" dirty="0">
                <a:solidFill>
                  <a:srgbClr val="008000"/>
                </a:solidFill>
                <a:latin typeface="Consolas" panose="020B0609020204030204" pitchFamily="49" charset="0"/>
              </a:rPr>
              <a:t>change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to “police district”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HasValueChanged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rc.Row.FindField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))) {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ValidateDistrict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]))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//Cancel edits with invalid “police district” values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$"Police district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]}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 is invalid"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}, 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crimes_fc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b="1" dirty="0"/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763097968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C3D5F80-C94D-4F9F-9617-9F85C013F66B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7C87E9FC-6F14-45DD-A8A8-139BB1D4DF79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BED94E-887D-4CE5-B929-7C9B1B5D726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DC334E02-1ED6-4812-92B0-EFEAFDBA1FA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37505EF-72BE-436C-84FD-05DD240DA2C6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BBEBBA59-16F7-4FA0-89E8-EBCF741BAA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13BA965-F47C-4675-BDC5-BA85C6AD6B3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30C73B8-4CB6-4DC0-8D51-40A4FB1A43D7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A5DFC5EA-6A33-47F2-949D-16B61B69C67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CD181C9D-9F47-43B1-BC37-86093E8546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31DD0E59-E7B6-4D0C-B093-0C101CDEA9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2C8D82FC-C601-4105-AA5C-3F6F98517856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59890214-62CE-4369-BD9D-A0A2863725B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173A7D61-35DC-46B4-89B7-19B3BFB9C3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AFCE3E56-9AA8-4CD9-88D1-EE7208655C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0319F742-F191-4F48-B217-018018BC9FD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A1365B1-356C-4170-BCDC-A578A9A8240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808050A-A73F-4B31-B5D5-2930D9E595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C0752C86-EC89-4210-904D-D138337028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CC1080F1-B9EC-4AFF-86AF-8676487DDA69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C54B9E37-2218-4C05-914B-88B928F75C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E5F7A119-9EC1-4A01-A32F-5ABAB8C0FA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BFE35489-158F-43E4-85BC-0FB465A98E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027F9A-F773-41AE-8A49-D07F15618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Edit Operation in Row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Row events occur while an </a:t>
            </a:r>
            <a:r>
              <a:rPr lang="en-US" dirty="0" err="1"/>
              <a:t>EditOperation</a:t>
            </a:r>
            <a:r>
              <a:rPr lang="en-US" dirty="0"/>
              <a:t> is executing</a:t>
            </a:r>
          </a:p>
          <a:p>
            <a:r>
              <a:rPr lang="en-US" dirty="0"/>
              <a:t>The </a:t>
            </a:r>
            <a:r>
              <a:rPr lang="en-US" dirty="0" err="1"/>
              <a:t>EditOperation</a:t>
            </a:r>
            <a:r>
              <a:rPr lang="en-US" dirty="0"/>
              <a:t> is passed to the event</a:t>
            </a:r>
          </a:p>
          <a:p>
            <a:r>
              <a:rPr lang="en-US" dirty="0"/>
              <a:t>Use the current </a:t>
            </a:r>
            <a:r>
              <a:rPr lang="en-US" dirty="0" err="1"/>
              <a:t>EditOperation</a:t>
            </a:r>
            <a:r>
              <a:rPr lang="en-US" dirty="0"/>
              <a:t> to modify the current row or other datasets</a:t>
            </a:r>
          </a:p>
          <a:p>
            <a:pPr lvl="1"/>
            <a:r>
              <a:rPr lang="en-US" dirty="0" err="1"/>
              <a:t>Additonally</a:t>
            </a:r>
            <a:r>
              <a:rPr lang="en-US" dirty="0"/>
              <a:t> the </a:t>
            </a:r>
            <a:r>
              <a:rPr lang="en-US" dirty="0" err="1"/>
              <a:t>ArcGIS.Core.Data</a:t>
            </a:r>
            <a:r>
              <a:rPr lang="en-US" dirty="0"/>
              <a:t> API can be used to modify the current row</a:t>
            </a:r>
          </a:p>
          <a:p>
            <a:pPr lvl="2"/>
            <a:r>
              <a:rPr lang="en-US" dirty="0"/>
              <a:t>Row[“My Field”] = 42</a:t>
            </a:r>
          </a:p>
          <a:p>
            <a:pPr lvl="2"/>
            <a:endParaRPr lang="en-US" sz="2000" dirty="0">
              <a:latin typeface="Consolas" panose="020B0609020204030204" pitchFamily="49" charset="0"/>
            </a:endParaRPr>
          </a:p>
          <a:p>
            <a:r>
              <a:rPr lang="en-US" u="sng" dirty="0"/>
              <a:t>Do NOT </a:t>
            </a:r>
            <a:r>
              <a:rPr lang="en-US" dirty="0"/>
              <a:t>create new </a:t>
            </a:r>
            <a:r>
              <a:rPr lang="en-US" dirty="0" err="1"/>
              <a:t>EditOperations</a:t>
            </a:r>
            <a:r>
              <a:rPr lang="en-US" dirty="0"/>
              <a:t> inside row events</a:t>
            </a:r>
          </a:p>
          <a:p>
            <a:r>
              <a:rPr lang="en-US" u="sng" dirty="0"/>
              <a:t>Do NOT </a:t>
            </a:r>
            <a:r>
              <a:rPr lang="en-US" dirty="0"/>
              <a:t>execute the current </a:t>
            </a:r>
            <a:r>
              <a:rPr lang="en-US" dirty="0" err="1"/>
              <a:t>EditOperation</a:t>
            </a:r>
            <a:r>
              <a:rPr lang="en-US" dirty="0"/>
              <a:t> inside row events</a:t>
            </a:r>
          </a:p>
          <a:p>
            <a:pPr marL="0" indent="0">
              <a:buNone/>
            </a:pPr>
            <a:endParaRPr lang="en-US" sz="2400" dirty="0"/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971783"/>
      </p:ext>
    </p:extLst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C3D5F80-C94D-4F9F-9617-9F85C013F66B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7C87E9FC-6F14-45DD-A8A8-139BB1D4DF79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BED94E-887D-4CE5-B929-7C9B1B5D726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DC334E02-1ED6-4812-92B0-EFEAFDBA1FA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37505EF-72BE-436C-84FD-05DD240DA2C6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BBEBBA59-16F7-4FA0-89E8-EBCF741BAA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13BA965-F47C-4675-BDC5-BA85C6AD6B3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30C73B8-4CB6-4DC0-8D51-40A4FB1A43D7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A5DFC5EA-6A33-47F2-949D-16B61B69C67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CD181C9D-9F47-43B1-BC37-86093E8546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31DD0E59-E7B6-4D0C-B093-0C101CDEA9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2C8D82FC-C601-4105-AA5C-3F6F98517856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59890214-62CE-4369-BD9D-A0A2863725B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173A7D61-35DC-46B4-89B7-19B3BFB9C3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AFCE3E56-9AA8-4CD9-88D1-EE7208655C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0319F742-F191-4F48-B217-018018BC9FD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A1365B1-356C-4170-BCDC-A578A9A8240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808050A-A73F-4B31-B5D5-2930D9E595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C0752C86-EC89-4210-904D-D138337028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CC1080F1-B9EC-4AFF-86AF-8676487DDA69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C54B9E37-2218-4C05-914B-88B928F75C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E5F7A119-9EC1-4A01-A32F-5ABAB8C0FA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BFE35489-158F-43E4-85BC-0FB465A98E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027F9A-F773-41AE-8A49-D07F15618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Edit Operation in Row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C4283-3154-48F4-92B4-B95EEF2C3CE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8F8C83-336A-43FD-9F89-AC74551D40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8469" y="1374335"/>
            <a:ext cx="8595061" cy="496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87306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C3D5F80-C94D-4F9F-9617-9F85C013F66B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7C87E9FC-6F14-45DD-A8A8-139BB1D4DF79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BED94E-887D-4CE5-B929-7C9B1B5D726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DC334E02-1ED6-4812-92B0-EFEAFDBA1FA1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37505EF-72BE-436C-84FD-05DD240DA2C6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BBEBBA59-16F7-4FA0-89E8-EBCF741BAA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13BA965-F47C-4675-BDC5-BA85C6AD6B3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E30C73B8-4CB6-4DC0-8D51-40A4FB1A43D7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A5DFC5EA-6A33-47F2-949D-16B61B69C67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CD181C9D-9F47-43B1-BC37-86093E8546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31DD0E59-E7B6-4D0C-B093-0C101CDEA9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2C8D82FC-C601-4105-AA5C-3F6F98517856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59890214-62CE-4369-BD9D-A0A2863725B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173A7D61-35DC-46B4-89B7-19B3BFB9C3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AFCE3E56-9AA8-4CD9-88D1-EE7208655C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0319F742-F191-4F48-B217-018018BC9FD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A1365B1-356C-4170-BCDC-A578A9A8240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808050A-A73F-4B31-B5D5-2930D9E5959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C0752C86-EC89-4210-904D-D138337028A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CC1080F1-B9EC-4AFF-86AF-8676487DDA69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C54B9E37-2218-4C05-914B-88B928F75C8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E5F7A119-9EC1-4A01-A32F-5ABAB8C0FA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BFE35489-158F-43E4-85BC-0FB465A98E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9027F9A-F773-41AE-8A49-D07F15618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Row Events Notes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RowEvent</a:t>
            </a:r>
            <a:r>
              <a:rPr lang="en-US" dirty="0"/>
              <a:t> callbacks are called on the </a:t>
            </a:r>
            <a:r>
              <a:rPr lang="en-US" dirty="0" err="1"/>
              <a:t>QueuedTask</a:t>
            </a:r>
            <a:r>
              <a:rPr lang="en-US" dirty="0"/>
              <a:t> thread. </a:t>
            </a:r>
          </a:p>
          <a:p>
            <a:r>
              <a:rPr lang="en-US" dirty="0"/>
              <a:t>You do NOT need to wrap code in a </a:t>
            </a:r>
            <a:r>
              <a:rPr lang="en-US" dirty="0" err="1"/>
              <a:t>QueuedTask</a:t>
            </a:r>
            <a:r>
              <a:rPr lang="en-US" dirty="0"/>
              <a:t> within your row event callback</a:t>
            </a:r>
            <a:endParaRPr lang="en-US" sz="1800" dirty="0"/>
          </a:p>
          <a:p>
            <a:r>
              <a:rPr lang="en-US" dirty="0"/>
              <a:t>No need to Store Row changes</a:t>
            </a:r>
            <a:endParaRPr lang="en-US" sz="2400" dirty="0"/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962926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112DB19-2B92-4BCE-BD96-664528EBA6E5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DBDBBD66-4B80-46A3-9C55-59B5399A20AB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1AB51D0-3DA2-481D-872A-D3D22F8556FF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8E54FB8F-1855-4A21-9578-FDD7CBA044A0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BCFE12B0-D394-482E-80B8-D8E49F273513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5B2538AE-3539-4A33-9039-BFD318D2DF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8466903-B8A2-45A1-830D-58CE5096861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C1DD052-05CA-409C-B26D-8B773295A733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5FFB2C1F-E82F-4464-84CC-2282520D9B3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CA269D78-313E-45BF-A2D4-947FEAB714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88770A5F-3DA6-4FFA-B4ED-47A71C9A5E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1E2DA2F9-D7C7-4A4F-B248-DF7C384AC26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605F914A-B287-4A7F-A8D8-000842296F0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65C8B4C0-85EB-4732-8A0E-C2F042B13C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836D7757-1B50-469C-A665-74264BB3A3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04FD7430-7674-44A0-8A29-91FB311B2B39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B196313-3D92-4502-B6BD-95FA8C522ADD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CAD156B-D4F0-4C41-9452-DF5073D554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A6B783EA-5C77-4548-9DDE-EB581D58068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E39833A9-5168-4F28-8E4D-762B922D532D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DB746512-98E1-40EC-9389-AC994CD5D63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85D10F33-444E-45C5-AF70-39BDE59FC16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A6AC863F-C6A5-42FE-BFA0-F802F74FFD8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099590-AE06-4496-83A2-BE58C1BAAC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 – </a:t>
            </a:r>
            <a:r>
              <a:rPr lang="en-US" dirty="0" err="1"/>
              <a:t>EditOperation</a:t>
            </a:r>
            <a:r>
              <a:rPr lang="en-US" dirty="0"/>
              <a:t>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Global events – once you subscribe, you receive it for all transactions on all datasets in the Pro session</a:t>
            </a:r>
          </a:p>
          <a:p>
            <a:pPr lvl="1"/>
            <a:r>
              <a:rPr lang="en-US" dirty="0" err="1"/>
              <a:t>EditCompletedEvent.Subscribe</a:t>
            </a:r>
            <a:r>
              <a:rPr lang="en-US" dirty="0"/>
              <a:t>(</a:t>
            </a:r>
            <a:r>
              <a:rPr lang="en-US" i="1" dirty="0"/>
              <a:t>delegate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 err="1"/>
              <a:t>EditCompleting</a:t>
            </a:r>
            <a:r>
              <a:rPr lang="en-US" dirty="0"/>
              <a:t> – Fired just before an </a:t>
            </a:r>
            <a:r>
              <a:rPr lang="en-US" dirty="0" err="1"/>
              <a:t>EditOperation</a:t>
            </a:r>
            <a:r>
              <a:rPr lang="en-US" dirty="0"/>
              <a:t> returns</a:t>
            </a:r>
          </a:p>
          <a:p>
            <a:r>
              <a:rPr lang="en-US" dirty="0" err="1"/>
              <a:t>EditCompleted</a:t>
            </a:r>
            <a:r>
              <a:rPr lang="en-US" dirty="0"/>
              <a:t> – Fired after an </a:t>
            </a:r>
            <a:r>
              <a:rPr lang="en-US" dirty="0" err="1"/>
              <a:t>EditOperation</a:t>
            </a:r>
            <a:r>
              <a:rPr lang="en-US" dirty="0"/>
              <a:t> is executed</a:t>
            </a:r>
          </a:p>
          <a:p>
            <a:pPr lvl="1"/>
            <a:r>
              <a:rPr lang="en-US" dirty="0"/>
              <a:t>Also fired after Save, Discard, Undo, Redo</a:t>
            </a:r>
          </a:p>
          <a:p>
            <a:pPr lvl="1"/>
            <a:r>
              <a:rPr lang="en-US" dirty="0" err="1"/>
              <a:t>EditCompletedEventArgs</a:t>
            </a:r>
            <a:r>
              <a:rPr lang="en-US" dirty="0"/>
              <a:t> contains type and lists of Creates, Modifies and Deletes</a:t>
            </a:r>
          </a:p>
        </p:txBody>
      </p:sp>
    </p:spTree>
    <p:extLst>
      <p:ext uri="{BB962C8B-B14F-4D97-AF65-F5344CB8AC3E}">
        <p14:creationId xmlns:p14="http://schemas.microsoft.com/office/powerpoint/2010/main" val="1652104006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8EC6FA2-557B-40B0-9CCE-DE5C1F0762FB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C0235B16-388F-46CC-AD4E-623911AABFFA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D210026-5C79-47E4-AD74-906428BF6845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E06306D6-B301-4209-8FA0-BC8CDD904B9D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7E4414D-EB02-4964-B03E-331B4692CD24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620414F7-EFE6-46F9-B100-D66F2E2261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1CCC9FD-4C39-49F1-90C6-9D8B95FB4285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2BE14DF3-41F1-4949-8FF9-2B412BCAA91E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97BFE1EA-305E-46F8-A39B-19BF871CC104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62FED9C6-88DD-4CDB-8320-9CD5718142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2918BBC5-0845-405F-A30C-F50DAAD53A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E1E43365-0BD5-4CAB-A6F2-4C31116C2B8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6F013049-7649-43B1-8B9C-400168D7C97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DA9ECD2E-ECC6-40D5-9982-FC73FDBF8A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61E0948E-402A-4578-8C63-913DCF35E3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65E7B010-78FD-42DD-A780-CA2B8EBEF7D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D3738C49-3CC1-45B4-AC0C-9791327D3CCB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98E72C92-B6F1-4604-8E0B-35DA466598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5638EA41-A405-4D08-A1FC-737B80E0001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5D6292DF-F42E-4133-9A29-7980D4F11F84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0063A17D-379E-454D-BAF8-A0E4FBDA931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FFDED612-B950-48F5-9EC9-88AF8B7161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350BDDD7-72D4-4FA5-B828-9124C4765A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1E0A063-774A-4DD6-9BB9-4FFA0B774C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Events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Demo – Events</a:t>
            </a:r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5236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EditOperation</a:t>
            </a:r>
            <a:r>
              <a:rPr lang="en-US" dirty="0"/>
              <a:t> is the primary pattern for Editing in the Pro API</a:t>
            </a:r>
          </a:p>
          <a:p>
            <a:pPr lvl="1"/>
            <a:r>
              <a:rPr lang="en-US" dirty="0"/>
              <a:t>Performs 3 key functions:</a:t>
            </a:r>
          </a:p>
          <a:p>
            <a:pPr lvl="2"/>
            <a:r>
              <a:rPr lang="en-US" dirty="0"/>
              <a:t>Provides a coarse grained API for editing. </a:t>
            </a:r>
          </a:p>
          <a:p>
            <a:pPr lvl="2"/>
            <a:r>
              <a:rPr lang="en-US" dirty="0"/>
              <a:t>Consolidate multiple edits into a single operation</a:t>
            </a:r>
          </a:p>
          <a:p>
            <a:pPr lvl="2"/>
            <a:r>
              <a:rPr lang="en-US" dirty="0"/>
              <a:t>Invalidates underlying caches for </a:t>
            </a:r>
            <a:r>
              <a:rPr lang="en-US" dirty="0" err="1"/>
              <a:t>MapMembers</a:t>
            </a:r>
            <a:r>
              <a:rPr lang="en-US" dirty="0"/>
              <a:t> edited by the operation</a:t>
            </a:r>
          </a:p>
          <a:p>
            <a:pPr lvl="2"/>
            <a:endParaRPr lang="en-US" dirty="0"/>
          </a:p>
          <a:p>
            <a:r>
              <a:rPr lang="en-US" dirty="0"/>
              <a:t>Edit multiple datasets from the same datastore or different datastores</a:t>
            </a:r>
          </a:p>
          <a:p>
            <a:pPr lvl="1"/>
            <a:r>
              <a:rPr lang="en-US" dirty="0" err="1"/>
              <a:t>EditOperation</a:t>
            </a:r>
            <a:r>
              <a:rPr lang="en-US" dirty="0"/>
              <a:t> ensures the required underlying edit sessions are established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05366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  <a:p>
            <a:pPr lvl="1"/>
            <a:r>
              <a:rPr lang="en-US" dirty="0"/>
              <a:t>Basic workflows and usage</a:t>
            </a:r>
          </a:p>
          <a:p>
            <a:r>
              <a:rPr lang="en-US" dirty="0"/>
              <a:t>Inspector</a:t>
            </a:r>
          </a:p>
          <a:p>
            <a:pPr lvl="1"/>
            <a:r>
              <a:rPr lang="en-US" dirty="0"/>
              <a:t>Access and update attributes</a:t>
            </a:r>
          </a:p>
          <a:p>
            <a:r>
              <a:rPr lang="en-US" dirty="0"/>
              <a:t>Editing Events</a:t>
            </a:r>
          </a:p>
          <a:p>
            <a:pPr lvl="1"/>
            <a:r>
              <a:rPr lang="en-US" dirty="0"/>
              <a:t>Row Events</a:t>
            </a:r>
          </a:p>
          <a:p>
            <a:pPr lvl="1"/>
            <a:r>
              <a:rPr lang="en-US" dirty="0"/>
              <a:t>Edit Operation Events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Summary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54193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EDC1D77-E89D-4BA2-AE10-130380A1C890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3" name="shading (lower right)">
              <a:extLst>
                <a:ext uri="{FF2B5EF4-FFF2-40B4-BE49-F238E27FC236}">
                  <a16:creationId xmlns:a16="http://schemas.microsoft.com/office/drawing/2014/main" id="{5A4910C4-DC31-4ADA-AE2F-0B897130062E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6AC0336-4359-4C56-A73B-B85B9A095DA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6" name="Group 15" hidden="1">
                <a:extLst>
                  <a:ext uri="{FF2B5EF4-FFF2-40B4-BE49-F238E27FC236}">
                    <a16:creationId xmlns:a16="http://schemas.microsoft.com/office/drawing/2014/main" id="{B0FD73F4-8124-4A44-A0EF-95D5A200B208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29017231-41D1-4424-8B0C-896767ADD59A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C0916A93-000C-428B-A0C6-8E9BA8AB98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5DAAECB-9A97-42B0-AF01-CA7ECD6D77E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54892B8C-AAB8-47A0-B2DD-8E69F67A49FC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F8B188D2-0062-4B29-B2CF-56CD664C9DB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B9F08525-115C-4D3E-A555-3162C02A7A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50BB27E1-8366-41F8-A570-30B253AA57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AE5F3B9C-B281-4B1A-9BCF-69C406EF744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8E34A9AA-BAA0-4A93-9951-F0364ED5F11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99324366-A7DE-48B6-BE58-AB17F48D08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5C6DB5BA-8365-4D8F-A5C4-C88F246B01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96513C4-EDE1-436E-998F-D02ABC09B55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FF78BB54-5CE2-45EA-980A-D82BA2E491D9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455948C2-C1F1-403A-BFF1-F6F0EC395E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DAD063A3-A724-4E7C-887F-EF9E242831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BDFEC4D0-28D8-4E68-8E63-980ACB0FEB98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A6C4F259-510D-46DF-A117-F45579346D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09691DD4-A127-4075-A222-4D8B496E8F4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46C5C63E-1D2B-41D6-AB0E-AAD714052C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5B33510-799B-476B-86C4-DA0D214606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673" y="187661"/>
            <a:ext cx="10826496" cy="430887"/>
          </a:xfrm>
        </p:spPr>
        <p:txBody>
          <a:bodyPr/>
          <a:lstStyle/>
          <a:p>
            <a:r>
              <a:rPr lang="en-US" sz="2800" b="0" dirty="0"/>
              <a:t>ArcGIS Pro SDK for .NET – Technical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47286414"/>
              </p:ext>
            </p:extLst>
          </p:nvPr>
        </p:nvGraphicFramePr>
        <p:xfrm>
          <a:off x="241301" y="1108994"/>
          <a:ext cx="11709399" cy="5716632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1451720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167771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5483188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606720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417399"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Session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417399">
                <a:tc rowSpan="3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10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- 2:00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Beginning Pro Customization Showing Pro Extensibility Patterns of the SDK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A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2:30 pm - 3:30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Demonstrating Pro Extensibility with Partner Add-Ins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A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650134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4:00 pm - 5:00 pm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Developer’s Perspective: Diagnosing issues with Performance and Responsiveness in ArcGIS Pro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Mesquite G-H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604696"/>
                  </a:ext>
                </a:extLst>
              </a:tr>
              <a:tr h="417399">
                <a:tc rowSpan="6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11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10:30 am - 11:30 am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Introduction to the Parcel Fabric API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Mesquite 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6457270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10:30 am - 11:30 am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Understanding Feature Services, a Guide for Developers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Pasadena/Sierra/Ventura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301962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Overview of the Utility Network Management API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B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771600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Beginning Editing with Focus on </a:t>
                      </a:r>
                      <a:r>
                        <a:rPr lang="en-US" sz="1400" u="none" strike="noStrike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EditOperation</a:t>
                      </a:r>
                      <a:endParaRPr lang="en-US" sz="1400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Mesquite G-H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681206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- 6:30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Advanced Editing with Focus on UI Customization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Mesquite G-H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282337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- 6:30 pm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 Geodatabase Programming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Mesquite B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07969"/>
                  </a:ext>
                </a:extLst>
              </a:tr>
              <a:tr h="41739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Thu, Mar 12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effectLst/>
                        </a:rPr>
                        <a:t>9:00 am – 10:00 am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effectLst/>
                        </a:rPr>
                        <a:t>An Overview of the Geodatabase API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Mesquite G-H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585087"/>
                  </a:ext>
                </a:extLst>
              </a:tr>
              <a:tr h="417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>
                          <a:effectLst/>
                        </a:rPr>
                        <a:t>4:00 pm – 5:00 pm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Real-time Analysis and Visualization using ArcGIS Pro Real-time API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Mojave Learning Center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2650888"/>
                  </a:ext>
                </a:extLst>
              </a:tr>
              <a:tr h="4173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Fri, Mar 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8:30 am – 9:30 am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Enhancing the Managed API using the Cartographic Information Model (CIM)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Mesquite C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960415"/>
                  </a:ext>
                </a:extLst>
              </a:tr>
            </a:tbl>
          </a:graphicData>
        </a:graphic>
      </p:graphicFrame>
      <p:sp>
        <p:nvSpPr>
          <p:cNvPr id="12" name="Title 1">
            <a:extLst>
              <a:ext uri="{FF2B5EF4-FFF2-40B4-BE49-F238E27FC236}">
                <a16:creationId xmlns:a16="http://schemas.microsoft.com/office/drawing/2014/main" id="{6EB8AC1A-63F8-4615-B87B-862F6EDD90BD}"/>
              </a:ext>
            </a:extLst>
          </p:cNvPr>
          <p:cNvSpPr txBox="1">
            <a:spLocks/>
          </p:cNvSpPr>
          <p:nvPr/>
        </p:nvSpPr>
        <p:spPr>
          <a:xfrm>
            <a:off x="250899" y="742283"/>
            <a:ext cx="10826496" cy="215444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1400" b="0" i="1" dirty="0"/>
              <a:t>NOTE</a:t>
            </a:r>
            <a:r>
              <a:rPr lang="en-US" sz="1400" b="0" dirty="0"/>
              <a:t>:  Session titles are led by “ArcGIS Pro SDK for .NET” in online agenda  </a:t>
            </a:r>
          </a:p>
        </p:txBody>
      </p:sp>
    </p:spTree>
    <p:extLst>
      <p:ext uri="{BB962C8B-B14F-4D97-AF65-F5344CB8AC3E}">
        <p14:creationId xmlns:p14="http://schemas.microsoft.com/office/powerpoint/2010/main" val="3106340834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2FBE4BE-10A1-4908-95E1-37CD2483EC1D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00C4E435-78C9-47D8-B8AE-4ED225D6E53B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F6F3395-9B4C-4CB8-97A3-6C77E3C2F6E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7225D11F-4592-49C5-8D64-8686ED5EF5DE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67FCD141-53BC-4321-B0D7-0E754ECAA189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E86660B1-910A-4415-B6BD-0E789CA9E2D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45566C9-982F-4735-9871-144B73512B1B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A08A5ABE-E7A0-49B6-AA13-F89EF027126B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06D18ED8-ED32-4750-9D67-D71B7AEDC55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29" name="Freeform 72">
                      <a:extLst>
                        <a:ext uri="{FF2B5EF4-FFF2-40B4-BE49-F238E27FC236}">
                          <a16:creationId xmlns:a16="http://schemas.microsoft.com/office/drawing/2014/main" id="{74317898-75EC-44F4-BD47-E802957F9D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372B9DC3-9D8F-486C-A7AA-599AE0A669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A0CE91A6-7814-4E4F-90A1-CD1F43858E3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5" name="Group 24">
                    <a:extLst>
                      <a:ext uri="{FF2B5EF4-FFF2-40B4-BE49-F238E27FC236}">
                        <a16:creationId xmlns:a16="http://schemas.microsoft.com/office/drawing/2014/main" id="{72935D84-C915-4D4E-BDE1-94D08A9EE41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6" name="Freeform 69">
                      <a:extLst>
                        <a:ext uri="{FF2B5EF4-FFF2-40B4-BE49-F238E27FC236}">
                          <a16:creationId xmlns:a16="http://schemas.microsoft.com/office/drawing/2014/main" id="{5D8E4F95-78DA-4027-8732-39213CF73A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BD63959D-D479-442A-9126-428AEA7742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BCEA1CB9-965A-407D-AE72-8A3DFFDD17DB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7" name="Group 16">
                  <a:extLst>
                    <a:ext uri="{FF2B5EF4-FFF2-40B4-BE49-F238E27FC236}">
                      <a16:creationId xmlns:a16="http://schemas.microsoft.com/office/drawing/2014/main" id="{92C10B38-3C80-47D2-8DAC-46F35639DD20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7D80FBEA-9C11-4D7E-9A57-92A09B33C0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94D877C8-718E-4883-BA44-951774011E8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1DF6A4CE-ECB7-4B34-8447-CA00F411E9E1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9418EA55-8A04-426A-8053-3FF33D875B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F4B50DD6-5210-4872-B85E-7DE3C99743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085D4250-2F07-4DD4-9F88-C77E7737AC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F1369F-76FA-45A4-8B45-FCEFD2E6FB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80" y="927721"/>
            <a:ext cx="10826496" cy="430887"/>
          </a:xfrm>
        </p:spPr>
        <p:txBody>
          <a:bodyPr/>
          <a:lstStyle/>
          <a:p>
            <a:r>
              <a:rPr lang="en-US" sz="2800" b="0" dirty="0"/>
              <a:t>ArcGIS Pro SDK for .NET –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511380" y="1549595"/>
          <a:ext cx="11375819" cy="1940690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496374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143888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4988589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746968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Tue, Mar 10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4:00 pm – 4:30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Working with Rasters and Imagery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Demo Theater 2 -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6:15 pm – 6:45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Getting Started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Demo Theater 1 - Oasis 1-2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51161786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12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- 1:30 pm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sv-SE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Working with Geometry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Theatre 2 - Oasis 1-2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70777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1:45 pm - 2:15 pm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Developing Pro Add-ins with Oriented Imagery</a:t>
                      </a:r>
                      <a:endParaRPr lang="sv-SE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Theatre 2 - Oasis 1-2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85617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529935" y="4200749"/>
            <a:ext cx="10826496" cy="430887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sz="2800" b="0" dirty="0"/>
              <a:t>The Road Ahead:  ArcGIS Pro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7761FE37-E7B7-486A-9DA1-C37F49E681BD}"/>
              </a:ext>
            </a:extLst>
          </p:cNvPr>
          <p:cNvGraphicFramePr>
            <a:graphicFrameLocks/>
          </p:cNvGraphicFramePr>
          <p:nvPr/>
        </p:nvGraphicFramePr>
        <p:xfrm>
          <a:off x="529935" y="4793747"/>
          <a:ext cx="11125985" cy="1164414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Session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Tue, Mar 10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5:30 pm - 6:30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The Road Ahead:  ArcGIS Pro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Oasis 3-4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9938680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Thu, Mar 12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2:30 pm – 3:30 pm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The Road Ahead:  ArcGIS Pro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u="none" strike="noStrike" kern="1200" dirty="0">
                          <a:effectLst/>
                        </a:rPr>
                        <a:t>Primrose B</a:t>
                      </a:r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68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640223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5105B39-F0FB-462E-B41F-8D6F7DB7603D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6" name="shading (lower right)">
              <a:extLst>
                <a:ext uri="{FF2B5EF4-FFF2-40B4-BE49-F238E27FC236}">
                  <a16:creationId xmlns:a16="http://schemas.microsoft.com/office/drawing/2014/main" id="{8E253AD4-7A84-4128-A4BF-5A00768527F8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0D0BFD4-735C-4757-ADD2-3C786F8AC127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0" name="Group 9" hidden="1">
                <a:extLst>
                  <a:ext uri="{FF2B5EF4-FFF2-40B4-BE49-F238E27FC236}">
                    <a16:creationId xmlns:a16="http://schemas.microsoft.com/office/drawing/2014/main" id="{BF47FDB3-59F6-4B7D-8988-6B8EFD3B70AF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B5D1FC78-A113-4DA4-B8DE-868940017C8D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C8B5A8FD-7E7A-4AF0-A5B4-341663A6EC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2D44025-9070-4B7B-88C2-E8C35AFEDC96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F47E601B-C0E1-432B-9873-2D9B3FDA0D3C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C5C458BF-18D1-49ED-A59A-BEAD80A0E878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27" name="Freeform 72">
                      <a:extLst>
                        <a:ext uri="{FF2B5EF4-FFF2-40B4-BE49-F238E27FC236}">
                          <a16:creationId xmlns:a16="http://schemas.microsoft.com/office/drawing/2014/main" id="{E474ABEE-87EC-40A5-8438-085B3A5AE8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3ECC024-6FBE-4F37-95E8-86385A7BCD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B9D4B51B-3DEB-4119-A115-EF9B8C56598E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3" name="Group 22">
                    <a:extLst>
                      <a:ext uri="{FF2B5EF4-FFF2-40B4-BE49-F238E27FC236}">
                        <a16:creationId xmlns:a16="http://schemas.microsoft.com/office/drawing/2014/main" id="{7A673A14-C776-4213-93FB-AA40DEDEBCB1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4" name="Freeform 69">
                      <a:extLst>
                        <a:ext uri="{FF2B5EF4-FFF2-40B4-BE49-F238E27FC236}">
                          <a16:creationId xmlns:a16="http://schemas.microsoft.com/office/drawing/2014/main" id="{FCAAE9FF-3A12-4F5E-90CC-A912CAFB0F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1755B12A-85C1-4EBE-9ADC-2A4A7B96B2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C29D207E-A857-4C74-89A3-8F1356EEAF5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888B7A7D-E13F-4D4B-B6DB-BF749CEE5CA8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0" name="Picture 19">
                    <a:extLst>
                      <a:ext uri="{FF2B5EF4-FFF2-40B4-BE49-F238E27FC236}">
                        <a16:creationId xmlns:a16="http://schemas.microsoft.com/office/drawing/2014/main" id="{E891AB9C-1E89-48AE-90F8-9CCEEE4AA0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0D977640-388C-4313-AF8A-36ABF947C6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32B6D841-8351-4110-84F7-E2F626A32586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18" name="Picture 17">
                    <a:extLst>
                      <a:ext uri="{FF2B5EF4-FFF2-40B4-BE49-F238E27FC236}">
                        <a16:creationId xmlns:a16="http://schemas.microsoft.com/office/drawing/2014/main" id="{202C5B24-371B-4E1D-86C0-7B8ABC7969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>
                    <a:extLst>
                      <a:ext uri="{FF2B5EF4-FFF2-40B4-BE49-F238E27FC236}">
                        <a16:creationId xmlns:a16="http://schemas.microsoft.com/office/drawing/2014/main" id="{88A65698-5EB3-4AED-897B-F4CB5CAF6F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42A40172-643D-4F75-869E-85723B42AF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BDE68B5-AE15-4453-866C-053B187F00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3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0" dirty="0">
                <a:solidFill>
                  <a:prstClr val="white"/>
                </a:solidFill>
              </a:rPr>
              <a:t>ArcGIS Pro SDK for .NET</a:t>
            </a:r>
            <a:br>
              <a:rPr lang="en-US" sz="3600" b="0" dirty="0">
                <a:solidFill>
                  <a:prstClr val="white"/>
                </a:solidFill>
              </a:rPr>
            </a:br>
            <a:r>
              <a:rPr lang="en-US" sz="3600" b="0" dirty="0">
                <a:solidFill>
                  <a:prstClr val="white"/>
                </a:solidFill>
              </a:rPr>
              <a:t>Beginning Editing with Focus on </a:t>
            </a:r>
            <a:r>
              <a:rPr lang="en-US" sz="3600" b="0" dirty="0" err="1">
                <a:solidFill>
                  <a:prstClr val="white"/>
                </a:solidFill>
              </a:rPr>
              <a:t>EditOperation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D5F0239-2F13-44F1-AD73-10C2FE37F26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52893" y="1480378"/>
            <a:ext cx="10369296" cy="3427413"/>
          </a:xfrm>
        </p:spPr>
        <p:txBody>
          <a:bodyPr/>
          <a:lstStyle/>
          <a:p>
            <a:endParaRPr lang="en-US" sz="2200" dirty="0"/>
          </a:p>
          <a:p>
            <a:r>
              <a:rPr lang="en-US" sz="2200" dirty="0"/>
              <a:t>Questions?</a:t>
            </a:r>
          </a:p>
          <a:p>
            <a:pPr lvl="2"/>
            <a:endParaRPr lang="en-US" sz="1800" dirty="0"/>
          </a:p>
          <a:p>
            <a:pPr lvl="2"/>
            <a:r>
              <a:rPr lang="en-US" sz="1800" dirty="0">
                <a:hlinkClick r:id="rId7"/>
              </a:rPr>
              <a:t>https://github.com/esri/arcgis-pro-sdk/wiki/tech-sessions#2020-palm-springs</a:t>
            </a:r>
            <a:r>
              <a:rPr lang="en-US" sz="1800" dirty="0"/>
              <a:t>  </a:t>
            </a:r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pPr lvl="2"/>
            <a:endParaRPr lang="en-US" sz="1800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3DE520-307C-4009-B7AC-D32CFDB679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6610" y="3294705"/>
            <a:ext cx="2569214" cy="255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64321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0E9EE0A-528F-B14E-AE3A-03C3BB6F16F7}"/>
              </a:ext>
            </a:extLst>
          </p:cNvPr>
          <p:cNvGrpSpPr/>
          <p:nvPr/>
        </p:nvGrpSpPr>
        <p:grpSpPr>
          <a:xfrm>
            <a:off x="0" y="-21946"/>
            <a:ext cx="12199427" cy="7308317"/>
            <a:chOff x="0" y="-21946"/>
            <a:chExt cx="12199427" cy="7308317"/>
          </a:xfrm>
        </p:grpSpPr>
        <p:sp>
          <p:nvSpPr>
            <p:cNvPr id="39" name="shading (lower right)">
              <a:extLst>
                <a:ext uri="{FF2B5EF4-FFF2-40B4-BE49-F238E27FC236}">
                  <a16:creationId xmlns:a16="http://schemas.microsoft.com/office/drawing/2014/main" id="{5AA558EA-9057-F549-BC2D-791B486708B2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03FB463-A5F7-494F-B656-140E92B80412}"/>
                </a:ext>
              </a:extLst>
            </p:cNvPr>
            <p:cNvSpPr/>
            <p:nvPr/>
          </p:nvSpPr>
          <p:spPr bwMode="auto">
            <a:xfrm>
              <a:off x="0" y="1303020"/>
              <a:ext cx="12192000" cy="50292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40000"/>
                  </a:schemeClr>
                </a:gs>
                <a:gs pos="100000">
                  <a:schemeClr val="accent5">
                    <a:lumMod val="60000"/>
                    <a:lumOff val="40000"/>
                    <a:alpha val="24000"/>
                  </a:schemeClr>
                </a:gs>
              </a:gsLst>
              <a:lin ang="162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21EFC16-B263-284A-AD49-57A695009482}"/>
                </a:ext>
              </a:extLst>
            </p:cNvPr>
            <p:cNvGrpSpPr/>
            <p:nvPr/>
          </p:nvGrpSpPr>
          <p:grpSpPr>
            <a:xfrm>
              <a:off x="7702" y="762784"/>
              <a:ext cx="2128248" cy="6523587"/>
              <a:chOff x="7702" y="762784"/>
              <a:chExt cx="2128248" cy="6523587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084E99C5-C4CA-174B-98D1-E18F74F060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41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28738" t="-6533"/>
              <a:stretch/>
            </p:blipFill>
            <p:spPr>
              <a:xfrm rot="5400000">
                <a:off x="-2026217" y="2796703"/>
                <a:ext cx="6135449" cy="2067611"/>
              </a:xfrm>
              <a:prstGeom prst="rect">
                <a:avLst/>
              </a:prstGeom>
            </p:spPr>
          </p:pic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EBC279F3-3422-754D-B2C5-69BB28B3BF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3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65903" y="6561824"/>
                <a:ext cx="170047" cy="182880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1F7882A-CB9A-A84B-BEF5-2ABB9E57A4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42789" y="6345121"/>
                <a:ext cx="395441" cy="388177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E8A51C69-F3BA-794B-8E58-5185F27EDE8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7121"/>
              <a:stretch/>
            </p:blipFill>
            <p:spPr>
              <a:xfrm>
                <a:off x="275386" y="6129513"/>
                <a:ext cx="526893" cy="551660"/>
              </a:xfrm>
              <a:prstGeom prst="rect">
                <a:avLst/>
              </a:prstGeom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FC72C10F-2551-E049-9BDE-A040686168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3697" y="6305644"/>
                <a:ext cx="944425" cy="980727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6F6F0A1-EA69-564F-9C24-3A98B830AAC4}"/>
                </a:ext>
              </a:extLst>
            </p:cNvPr>
            <p:cNvGrpSpPr/>
            <p:nvPr/>
          </p:nvGrpSpPr>
          <p:grpSpPr>
            <a:xfrm>
              <a:off x="10651849" y="-21946"/>
              <a:ext cx="1540150" cy="1263387"/>
              <a:chOff x="10651849" y="-21946"/>
              <a:chExt cx="1540150" cy="1263387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CDE0CE07-03A0-6B4D-AD47-094049F0C266}"/>
                  </a:ext>
                </a:extLst>
              </p:cNvPr>
              <p:cNvGrpSpPr/>
              <p:nvPr/>
            </p:nvGrpSpPr>
            <p:grpSpPr>
              <a:xfrm>
                <a:off x="11711370" y="161755"/>
                <a:ext cx="320420" cy="304069"/>
                <a:chOff x="9321216" y="1285432"/>
                <a:chExt cx="320420" cy="304069"/>
              </a:xfrm>
            </p:grpSpPr>
            <p:pic>
              <p:nvPicPr>
                <p:cNvPr id="128" name="Picture 127">
                  <a:extLst>
                    <a:ext uri="{FF2B5EF4-FFF2-40B4-BE49-F238E27FC236}">
                      <a16:creationId xmlns:a16="http://schemas.microsoft.com/office/drawing/2014/main" id="{97AF88CB-D99D-CA40-BDDB-B7546AAA71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71589" y="1406621"/>
                  <a:ext cx="170047" cy="182880"/>
                </a:xfrm>
                <a:prstGeom prst="rect">
                  <a:avLst/>
                </a:prstGeom>
              </p:spPr>
            </p:pic>
            <p:pic>
              <p:nvPicPr>
                <p:cNvPr id="129" name="Picture 128">
                  <a:extLst>
                    <a:ext uri="{FF2B5EF4-FFF2-40B4-BE49-F238E27FC236}">
                      <a16:creationId xmlns:a16="http://schemas.microsoft.com/office/drawing/2014/main" id="{774DE909-6FDC-404D-B8EE-C05E7A63FF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321216" y="1285432"/>
                  <a:ext cx="85024" cy="91440"/>
                </a:xfrm>
                <a:prstGeom prst="rect">
                  <a:avLst/>
                </a:prstGeom>
              </p:spPr>
            </p:pic>
          </p:grp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51E7679A-3AB1-F14F-94FA-687E038DDC1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6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10790230" y="-160327"/>
                <a:ext cx="1263387" cy="1540150"/>
              </a:xfrm>
              <a:prstGeom prst="rect">
                <a:avLst/>
              </a:prstGeom>
            </p:spPr>
          </p:pic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A9BB97B-528A-1A45-9063-15969543D63B}"/>
              </a:ext>
            </a:extLst>
          </p:cNvPr>
          <p:cNvGrpSpPr/>
          <p:nvPr/>
        </p:nvGrpSpPr>
        <p:grpSpPr>
          <a:xfrm>
            <a:off x="1024306" y="1737366"/>
            <a:ext cx="10148936" cy="4013485"/>
            <a:chOff x="1024306" y="1737366"/>
            <a:chExt cx="10148936" cy="401348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367C060-280D-D54D-A09D-519CB5723FFD}"/>
                </a:ext>
              </a:extLst>
            </p:cNvPr>
            <p:cNvSpPr txBox="1"/>
            <p:nvPr/>
          </p:nvSpPr>
          <p:spPr>
            <a:xfrm>
              <a:off x="1038212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Download the </a:t>
              </a:r>
              <a:r>
                <a:rPr lang="en-US" sz="1400" dirty="0" err="1"/>
                <a:t>Esri</a:t>
              </a:r>
              <a:r>
                <a:rPr lang="en-US" sz="1400" dirty="0"/>
                <a:t> Events app and find your event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302EE42-F3DA-9244-AE43-256FE4B97A17}"/>
                </a:ext>
              </a:extLst>
            </p:cNvPr>
            <p:cNvSpPr txBox="1"/>
            <p:nvPr/>
          </p:nvSpPr>
          <p:spPr>
            <a:xfrm>
              <a:off x="3129685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DEBD7"/>
                  </a:solidFill>
                </a:rPr>
                <a:t>Select the session you attended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A47AE82-05FE-824A-AD18-F79E6CF275EE}"/>
                </a:ext>
              </a:extLst>
            </p:cNvPr>
            <p:cNvSpPr txBox="1"/>
            <p:nvPr/>
          </p:nvSpPr>
          <p:spPr>
            <a:xfrm>
              <a:off x="5221158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Scroll down to “Survey”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AC48D56-CF9D-154C-B45F-4F46C90CF954}"/>
                </a:ext>
              </a:extLst>
            </p:cNvPr>
            <p:cNvSpPr txBox="1"/>
            <p:nvPr/>
          </p:nvSpPr>
          <p:spPr>
            <a:xfrm>
              <a:off x="7312631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DEBD7"/>
                  </a:solidFill>
                </a:rPr>
                <a:t>Log in to access the survey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61A51AF-45C2-9C41-B68E-C7BEB9BBA1C8}"/>
                </a:ext>
              </a:extLst>
            </p:cNvPr>
            <p:cNvSpPr txBox="1"/>
            <p:nvPr/>
          </p:nvSpPr>
          <p:spPr>
            <a:xfrm>
              <a:off x="9404105" y="1737366"/>
              <a:ext cx="1733298" cy="634695"/>
            </a:xfrm>
            <a:prstGeom prst="rect">
              <a:avLst/>
            </a:prstGeom>
            <a:noFill/>
            <a:effectLst/>
          </p:spPr>
          <p:txBody>
            <a:bodyPr wrap="square" lIns="0" tIns="0" rIns="0" bIns="0" rtlCol="0" anchor="ctr">
              <a:noAutofit/>
            </a:bodyPr>
            <a:lstStyle/>
            <a:p>
              <a:pPr algn="ctr" eaLnBrk="0" hangingPunct="0"/>
              <a:r>
                <a:rPr lang="en-US" sz="1400" dirty="0"/>
                <a:t>Complete the survey and select “Submit”</a:t>
              </a:r>
            </a:p>
          </p:txBody>
        </p:sp>
        <p:pic>
          <p:nvPicPr>
            <p:cNvPr id="74" name="Picture 73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4CC9B0EA-0970-0E41-B196-C6C30E8CC0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97021" y="2712325"/>
              <a:ext cx="1607862" cy="2888675"/>
            </a:xfrm>
            <a:prstGeom prst="rect">
              <a:avLst/>
            </a:prstGeom>
          </p:spPr>
        </p:pic>
        <p:pic>
          <p:nvPicPr>
            <p:cNvPr id="75" name="Picture 8">
              <a:extLst>
                <a:ext uri="{FF2B5EF4-FFF2-40B4-BE49-F238E27FC236}">
                  <a16:creationId xmlns:a16="http://schemas.microsoft.com/office/drawing/2014/main" id="{205C4380-068A-0943-AF55-D72EA8A2B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3125273" y="2557999"/>
              <a:ext cx="1745068" cy="3192852"/>
            </a:xfrm>
            <a:prstGeom prst="rect">
              <a:avLst/>
            </a:prstGeom>
          </p:spPr>
        </p:pic>
        <p:pic>
          <p:nvPicPr>
            <p:cNvPr id="76" name="Picture 75" descr="A screenshot of a video game&#10;&#10;Description generated with high confidence">
              <a:extLst>
                <a:ext uri="{FF2B5EF4-FFF2-40B4-BE49-F238E27FC236}">
                  <a16:creationId xmlns:a16="http://schemas.microsoft.com/office/drawing/2014/main" id="{7321D3CA-13CB-064B-BA21-E72894A9B9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86373" y="2712325"/>
              <a:ext cx="1623082" cy="2887061"/>
            </a:xfrm>
            <a:prstGeom prst="rect">
              <a:avLst/>
            </a:prstGeom>
          </p:spPr>
        </p:pic>
        <p:pic>
          <p:nvPicPr>
            <p:cNvPr id="77" name="Picture 8">
              <a:extLst>
                <a:ext uri="{FF2B5EF4-FFF2-40B4-BE49-F238E27FC236}">
                  <a16:creationId xmlns:a16="http://schemas.microsoft.com/office/drawing/2014/main" id="{7B94612E-452E-EF48-A60E-509955C59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024306" y="2557999"/>
              <a:ext cx="1745068" cy="3192852"/>
            </a:xfrm>
            <a:prstGeom prst="rect">
              <a:avLst/>
            </a:prstGeom>
          </p:spPr>
        </p:pic>
        <p:pic>
          <p:nvPicPr>
            <p:cNvPr id="78" name="Picture 77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4831A997-D87D-894D-BBD1-731C7FCE8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97892" y="2712325"/>
              <a:ext cx="1624468" cy="2889504"/>
            </a:xfrm>
            <a:prstGeom prst="rect">
              <a:avLst/>
            </a:prstGeom>
          </p:spPr>
        </p:pic>
        <p:pic>
          <p:nvPicPr>
            <p:cNvPr id="79" name="Picture 8">
              <a:extLst>
                <a:ext uri="{FF2B5EF4-FFF2-40B4-BE49-F238E27FC236}">
                  <a16:creationId xmlns:a16="http://schemas.microsoft.com/office/drawing/2014/main" id="{1C21B2DE-D037-A44A-8093-D3869CD24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7327207" y="2557999"/>
              <a:ext cx="1745068" cy="3192852"/>
            </a:xfrm>
            <a:prstGeom prst="rect">
              <a:avLst/>
            </a:prstGeom>
          </p:spPr>
        </p:pic>
        <p:pic>
          <p:nvPicPr>
            <p:cNvPr id="80" name="Picture 79" descr="A screenshot of a cell phone&#10;&#10;Description generated with very high confidence">
              <a:extLst>
                <a:ext uri="{FF2B5EF4-FFF2-40B4-BE49-F238E27FC236}">
                  <a16:creationId xmlns:a16="http://schemas.microsoft.com/office/drawing/2014/main" id="{2549238C-36D6-2344-98BE-F66980DDB7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95215" y="2712325"/>
              <a:ext cx="1615456" cy="2889504"/>
            </a:xfrm>
            <a:prstGeom prst="rect">
              <a:avLst/>
            </a:prstGeom>
          </p:spPr>
        </p:pic>
        <p:pic>
          <p:nvPicPr>
            <p:cNvPr id="81" name="Picture 8">
              <a:extLst>
                <a:ext uri="{FF2B5EF4-FFF2-40B4-BE49-F238E27FC236}">
                  <a16:creationId xmlns:a16="http://schemas.microsoft.com/office/drawing/2014/main" id="{F5BB8ABF-EA5E-C84E-A378-9DF767917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9428174" y="2557999"/>
              <a:ext cx="1745068" cy="3192852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5CDF4034-1245-4A48-9B0A-D3394AF73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508" y="2731626"/>
              <a:ext cx="1618488" cy="2878751"/>
            </a:xfrm>
            <a:prstGeom prst="rect">
              <a:avLst/>
            </a:prstGeom>
          </p:spPr>
        </p:pic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CFF3A04-23D8-F34C-85D7-54D092D8EC80}"/>
                </a:ext>
              </a:extLst>
            </p:cNvPr>
            <p:cNvSpPr/>
            <p:nvPr/>
          </p:nvSpPr>
          <p:spPr bwMode="auto">
            <a:xfrm>
              <a:off x="5292508" y="2713363"/>
              <a:ext cx="1618488" cy="97438"/>
            </a:xfrm>
            <a:prstGeom prst="rect">
              <a:avLst/>
            </a:prstGeom>
            <a:solidFill>
              <a:srgbClr val="23232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5" name="Picture 8">
              <a:extLst>
                <a:ext uri="{FF2B5EF4-FFF2-40B4-BE49-F238E27FC236}">
                  <a16:creationId xmlns:a16="http://schemas.microsoft.com/office/drawing/2014/main" id="{47D3E2CE-CC69-8E48-A1B2-C02F13242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alphaModFix amt="50000"/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5226240" y="2557999"/>
              <a:ext cx="1745068" cy="3192852"/>
            </a:xfrm>
            <a:prstGeom prst="rect">
              <a:avLst/>
            </a:prstGeom>
          </p:spPr>
        </p:pic>
        <p:sp>
          <p:nvSpPr>
            <p:cNvPr id="86" name="Right Arrow 38">
              <a:extLst>
                <a:ext uri="{FF2B5EF4-FFF2-40B4-BE49-F238E27FC236}">
                  <a16:creationId xmlns:a16="http://schemas.microsoft.com/office/drawing/2014/main" id="{A5BE9685-CE12-A243-BD6C-67DE64140D0C}"/>
                </a:ext>
              </a:extLst>
            </p:cNvPr>
            <p:cNvSpPr/>
            <p:nvPr/>
          </p:nvSpPr>
          <p:spPr bwMode="auto">
            <a:xfrm>
              <a:off x="2412242" y="3761108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7" name="Right Arrow 38">
              <a:extLst>
                <a:ext uri="{FF2B5EF4-FFF2-40B4-BE49-F238E27FC236}">
                  <a16:creationId xmlns:a16="http://schemas.microsoft.com/office/drawing/2014/main" id="{730E121B-1307-F049-98D2-E1CBBB60111E}"/>
                </a:ext>
              </a:extLst>
            </p:cNvPr>
            <p:cNvSpPr/>
            <p:nvPr/>
          </p:nvSpPr>
          <p:spPr bwMode="auto">
            <a:xfrm>
              <a:off x="4526937" y="4668735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8" name="Right Arrow 38">
              <a:extLst>
                <a:ext uri="{FF2B5EF4-FFF2-40B4-BE49-F238E27FC236}">
                  <a16:creationId xmlns:a16="http://schemas.microsoft.com/office/drawing/2014/main" id="{FF58E769-39CE-1943-A0E0-C47D28377DF8}"/>
                </a:ext>
              </a:extLst>
            </p:cNvPr>
            <p:cNvSpPr/>
            <p:nvPr/>
          </p:nvSpPr>
          <p:spPr bwMode="auto">
            <a:xfrm>
              <a:off x="6676554" y="4668735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sp>
          <p:nvSpPr>
            <p:cNvPr id="89" name="Right Arrow 38">
              <a:extLst>
                <a:ext uri="{FF2B5EF4-FFF2-40B4-BE49-F238E27FC236}">
                  <a16:creationId xmlns:a16="http://schemas.microsoft.com/office/drawing/2014/main" id="{B01D65F0-903F-5E40-B793-64744B8EBE3E}"/>
                </a:ext>
              </a:extLst>
            </p:cNvPr>
            <p:cNvSpPr/>
            <p:nvPr/>
          </p:nvSpPr>
          <p:spPr bwMode="auto">
            <a:xfrm>
              <a:off x="8763307" y="4662284"/>
              <a:ext cx="706428" cy="440168"/>
            </a:xfrm>
            <a:prstGeom prst="rightArrow">
              <a:avLst/>
            </a:prstGeom>
            <a:gradFill flip="none" rotWithShape="1">
              <a:gsLst>
                <a:gs pos="10000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20000"/>
                    <a:lumOff val="80000"/>
                    <a:alpha val="0"/>
                  </a:schemeClr>
                </a:gs>
              </a:gsLst>
              <a:lin ang="0" scaled="1"/>
              <a:tileRect/>
            </a:gradFill>
            <a:ln>
              <a:noFill/>
              <a:headEnd type="none" w="med" len="med"/>
              <a:tailEnd type="none" w="med" len="med"/>
            </a:ln>
            <a:effectLst>
              <a:outerShdw blurRad="254000" dist="38100" dir="10800000" algn="r" rotWithShape="0">
                <a:schemeClr val="tx1">
                  <a:alpha val="40000"/>
                </a:scheme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F94A8BE4-20FD-4CFD-8B79-24376A082644}"/>
              </a:ext>
            </a:extLst>
          </p:cNvPr>
          <p:cNvSpPr/>
          <p:nvPr/>
        </p:nvSpPr>
        <p:spPr>
          <a:xfrm>
            <a:off x="1875207" y="411552"/>
            <a:ext cx="8338821" cy="615553"/>
          </a:xfrm>
          <a:prstGeom prst="rect">
            <a:avLst/>
          </a:prstGeom>
          <a:noFill/>
        </p:spPr>
        <p:txBody>
          <a:bodyPr wrap="none" lIns="91440" tIns="45720" rIns="91440" bIns="45720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3400" dirty="0">
                <a:latin typeface="+mj-lt"/>
                <a:ea typeface="+mj-ea"/>
                <a:cs typeface="Arial"/>
              </a:rPr>
              <a:t>Please Share Your Feedback in the App</a:t>
            </a:r>
          </a:p>
        </p:txBody>
      </p:sp>
    </p:spTree>
    <p:extLst>
      <p:ext uri="{BB962C8B-B14F-4D97-AF65-F5344CB8AC3E}">
        <p14:creationId xmlns:p14="http://schemas.microsoft.com/office/powerpoint/2010/main" val="1933865395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DD6F4B8-4422-434A-8576-B774E6888E50}"/>
              </a:ext>
            </a:extLst>
          </p:cNvPr>
          <p:cNvGrpSpPr/>
          <p:nvPr/>
        </p:nvGrpSpPr>
        <p:grpSpPr>
          <a:xfrm>
            <a:off x="-7429" y="-16011"/>
            <a:ext cx="12199430" cy="7160257"/>
            <a:chOff x="-7429" y="-16011"/>
            <a:chExt cx="12199430" cy="7160257"/>
          </a:xfrm>
        </p:grpSpPr>
        <p:sp>
          <p:nvSpPr>
            <p:cNvPr id="46" name="gradient background1">
              <a:extLst>
                <a:ext uri="{FF2B5EF4-FFF2-40B4-BE49-F238E27FC236}">
                  <a16:creationId xmlns:a16="http://schemas.microsoft.com/office/drawing/2014/main" id="{4E52E552-52F3-E742-BC03-0CEE208C42EB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0D143473-945A-B54D-B237-1BE6FA9A6F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129" t="-28915"/>
            <a:stretch/>
          </p:blipFill>
          <p:spPr>
            <a:xfrm>
              <a:off x="9152503" y="5347770"/>
              <a:ext cx="3039498" cy="1540150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F6A5064-FA9F-CB42-A287-95A0A3DF7A8D}"/>
                </a:ext>
              </a:extLst>
            </p:cNvPr>
            <p:cNvGrpSpPr/>
            <p:nvPr/>
          </p:nvGrpSpPr>
          <p:grpSpPr>
            <a:xfrm>
              <a:off x="254620" y="425605"/>
              <a:ext cx="339289" cy="469374"/>
              <a:chOff x="11217128" y="4357338"/>
              <a:chExt cx="339289" cy="469374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75D3161-0902-5549-B2E3-60C1B528B1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217128" y="4490087"/>
                <a:ext cx="126139" cy="12700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BF6E8399-55C4-F54A-82F0-6525582477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370564" y="4357338"/>
                <a:ext cx="77581" cy="78114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4999CBC3-BD0F-8E48-9F97-BDEA06E19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alphaModFix amt="59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96553" y="4766436"/>
                <a:ext cx="59864" cy="60276"/>
              </a:xfrm>
              <a:prstGeom prst="rect">
                <a:avLst/>
              </a:prstGeom>
            </p:spPr>
          </p:pic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DA71C24-86C2-CA48-BF9D-7C9633BB1052}"/>
                </a:ext>
              </a:extLst>
            </p:cNvPr>
            <p:cNvGrpSpPr/>
            <p:nvPr/>
          </p:nvGrpSpPr>
          <p:grpSpPr>
            <a:xfrm>
              <a:off x="-7429" y="4357338"/>
              <a:ext cx="11722403" cy="2786908"/>
              <a:chOff x="-7429" y="4357338"/>
              <a:chExt cx="11722403" cy="2786908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3E06A5F5-C93B-F64A-B011-B9E559CADB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44663" y="4809453"/>
                <a:ext cx="1886870" cy="2009666"/>
              </a:xfrm>
              <a:prstGeom prst="rect">
                <a:avLst/>
              </a:prstGeom>
            </p:spPr>
          </p:pic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3170EBD-4A41-E845-8BC1-32F48C09CFE1}"/>
                  </a:ext>
                </a:extLst>
              </p:cNvPr>
              <p:cNvGrpSpPr/>
              <p:nvPr/>
            </p:nvGrpSpPr>
            <p:grpSpPr>
              <a:xfrm>
                <a:off x="-7429" y="4357338"/>
                <a:ext cx="11722403" cy="2786908"/>
                <a:chOff x="-7429" y="4357338"/>
                <a:chExt cx="11722403" cy="2786908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268D3B90-ACE7-1642-9924-CB721D581A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20204"/>
                <a:stretch/>
              </p:blipFill>
              <p:spPr>
                <a:xfrm>
                  <a:off x="-7429" y="5029200"/>
                  <a:ext cx="8849755" cy="1849829"/>
                </a:xfrm>
                <a:prstGeom prst="rect">
                  <a:avLst/>
                </a:prstGeom>
              </p:spPr>
            </p:pic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2D29A05C-641B-6249-8F0D-2EE70D77444B}"/>
                    </a:ext>
                  </a:extLst>
                </p:cNvPr>
                <p:cNvGrpSpPr/>
                <p:nvPr/>
              </p:nvGrpSpPr>
              <p:grpSpPr>
                <a:xfrm>
                  <a:off x="7090158" y="5312474"/>
                  <a:ext cx="967265" cy="626661"/>
                  <a:chOff x="10651311" y="-22363"/>
                  <a:chExt cx="1060058" cy="733563"/>
                </a:xfrm>
              </p:grpSpPr>
              <p:grpSp>
                <p:nvGrpSpPr>
                  <p:cNvPr id="94" name="Group 93">
                    <a:extLst>
                      <a:ext uri="{FF2B5EF4-FFF2-40B4-BE49-F238E27FC236}">
                        <a16:creationId xmlns:a16="http://schemas.microsoft.com/office/drawing/2014/main" id="{B6727235-4E3E-044E-BA3A-1536A301E77B}"/>
                      </a:ext>
                    </a:extLst>
                  </p:cNvPr>
                  <p:cNvGrpSpPr/>
                  <p:nvPr/>
                </p:nvGrpSpPr>
                <p:grpSpPr>
                  <a:xfrm>
                    <a:off x="10651311" y="-22363"/>
                    <a:ext cx="309805" cy="361912"/>
                    <a:chOff x="8261157" y="1101314"/>
                    <a:chExt cx="309805" cy="361912"/>
                  </a:xfrm>
                </p:grpSpPr>
                <p:pic>
                  <p:nvPicPr>
                    <p:cNvPr id="95" name="Picture 94">
                      <a:extLst>
                        <a:ext uri="{FF2B5EF4-FFF2-40B4-BE49-F238E27FC236}">
                          <a16:creationId xmlns:a16="http://schemas.microsoft.com/office/drawing/2014/main" id="{6B369537-AC87-3A4E-9BD7-DA13C785725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32722" y="1314553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6" name="Picture 95">
                      <a:extLst>
                        <a:ext uri="{FF2B5EF4-FFF2-40B4-BE49-F238E27FC236}">
                          <a16:creationId xmlns:a16="http://schemas.microsoft.com/office/drawing/2014/main" id="{CC7783E2-2385-E349-83BB-DB3BEC25CB9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261157" y="1101314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97" name="Picture 96">
                    <a:extLst>
                      <a:ext uri="{FF2B5EF4-FFF2-40B4-BE49-F238E27FC236}">
                        <a16:creationId xmlns:a16="http://schemas.microsoft.com/office/drawing/2014/main" id="{984D2B8A-2CD3-B54B-95D1-4100696FC6C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B41BD14A-D59F-324D-85F9-266B3C5BCE84}"/>
                    </a:ext>
                  </a:extLst>
                </p:cNvPr>
                <p:cNvGrpSpPr/>
                <p:nvPr/>
              </p:nvGrpSpPr>
              <p:grpSpPr>
                <a:xfrm>
                  <a:off x="11355303" y="4357338"/>
                  <a:ext cx="359671" cy="469374"/>
                  <a:chOff x="11355303" y="4357338"/>
                  <a:chExt cx="359671" cy="469374"/>
                </a:xfrm>
              </p:grpSpPr>
              <p:pic>
                <p:nvPicPr>
                  <p:cNvPr id="102" name="Picture 101">
                    <a:extLst>
                      <a:ext uri="{FF2B5EF4-FFF2-40B4-BE49-F238E27FC236}">
                        <a16:creationId xmlns:a16="http://schemas.microsoft.com/office/drawing/2014/main" id="{1755267C-2DEF-B643-B4F6-EE1F0E7308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88835" y="4490087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>
                    <a:extLst>
                      <a:ext uri="{FF2B5EF4-FFF2-40B4-BE49-F238E27FC236}">
                        <a16:creationId xmlns:a16="http://schemas.microsoft.com/office/drawing/2014/main" id="{C958DF2F-220D-6747-9F67-BFBC3AC0E49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437471" y="4357338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101" name="Picture 100">
                    <a:extLst>
                      <a:ext uri="{FF2B5EF4-FFF2-40B4-BE49-F238E27FC236}">
                        <a16:creationId xmlns:a16="http://schemas.microsoft.com/office/drawing/2014/main" id="{168BC168-0955-F34A-899B-EBF7D9A9A43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355303" y="4766436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F4B095B6-CD94-C240-AE4D-A7881986F32C}"/>
                    </a:ext>
                  </a:extLst>
                </p:cNvPr>
                <p:cNvGrpSpPr/>
                <p:nvPr/>
              </p:nvGrpSpPr>
              <p:grpSpPr>
                <a:xfrm>
                  <a:off x="3411853" y="6193446"/>
                  <a:ext cx="954183" cy="422934"/>
                  <a:chOff x="10809713" y="113601"/>
                  <a:chExt cx="1045721" cy="495083"/>
                </a:xfrm>
              </p:grpSpPr>
              <p:grpSp>
                <p:nvGrpSpPr>
                  <p:cNvPr id="105" name="Group 104">
                    <a:extLst>
                      <a:ext uri="{FF2B5EF4-FFF2-40B4-BE49-F238E27FC236}">
                        <a16:creationId xmlns:a16="http://schemas.microsoft.com/office/drawing/2014/main" id="{E1B410C7-AA35-B042-9E1E-D5E9F512D5E5}"/>
                      </a:ext>
                    </a:extLst>
                  </p:cNvPr>
                  <p:cNvGrpSpPr/>
                  <p:nvPr/>
                </p:nvGrpSpPr>
                <p:grpSpPr>
                  <a:xfrm>
                    <a:off x="10809713" y="113601"/>
                    <a:ext cx="1045721" cy="429930"/>
                    <a:chOff x="8419559" y="1237278"/>
                    <a:chExt cx="1045721" cy="429930"/>
                  </a:xfrm>
                </p:grpSpPr>
                <p:pic>
                  <p:nvPicPr>
                    <p:cNvPr id="107" name="Picture 106">
                      <a:extLst>
                        <a:ext uri="{FF2B5EF4-FFF2-40B4-BE49-F238E27FC236}">
                          <a16:creationId xmlns:a16="http://schemas.microsoft.com/office/drawing/2014/main" id="{6D80B37A-0015-7143-957E-29AA8BA2C85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8419559" y="1518535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8" name="Picture 107">
                      <a:extLst>
                        <a:ext uri="{FF2B5EF4-FFF2-40B4-BE49-F238E27FC236}">
                          <a16:creationId xmlns:a16="http://schemas.microsoft.com/office/drawing/2014/main" id="{1DC41E60-66D0-4A45-8C38-0313F4F77D0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80256" y="1237278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06" name="Picture 105">
                    <a:extLst>
                      <a:ext uri="{FF2B5EF4-FFF2-40B4-BE49-F238E27FC236}">
                        <a16:creationId xmlns:a16="http://schemas.microsoft.com/office/drawing/2014/main" id="{6B789A0D-D662-074E-A0CD-1A81356B8FC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129114" y="538126"/>
                    <a:ext cx="65607" cy="7055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9" name="Group 108">
                  <a:extLst>
                    <a:ext uri="{FF2B5EF4-FFF2-40B4-BE49-F238E27FC236}">
                      <a16:creationId xmlns:a16="http://schemas.microsoft.com/office/drawing/2014/main" id="{CA22A6B7-7FAA-9A4D-A0A0-D07D9916C082}"/>
                    </a:ext>
                  </a:extLst>
                </p:cNvPr>
                <p:cNvGrpSpPr/>
                <p:nvPr/>
              </p:nvGrpSpPr>
              <p:grpSpPr>
                <a:xfrm>
                  <a:off x="4822044" y="6262873"/>
                  <a:ext cx="352237" cy="469374"/>
                  <a:chOff x="11645762" y="161755"/>
                  <a:chExt cx="386028" cy="549445"/>
                </a:xfrm>
              </p:grpSpPr>
              <p:grpSp>
                <p:nvGrpSpPr>
                  <p:cNvPr id="110" name="Group 109">
                    <a:extLst>
                      <a:ext uri="{FF2B5EF4-FFF2-40B4-BE49-F238E27FC236}">
                        <a16:creationId xmlns:a16="http://schemas.microsoft.com/office/drawing/2014/main" id="{70212538-9616-8843-A8FD-D385390416D4}"/>
                      </a:ext>
                    </a:extLst>
                  </p:cNvPr>
                  <p:cNvGrpSpPr/>
                  <p:nvPr/>
                </p:nvGrpSpPr>
                <p:grpSpPr>
                  <a:xfrm>
                    <a:off x="11711370" y="161755"/>
                    <a:ext cx="320420" cy="304068"/>
                    <a:chOff x="9321216" y="1285432"/>
                    <a:chExt cx="320420" cy="304068"/>
                  </a:xfrm>
                </p:grpSpPr>
                <p:pic>
                  <p:nvPicPr>
                    <p:cNvPr id="112" name="Picture 111">
                      <a:extLst>
                        <a:ext uri="{FF2B5EF4-FFF2-40B4-BE49-F238E27FC236}">
                          <a16:creationId xmlns:a16="http://schemas.microsoft.com/office/drawing/2014/main" id="{EAFD18E7-7193-1A45-B470-A4B9C1DDAB3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503396" y="1440827"/>
                      <a:ext cx="138240" cy="14867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3" name="Picture 112">
                      <a:extLst>
                        <a:ext uri="{FF2B5EF4-FFF2-40B4-BE49-F238E27FC236}">
                          <a16:creationId xmlns:a16="http://schemas.microsoft.com/office/drawing/2014/main" id="{E660A0D8-88C7-E545-8FE2-FDC97C76683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21216" y="1285432"/>
                      <a:ext cx="85024" cy="9144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11" name="Picture 110">
                    <a:extLst>
                      <a:ext uri="{FF2B5EF4-FFF2-40B4-BE49-F238E27FC236}">
                        <a16:creationId xmlns:a16="http://schemas.microsoft.com/office/drawing/2014/main" id="{FDAAF8F9-4624-7E48-B578-EE80FD7C2D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45762" y="640642"/>
                    <a:ext cx="65607" cy="70558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D61701CC-0ABE-D044-B2FE-26116F1E15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198868" y="5050560"/>
                  <a:ext cx="573845" cy="617680"/>
                </a:xfrm>
                <a:prstGeom prst="rect">
                  <a:avLst/>
                </a:prstGeom>
              </p:spPr>
            </p:pic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F1497FF2-8927-5C43-9100-52536ACE77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03309" y="4800203"/>
                  <a:ext cx="1288751" cy="1393244"/>
                </a:xfrm>
                <a:prstGeom prst="rect">
                  <a:avLst/>
                </a:prstGeom>
              </p:spPr>
            </p:pic>
            <p:pic>
              <p:nvPicPr>
                <p:cNvPr id="71" name="Picture 70">
                  <a:extLst>
                    <a:ext uri="{FF2B5EF4-FFF2-40B4-BE49-F238E27FC236}">
                      <a16:creationId xmlns:a16="http://schemas.microsoft.com/office/drawing/2014/main" id="{468FA90E-4C6F-A240-92EF-F57E055858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03295" y="6054170"/>
                  <a:ext cx="695665" cy="752070"/>
                </a:xfrm>
                <a:prstGeom prst="rect">
                  <a:avLst/>
                </a:prstGeom>
              </p:spPr>
            </p:pic>
            <p:pic>
              <p:nvPicPr>
                <p:cNvPr id="84" name="Picture 83">
                  <a:extLst>
                    <a:ext uri="{FF2B5EF4-FFF2-40B4-BE49-F238E27FC236}">
                      <a16:creationId xmlns:a16="http://schemas.microsoft.com/office/drawing/2014/main" id="{83C3CA1A-69DE-E042-8FD8-08694CBAFD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35886" y="5799473"/>
                  <a:ext cx="412000" cy="443129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D24137AB-B2C6-D040-9B41-2D99A98A2D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8752434" y="6374353"/>
                  <a:ext cx="337966" cy="363501"/>
                </a:xfrm>
                <a:prstGeom prst="rect">
                  <a:avLst/>
                </a:prstGeom>
              </p:spPr>
            </p:pic>
            <p:pic>
              <p:nvPicPr>
                <p:cNvPr id="87" name="Picture 86">
                  <a:extLst>
                    <a:ext uri="{FF2B5EF4-FFF2-40B4-BE49-F238E27FC236}">
                      <a16:creationId xmlns:a16="http://schemas.microsoft.com/office/drawing/2014/main" id="{1A804BB6-DB23-3745-A1EB-BC19D99C79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80218" y="5729028"/>
                  <a:ext cx="903555" cy="977617"/>
                </a:xfrm>
                <a:prstGeom prst="rect">
                  <a:avLst/>
                </a:prstGeom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0C57FE4E-CDE2-F247-B369-076DB771E4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063593" y="6492592"/>
                  <a:ext cx="444500" cy="479310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0D53F095-1506-E34E-AE98-AA642EE1CD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2729" y="5504904"/>
                  <a:ext cx="350125" cy="378824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23A188DE-3C70-8440-8AD4-E1D403C0EC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51844" y="5600156"/>
                  <a:ext cx="576672" cy="617680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FAE07FE7-B57E-8A4D-B703-C491B612A08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88576" y="5905243"/>
                  <a:ext cx="1151965" cy="1239003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E5630E4-46BD-D146-B1B7-65A6B9F59C7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4343" y="564779"/>
            <a:ext cx="2120900" cy="6604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2B3DF2FB-7272-5444-BF59-223F310E296A}"/>
              </a:ext>
            </a:extLst>
          </p:cNvPr>
          <p:cNvSpPr txBox="1"/>
          <p:nvPr/>
        </p:nvSpPr>
        <p:spPr>
          <a:xfrm>
            <a:off x="3349672" y="-910130"/>
            <a:ext cx="5492655" cy="8255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  <a:ea typeface="+mn-ea"/>
                <a:cs typeface="+mn-cs"/>
              </a:rPr>
              <a:t>Please leave artwork “+” clustered</a:t>
            </a:r>
            <a:r>
              <a:rPr lang="en-US" sz="1400" b="1" dirty="0">
                <a:solidFill>
                  <a:srgbClr val="FF0000"/>
                </a:solidFill>
              </a:rPr>
              <a:t>. </a:t>
            </a:r>
          </a:p>
          <a:p>
            <a:pPr algn="ctr" eaLnBrk="0" hangingPunct="0">
              <a:lnSpc>
                <a:spcPts val="1800"/>
              </a:lnSpc>
            </a:pPr>
            <a:r>
              <a:rPr lang="en-US" sz="1400" b="1" dirty="0">
                <a:solidFill>
                  <a:srgbClr val="FF0000"/>
                </a:solidFill>
              </a:rPr>
              <a:t>Do not use them alone, as bullet points, or as a “plus” concept. Thank you.</a:t>
            </a:r>
          </a:p>
        </p:txBody>
      </p:sp>
      <p:sp>
        <p:nvSpPr>
          <p:cNvPr id="81" name="EPC 2020">
            <a:extLst>
              <a:ext uri="{FF2B5EF4-FFF2-40B4-BE49-F238E27FC236}">
                <a16:creationId xmlns:a16="http://schemas.microsoft.com/office/drawing/2014/main" id="{71ACAD7C-41CE-7B4B-9F43-F75CFC5E916E}"/>
              </a:ext>
            </a:extLst>
          </p:cNvPr>
          <p:cNvSpPr txBox="1">
            <a:spLocks/>
          </p:cNvSpPr>
          <p:nvPr/>
        </p:nvSpPr>
        <p:spPr bwMode="white">
          <a:xfrm>
            <a:off x="1337821" y="4110063"/>
            <a:ext cx="4148579" cy="201534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200" dirty="0">
                <a:solidFill>
                  <a:srgbClr val="FDEBD7">
                    <a:alpha val="50000"/>
                  </a:srgbClr>
                </a:solidFill>
              </a:rPr>
              <a:t>2020 ESRI DEVELOPER SUMMIT  |  Palm Springs, CA</a:t>
            </a:r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450350"/>
            <a:ext cx="8534401" cy="861247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DEBD7"/>
                </a:solidFill>
              </a:rPr>
              <a:t>Presenter Names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428193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7426962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D24E8B0-F2B3-8340-9EAD-DDFBF454451B}"/>
              </a:ext>
            </a:extLst>
          </p:cNvPr>
          <p:cNvGrpSpPr/>
          <p:nvPr/>
        </p:nvGrpSpPr>
        <p:grpSpPr>
          <a:xfrm>
            <a:off x="-11140" y="-16011"/>
            <a:ext cx="12203139" cy="7225075"/>
            <a:chOff x="-11140" y="-16011"/>
            <a:chExt cx="12203139" cy="7225075"/>
          </a:xfrm>
        </p:grpSpPr>
        <p:sp>
          <p:nvSpPr>
            <p:cNvPr id="20" name="gradient background1">
              <a:extLst>
                <a:ext uri="{FF2B5EF4-FFF2-40B4-BE49-F238E27FC236}">
                  <a16:creationId xmlns:a16="http://schemas.microsoft.com/office/drawing/2014/main" id="{9EBB1D68-9CCA-474C-880A-11A4AC495C27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C508097-8EF6-4E46-9D55-6EF257A77304}"/>
                </a:ext>
              </a:extLst>
            </p:cNvPr>
            <p:cNvGrpSpPr/>
            <p:nvPr/>
          </p:nvGrpSpPr>
          <p:grpSpPr>
            <a:xfrm>
              <a:off x="-11140" y="2"/>
              <a:ext cx="12199425" cy="7209062"/>
              <a:chOff x="-11140" y="2"/>
              <a:chExt cx="12199425" cy="7209062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A669BC1-F83A-D84A-A271-DC947C8D05EC}"/>
                  </a:ext>
                </a:extLst>
              </p:cNvPr>
              <p:cNvGrpSpPr/>
              <p:nvPr/>
            </p:nvGrpSpPr>
            <p:grpSpPr>
              <a:xfrm>
                <a:off x="-11140" y="2"/>
                <a:ext cx="12199425" cy="6888971"/>
                <a:chOff x="-7428" y="-16011"/>
                <a:chExt cx="12199425" cy="6888971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4F5DE2A6-138D-E947-9D7C-75E0B282D9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alphaModFix amt="67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9940" r="-10727"/>
                <a:stretch/>
              </p:blipFill>
              <p:spPr>
                <a:xfrm>
                  <a:off x="-7428" y="4530812"/>
                  <a:ext cx="3953920" cy="2342148"/>
                </a:xfrm>
                <a:prstGeom prst="rect">
                  <a:avLst/>
                </a:prstGeom>
              </p:spPr>
            </p:pic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3B4C1DA3-1025-8848-B40A-AE1F43C0208C}"/>
                    </a:ext>
                  </a:extLst>
                </p:cNvPr>
                <p:cNvGrpSpPr/>
                <p:nvPr/>
              </p:nvGrpSpPr>
              <p:grpSpPr>
                <a:xfrm>
                  <a:off x="10445577" y="-16011"/>
                  <a:ext cx="1746420" cy="1226973"/>
                  <a:chOff x="10445577" y="-16011"/>
                  <a:chExt cx="1746420" cy="1226973"/>
                </a:xfrm>
              </p:grpSpPr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49123C4E-FD69-B84B-99EC-611533CE722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screen">
                    <a:alphaModFix amt="67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10800000">
                    <a:off x="10445577" y="-16011"/>
                    <a:ext cx="1746420" cy="1226973"/>
                  </a:xfrm>
                  <a:prstGeom prst="rect">
                    <a:avLst/>
                  </a:prstGeom>
                </p:spPr>
              </p:pic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6703BE27-FD8F-8947-8D05-580C7CB211B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632F16AF-2BDB-724B-9D79-CAE9A36304A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AC9810A-4E20-CE4D-9AC5-DBCE4386CED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977B566-D4F0-1444-A302-1A2F946995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90000"/>
              </a:blip>
              <a:stretch>
                <a:fillRect/>
              </a:stretch>
            </p:blipFill>
            <p:spPr>
              <a:xfrm>
                <a:off x="459373" y="5557701"/>
                <a:ext cx="1526260" cy="1651363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67F118C-CE13-184B-96FB-6BE68D5640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81000"/>
              </a:blip>
              <a:stretch>
                <a:fillRect/>
              </a:stretch>
            </p:blipFill>
            <p:spPr>
              <a:xfrm>
                <a:off x="200791" y="5023583"/>
                <a:ext cx="566651" cy="613097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A38792A9-CFB6-7A4F-BE80-55D045500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alphaModFix amt="73000"/>
              </a:blip>
              <a:stretch>
                <a:fillRect/>
              </a:stretch>
            </p:blipFill>
            <p:spPr>
              <a:xfrm>
                <a:off x="2250821" y="5636680"/>
                <a:ext cx="384123" cy="415268"/>
              </a:xfrm>
              <a:prstGeom prst="rect">
                <a:avLst/>
              </a:prstGeom>
            </p:spPr>
          </p:pic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0A067-10B5-0740-9B8E-094820E226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DEBD7"/>
                </a:solidFill>
              </a:rPr>
              <a:t>Section Subhead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B0A39-F017-7E49-8450-75FB7414A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496020719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BE5BAF9-222B-AC44-AAE1-5278C9C13BB0}"/>
              </a:ext>
            </a:extLst>
          </p:cNvPr>
          <p:cNvGrpSpPr/>
          <p:nvPr/>
        </p:nvGrpSpPr>
        <p:grpSpPr>
          <a:xfrm>
            <a:off x="-182510" y="-16011"/>
            <a:ext cx="12374509" cy="6895040"/>
            <a:chOff x="-182510" y="-16011"/>
            <a:chExt cx="12374509" cy="6895040"/>
          </a:xfrm>
        </p:grpSpPr>
        <p:sp>
          <p:nvSpPr>
            <p:cNvPr id="42" name="gradient background1">
              <a:extLst>
                <a:ext uri="{FF2B5EF4-FFF2-40B4-BE49-F238E27FC236}">
                  <a16:creationId xmlns:a16="http://schemas.microsoft.com/office/drawing/2014/main" id="{A8E27D8D-78EB-F747-8EF9-99C519F868A1}"/>
                </a:ext>
              </a:extLst>
            </p:cNvPr>
            <p:cNvSpPr/>
            <p:nvPr/>
          </p:nvSpPr>
          <p:spPr bwMode="auto">
            <a:xfrm>
              <a:off x="0" y="-16011"/>
              <a:ext cx="12191999" cy="6888971"/>
            </a:xfrm>
            <a:prstGeom prst="rect">
              <a:avLst/>
            </a:prstGeom>
            <a:gradFill flip="none" rotWithShape="1">
              <a:gsLst>
                <a:gs pos="61000">
                  <a:srgbClr val="5328C9"/>
                </a:gs>
                <a:gs pos="24000">
                  <a:srgbClr val="863FE4"/>
                </a:gs>
                <a:gs pos="98000">
                  <a:srgbClr val="180C97"/>
                </a:gs>
              </a:gsLst>
              <a:lin ang="20700000" scaled="0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401F3EC-16CA-DE4A-8062-0B009547C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7303" r="-63134"/>
            <a:stretch/>
          </p:blipFill>
          <p:spPr>
            <a:xfrm>
              <a:off x="-7429" y="5029200"/>
              <a:ext cx="8849755" cy="1849829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1C692D8-49B7-2340-BFB9-2B6DCB96FC2B}"/>
                </a:ext>
              </a:extLst>
            </p:cNvPr>
            <p:cNvGrpSpPr/>
            <p:nvPr/>
          </p:nvGrpSpPr>
          <p:grpSpPr>
            <a:xfrm>
              <a:off x="-182510" y="1590101"/>
              <a:ext cx="7358863" cy="5142146"/>
              <a:chOff x="-182510" y="1590101"/>
              <a:chExt cx="7358863" cy="5142146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456568E-6B32-2E41-BDC6-66E529494F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697629" y="5445020"/>
                <a:ext cx="1179515" cy="1256277"/>
              </a:xfrm>
              <a:prstGeom prst="rect">
                <a:avLst/>
              </a:prstGeom>
            </p:spPr>
          </p:pic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CDE8EFF-54B4-4A43-B1A3-2DC3C5BB37B9}"/>
                  </a:ext>
                </a:extLst>
              </p:cNvPr>
              <p:cNvGrpSpPr/>
              <p:nvPr/>
            </p:nvGrpSpPr>
            <p:grpSpPr>
              <a:xfrm>
                <a:off x="-182510" y="1590101"/>
                <a:ext cx="7358863" cy="5142146"/>
                <a:chOff x="-182510" y="1590101"/>
                <a:chExt cx="7358863" cy="5142146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EEC60B20-EB1A-0542-9C38-E3CA999385A4}"/>
                    </a:ext>
                  </a:extLst>
                </p:cNvPr>
                <p:cNvGrpSpPr/>
                <p:nvPr/>
              </p:nvGrpSpPr>
              <p:grpSpPr>
                <a:xfrm>
                  <a:off x="6816682" y="1590101"/>
                  <a:ext cx="359671" cy="469374"/>
                  <a:chOff x="11571458" y="312322"/>
                  <a:chExt cx="359671" cy="469374"/>
                </a:xfrm>
              </p:grpSpPr>
              <p:pic>
                <p:nvPicPr>
                  <p:cNvPr id="59" name="Picture 58">
                    <a:extLst>
                      <a:ext uri="{FF2B5EF4-FFF2-40B4-BE49-F238E27FC236}">
                        <a16:creationId xmlns:a16="http://schemas.microsoft.com/office/drawing/2014/main" id="{48D957B5-BAA8-5143-9F97-317D2A4A0C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804990" y="445071"/>
                    <a:ext cx="126139" cy="127007"/>
                  </a:xfrm>
                  <a:prstGeom prst="rect">
                    <a:avLst/>
                  </a:prstGeom>
                </p:spPr>
              </p:pic>
              <p:pic>
                <p:nvPicPr>
                  <p:cNvPr id="60" name="Picture 59">
                    <a:extLst>
                      <a:ext uri="{FF2B5EF4-FFF2-40B4-BE49-F238E27FC236}">
                        <a16:creationId xmlns:a16="http://schemas.microsoft.com/office/drawing/2014/main" id="{E3522753-8EF2-6B40-80A5-3D3C47FF03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653626" y="312322"/>
                    <a:ext cx="77581" cy="78114"/>
                  </a:xfrm>
                  <a:prstGeom prst="rect">
                    <a:avLst/>
                  </a:prstGeom>
                </p:spPr>
              </p:pic>
              <p:pic>
                <p:nvPicPr>
                  <p:cNvPr id="61" name="Picture 60">
                    <a:extLst>
                      <a:ext uri="{FF2B5EF4-FFF2-40B4-BE49-F238E27FC236}">
                        <a16:creationId xmlns:a16="http://schemas.microsoft.com/office/drawing/2014/main" id="{399037B4-BB1C-D44D-A08C-30566A2659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571458" y="721420"/>
                    <a:ext cx="59864" cy="60276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143E3A4C-F7FA-FC40-AAE0-8418C69D4241}"/>
                    </a:ext>
                  </a:extLst>
                </p:cNvPr>
                <p:cNvGrpSpPr/>
                <p:nvPr/>
              </p:nvGrpSpPr>
              <p:grpSpPr>
                <a:xfrm>
                  <a:off x="-182510" y="4429403"/>
                  <a:ext cx="6919090" cy="2302844"/>
                  <a:chOff x="-182510" y="4429403"/>
                  <a:chExt cx="6919090" cy="2302844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D9FD1F75-A033-0646-A700-5B391FD3C92B}"/>
                      </a:ext>
                    </a:extLst>
                  </p:cNvPr>
                  <p:cNvGrpSpPr/>
                  <p:nvPr/>
                </p:nvGrpSpPr>
                <p:grpSpPr>
                  <a:xfrm>
                    <a:off x="5769315" y="5832464"/>
                    <a:ext cx="967265" cy="626661"/>
                    <a:chOff x="10651311" y="-22363"/>
                    <a:chExt cx="1060058" cy="733563"/>
                  </a:xfrm>
                </p:grpSpPr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BE224956-AB28-9E4E-A34C-E877F53BE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51311" y="-22363"/>
                      <a:ext cx="309805" cy="361912"/>
                      <a:chOff x="8261157" y="1101314"/>
                      <a:chExt cx="309805" cy="361912"/>
                    </a:xfrm>
                  </p:grpSpPr>
                  <p:pic>
                    <p:nvPicPr>
                      <p:cNvPr id="82" name="Picture 81">
                        <a:extLst>
                          <a:ext uri="{FF2B5EF4-FFF2-40B4-BE49-F238E27FC236}">
                            <a16:creationId xmlns:a16="http://schemas.microsoft.com/office/drawing/2014/main" id="{3A98AF12-7472-A84A-9D06-3ED7A46ACD8B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32722" y="1314553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85" name="Picture 84">
                        <a:extLst>
                          <a:ext uri="{FF2B5EF4-FFF2-40B4-BE49-F238E27FC236}">
                            <a16:creationId xmlns:a16="http://schemas.microsoft.com/office/drawing/2014/main" id="{13123EC5-43AE-E440-9FE2-A10AEDC8677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261157" y="1101314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63" name="Picture 62">
                      <a:extLst>
                        <a:ext uri="{FF2B5EF4-FFF2-40B4-BE49-F238E27FC236}">
                          <a16:creationId xmlns:a16="http://schemas.microsoft.com/office/drawing/2014/main" id="{5653C467-4E43-BF40-8B8C-D90D2ABF56C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485AC011-F142-6745-A8F2-504D44374C51}"/>
                      </a:ext>
                    </a:extLst>
                  </p:cNvPr>
                  <p:cNvGrpSpPr/>
                  <p:nvPr/>
                </p:nvGrpSpPr>
                <p:grpSpPr>
                  <a:xfrm>
                    <a:off x="3411853" y="6193446"/>
                    <a:ext cx="954183" cy="422934"/>
                    <a:chOff x="10809713" y="113601"/>
                    <a:chExt cx="1045721" cy="495083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1F9602DE-4C65-D543-B9B1-5E741F2F939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09713" y="113601"/>
                      <a:ext cx="1045721" cy="429930"/>
                      <a:chOff x="8419559" y="1237278"/>
                      <a:chExt cx="1045721" cy="429930"/>
                    </a:xfrm>
                  </p:grpSpPr>
                  <p:pic>
                    <p:nvPicPr>
                      <p:cNvPr id="57" name="Picture 56">
                        <a:extLst>
                          <a:ext uri="{FF2B5EF4-FFF2-40B4-BE49-F238E27FC236}">
                            <a16:creationId xmlns:a16="http://schemas.microsoft.com/office/drawing/2014/main" id="{623D0C1A-0D15-E146-AD56-3B96A2A26DC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19559" y="1518535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8" name="Picture 57">
                        <a:extLst>
                          <a:ext uri="{FF2B5EF4-FFF2-40B4-BE49-F238E27FC236}">
                            <a16:creationId xmlns:a16="http://schemas.microsoft.com/office/drawing/2014/main" id="{0B99686D-5F7D-ED45-B9F0-973EDF6381C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80256" y="1237278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6" name="Picture 55">
                      <a:extLst>
                        <a:ext uri="{FF2B5EF4-FFF2-40B4-BE49-F238E27FC236}">
                          <a16:creationId xmlns:a16="http://schemas.microsoft.com/office/drawing/2014/main" id="{8ED8C97A-AD16-1145-80EC-C198940746D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129114" y="538126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A87A30DE-E2D8-AB46-8683-38B14A874CBF}"/>
                      </a:ext>
                    </a:extLst>
                  </p:cNvPr>
                  <p:cNvGrpSpPr/>
                  <p:nvPr/>
                </p:nvGrpSpPr>
                <p:grpSpPr>
                  <a:xfrm>
                    <a:off x="4822044" y="6262873"/>
                    <a:ext cx="352237" cy="469374"/>
                    <a:chOff x="11645762" y="161755"/>
                    <a:chExt cx="386028" cy="549445"/>
                  </a:xfrm>
                </p:grpSpPr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729A482F-372B-574B-8223-6172B02DB27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711370" y="161755"/>
                      <a:ext cx="320420" cy="304068"/>
                      <a:chOff x="9321216" y="1285432"/>
                      <a:chExt cx="320420" cy="304068"/>
                    </a:xfrm>
                  </p:grpSpPr>
                  <p:pic>
                    <p:nvPicPr>
                      <p:cNvPr id="53" name="Picture 52">
                        <a:extLst>
                          <a:ext uri="{FF2B5EF4-FFF2-40B4-BE49-F238E27FC236}">
                            <a16:creationId xmlns:a16="http://schemas.microsoft.com/office/drawing/2014/main" id="{0A80EF58-1CCD-6642-ACFA-EA15A7C706A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503396" y="1440827"/>
                        <a:ext cx="138240" cy="148673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54" name="Picture 53">
                        <a:extLst>
                          <a:ext uri="{FF2B5EF4-FFF2-40B4-BE49-F238E27FC236}">
                            <a16:creationId xmlns:a16="http://schemas.microsoft.com/office/drawing/2014/main" id="{DE5709FA-0309-754D-8101-A1E50CE5620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screen">
                        <a:alphaModFix amt="59000"/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21216" y="1285432"/>
                        <a:ext cx="85024" cy="91440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52" name="Picture 51">
                      <a:extLst>
                        <a:ext uri="{FF2B5EF4-FFF2-40B4-BE49-F238E27FC236}">
                          <a16:creationId xmlns:a16="http://schemas.microsoft.com/office/drawing/2014/main" id="{88DF0327-CCB2-1743-9121-DB0B4BB9031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alphaModFix amt="59000"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1645762" y="640642"/>
                      <a:ext cx="65607" cy="70558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75" name="Picture 74">
                    <a:extLst>
                      <a:ext uri="{FF2B5EF4-FFF2-40B4-BE49-F238E27FC236}">
                        <a16:creationId xmlns:a16="http://schemas.microsoft.com/office/drawing/2014/main" id="{8AFF80EB-1C5D-2944-87A3-31416BE74B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244149" y="5491559"/>
                    <a:ext cx="830164" cy="898210"/>
                  </a:xfrm>
                  <a:prstGeom prst="rect">
                    <a:avLst/>
                  </a:prstGeom>
                </p:spPr>
              </p:pic>
              <p:pic>
                <p:nvPicPr>
                  <p:cNvPr id="44" name="Picture 43">
                    <a:extLst>
                      <a:ext uri="{FF2B5EF4-FFF2-40B4-BE49-F238E27FC236}">
                        <a16:creationId xmlns:a16="http://schemas.microsoft.com/office/drawing/2014/main" id="{67C6C995-5EDD-3944-8BB2-2449EF71B50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l="15175" t="26226" r="51208" b="38567"/>
                  <a:stretch/>
                </p:blipFill>
                <p:spPr>
                  <a:xfrm>
                    <a:off x="-182510" y="4777754"/>
                    <a:ext cx="1636418" cy="1713792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>
                    <a:extLst>
                      <a:ext uri="{FF2B5EF4-FFF2-40B4-BE49-F238E27FC236}">
                        <a16:creationId xmlns:a16="http://schemas.microsoft.com/office/drawing/2014/main" id="{2AAB52DE-88A7-164B-BE2C-42822CE3CF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3672061" y="5507607"/>
                    <a:ext cx="745497" cy="805943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F1230AF7-729C-EB46-85B5-9622F172659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101149" y="4429403"/>
                    <a:ext cx="321961" cy="348351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74023230-13E6-D443-A5A0-AC9D76F88BD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2180354" y="5258247"/>
                    <a:ext cx="476501" cy="512503"/>
                  </a:xfrm>
                  <a:prstGeom prst="rect">
                    <a:avLst/>
                  </a:prstGeom>
                </p:spPr>
              </p:pic>
              <p:pic>
                <p:nvPicPr>
                  <p:cNvPr id="69" name="Picture 68">
                    <a:extLst>
                      <a:ext uri="{FF2B5EF4-FFF2-40B4-BE49-F238E27FC236}">
                        <a16:creationId xmlns:a16="http://schemas.microsoft.com/office/drawing/2014/main" id="{FBB09D29-9E63-924E-946B-565F5AB648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5171572" y="5943844"/>
                    <a:ext cx="407711" cy="439640"/>
                  </a:xfrm>
                  <a:prstGeom prst="rect">
                    <a:avLst/>
                  </a:prstGeom>
                </p:spPr>
              </p:pic>
              <p:pic>
                <p:nvPicPr>
                  <p:cNvPr id="71" name="Picture 70">
                    <a:extLst>
                      <a:ext uri="{FF2B5EF4-FFF2-40B4-BE49-F238E27FC236}">
                        <a16:creationId xmlns:a16="http://schemas.microsoft.com/office/drawing/2014/main" id="{89F8FB26-1BC6-EB47-ADE7-93E815C13A4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620256" y="6193446"/>
                    <a:ext cx="252434" cy="271507"/>
                  </a:xfrm>
                  <a:prstGeom prst="rect">
                    <a:avLst/>
                  </a:prstGeom>
                </p:spPr>
              </p:pic>
            </p:grpSp>
          </p:grpSp>
        </p:grpSp>
      </p:grp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DEBD7"/>
                </a:solidFill>
              </a:rPr>
              <a:t>Presenter(s)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76871" y="2932886"/>
            <a:ext cx="4527741" cy="584775"/>
          </a:xfrm>
        </p:spPr>
        <p:txBody>
          <a:bodyPr/>
          <a:lstStyle/>
          <a:p>
            <a:r>
              <a:rPr lang="en-US" dirty="0"/>
              <a:t>Demo Title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A62D51-7BA3-AD48-B08C-718E2983321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49590448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Instantiate a new </a:t>
            </a:r>
            <a:r>
              <a:rPr lang="en-US" dirty="0" err="1"/>
              <a:t>EditOperation</a:t>
            </a:r>
            <a:endParaRPr lang="en-US" dirty="0"/>
          </a:p>
          <a:p>
            <a:r>
              <a:rPr lang="en-US" dirty="0"/>
              <a:t>Specify the edits to be performed</a:t>
            </a:r>
          </a:p>
          <a:p>
            <a:r>
              <a:rPr lang="en-US" dirty="0"/>
              <a:t>Execute the operation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Workflow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0695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274269"/>
            <a:ext cx="10369296" cy="3429000"/>
          </a:xfrm>
        </p:spPr>
        <p:txBody>
          <a:bodyPr/>
          <a:lstStyle/>
          <a:p>
            <a:r>
              <a:rPr lang="en-US" dirty="0"/>
              <a:t>Instantiate with “new”: </a:t>
            </a:r>
            <a:r>
              <a:rPr lang="en-US" dirty="0">
                <a:latin typeface="Consolas" panose="020B0609020204030204" pitchFamily="49" charset="0"/>
              </a:rPr>
              <a:t>var </a:t>
            </a:r>
            <a:r>
              <a:rPr lang="en-US" dirty="0" err="1">
                <a:latin typeface="Consolas" panose="020B0609020204030204" pitchFamily="49" charset="0"/>
              </a:rPr>
              <a:t>editOp</a:t>
            </a:r>
            <a:r>
              <a:rPr lang="en-US" dirty="0">
                <a:latin typeface="Consolas" panose="020B0609020204030204" pitchFamily="49" charset="0"/>
              </a:rPr>
              <a:t> = new </a:t>
            </a:r>
            <a:r>
              <a:rPr lang="en-US" dirty="0" err="1">
                <a:latin typeface="Consolas" panose="020B0609020204030204" pitchFamily="49" charset="0"/>
              </a:rPr>
              <a:t>EditOperation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en-US" dirty="0"/>
              <a:t>Configure:</a:t>
            </a:r>
          </a:p>
          <a:p>
            <a:pPr lvl="1"/>
            <a:r>
              <a:rPr lang="en-US" dirty="0">
                <a:latin typeface="Consolas" panose="020B0609020204030204" pitchFamily="49" charset="0"/>
              </a:rPr>
              <a:t>Name</a:t>
            </a:r>
            <a:r>
              <a:rPr lang="en-US" sz="1600" dirty="0"/>
              <a:t>: String used in the Undo/Redo stack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ErrorMessage</a:t>
            </a:r>
            <a:r>
              <a:rPr lang="en-US" sz="1600" dirty="0"/>
              <a:t>: Error string to show to the user on failure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ProgressMessage</a:t>
            </a:r>
            <a:r>
              <a:rPr lang="en-US" sz="1600" dirty="0"/>
              <a:t>: String to show user during execution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ShowProgressor</a:t>
            </a:r>
            <a:r>
              <a:rPr lang="en-US" sz="1600" dirty="0"/>
              <a:t>: True to show a progressor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SelectNewFeatures</a:t>
            </a:r>
            <a:r>
              <a:rPr lang="en-US" sz="1600" dirty="0"/>
              <a:t>: True to select features after Create</a:t>
            </a:r>
          </a:p>
          <a:p>
            <a:pPr lvl="1"/>
            <a:r>
              <a:rPr lang="en-US" dirty="0" err="1">
                <a:latin typeface="Consolas" panose="020B0609020204030204" pitchFamily="49" charset="0"/>
              </a:rPr>
              <a:t>SelectModifiedFeatures</a:t>
            </a:r>
            <a:r>
              <a:rPr lang="en-US" sz="1600" dirty="0"/>
              <a:t>: True to select features after updates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Usage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4F44BF-62E0-437C-9465-84B37F5AA3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0247" y="4327821"/>
            <a:ext cx="6907367" cy="195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159518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0833" y="1227732"/>
            <a:ext cx="10369296" cy="3429000"/>
          </a:xfrm>
        </p:spPr>
        <p:txBody>
          <a:bodyPr/>
          <a:lstStyle/>
          <a:p>
            <a:r>
              <a:rPr lang="en-US" dirty="0"/>
              <a:t>Specify operation methods to be performed…in </a:t>
            </a:r>
            <a:r>
              <a:rPr lang="en-US" u="sng" dirty="0"/>
              <a:t>any</a:t>
            </a:r>
            <a:r>
              <a:rPr lang="en-US" dirty="0"/>
              <a:t> combination:</a:t>
            </a:r>
          </a:p>
          <a:p>
            <a:pPr lvl="1"/>
            <a:r>
              <a:rPr lang="en-US" dirty="0"/>
              <a:t>Creates, Updates, Deletes</a:t>
            </a:r>
          </a:p>
          <a:p>
            <a:pPr lvl="2"/>
            <a:r>
              <a:rPr lang="en-US" dirty="0"/>
              <a:t>Create, Modify, Delete, Move, Clip, </a:t>
            </a:r>
            <a:r>
              <a:rPr lang="en-US"/>
              <a:t>Reshape, </a:t>
            </a:r>
            <a:r>
              <a:rPr lang="en-US" dirty="0"/>
              <a:t>Split, Explode, Planarize etc.</a:t>
            </a:r>
          </a:p>
          <a:p>
            <a:pPr lvl="2"/>
            <a:r>
              <a:rPr lang="en-US" dirty="0"/>
              <a:t>Provide relevant params – typically some combination of:</a:t>
            </a:r>
          </a:p>
          <a:p>
            <a:pPr lvl="3"/>
            <a:r>
              <a:rPr lang="en-US" sz="1600" dirty="0" err="1"/>
              <a:t>MapMember</a:t>
            </a:r>
            <a:r>
              <a:rPr lang="en-US" sz="1600" dirty="0"/>
              <a:t>, Dataset + </a:t>
            </a:r>
            <a:r>
              <a:rPr lang="en-US" sz="1600" dirty="0" err="1"/>
              <a:t>oid</a:t>
            </a:r>
            <a:r>
              <a:rPr lang="en-US" sz="1600" dirty="0"/>
              <a:t>(s) and/or geometry as params</a:t>
            </a:r>
          </a:p>
          <a:p>
            <a:pPr lvl="3"/>
            <a:r>
              <a:rPr lang="en-US" sz="1600" dirty="0"/>
              <a:t>Lots of overloads (lots and lots)</a:t>
            </a:r>
          </a:p>
          <a:p>
            <a:pPr lvl="1"/>
            <a:r>
              <a:rPr lang="en-US" sz="2000" dirty="0"/>
              <a:t>Each operation method specified </a:t>
            </a:r>
            <a:r>
              <a:rPr lang="en-US" sz="2000" u="sng" dirty="0"/>
              <a:t>must be independent of any other</a:t>
            </a:r>
          </a:p>
          <a:p>
            <a:pPr lvl="1"/>
            <a:r>
              <a:rPr lang="en-US" sz="2000" dirty="0"/>
              <a:t>Can’t nest edit operations	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Usage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A8E4E5-51C2-420B-BF33-D734961C0C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807" y="4386595"/>
            <a:ext cx="10748180" cy="206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5220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187582"/>
            <a:ext cx="10369296" cy="3429000"/>
          </a:xfrm>
        </p:spPr>
        <p:txBody>
          <a:bodyPr/>
          <a:lstStyle/>
          <a:p>
            <a:r>
              <a:rPr lang="en-US" dirty="0"/>
              <a:t>Execute:</a:t>
            </a:r>
          </a:p>
          <a:p>
            <a:pPr lvl="1"/>
            <a:r>
              <a:rPr lang="en-US" dirty="0"/>
              <a:t>Edits are executed in a predefined order regardless of how they are declared in your code</a:t>
            </a:r>
          </a:p>
          <a:p>
            <a:pPr lvl="2"/>
            <a:r>
              <a:rPr lang="en-US" dirty="0"/>
              <a:t>Internally grouped together by method - Creates first, Updates, Deletes, then reshape, clip, etc.  </a:t>
            </a:r>
          </a:p>
          <a:p>
            <a:pPr lvl="1"/>
            <a:r>
              <a:rPr lang="en-US" dirty="0"/>
              <a:t>On success an undo operation is placed on the undo stack (if undo-able)</a:t>
            </a:r>
          </a:p>
          <a:p>
            <a:pPr lvl="1"/>
            <a:r>
              <a:rPr lang="en-US" dirty="0"/>
              <a:t>On failure (of any edit), all preceding edits for </a:t>
            </a:r>
            <a:r>
              <a:rPr lang="en-US" i="1" dirty="0"/>
              <a:t>that</a:t>
            </a:r>
            <a:r>
              <a:rPr lang="en-US" dirty="0"/>
              <a:t> edit operation are rolled back</a:t>
            </a:r>
          </a:p>
          <a:p>
            <a:pPr marL="283464" lvl="1" indent="0">
              <a:buNone/>
            </a:pPr>
            <a:endParaRPr lang="en-US" sz="1200" dirty="0"/>
          </a:p>
          <a:p>
            <a:r>
              <a:rPr lang="en-US" dirty="0"/>
              <a:t>Check status (as needed)</a:t>
            </a:r>
          </a:p>
          <a:p>
            <a:pPr lvl="1"/>
            <a:r>
              <a:rPr lang="en-US" sz="2000" dirty="0" err="1">
                <a:latin typeface="Consolas" panose="020B0609020204030204" pitchFamily="49" charset="0"/>
              </a:rPr>
              <a:t>IsSucceeded</a:t>
            </a:r>
            <a:r>
              <a:rPr lang="en-US" dirty="0"/>
              <a:t>: True if the </a:t>
            </a:r>
            <a:r>
              <a:rPr lang="en-US" dirty="0" err="1"/>
              <a:t>EditOperation</a:t>
            </a:r>
            <a:r>
              <a:rPr lang="en-US" dirty="0"/>
              <a:t> executed successfully</a:t>
            </a:r>
          </a:p>
          <a:p>
            <a:pPr lvl="1"/>
            <a:r>
              <a:rPr lang="en-US" dirty="0"/>
              <a:t>Return value: True on success, False on failure</a:t>
            </a:r>
          </a:p>
          <a:p>
            <a:pPr lvl="1"/>
            <a:r>
              <a:rPr lang="en-US" dirty="0" err="1"/>
              <a:t>ErrorMessage</a:t>
            </a:r>
            <a:r>
              <a:rPr lang="en-US" dirty="0"/>
              <a:t>: Reason for failure (if known)</a:t>
            </a:r>
          </a:p>
          <a:p>
            <a:pPr marL="283464" lvl="1" indent="0"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621792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– Execute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56F4AB-F431-4C53-8ED6-B1877EBDF9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1478" y="4719174"/>
            <a:ext cx="7986452" cy="2103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87960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BE46B56-0F0E-6F44-A5D6-F82641E10041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28" name="shading (lower right)">
              <a:extLst>
                <a:ext uri="{FF2B5EF4-FFF2-40B4-BE49-F238E27FC236}">
                  <a16:creationId xmlns:a16="http://schemas.microsoft.com/office/drawing/2014/main" id="{F832519F-8228-8D46-A54A-D2144928646D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4F18A4BC-EDB9-EB4D-A605-9D9FC496D0E3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58" name="Group 57" hidden="1">
                <a:extLst>
                  <a:ext uri="{FF2B5EF4-FFF2-40B4-BE49-F238E27FC236}">
                    <a16:creationId xmlns:a16="http://schemas.microsoft.com/office/drawing/2014/main" id="{96118ECF-358F-0B4C-8738-71864ACDF2C6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C4CDF0E7-44FA-624D-BB57-1AABA9D365B8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02B3CC1-007B-5F48-80E7-38F8A425EC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CDFFD5C-EB26-0C4F-B5A0-ABB2582744A4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FC23C417-1823-174E-9303-959E27D592C8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DCC4C248-27BD-524F-806A-C058E08E05C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73" name="Freeform 72">
                      <a:extLst>
                        <a:ext uri="{FF2B5EF4-FFF2-40B4-BE49-F238E27FC236}">
                          <a16:creationId xmlns:a16="http://schemas.microsoft.com/office/drawing/2014/main" id="{1FA068AF-0F5A-D747-8B30-15E16D6FB8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4" name="Rectangle 73">
                      <a:extLst>
                        <a:ext uri="{FF2B5EF4-FFF2-40B4-BE49-F238E27FC236}">
                          <a16:creationId xmlns:a16="http://schemas.microsoft.com/office/drawing/2014/main" id="{17738219-222D-B942-ABC0-78894980FD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5" name="Rectangle 74">
                      <a:extLst>
                        <a:ext uri="{FF2B5EF4-FFF2-40B4-BE49-F238E27FC236}">
                          <a16:creationId xmlns:a16="http://schemas.microsoft.com/office/drawing/2014/main" id="{227FE2B8-A5CC-0842-A630-FE685E718465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1D09AAE0-3572-B84A-969D-905954185462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70" name="Freeform 69">
                      <a:extLst>
                        <a:ext uri="{FF2B5EF4-FFF2-40B4-BE49-F238E27FC236}">
                          <a16:creationId xmlns:a16="http://schemas.microsoft.com/office/drawing/2014/main" id="{7B45A9C6-D0D3-6145-977B-54B6B5467C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1" name="Rectangle 70">
                      <a:extLst>
                        <a:ext uri="{FF2B5EF4-FFF2-40B4-BE49-F238E27FC236}">
                          <a16:creationId xmlns:a16="http://schemas.microsoft.com/office/drawing/2014/main" id="{636DAAC1-E5E7-1B47-89FF-C5E06AD4E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72" name="Rectangle 71">
                      <a:extLst>
                        <a:ext uri="{FF2B5EF4-FFF2-40B4-BE49-F238E27FC236}">
                          <a16:creationId xmlns:a16="http://schemas.microsoft.com/office/drawing/2014/main" id="{4AB0FD33-500F-DE45-AE90-6D7D5D7003DC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BB34187A-E905-7F46-9560-369064EFBFD2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74CD331A-0367-A84E-8B0E-D96127D57E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7" name="Picture 66">
                    <a:extLst>
                      <a:ext uri="{FF2B5EF4-FFF2-40B4-BE49-F238E27FC236}">
                        <a16:creationId xmlns:a16="http://schemas.microsoft.com/office/drawing/2014/main" id="{272A9F2E-F22C-CC43-8B1C-A6DC87BBB1B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CFD6A8CC-92C7-8744-95BF-55694DC8EC72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64" name="Picture 63">
                    <a:extLst>
                      <a:ext uri="{FF2B5EF4-FFF2-40B4-BE49-F238E27FC236}">
                        <a16:creationId xmlns:a16="http://schemas.microsoft.com/office/drawing/2014/main" id="{E3DC77DD-164F-AB43-8F48-249BB673BA4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1F96F120-EF7E-3143-8E02-061D4B8B1D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E79EDDF9-C0E6-E947-ACBE-819442DE6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68F538C-2A87-AE44-A8D2-E8EFFE3523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F82A1B-CB18-BA4B-8E55-5B1730697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8C8841-D3DA-5F46-9C9F-BB037EE5F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C496C37-C735-FE47-B447-0D3C20322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A8AC29-B22E-47EF-AE40-E5CC03125C70}"/>
              </a:ext>
            </a:extLst>
          </p:cNvPr>
          <p:cNvSpPr/>
          <p:nvPr/>
        </p:nvSpPr>
        <p:spPr bwMode="auto">
          <a:xfrm>
            <a:off x="850955" y="1764953"/>
            <a:ext cx="10661341" cy="393720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Name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"Simple edit2"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ErrorMessage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"'Simple edit2' failed"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"'Simple edit2' cancelled"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SelectModifiedFeatures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};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(polyLayer1, 1, buffer);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editOp.Reshape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(polyLayer2, 1,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reshape_poly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(pointsLayer1, 28,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MapPointBuilder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.CreateMapPoint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(6057000, 2112600));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//Execute the operations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editOp.IsSucceeded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 ...</a:t>
            </a: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96291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27F1666A-FE8A-44B9-B2D9-BA6997BD0618}"/>
              </a:ext>
            </a:extLst>
          </p:cNvPr>
          <p:cNvGrpSpPr/>
          <p:nvPr/>
        </p:nvGrpSpPr>
        <p:grpSpPr>
          <a:xfrm>
            <a:off x="-7429" y="0"/>
            <a:ext cx="12206856" cy="6885432"/>
            <a:chOff x="-7429" y="0"/>
            <a:chExt cx="12206856" cy="6885432"/>
          </a:xfrm>
        </p:grpSpPr>
        <p:sp>
          <p:nvSpPr>
            <p:cNvPr id="11" name="shading (lower right)">
              <a:extLst>
                <a:ext uri="{FF2B5EF4-FFF2-40B4-BE49-F238E27FC236}">
                  <a16:creationId xmlns:a16="http://schemas.microsoft.com/office/drawing/2014/main" id="{EC61C5DE-1539-4646-BBA2-A4E264E1C221}"/>
                </a:ext>
              </a:extLst>
            </p:cNvPr>
            <p:cNvSpPr/>
            <p:nvPr/>
          </p:nvSpPr>
          <p:spPr bwMode="auto">
            <a:xfrm>
              <a:off x="0" y="0"/>
              <a:ext cx="12199427" cy="6885432"/>
            </a:xfrm>
            <a:prstGeom prst="rect">
              <a:avLst/>
            </a:prstGeom>
            <a:gradFill flip="none" rotWithShape="1">
              <a:gsLst>
                <a:gs pos="13000">
                  <a:srgbClr val="0F228C"/>
                </a:gs>
                <a:gs pos="60000">
                  <a:srgbClr val="5825D1"/>
                </a:gs>
                <a:gs pos="0">
                  <a:srgbClr val="07157F"/>
                </a:gs>
              </a:gsLst>
              <a:lin ang="15000000" scaled="0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FFB49A-E10D-4199-9311-23172A9A0EC4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grpSp>
            <p:nvGrpSpPr>
              <p:cNvPr id="14" name="Group 13" hidden="1">
                <a:extLst>
                  <a:ext uri="{FF2B5EF4-FFF2-40B4-BE49-F238E27FC236}">
                    <a16:creationId xmlns:a16="http://schemas.microsoft.com/office/drawing/2014/main" id="{7DD31FD1-B86F-40B8-B130-AA23DBA178A9}"/>
                  </a:ext>
                </a:extLst>
              </p:cNvPr>
              <p:cNvGrpSpPr/>
              <p:nvPr/>
            </p:nvGrpSpPr>
            <p:grpSpPr>
              <a:xfrm>
                <a:off x="0" y="0"/>
                <a:ext cx="12192000" cy="6858000"/>
                <a:chOff x="0" y="0"/>
                <a:chExt cx="12192000" cy="685800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6638271-5F8D-4B7C-A33C-8294AE69D960}"/>
                    </a:ext>
                  </a:extLst>
                </p:cNvPr>
                <p:cNvSpPr/>
                <p:nvPr/>
              </p:nvSpPr>
              <p:spPr bwMode="auto">
                <a:xfrm>
                  <a:off x="0" y="0"/>
                  <a:ext cx="12192000" cy="6858000"/>
                </a:xfrm>
                <a:prstGeom prst="rect">
                  <a:avLst/>
                </a:prstGeom>
                <a:gradFill>
                  <a:gsLst>
                    <a:gs pos="35000">
                      <a:srgbClr val="143F95"/>
                    </a:gs>
                    <a:gs pos="82000">
                      <a:srgbClr val="0E53C1"/>
                    </a:gs>
                    <a:gs pos="7000">
                      <a:srgbClr val="1E3073"/>
                    </a:gs>
                  </a:gsLst>
                  <a:path path="circle">
                    <a:fillToRect t="100000" r="100000"/>
                  </a:path>
                </a:gra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400" b="1" dirty="0">
                    <a:solidFill>
                      <a:srgbClr val="000000"/>
                    </a:solidFill>
                    <a:latin typeface="Arial" charset="0"/>
                    <a:ea typeface="ＭＳ Ｐゴシック" pitchFamily="16" charset="-128"/>
                    <a:cs typeface="ＭＳ Ｐゴシック" pitchFamily="-97" charset="-128"/>
                  </a:endParaRP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F29FF036-3E2B-4859-9292-197941EA6A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  <a:alphaModFix amt="41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9021" y="4810991"/>
                  <a:ext cx="2930236" cy="2047009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52200A0B-CE1C-4869-8246-E2ECFED48CB5}"/>
                  </a:ext>
                </a:extLst>
              </p:cNvPr>
              <p:cNvGrpSpPr/>
              <p:nvPr/>
            </p:nvGrpSpPr>
            <p:grpSpPr>
              <a:xfrm>
                <a:off x="208303" y="146055"/>
                <a:ext cx="11731071" cy="6595922"/>
                <a:chOff x="208303" y="146055"/>
                <a:chExt cx="11731071" cy="6595922"/>
              </a:xfrm>
            </p:grpSpPr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825D067B-41E8-4A80-AC73-43652BEB7CF0}"/>
                    </a:ext>
                  </a:extLst>
                </p:cNvPr>
                <p:cNvGrpSpPr/>
                <p:nvPr/>
              </p:nvGrpSpPr>
              <p:grpSpPr>
                <a:xfrm>
                  <a:off x="11604987" y="146055"/>
                  <a:ext cx="334387" cy="435843"/>
                  <a:chOff x="11604987" y="146055"/>
                  <a:chExt cx="334387" cy="435843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4AB114A4-F97B-4235-ADFC-85D8642E3DF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770125" y="399018"/>
                    <a:ext cx="169249" cy="182880"/>
                    <a:chOff x="7310041" y="760941"/>
                    <a:chExt cx="1043386" cy="1127422"/>
                  </a:xfrm>
                </p:grpSpPr>
                <p:sp>
                  <p:nvSpPr>
                    <p:cNvPr id="31" name="Freeform 72">
                      <a:extLst>
                        <a:ext uri="{FF2B5EF4-FFF2-40B4-BE49-F238E27FC236}">
                          <a16:creationId xmlns:a16="http://schemas.microsoft.com/office/drawing/2014/main" id="{51422758-F72B-406E-A37C-F711C3165B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6E8B663F-3F60-4400-A8AF-F15E1D3114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1AA0AE03-AF60-43D0-8A97-CF6D7CB1FED8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FDA29BA0-AE50-4BDF-B4DD-5E7E5EB54443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11604987" y="146055"/>
                    <a:ext cx="73152" cy="73152"/>
                    <a:chOff x="7310041" y="760941"/>
                    <a:chExt cx="1043386" cy="1127422"/>
                  </a:xfrm>
                </p:grpSpPr>
                <p:sp>
                  <p:nvSpPr>
                    <p:cNvPr id="28" name="Freeform 69">
                      <a:extLst>
                        <a:ext uri="{FF2B5EF4-FFF2-40B4-BE49-F238E27FC236}">
                          <a16:creationId xmlns:a16="http://schemas.microsoft.com/office/drawing/2014/main" id="{8741053E-655A-4D41-A5D2-957BE451C3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58" y="760941"/>
                      <a:ext cx="618069" cy="704087"/>
                    </a:xfrm>
                    <a:custGeom>
                      <a:avLst/>
                      <a:gdLst>
                        <a:gd name="connsiteX0" fmla="*/ 2 w 618069"/>
                        <a:gd name="connsiteY0" fmla="*/ 0 h 704087"/>
                        <a:gd name="connsiteX1" fmla="*/ 278345 w 618069"/>
                        <a:gd name="connsiteY1" fmla="*/ 0 h 704087"/>
                        <a:gd name="connsiteX2" fmla="*/ 278345 w 618069"/>
                        <a:gd name="connsiteY2" fmla="*/ 423334 h 704087"/>
                        <a:gd name="connsiteX3" fmla="*/ 618069 w 618069"/>
                        <a:gd name="connsiteY3" fmla="*/ 423334 h 704087"/>
                        <a:gd name="connsiteX4" fmla="*/ 618069 w 618069"/>
                        <a:gd name="connsiteY4" fmla="*/ 704087 h 704087"/>
                        <a:gd name="connsiteX5" fmla="*/ 278345 w 618069"/>
                        <a:gd name="connsiteY5" fmla="*/ 704087 h 704087"/>
                        <a:gd name="connsiteX6" fmla="*/ 2 w 618069"/>
                        <a:gd name="connsiteY6" fmla="*/ 704087 h 704087"/>
                        <a:gd name="connsiteX7" fmla="*/ 0 w 618069"/>
                        <a:gd name="connsiteY7" fmla="*/ 704087 h 704087"/>
                        <a:gd name="connsiteX8" fmla="*/ 0 w 618069"/>
                        <a:gd name="connsiteY8" fmla="*/ 423334 h 704087"/>
                        <a:gd name="connsiteX9" fmla="*/ 2 w 618069"/>
                        <a:gd name="connsiteY9" fmla="*/ 423334 h 7040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18069" h="704087">
                          <a:moveTo>
                            <a:pt x="2" y="0"/>
                          </a:moveTo>
                          <a:lnTo>
                            <a:pt x="278345" y="0"/>
                          </a:lnTo>
                          <a:lnTo>
                            <a:pt x="278345" y="423334"/>
                          </a:lnTo>
                          <a:lnTo>
                            <a:pt x="618069" y="423334"/>
                          </a:lnTo>
                          <a:lnTo>
                            <a:pt x="618069" y="704087"/>
                          </a:lnTo>
                          <a:lnTo>
                            <a:pt x="278345" y="704087"/>
                          </a:lnTo>
                          <a:lnTo>
                            <a:pt x="2" y="704087"/>
                          </a:lnTo>
                          <a:lnTo>
                            <a:pt x="0" y="704087"/>
                          </a:lnTo>
                          <a:lnTo>
                            <a:pt x="0" y="423334"/>
                          </a:lnTo>
                          <a:lnTo>
                            <a:pt x="2" y="423334"/>
                          </a:lnTo>
                          <a:close/>
                        </a:path>
                      </a:pathLst>
                    </a:custGeom>
                    <a:solidFill>
                      <a:schemeClr val="tx1">
                        <a:alpha val="48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D5E8384C-CE30-4A45-90BA-7FD7390FCC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35360" y="1483281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94123BF4-EEFA-4FEB-AAA7-03D363112737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7373410" y="1120906"/>
                      <a:ext cx="278343" cy="405082"/>
                    </a:xfrm>
                    <a:prstGeom prst="rect">
                      <a:avLst/>
                    </a:prstGeom>
                    <a:solidFill>
                      <a:schemeClr val="tx1">
                        <a:alpha val="19000"/>
                      </a:schemeClr>
                    </a:solidFill>
                    <a:ln>
                      <a:noFill/>
                      <a:headEnd type="none" w="med" len="med"/>
                      <a:tailEnd type="none" w="med" len="med"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algn="ctr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latin typeface="Arial" charset="0"/>
                        <a:ea typeface="ＭＳ Ｐゴシック" pitchFamily="16" charset="-128"/>
                        <a:cs typeface="ＭＳ Ｐゴシック" pitchFamily="-97" charset="-128"/>
                      </a:endParaRPr>
                    </a:p>
                  </p:txBody>
                </p: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5AA6062-40C3-4298-A004-60518CA3B296}"/>
                    </a:ext>
                  </a:extLst>
                </p:cNvPr>
                <p:cNvGrpSpPr/>
                <p:nvPr/>
              </p:nvGrpSpPr>
              <p:grpSpPr>
                <a:xfrm>
                  <a:off x="208303" y="5787704"/>
                  <a:ext cx="437544" cy="389381"/>
                  <a:chOff x="9178262" y="1315181"/>
                  <a:chExt cx="437544" cy="389381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D94B53F4-AF6E-4E24-ADC7-16F204FC89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12552129-440E-4F62-BFA6-C40DEA4297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178262" y="1315181"/>
                    <a:ext cx="85024" cy="9144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D3F901AC-1711-4AF3-8757-107E989003A6}"/>
                    </a:ext>
                  </a:extLst>
                </p:cNvPr>
                <p:cNvGrpSpPr/>
                <p:nvPr/>
              </p:nvGrpSpPr>
              <p:grpSpPr>
                <a:xfrm>
                  <a:off x="250899" y="6421937"/>
                  <a:ext cx="669934" cy="274320"/>
                  <a:chOff x="9445759" y="1430242"/>
                  <a:chExt cx="669934" cy="27432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DFB9FA00-8115-48FA-A678-87F54A2FD57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445759" y="1521682"/>
                    <a:ext cx="170047" cy="18288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BA596DD7-EC45-4116-B844-18F92AAD71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alphaModFix amt="59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030669" y="1430242"/>
                    <a:ext cx="85024" cy="9144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9657D323-C41A-4192-8D1C-6397D07E69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alphaModFix amt="59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18384" y="6650537"/>
                  <a:ext cx="85024" cy="91440"/>
                </a:xfrm>
                <a:prstGeom prst="rect">
                  <a:avLst/>
                </a:prstGeom>
              </p:spPr>
            </p:pic>
          </p:grp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5E3B4A8-89FA-44E9-ADB5-6B7E02ABCA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alphaModFix amt="6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58345"/>
            <a:stretch/>
          </p:blipFill>
          <p:spPr>
            <a:xfrm>
              <a:off x="-7429" y="5029200"/>
              <a:ext cx="3162521" cy="1849829"/>
            </a:xfrm>
            <a:prstGeom prst="rect">
              <a:avLst/>
            </a:prstGeom>
          </p:spPr>
        </p:pic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r>
              <a:rPr lang="en-US" dirty="0"/>
              <a:t>Edit Operations – Chaining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 chained operation is an edit operation that links to a previous </a:t>
            </a:r>
            <a:r>
              <a:rPr lang="en-US" dirty="0" err="1"/>
              <a:t>EditOperation</a:t>
            </a:r>
            <a:endParaRPr lang="en-US" dirty="0"/>
          </a:p>
          <a:p>
            <a:pPr lvl="1"/>
            <a:r>
              <a:rPr lang="en-US" dirty="0"/>
              <a:t>Both operations become part of the </a:t>
            </a:r>
            <a:r>
              <a:rPr lang="en-US" u="sng" dirty="0"/>
              <a:t>same undo/redo item</a:t>
            </a:r>
          </a:p>
          <a:p>
            <a:pPr lvl="2"/>
            <a:r>
              <a:rPr lang="en-US" dirty="0"/>
              <a:t>Normally, each edit operation has its own undo/redo item</a:t>
            </a:r>
          </a:p>
          <a:p>
            <a:pPr lvl="2"/>
            <a:endParaRPr lang="en-US" dirty="0"/>
          </a:p>
          <a:p>
            <a:r>
              <a:rPr lang="en-US" dirty="0"/>
              <a:t>Use a chained operation when the edit you require is dependent on the results of a previous </a:t>
            </a:r>
            <a:r>
              <a:rPr lang="en-US" dirty="0" err="1"/>
              <a:t>EditOperation</a:t>
            </a:r>
            <a:r>
              <a:rPr lang="en-US" dirty="0"/>
              <a:t> being </a:t>
            </a:r>
            <a:r>
              <a:rPr lang="en-US" dirty="0" err="1"/>
              <a:t>commited</a:t>
            </a:r>
            <a:r>
              <a:rPr lang="en-US" dirty="0"/>
              <a:t> AND you want the combined group of edits to be treated as one item on the undo/redo stack. </a:t>
            </a:r>
          </a:p>
          <a:p>
            <a:pPr lvl="1"/>
            <a:r>
              <a:rPr lang="en-US" dirty="0"/>
              <a:t>The classic scenario is adding a feature attachment as part of feature creation.</a:t>
            </a:r>
          </a:p>
          <a:p>
            <a:pPr lvl="2"/>
            <a:r>
              <a:rPr lang="en-US" dirty="0"/>
              <a:t>To add the attachment, the OID of the feature must already exist (i.e. the feature must have </a:t>
            </a:r>
            <a:r>
              <a:rPr lang="en-US" i="1" u="sng" dirty="0"/>
              <a:t>been</a:t>
            </a:r>
            <a:r>
              <a:rPr lang="en-US" dirty="0"/>
              <a:t> ~created~ and not be </a:t>
            </a:r>
            <a:r>
              <a:rPr lang="en-US" i="1" u="sng" dirty="0"/>
              <a:t>being</a:t>
            </a:r>
            <a:r>
              <a:rPr lang="en-US" dirty="0"/>
              <a:t> created…)</a:t>
            </a:r>
          </a:p>
          <a:p>
            <a:pPr lvl="2"/>
            <a:endParaRPr lang="en-US" dirty="0"/>
          </a:p>
          <a:p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editOp.CreateChainedOperation</a:t>
            </a:r>
            <a:r>
              <a:rPr lang="en-US" dirty="0">
                <a:latin typeface="Consolas" panose="020B0609020204030204" pitchFamily="49" charset="0"/>
              </a:rPr>
              <a:t>() </a:t>
            </a:r>
            <a:r>
              <a:rPr lang="en-US" dirty="0"/>
              <a:t>to create a chained operation</a:t>
            </a:r>
          </a:p>
          <a:p>
            <a:pPr lvl="1"/>
            <a:r>
              <a:rPr lang="en-US" dirty="0"/>
              <a:t>(Instead of “</a:t>
            </a:r>
            <a:r>
              <a:rPr lang="en-US" dirty="0">
                <a:latin typeface="Consolas" panose="020B0609020204030204" pitchFamily="49" charset="0"/>
              </a:rPr>
              <a:t>new </a:t>
            </a:r>
            <a:r>
              <a:rPr lang="en-US" dirty="0" err="1">
                <a:latin typeface="Consolas" panose="020B0609020204030204" pitchFamily="49" charset="0"/>
              </a:rPr>
              <a:t>EditOperation</a:t>
            </a:r>
            <a:r>
              <a:rPr lang="en-US" dirty="0"/>
              <a:t>”)</a:t>
            </a:r>
          </a:p>
          <a:p>
            <a:pPr marL="621792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84923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4CE97C50-E89B-244E-A912-5A5637628F3B}" vid="{9EE8C7F7-6D5F-594C-8AEA-FAAFCD9C05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B18643-EB28-4B97-A99A-FC511C8BB61E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81E133DB-697E-4C10-B192-8899027B1EC6}">
  <ds:schemaRefs>
    <ds:schemaRef ds:uri="31CC4743-1CD8-4E65-B9C9-B2D97D941F63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/field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30F981C-CCD8-41B4-B481-58FCF9EDFC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G208582-FedGIS Conference 2019_Template_v4</Template>
  <TotalTime>0</TotalTime>
  <Words>2365</Words>
  <Application>Microsoft Office PowerPoint</Application>
  <PresentationFormat>Widescreen</PresentationFormat>
  <Paragraphs>422</Paragraphs>
  <Slides>38</Slides>
  <Notes>38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Consolas</vt:lpstr>
      <vt:lpstr>Lucida Grande</vt:lpstr>
      <vt:lpstr>Segoe UI</vt:lpstr>
      <vt:lpstr>Esri_Corporate_Template-Dark</vt:lpstr>
      <vt:lpstr>ArcGIS Pro SDK for .NET Beginning Editing with Focus on EditOperation</vt:lpstr>
      <vt:lpstr>Session Overview</vt:lpstr>
      <vt:lpstr>Edit Operations</vt:lpstr>
      <vt:lpstr>Edit Operations – Workflow</vt:lpstr>
      <vt:lpstr>Edit Operations – Usage</vt:lpstr>
      <vt:lpstr>Edit Operations – Usage</vt:lpstr>
      <vt:lpstr>Edit Operations – Execute</vt:lpstr>
      <vt:lpstr>Edit Operations </vt:lpstr>
      <vt:lpstr>Edit Operations – Chaining</vt:lpstr>
      <vt:lpstr>Edit Operations – Chaining</vt:lpstr>
      <vt:lpstr>Edit Operations – Save or Discard</vt:lpstr>
      <vt:lpstr>Edit Operations</vt:lpstr>
      <vt:lpstr>Inspector – Overview</vt:lpstr>
      <vt:lpstr>Inspector – Overview</vt:lpstr>
      <vt:lpstr>Inspector – Update Attributes</vt:lpstr>
      <vt:lpstr>Inspector – Apply method</vt:lpstr>
      <vt:lpstr>Inspector – Multiple features</vt:lpstr>
      <vt:lpstr>Inspector – Schema Information</vt:lpstr>
      <vt:lpstr>Inspector – Copy attributes</vt:lpstr>
      <vt:lpstr>Inspector</vt:lpstr>
      <vt:lpstr>Editing Events</vt:lpstr>
      <vt:lpstr>Editing Events – Row Events</vt:lpstr>
      <vt:lpstr>Editing Events – Row Events</vt:lpstr>
      <vt:lpstr>Editing Events – Row Events</vt:lpstr>
      <vt:lpstr>Editing Events – Edit Operation in Row Events</vt:lpstr>
      <vt:lpstr>Editing Events – Edit Operation in Row Events</vt:lpstr>
      <vt:lpstr>Editing Events – Row Events Notes</vt:lpstr>
      <vt:lpstr>Editing Events – EditOperation Events</vt:lpstr>
      <vt:lpstr>Editing Events</vt:lpstr>
      <vt:lpstr>Session Summary</vt:lpstr>
      <vt:lpstr>ArcGIS Pro SDK for .NET – Technical Sessions</vt:lpstr>
      <vt:lpstr>ArcGIS Pro SDK for .NET – Demo Theater Sessions</vt:lpstr>
      <vt:lpstr>ArcGIS Pro SDK for .NET Beginning Editing with Focus on EditOperation</vt:lpstr>
      <vt:lpstr>PowerPoint Presentation</vt:lpstr>
      <vt:lpstr>Presentation Title</vt:lpstr>
      <vt:lpstr>PowerPoint Presentation</vt:lpstr>
      <vt:lpstr>Section Header</vt:lpstr>
      <vt:lpstr>Demo Title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Developer Summit</dc:title>
  <dc:creator/>
  <cp:keywords/>
  <dc:description/>
  <cp:lastModifiedBy/>
  <cp:revision>1</cp:revision>
  <cp:lastPrinted>2018-06-08T21:51:01Z</cp:lastPrinted>
  <dcterms:created xsi:type="dcterms:W3CDTF">2018-10-31T22:58:00Z</dcterms:created>
  <dcterms:modified xsi:type="dcterms:W3CDTF">2020-03-17T19:08:02Z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