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6799" r:id="rId4"/>
    <p:sldMasterId id="2147486817" r:id="rId5"/>
  </p:sldMasterIdLst>
  <p:notesMasterIdLst>
    <p:notesMasterId r:id="rId92"/>
  </p:notesMasterIdLst>
  <p:handoutMasterIdLst>
    <p:handoutMasterId r:id="rId93"/>
  </p:handoutMasterIdLst>
  <p:sldIdLst>
    <p:sldId id="672" r:id="rId6"/>
    <p:sldId id="725" r:id="rId7"/>
    <p:sldId id="764" r:id="rId8"/>
    <p:sldId id="721" r:id="rId9"/>
    <p:sldId id="673" r:id="rId10"/>
    <p:sldId id="674" r:id="rId11"/>
    <p:sldId id="675" r:id="rId12"/>
    <p:sldId id="676" r:id="rId13"/>
    <p:sldId id="677" r:id="rId14"/>
    <p:sldId id="681" r:id="rId15"/>
    <p:sldId id="737" r:id="rId16"/>
    <p:sldId id="738" r:id="rId17"/>
    <p:sldId id="739" r:id="rId18"/>
    <p:sldId id="740" r:id="rId19"/>
    <p:sldId id="741" r:id="rId20"/>
    <p:sldId id="746" r:id="rId21"/>
    <p:sldId id="714" r:id="rId22"/>
    <p:sldId id="765" r:id="rId23"/>
    <p:sldId id="749" r:id="rId24"/>
    <p:sldId id="742" r:id="rId25"/>
    <p:sldId id="687" r:id="rId26"/>
    <p:sldId id="628" r:id="rId27"/>
    <p:sldId id="627" r:id="rId28"/>
    <p:sldId id="743" r:id="rId29"/>
    <p:sldId id="768" r:id="rId30"/>
    <p:sldId id="685" r:id="rId31"/>
    <p:sldId id="767" r:id="rId32"/>
    <p:sldId id="684" r:id="rId33"/>
    <p:sldId id="752" r:id="rId34"/>
    <p:sldId id="753" r:id="rId35"/>
    <p:sldId id="754" r:id="rId36"/>
    <p:sldId id="755" r:id="rId37"/>
    <p:sldId id="756" r:id="rId38"/>
    <p:sldId id="759" r:id="rId39"/>
    <p:sldId id="711" r:id="rId40"/>
    <p:sldId id="762" r:id="rId41"/>
    <p:sldId id="690" r:id="rId42"/>
    <p:sldId id="731" r:id="rId43"/>
    <p:sldId id="736" r:id="rId44"/>
    <p:sldId id="718" r:id="rId45"/>
    <p:sldId id="760" r:id="rId46"/>
    <p:sldId id="710" r:id="rId47"/>
    <p:sldId id="769" r:id="rId48"/>
    <p:sldId id="705" r:id="rId49"/>
    <p:sldId id="698" r:id="rId50"/>
    <p:sldId id="699" r:id="rId51"/>
    <p:sldId id="695" r:id="rId52"/>
    <p:sldId id="763" r:id="rId53"/>
    <p:sldId id="653" r:id="rId54"/>
    <p:sldId id="702" r:id="rId55"/>
    <p:sldId id="701" r:id="rId56"/>
    <p:sldId id="667" r:id="rId57"/>
    <p:sldId id="654" r:id="rId58"/>
    <p:sldId id="664" r:id="rId59"/>
    <p:sldId id="665" r:id="rId60"/>
    <p:sldId id="669" r:id="rId61"/>
    <p:sldId id="670" r:id="rId62"/>
    <p:sldId id="666" r:id="rId63"/>
    <p:sldId id="745" r:id="rId64"/>
    <p:sldId id="717" r:id="rId65"/>
    <p:sldId id="723" r:id="rId66"/>
    <p:sldId id="744" r:id="rId67"/>
    <p:sldId id="696" r:id="rId68"/>
    <p:sldId id="748" r:id="rId69"/>
    <p:sldId id="689" r:id="rId70"/>
    <p:sldId id="692" r:id="rId71"/>
    <p:sldId id="729" r:id="rId72"/>
    <p:sldId id="662" r:id="rId73"/>
    <p:sldId id="668" r:id="rId74"/>
    <p:sldId id="663" r:id="rId75"/>
    <p:sldId id="660" r:id="rId76"/>
    <p:sldId id="661" r:id="rId77"/>
    <p:sldId id="751" r:id="rId78"/>
    <p:sldId id="715" r:id="rId79"/>
    <p:sldId id="761" r:id="rId80"/>
    <p:sldId id="631" r:id="rId81"/>
    <p:sldId id="630" r:id="rId82"/>
    <p:sldId id="709" r:id="rId83"/>
    <p:sldId id="708" r:id="rId84"/>
    <p:sldId id="693" r:id="rId85"/>
    <p:sldId id="691" r:id="rId86"/>
    <p:sldId id="728" r:id="rId87"/>
    <p:sldId id="707" r:id="rId88"/>
    <p:sldId id="766" r:id="rId89"/>
    <p:sldId id="671" r:id="rId90"/>
    <p:sldId id="629" r:id="rId9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BC5D39D9-9158-D649-839D-B2F6EDD610CD}">
          <p14:sldIdLst>
            <p14:sldId id="672"/>
            <p14:sldId id="725"/>
            <p14:sldId id="764"/>
            <p14:sldId id="721"/>
            <p14:sldId id="673"/>
            <p14:sldId id="674"/>
            <p14:sldId id="675"/>
            <p14:sldId id="676"/>
            <p14:sldId id="677"/>
            <p14:sldId id="681"/>
            <p14:sldId id="737"/>
            <p14:sldId id="738"/>
            <p14:sldId id="739"/>
            <p14:sldId id="740"/>
            <p14:sldId id="741"/>
            <p14:sldId id="746"/>
            <p14:sldId id="714"/>
            <p14:sldId id="765"/>
            <p14:sldId id="749"/>
            <p14:sldId id="742"/>
            <p14:sldId id="687"/>
            <p14:sldId id="628"/>
            <p14:sldId id="627"/>
            <p14:sldId id="743"/>
            <p14:sldId id="768"/>
            <p14:sldId id="685"/>
            <p14:sldId id="767"/>
            <p14:sldId id="684"/>
            <p14:sldId id="752"/>
            <p14:sldId id="753"/>
            <p14:sldId id="754"/>
            <p14:sldId id="755"/>
            <p14:sldId id="756"/>
            <p14:sldId id="759"/>
            <p14:sldId id="711"/>
            <p14:sldId id="762"/>
            <p14:sldId id="690"/>
            <p14:sldId id="731"/>
            <p14:sldId id="736"/>
            <p14:sldId id="718"/>
            <p14:sldId id="760"/>
            <p14:sldId id="710"/>
            <p14:sldId id="769"/>
            <p14:sldId id="705"/>
            <p14:sldId id="698"/>
            <p14:sldId id="699"/>
            <p14:sldId id="695"/>
            <p14:sldId id="763"/>
            <p14:sldId id="653"/>
            <p14:sldId id="702"/>
            <p14:sldId id="701"/>
          </p14:sldIdLst>
        </p14:section>
        <p14:section name="DevSummit 2019" id="{E447D310-242F-2F41-8286-3566BC751418}">
          <p14:sldIdLst>
            <p14:sldId id="667"/>
            <p14:sldId id="654"/>
            <p14:sldId id="664"/>
            <p14:sldId id="665"/>
            <p14:sldId id="669"/>
            <p14:sldId id="670"/>
            <p14:sldId id="666"/>
          </p14:sldIdLst>
        </p14:section>
        <p14:section name="Backup slides" id="{AB2B36BD-24B2-4C9C-8B2F-DC4C1019C8AF}">
          <p14:sldIdLst>
            <p14:sldId id="745"/>
            <p14:sldId id="717"/>
            <p14:sldId id="723"/>
            <p14:sldId id="744"/>
            <p14:sldId id="696"/>
            <p14:sldId id="748"/>
          </p14:sldIdLst>
        </p14:section>
        <p14:section name="Extra slides" id="{09D659CB-7A5E-4D1C-9F93-D396BCE70DF7}">
          <p14:sldIdLst>
            <p14:sldId id="689"/>
            <p14:sldId id="692"/>
            <p14:sldId id="729"/>
            <p14:sldId id="662"/>
            <p14:sldId id="668"/>
            <p14:sldId id="663"/>
            <p14:sldId id="660"/>
            <p14:sldId id="661"/>
            <p14:sldId id="751"/>
            <p14:sldId id="715"/>
            <p14:sldId id="761"/>
            <p14:sldId id="631"/>
            <p14:sldId id="630"/>
            <p14:sldId id="709"/>
            <p14:sldId id="708"/>
            <p14:sldId id="693"/>
            <p14:sldId id="691"/>
            <p14:sldId id="728"/>
            <p14:sldId id="707"/>
            <p14:sldId id="766"/>
          </p14:sldIdLst>
        </p14:section>
        <p14:section name="Instructions" id="{15B13B0A-EEBE-624E-BE43-8059CB0E21EE}">
          <p14:sldIdLst>
            <p14:sldId id="671"/>
            <p14:sldId id="629"/>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E3DF"/>
    <a:srgbClr val="35AC46"/>
    <a:srgbClr val="0392AE"/>
    <a:srgbClr val="03A2B1"/>
    <a:srgbClr val="0051A2"/>
    <a:srgbClr val="006BA6"/>
    <a:srgbClr val="01A7B1"/>
    <a:srgbClr val="00C1B6"/>
    <a:srgbClr val="6DE3D3"/>
    <a:srgbClr val="66B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6315" autoAdjust="0"/>
  </p:normalViewPr>
  <p:slideViewPr>
    <p:cSldViewPr snapToGrid="0" snapToObjects="1" showGuides="1">
      <p:cViewPr varScale="1">
        <p:scale>
          <a:sx n="56" d="100"/>
          <a:sy n="56" d="100"/>
        </p:scale>
        <p:origin x="1686" y="78"/>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snapToObjects="1" showGuides="1">
      <p:cViewPr varScale="1">
        <p:scale>
          <a:sx n="151" d="100"/>
          <a:sy n="151" d="100"/>
        </p:scale>
        <p:origin x="4728" y="2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3/3/2019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dirty="0"/>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2093510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working with feature services in Pro your data and layers should behave just like other geodatabase data sources. This is mostly true but of course we wouldn’t have this session if it were entirely that simple. </a:t>
            </a:r>
          </a:p>
          <a:p>
            <a:endParaRPr lang="en-US" dirty="0"/>
          </a:p>
          <a:p>
            <a:r>
              <a:rPr lang="en-US" dirty="0"/>
              <a:t>As developers you will write code as though it were any other workspace, the main differences being how you connect via URL to the data. </a:t>
            </a:r>
          </a:p>
          <a:p>
            <a:endParaRPr lang="en-US" dirty="0"/>
          </a:p>
          <a:p>
            <a:r>
              <a:rPr lang="en-US" dirty="0"/>
              <a:t>Feature services will support the same types of objects that you get from other data sources such as cursors, feature classes, tables, ….. CHARLIE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10</a:t>
            </a:fld>
            <a:endParaRPr lang="en-US"/>
          </a:p>
        </p:txBody>
      </p:sp>
    </p:spTree>
    <p:extLst>
      <p:ext uri="{BB962C8B-B14F-4D97-AF65-F5344CB8AC3E}">
        <p14:creationId xmlns:p14="http://schemas.microsoft.com/office/powerpoint/2010/main" val="771721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162295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out naming convention for ‘standard’</a:t>
            </a:r>
          </a:p>
        </p:txBody>
      </p:sp>
      <p:sp>
        <p:nvSpPr>
          <p:cNvPr id="4" name="Slide Number Placeholder 3"/>
          <p:cNvSpPr>
            <a:spLocks noGrp="1"/>
          </p:cNvSpPr>
          <p:nvPr>
            <p:ph type="sldNum" sz="quarter" idx="10"/>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179684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13</a:t>
            </a:fld>
            <a:endParaRPr lang="en-US" dirty="0"/>
          </a:p>
        </p:txBody>
      </p:sp>
    </p:spTree>
    <p:extLst>
      <p:ext uri="{BB962C8B-B14F-4D97-AF65-F5344CB8AC3E}">
        <p14:creationId xmlns:p14="http://schemas.microsoft.com/office/powerpoint/2010/main" val="3144459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6786948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Ok</a:t>
            </a:r>
            <a:r>
              <a:rPr lang="en-US"/>
              <a:t>, moving into some more general feature service info</a:t>
            </a: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16</a:t>
            </a:fld>
            <a:endParaRPr lang="en-US"/>
          </a:p>
        </p:txBody>
      </p:sp>
    </p:spTree>
    <p:extLst>
      <p:ext uri="{BB962C8B-B14F-4D97-AF65-F5344CB8AC3E}">
        <p14:creationId xmlns:p14="http://schemas.microsoft.com/office/powerpoint/2010/main" val="622653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wanted to start here with a general feature service architecture diagram. </a:t>
            </a:r>
          </a:p>
          <a:p>
            <a:endParaRPr lang="en-US" dirty="0"/>
          </a:p>
          <a:p>
            <a:r>
              <a:rPr lang="en-US" dirty="0"/>
              <a:t>The top three boxes in this diagram are meant to represent ArcGIS Pro and its components.</a:t>
            </a:r>
          </a:p>
          <a:p>
            <a:endParaRPr lang="en-US" dirty="0"/>
          </a:p>
          <a:p>
            <a:r>
              <a:rPr lang="en-US" dirty="0"/>
              <a:t>Within the top group the very top box is the application tier, the middle box is the geodatabase tier and the bottom is the feature service client tier. </a:t>
            </a:r>
          </a:p>
          <a:p>
            <a:endParaRPr lang="en-US" dirty="0"/>
          </a:p>
          <a:p>
            <a:r>
              <a:rPr lang="en-US" dirty="0"/>
              <a:t>The items in the top group communicate to the items in the bottom box via requests and responses in the REST API. </a:t>
            </a:r>
          </a:p>
          <a:p>
            <a:endParaRPr lang="en-US" dirty="0"/>
          </a:p>
          <a:p>
            <a:r>
              <a:rPr lang="en-US" dirty="0"/>
              <a:t>The bottom box shows the server, whether it be Enterprise, Online, or stand alone server, it has the service tier processing the requests that are then sent to the data storage tier when appropriate.</a:t>
            </a:r>
          </a:p>
          <a:p>
            <a:endParaRPr lang="en-US" dirty="0"/>
          </a:p>
          <a:p>
            <a:r>
              <a:rPr lang="en-US" dirty="0"/>
              <a:t>NEXT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7347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 developer perspective you can think of it this way. </a:t>
            </a:r>
          </a:p>
          <a:p>
            <a:endParaRPr lang="en-US" dirty="0"/>
          </a:p>
          <a:p>
            <a:r>
              <a:rPr lang="en-US" dirty="0"/>
              <a:t>The pro application tier is where you would access, Editing, Mapping, </a:t>
            </a:r>
            <a:r>
              <a:rPr lang="en-US" dirty="0" err="1"/>
              <a:t>GeoProcessing</a:t>
            </a:r>
            <a:r>
              <a:rPr lang="en-US" dirty="0"/>
              <a:t> style modules. </a:t>
            </a:r>
          </a:p>
          <a:p>
            <a:endParaRPr lang="en-US" dirty="0"/>
          </a:p>
          <a:p>
            <a:r>
              <a:rPr lang="en-US" dirty="0"/>
              <a:t>You can access the geodatabase via the </a:t>
            </a:r>
            <a:r>
              <a:rPr lang="en-US" dirty="0" err="1"/>
              <a:t>ArcGIS.Core.Data</a:t>
            </a:r>
            <a:r>
              <a:rPr lang="en-US" dirty="0"/>
              <a:t> module. </a:t>
            </a:r>
          </a:p>
          <a:p>
            <a:endParaRPr lang="en-US" dirty="0"/>
          </a:p>
          <a:p>
            <a:r>
              <a:rPr lang="en-US" dirty="0"/>
              <a:t>The Feature Service Client is more of a translator between any of the calls in the stack above it so there is no Pro SDK component for working directly with the client. </a:t>
            </a:r>
          </a:p>
          <a:p>
            <a:endParaRPr lang="en-US" dirty="0"/>
          </a:p>
          <a:p>
            <a:r>
              <a:rPr lang="en-US" dirty="0"/>
              <a:t>On the server side of course you can interact with the server via the REST API.</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8572172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table shows some of the more common translations done by the feature service client. Most of these examples are </a:t>
            </a:r>
            <a:r>
              <a:rPr lang="en-US" dirty="0" err="1"/>
              <a:t>Core.Data</a:t>
            </a:r>
            <a:r>
              <a:rPr lang="en-US" dirty="0"/>
              <a:t> specific. </a:t>
            </a:r>
          </a:p>
          <a:p>
            <a:endParaRPr lang="en-US" dirty="0"/>
          </a:p>
          <a:p>
            <a:r>
              <a:rPr lang="en-US" dirty="0"/>
              <a:t>Insert or update cursor, for the majority of you, you will  be accessing the insert or update cursor through the edit operation.</a:t>
            </a:r>
          </a:p>
          <a:p>
            <a:endParaRPr lang="en-US" dirty="0"/>
          </a:p>
          <a:p>
            <a:r>
              <a:rPr lang="en-US" dirty="0"/>
              <a:t>As you can see we make heavy use of </a:t>
            </a:r>
            <a:r>
              <a:rPr lang="en-US" dirty="0" err="1"/>
              <a:t>ApplyEdits</a:t>
            </a:r>
            <a:r>
              <a:rPr lang="en-US" dirty="0"/>
              <a:t> and Query operations on the server.</a:t>
            </a:r>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19</a:t>
            </a:fld>
            <a:endParaRPr lang="en-US" dirty="0"/>
          </a:p>
        </p:txBody>
      </p:sp>
    </p:spTree>
    <p:extLst>
      <p:ext uri="{BB962C8B-B14F-4D97-AF65-F5344CB8AC3E}">
        <p14:creationId xmlns:p14="http://schemas.microsoft.com/office/powerpoint/2010/main" val="138163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Ok, so now into some of the technical details for consuming these services in Pro.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If you recall, a feature service has a layer which has an ID and a name. </a:t>
            </a:r>
          </a:p>
          <a:p>
            <a:endParaRPr lang="en-US" dirty="0"/>
          </a:p>
          <a:p>
            <a:r>
              <a:rPr lang="en-US" dirty="0"/>
              <a:t>These names are based off of the layers in the map that are published and there is no guarantee that the name is going to be unique. You could literally have multiple layers with the exact same name as you can see on the right. There are duplicate layer names and layers that are all invalid SQL identifiers</a:t>
            </a:r>
          </a:p>
          <a:p>
            <a:endParaRPr lang="en-US" dirty="0"/>
          </a:p>
          <a:p>
            <a:r>
              <a:rPr lang="en-US" dirty="0"/>
              <a:t>We do a lot of processing client side, including SQL Parsing, for this reason we needed feature class names that would be unique within the datastore and SQL </a:t>
            </a:r>
            <a:r>
              <a:rPr lang="en-US" dirty="0" err="1"/>
              <a:t>Parsable</a:t>
            </a:r>
            <a:r>
              <a:rPr lang="en-US" dirty="0"/>
              <a:t>.</a:t>
            </a:r>
          </a:p>
          <a:p>
            <a:endParaRPr lang="en-US" dirty="0"/>
          </a:p>
          <a:p>
            <a:r>
              <a:rPr lang="en-US" dirty="0"/>
              <a:t>We came up with this naming convention for feature class and </a:t>
            </a:r>
            <a:r>
              <a:rPr lang="en-US"/>
              <a:t>table names </a:t>
            </a:r>
            <a:r>
              <a:rPr lang="en-US" dirty="0"/>
              <a:t>L for layer followed by the layer ID to make it unique in the datastore followed by a cleaned up name.</a:t>
            </a:r>
          </a:p>
          <a:p>
            <a:endParaRPr lang="en-US" dirty="0"/>
          </a:p>
          <a:p>
            <a:r>
              <a:rPr lang="en-US" dirty="0"/>
              <a:t>The feature service layer name is not completely lost, it is still available via the feature class alias name.</a:t>
            </a:r>
          </a:p>
          <a:p>
            <a:endParaRPr lang="en-US" dirty="0"/>
          </a:p>
          <a:p>
            <a:r>
              <a:rPr lang="en-US" dirty="0"/>
              <a:t>Charlie demo </a:t>
            </a:r>
            <a:r>
              <a:rPr lang="en-US" dirty="0" err="1"/>
              <a:t>Nghiep’s</a:t>
            </a:r>
            <a:r>
              <a:rPr lang="en-US" dirty="0"/>
              <a:t> code for getting FC from alias?</a:t>
            </a:r>
          </a:p>
        </p:txBody>
      </p:sp>
      <p:sp>
        <p:nvSpPr>
          <p:cNvPr id="4" name="Slide Number Placeholder 3"/>
          <p:cNvSpPr>
            <a:spLocks noGrp="1"/>
          </p:cNvSpPr>
          <p:nvPr>
            <p:ph type="sldNum" sz="quarter" idx="10"/>
          </p:nvPr>
        </p:nvSpPr>
        <p:spPr/>
        <p:txBody>
          <a:bodyPr/>
          <a:lstStyle/>
          <a:p>
            <a:fld id="{3E7143C0-4F23-B545-9533-520B5A87CA1E}" type="slidenum">
              <a:rPr lang="en-US" smtClean="0"/>
              <a:pPr/>
              <a:t>20</a:t>
            </a:fld>
            <a:endParaRPr lang="en-US"/>
          </a:p>
        </p:txBody>
      </p:sp>
    </p:spTree>
    <p:extLst>
      <p:ext uri="{BB962C8B-B14F-4D97-AF65-F5344CB8AC3E}">
        <p14:creationId xmlns:p14="http://schemas.microsoft.com/office/powerpoint/2010/main" val="3818790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a:t>
            </a:fld>
            <a:endParaRPr lang="en-US"/>
          </a:p>
        </p:txBody>
      </p:sp>
    </p:spTree>
    <p:extLst>
      <p:ext uri="{BB962C8B-B14F-4D97-AF65-F5344CB8AC3E}">
        <p14:creationId xmlns:p14="http://schemas.microsoft.com/office/powerpoint/2010/main" val="3913177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As a programmer you don’t need to worry about the cache but it is good to know about it. </a:t>
            </a:r>
          </a:p>
          <a:p>
            <a:r>
              <a:rPr lang="en-US" dirty="0"/>
              <a:t>We make a local copy of your data that lives for the duration of the Pro session. This data is used for both querying and editing to improve performance. It is a write through cache meaning that both the local cache and service are updated as edits happen. </a:t>
            </a:r>
          </a:p>
          <a:p>
            <a:endParaRPr lang="en-US" dirty="0"/>
          </a:p>
          <a:p>
            <a:r>
              <a:rPr lang="en-US" dirty="0"/>
              <a:t>Pagination is another thing to be aware of with Pro. </a:t>
            </a:r>
          </a:p>
          <a:p>
            <a:r>
              <a:rPr lang="en-US" dirty="0"/>
              <a:t>Pro uses pagination to return rows from the server. Unlike our web clients which will only retrieve a limited set of features, Pro will attempt to retrieve all data from the service. This can look like terrible performance when compared to the web but it is due to the retrieval of all rows. </a:t>
            </a:r>
          </a:p>
          <a:p>
            <a:endParaRPr lang="en-US" dirty="0"/>
          </a:p>
          <a:p>
            <a:r>
              <a:rPr lang="en-US" dirty="0"/>
              <a:t>For you as a developer the benefit here is that cursors will appear to be continuous when fetching data.</a:t>
            </a:r>
          </a:p>
        </p:txBody>
      </p:sp>
      <p:sp>
        <p:nvSpPr>
          <p:cNvPr id="4" name="Slide Number Placeholder 3"/>
          <p:cNvSpPr>
            <a:spLocks noGrp="1"/>
          </p:cNvSpPr>
          <p:nvPr>
            <p:ph type="sldNum" sz="quarter" idx="10"/>
          </p:nvPr>
        </p:nvSpPr>
        <p:spPr/>
        <p:txBody>
          <a:bodyPr/>
          <a:lstStyle/>
          <a:p>
            <a:fld id="{3E7143C0-4F23-B545-9533-520B5A87CA1E}" type="slidenum">
              <a:rPr lang="en-US" smtClean="0"/>
              <a:pPr/>
              <a:t>21</a:t>
            </a:fld>
            <a:endParaRPr lang="en-US"/>
          </a:p>
        </p:txBody>
      </p:sp>
    </p:spTree>
    <p:extLst>
      <p:ext uri="{BB962C8B-B14F-4D97-AF65-F5344CB8AC3E}">
        <p14:creationId xmlns:p14="http://schemas.microsoft.com/office/powerpoint/2010/main" val="2421247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r>
              <a:rPr lang="en-US" dirty="0"/>
              <a:t>There are a few options that you should be aware of with respect to how your data is stored when working with feature services.</a:t>
            </a:r>
          </a:p>
          <a:p>
            <a:r>
              <a:rPr lang="en-US" dirty="0"/>
              <a:t>The first option is hosted, this is where your data is copied into the cloud or on premise data store and is managed by the server. The access to your data is thus always through the portal.</a:t>
            </a:r>
          </a:p>
          <a:p>
            <a:endParaRPr lang="en-US" dirty="0"/>
          </a:p>
          <a:p>
            <a:r>
              <a:rPr lang="en-US" dirty="0"/>
              <a:t>Hosted data supports the web information model such as tables, feature classes, relationships. </a:t>
            </a:r>
          </a:p>
          <a:p>
            <a:endParaRPr lang="en-US" dirty="0"/>
          </a:p>
          <a:p>
            <a:r>
              <a:rPr lang="en-US" dirty="0"/>
              <a:t>Editing transactions are always short transactions. Meaning that there is no concept of undo/redo or versions where you can make edits and do QA before making those edits live.</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340724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Tx/>
              <a:buNone/>
            </a:pPr>
            <a:r>
              <a:rPr lang="en-US" dirty="0"/>
              <a:t>The other data storage option is to use data in your enterprise geodatabase. This is referred to as ‘by reference’ because your data is referenced by the server not copied onto and hosted by server. </a:t>
            </a:r>
          </a:p>
          <a:p>
            <a:pPr marL="0" indent="0">
              <a:buFontTx/>
              <a:buNone/>
            </a:pPr>
            <a:endParaRPr lang="en-US" dirty="0"/>
          </a:p>
          <a:p>
            <a:pPr marL="0" indent="0">
              <a:buFontTx/>
              <a:buNone/>
            </a:pPr>
            <a:r>
              <a:rPr lang="en-US" dirty="0"/>
              <a:t>Like hosted services by reference services support the web information model. However by reference services are the only services to expand beyond the traditional information model into more complex datasets. </a:t>
            </a:r>
          </a:p>
          <a:p>
            <a:pPr marL="0" indent="0">
              <a:buFontTx/>
              <a:buNone/>
            </a:pPr>
            <a:endParaRPr lang="en-US" dirty="0"/>
          </a:p>
          <a:p>
            <a:pPr marL="0" indent="0">
              <a:buFontTx/>
              <a:buNone/>
            </a:pPr>
            <a:r>
              <a:rPr lang="en-US" dirty="0"/>
              <a:t>These services support the items listed here, versioning, utility networks, annotation, dimensions, true curves, attribute rules, etc. </a:t>
            </a:r>
          </a:p>
          <a:p>
            <a:pPr marL="0" indent="0">
              <a:buFontTx/>
              <a:buNone/>
            </a:pPr>
            <a:endParaRPr lang="en-US" dirty="0"/>
          </a:p>
          <a:p>
            <a:pPr marL="0" indent="0">
              <a:buFontTx/>
              <a:buNone/>
            </a:pPr>
            <a:r>
              <a:rPr lang="en-US" dirty="0"/>
              <a:t>Editing can either be short transactions like with Hosted data or long transactions using branch versioning. </a:t>
            </a:r>
          </a:p>
          <a:p>
            <a:pPr marL="0" indent="0">
              <a:buFontTx/>
              <a:buNone/>
            </a:pPr>
            <a:endParaRPr lang="en-US" dirty="0"/>
          </a:p>
          <a:p>
            <a:pPr marL="0" indent="0">
              <a:buFontTx/>
              <a:buNone/>
            </a:pPr>
            <a:r>
              <a:rPr lang="en-US" dirty="0"/>
              <a:t>In this case your data will live in an enterprise geodatabase that you manage. We support feature services on most common DBMS platforms.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297099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269220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25</a:t>
            </a:fld>
            <a:endParaRPr lang="en-US"/>
          </a:p>
        </p:txBody>
      </p:sp>
    </p:spTree>
    <p:extLst>
      <p:ext uri="{BB962C8B-B14F-4D97-AF65-F5344CB8AC3E}">
        <p14:creationId xmlns:p14="http://schemas.microsoft.com/office/powerpoint/2010/main" val="8324234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Ok, moving into branch versioning. </a:t>
            </a:r>
          </a:p>
          <a:p>
            <a:endParaRPr lang="en-US" dirty="0"/>
          </a:p>
          <a:p>
            <a:r>
              <a:rPr lang="en-US" dirty="0"/>
              <a:t>Branch versioning is a new versioning model introduced with Pro 2.1 and Enterprise10.6.</a:t>
            </a:r>
          </a:p>
          <a:p>
            <a:endParaRPr lang="en-US" dirty="0"/>
          </a:p>
          <a:p>
            <a:r>
              <a:rPr lang="en-US" dirty="0"/>
              <a:t>Branch versioning is purpose built to support long transactions in services, it is timestamp based meaning you get archiving for free.</a:t>
            </a:r>
          </a:p>
          <a:p>
            <a:endParaRPr lang="en-US" dirty="0"/>
          </a:p>
          <a:p>
            <a:r>
              <a:rPr lang="en-US" dirty="0"/>
              <a:t>All newer geodatabase datasets will use branch versioning and will not be compliant or available with traditional versioning. </a:t>
            </a:r>
          </a:p>
          <a:p>
            <a:endParaRPr lang="en-US" dirty="0"/>
          </a:p>
          <a:p>
            <a:r>
              <a:rPr lang="en-US" dirty="0"/>
              <a:t>The same basic workflows still apply to branch as with traditional, you make edits, you reconcile and you post.</a:t>
            </a:r>
          </a:p>
          <a:p>
            <a:endParaRPr lang="en-US" dirty="0"/>
          </a:p>
          <a:p>
            <a:r>
              <a:rPr lang="en-US" dirty="0"/>
              <a:t>Private - Only owner/admin can view or edit</a:t>
            </a:r>
          </a:p>
          <a:p>
            <a:r>
              <a:rPr lang="en-US" dirty="0"/>
              <a:t>Protected - Everyone can view , Only owner/admin can edit</a:t>
            </a:r>
          </a:p>
          <a:p>
            <a:r>
              <a:rPr lang="en-US" dirty="0"/>
              <a:t>Public - Everyone can view/edit/reconcile</a:t>
            </a:r>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26</a:t>
            </a:fld>
            <a:endParaRPr lang="en-US"/>
          </a:p>
        </p:txBody>
      </p:sp>
    </p:spTree>
    <p:extLst>
      <p:ext uri="{BB962C8B-B14F-4D97-AF65-F5344CB8AC3E}">
        <p14:creationId xmlns:p14="http://schemas.microsoft.com/office/powerpoint/2010/main" val="1345676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Secured means you have explicitly shared within your org, with a group, with other server users etc. </a:t>
            </a:r>
          </a:p>
          <a:p>
            <a:r>
              <a:rPr lang="en-US" dirty="0"/>
              <a:t>Unsecured means shared with everyone.</a:t>
            </a:r>
          </a:p>
          <a:p>
            <a:endParaRPr lang="en-US" dirty="0"/>
          </a:p>
          <a:p>
            <a:endParaRPr lang="en-US" dirty="0"/>
          </a:p>
          <a:p>
            <a:r>
              <a:rPr lang="en-US" dirty="0"/>
              <a:t>Access to the services and therefore the data is based off of the Portal or server user. So when working with versions we recommend you use secured services otherwise you may run into issues where anonymous users connect and are not sure why they cannot do things like create versions or other operations. </a:t>
            </a:r>
          </a:p>
          <a:p>
            <a:endParaRPr lang="en-US" dirty="0"/>
          </a:p>
          <a:p>
            <a:r>
              <a:rPr lang="en-US" dirty="0"/>
              <a:t>Also note that editor tracking is based off of the portal user.</a:t>
            </a:r>
          </a:p>
          <a:p>
            <a:endParaRPr lang="en-US" dirty="0"/>
          </a:p>
          <a:p>
            <a:r>
              <a:rPr lang="en-US" dirty="0"/>
              <a:t>We recommend making your default version protected to allow for QA to be done by the admin before posting to default.</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27</a:t>
            </a:fld>
            <a:endParaRPr lang="en-US"/>
          </a:p>
        </p:txBody>
      </p:sp>
    </p:spTree>
    <p:extLst>
      <p:ext uri="{BB962C8B-B14F-4D97-AF65-F5344CB8AC3E}">
        <p14:creationId xmlns:p14="http://schemas.microsoft.com/office/powerpoint/2010/main" val="3207406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To use branch versioning there are a few steps you need to go through to prepare your data</a:t>
            </a:r>
          </a:p>
          <a:p>
            <a:endParaRPr lang="en-US" dirty="0"/>
          </a:p>
          <a:p>
            <a:r>
              <a:rPr lang="en-US" dirty="0"/>
              <a:t>NEXT SLIDE</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28</a:t>
            </a:fld>
            <a:endParaRPr lang="en-US"/>
          </a:p>
        </p:txBody>
      </p:sp>
    </p:spTree>
    <p:extLst>
      <p:ext uri="{BB962C8B-B14F-4D97-AF65-F5344CB8AC3E}">
        <p14:creationId xmlns:p14="http://schemas.microsoft.com/office/powerpoint/2010/main" val="2648877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Connect to your geodatabase</a:t>
            </a:r>
          </a:p>
          <a:p>
            <a:r>
              <a:rPr lang="en-US" dirty="0"/>
              <a:t>Go to the feature class, right click and choose the option to add global id’s and enable editor tracking</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29</a:t>
            </a:fld>
            <a:endParaRPr lang="en-US"/>
          </a:p>
        </p:txBody>
      </p:sp>
    </p:spTree>
    <p:extLst>
      <p:ext uri="{BB962C8B-B14F-4D97-AF65-F5344CB8AC3E}">
        <p14:creationId xmlns:p14="http://schemas.microsoft.com/office/powerpoint/2010/main" val="7571016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OID based relationship classes are not allowed. </a:t>
            </a:r>
          </a:p>
          <a:p>
            <a:endParaRPr lang="en-US" dirty="0"/>
          </a:p>
          <a:p>
            <a:r>
              <a:rPr lang="en-US" dirty="0"/>
              <a:t>If you have OID based relationship classes you can use the migrate relationship class tool to migrate your relationship class to be </a:t>
            </a:r>
            <a:r>
              <a:rPr lang="en-US" dirty="0" err="1"/>
              <a:t>globalid</a:t>
            </a:r>
            <a:r>
              <a:rPr lang="en-US" dirty="0"/>
              <a:t> based</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30</a:t>
            </a:fld>
            <a:endParaRPr lang="en-US"/>
          </a:p>
        </p:txBody>
      </p:sp>
    </p:spTree>
    <p:extLst>
      <p:ext uri="{BB962C8B-B14F-4D97-AF65-F5344CB8AC3E}">
        <p14:creationId xmlns:p14="http://schemas.microsoft.com/office/powerpoint/2010/main" val="1704436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a:t>
            </a:fld>
            <a:endParaRPr lang="en-US"/>
          </a:p>
        </p:txBody>
      </p:sp>
    </p:spTree>
    <p:extLst>
      <p:ext uri="{BB962C8B-B14F-4D97-AF65-F5344CB8AC3E}">
        <p14:creationId xmlns:p14="http://schemas.microsoft.com/office/powerpoint/2010/main" val="37754956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Next, you need to change your connection in Pro to be a ‘branch connection’ </a:t>
            </a:r>
          </a:p>
          <a:p>
            <a:endParaRPr lang="en-US" dirty="0"/>
          </a:p>
          <a:p>
            <a:r>
              <a:rPr lang="en-US" dirty="0"/>
              <a:t>You do this by going to the geodatabase connection properties and choosing the radio button for ‘branch’, your connection is now a branch connection.</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31</a:t>
            </a:fld>
            <a:endParaRPr lang="en-US"/>
          </a:p>
        </p:txBody>
      </p:sp>
    </p:spTree>
    <p:extLst>
      <p:ext uri="{BB962C8B-B14F-4D97-AF65-F5344CB8AC3E}">
        <p14:creationId xmlns:p14="http://schemas.microsoft.com/office/powerpoint/2010/main" val="40524292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Now just like with traditional versioning you register your data as versioned. This registers it as branch versioned</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32</a:t>
            </a:fld>
            <a:endParaRPr lang="en-US"/>
          </a:p>
        </p:txBody>
      </p:sp>
    </p:spTree>
    <p:extLst>
      <p:ext uri="{BB962C8B-B14F-4D97-AF65-F5344CB8AC3E}">
        <p14:creationId xmlns:p14="http://schemas.microsoft.com/office/powerpoint/2010/main" val="20287248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Now its time to share your map. </a:t>
            </a:r>
          </a:p>
          <a:p>
            <a:endParaRPr lang="en-US" dirty="0"/>
          </a:p>
          <a:p>
            <a:r>
              <a:rPr lang="en-US" dirty="0"/>
              <a:t>When sharing make sure to choose the option to ‘reference registered data’</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33</a:t>
            </a:fld>
            <a:endParaRPr lang="en-US"/>
          </a:p>
        </p:txBody>
      </p:sp>
    </p:spTree>
    <p:extLst>
      <p:ext uri="{BB962C8B-B14F-4D97-AF65-F5344CB8AC3E}">
        <p14:creationId xmlns:p14="http://schemas.microsoft.com/office/powerpoint/2010/main" val="3153217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Finally in the configuration of the web layer you need to enable the version management capability. </a:t>
            </a:r>
          </a:p>
          <a:p>
            <a:endParaRPr lang="en-US" dirty="0"/>
          </a:p>
          <a:p>
            <a:r>
              <a:rPr lang="en-US" dirty="0"/>
              <a:t>This will spin up a Version Management Service on the back end.</a:t>
            </a:r>
          </a:p>
          <a:p>
            <a:endParaRPr lang="en-US" dirty="0"/>
          </a:p>
          <a:p>
            <a:r>
              <a:rPr lang="en-US" dirty="0"/>
              <a:t>Once you publish you will have the full branch versioning capabilities available when you consume these services in Pro.</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34</a:t>
            </a:fld>
            <a:endParaRPr lang="en-US"/>
          </a:p>
        </p:txBody>
      </p:sp>
    </p:spTree>
    <p:extLst>
      <p:ext uri="{BB962C8B-B14F-4D97-AF65-F5344CB8AC3E}">
        <p14:creationId xmlns:p14="http://schemas.microsoft.com/office/powerpoint/2010/main" val="5255840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This section is about editing feature services in Pro.</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endParaRPr lang="en-US" dirty="0"/>
          </a:p>
          <a:p>
            <a:r>
              <a:rPr lang="en-US" dirty="0"/>
              <a:t>NEXT SLIDE</a:t>
            </a: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35</a:t>
            </a:fld>
            <a:endParaRPr lang="en-US"/>
          </a:p>
        </p:txBody>
      </p:sp>
    </p:spTree>
    <p:extLst>
      <p:ext uri="{BB962C8B-B14F-4D97-AF65-F5344CB8AC3E}">
        <p14:creationId xmlns:p14="http://schemas.microsoft.com/office/powerpoint/2010/main" val="9127001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Permissions are very similar to what you would see with enterprise geodatabases. </a:t>
            </a:r>
          </a:p>
          <a:p>
            <a:endParaRPr lang="en-US" dirty="0"/>
          </a:p>
          <a:p>
            <a:r>
              <a:rPr lang="en-US" dirty="0"/>
              <a:t>Note that they are applied to the service rather than to the individual layer. This means for you that all permissions in a given service datastore will be the same. </a:t>
            </a:r>
          </a:p>
          <a:p>
            <a:endParaRPr lang="en-US" dirty="0"/>
          </a:p>
          <a:p>
            <a:r>
              <a:rPr lang="en-US" dirty="0"/>
              <a:t>Something unique to feature services are ownership based access control. This is row level security that allows the service owner to determine who can view and edit individual rows. </a:t>
            </a:r>
          </a:p>
          <a:p>
            <a:endParaRPr lang="en-US" dirty="0"/>
          </a:p>
          <a:p>
            <a:r>
              <a:rPr lang="en-US" dirty="0"/>
              <a:t>This is implemented server side, so you as a Pro SDK developer will not be aware of this, you will just not see rows you are not allowed to see and may get failures when trying to edit rows you do not have permission to edit.</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36</a:t>
            </a:fld>
            <a:endParaRPr lang="en-US"/>
          </a:p>
        </p:txBody>
      </p:sp>
    </p:spTree>
    <p:extLst>
      <p:ext uri="{BB962C8B-B14F-4D97-AF65-F5344CB8AC3E}">
        <p14:creationId xmlns:p14="http://schemas.microsoft.com/office/powerpoint/2010/main" val="36054329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talk a little bit about the transaction model. </a:t>
            </a:r>
          </a:p>
          <a:p>
            <a:endParaRPr lang="en-US" dirty="0"/>
          </a:p>
          <a:p>
            <a:r>
              <a:rPr lang="en-US" dirty="0"/>
              <a:t>There are two distinct modes of operation when accessing feature services through Pro. </a:t>
            </a:r>
          </a:p>
          <a:p>
            <a:endParaRPr lang="en-US" dirty="0"/>
          </a:p>
          <a:p>
            <a:r>
              <a:rPr lang="en-US" dirty="0"/>
              <a:t>There is the Feature Service plus version management behavior and there is everything else. </a:t>
            </a:r>
          </a:p>
          <a:p>
            <a:endParaRPr lang="en-US" dirty="0"/>
          </a:p>
          <a:p>
            <a:r>
              <a:rPr lang="en-US" dirty="0"/>
              <a:t>Everything else includes hosted feature services and any feature service that does not have a version management capability. This means that even if your data is versioned if you have not enabled the version management capability you will not get the versioning behavior, no edit sessions for you.</a:t>
            </a:r>
          </a:p>
          <a:p>
            <a:endParaRPr lang="en-US" dirty="0"/>
          </a:p>
          <a:p>
            <a:r>
              <a:rPr lang="en-US" dirty="0"/>
              <a:t>With the version management capability you will get the long transaction editing behavior and can go through the standard versioning workflows.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37</a:t>
            </a:fld>
            <a:endParaRPr lang="en-US"/>
          </a:p>
        </p:txBody>
      </p:sp>
    </p:spTree>
    <p:extLst>
      <p:ext uri="{BB962C8B-B14F-4D97-AF65-F5344CB8AC3E}">
        <p14:creationId xmlns:p14="http://schemas.microsoft.com/office/powerpoint/2010/main" val="6623654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There are a number of pieces of information that you can get about your data using the SDK. </a:t>
            </a:r>
          </a:p>
          <a:p>
            <a:endParaRPr lang="en-US" dirty="0"/>
          </a:p>
          <a:p>
            <a:r>
              <a:rPr lang="en-US" dirty="0"/>
              <a:t>You can ask for the geodatabase type which will tell you whether you are working with a service or geodatabase directly</a:t>
            </a:r>
          </a:p>
          <a:p>
            <a:endParaRPr lang="en-US" dirty="0"/>
          </a:p>
          <a:p>
            <a:r>
              <a:rPr lang="en-US" dirty="0"/>
              <a:t>You can get the registration type which will be </a:t>
            </a:r>
            <a:r>
              <a:rPr lang="en-US" dirty="0" err="1"/>
              <a:t>NonVersioned</a:t>
            </a:r>
            <a:r>
              <a:rPr lang="en-US" dirty="0"/>
              <a:t> or Versioned. As discussed in the slide previously only services that have the version management capability enabled will return as being versioned.</a:t>
            </a:r>
          </a:p>
          <a:p>
            <a:endParaRPr lang="en-US" dirty="0"/>
          </a:p>
          <a:p>
            <a:r>
              <a:rPr lang="en-US" dirty="0"/>
              <a:t>You can also ask for the </a:t>
            </a:r>
            <a:r>
              <a:rPr lang="en-US" dirty="0" err="1"/>
              <a:t>EditOperationType</a:t>
            </a:r>
            <a:r>
              <a:rPr lang="en-US" dirty="0"/>
              <a:t> which will return Long or Short.</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38</a:t>
            </a:fld>
            <a:endParaRPr lang="en-US" dirty="0"/>
          </a:p>
        </p:txBody>
      </p:sp>
    </p:spTree>
    <p:extLst>
      <p:ext uri="{BB962C8B-B14F-4D97-AF65-F5344CB8AC3E}">
        <p14:creationId xmlns:p14="http://schemas.microsoft.com/office/powerpoint/2010/main" val="7697326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 want to take a moment to talk about the sort of low level editing behaviors associated with individual edits, undo/redo, and edit sessions</a:t>
            </a:r>
          </a:p>
          <a:p>
            <a:endParaRPr lang="en-US" dirty="0"/>
          </a:p>
          <a:p>
            <a:r>
              <a:rPr lang="en-US" dirty="0"/>
              <a:t>I will start with the bottom row and work my way up. </a:t>
            </a:r>
          </a:p>
          <a:p>
            <a:endParaRPr lang="en-US" dirty="0"/>
          </a:p>
          <a:p>
            <a:r>
              <a:rPr lang="en-US" dirty="0"/>
              <a:t>With versioned data against a named version we provide the full editing experience. You can subscribe to edit events and cancel individual edits before they happen if they do not meet you business logic. Edits will be grouped into transactions when appropriate, an example would be moving 100 features all of those will be grouped together in the apply edits request to the server and will be undoable/</a:t>
            </a:r>
            <a:r>
              <a:rPr lang="en-US" dirty="0" err="1"/>
              <a:t>redoable</a:t>
            </a:r>
            <a:r>
              <a:rPr lang="en-US" dirty="0"/>
              <a:t>, you will also have control over the edit session to save or discard edits. </a:t>
            </a:r>
          </a:p>
          <a:p>
            <a:endParaRPr lang="en-US" dirty="0"/>
          </a:p>
          <a:p>
            <a:r>
              <a:rPr lang="en-US" dirty="0"/>
              <a:t>With branch default the behavior is the same with respect to canceling and grouping edits but undo/redo and save/discard is not enabled.</a:t>
            </a:r>
          </a:p>
          <a:p>
            <a:endParaRPr lang="en-US" dirty="0"/>
          </a:p>
          <a:p>
            <a:r>
              <a:rPr lang="en-US" dirty="0"/>
              <a:t>Finally with non-versioned services you can still subscribe to edit events to cancel edits but the other functions are not available. Prior to Pro 2.3 cancelling inserts was not possible with non-versioned data, as of 2.3 cancelling will work.</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39</a:t>
            </a:fld>
            <a:endParaRPr lang="en-US" dirty="0"/>
          </a:p>
        </p:txBody>
      </p:sp>
    </p:spTree>
    <p:extLst>
      <p:ext uri="{BB962C8B-B14F-4D97-AF65-F5344CB8AC3E}">
        <p14:creationId xmlns:p14="http://schemas.microsoft.com/office/powerpoint/2010/main" val="12639623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With branch versioning when you are not editing in the default version we refer to the version you are connected to as a named version. </a:t>
            </a:r>
          </a:p>
          <a:p>
            <a:endParaRPr lang="en-US" dirty="0"/>
          </a:p>
          <a:p>
            <a:r>
              <a:rPr lang="en-US" dirty="0"/>
              <a:t>The locking model with branch versioning is a single editor, multiple viewer model. </a:t>
            </a:r>
          </a:p>
          <a:p>
            <a:endParaRPr lang="en-US" dirty="0"/>
          </a:p>
          <a:p>
            <a:r>
              <a:rPr lang="en-US" dirty="0"/>
              <a:t>This means that multiple viewers can view a version at the same time but only one user can edit. If two users are viewing neither can edit until one of them releases the locks.</a:t>
            </a:r>
          </a:p>
          <a:p>
            <a:endParaRPr lang="en-US" dirty="0"/>
          </a:p>
          <a:p>
            <a:r>
              <a:rPr lang="en-US" dirty="0"/>
              <a:t>Connecting to the datastore takes a shared lock, editing takes an exclusive lock, saving/discarding edits releases the exclusive lock, releasing the data store releases the shared lock.</a:t>
            </a:r>
          </a:p>
        </p:txBody>
      </p:sp>
      <p:sp>
        <p:nvSpPr>
          <p:cNvPr id="4" name="Slide Number Placeholder 3"/>
          <p:cNvSpPr>
            <a:spLocks noGrp="1"/>
          </p:cNvSpPr>
          <p:nvPr>
            <p:ph type="sldNum" sz="quarter" idx="10"/>
          </p:nvPr>
        </p:nvSpPr>
        <p:spPr/>
        <p:txBody>
          <a:bodyPr/>
          <a:lstStyle/>
          <a:p>
            <a:fld id="{3E7143C0-4F23-B545-9533-520B5A87CA1E}" type="slidenum">
              <a:rPr lang="en-US" smtClean="0"/>
              <a:pPr/>
              <a:t>40</a:t>
            </a:fld>
            <a:endParaRPr lang="en-US"/>
          </a:p>
        </p:txBody>
      </p:sp>
    </p:spTree>
    <p:extLst>
      <p:ext uri="{BB962C8B-B14F-4D97-AF65-F5344CB8AC3E}">
        <p14:creationId xmlns:p14="http://schemas.microsoft.com/office/powerpoint/2010/main" val="2025151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It’s the platform information model for feature access</a:t>
            </a:r>
          </a:p>
          <a:p>
            <a:pPr marL="171450" indent="-171450">
              <a:buFontTx/>
              <a:buChar char="-"/>
            </a:pPr>
            <a:r>
              <a:rPr lang="en-US" dirty="0"/>
              <a:t>This means the ability get access to the row data in a table or feature layer as well as the geometry. Unlike other services that return images or lightly attributed datasets</a:t>
            </a:r>
          </a:p>
          <a:p>
            <a:pPr marL="0" indent="0">
              <a:buFontTx/>
              <a:buNone/>
            </a:pPr>
            <a:endParaRPr lang="en-US" dirty="0"/>
          </a:p>
          <a:p>
            <a:pPr marL="171450" indent="-171450">
              <a:buFontTx/>
              <a:buChar char="-"/>
            </a:pPr>
            <a:r>
              <a:rPr lang="en-US" dirty="0"/>
              <a:t>This also means the ability to access the data across the platform. Via web browsers, desktop applications, and mobile based applications.</a:t>
            </a:r>
          </a:p>
          <a:p>
            <a:pPr marL="171450" indent="-171450">
              <a:buFontTx/>
              <a:buChar char="-"/>
            </a:pPr>
            <a:endParaRPr lang="en-US" dirty="0"/>
          </a:p>
          <a:p>
            <a:pPr marL="171450" indent="-171450">
              <a:buFontTx/>
              <a:buChar char="-"/>
            </a:pPr>
            <a:r>
              <a:rPr lang="en-US" dirty="0"/>
              <a:t>Feature services also are the sole entry point for performing edits and doing analysis against branch versioned data. This is our new versioning model built for feature services that I will get into deeper discussion later in the session.</a:t>
            </a:r>
          </a:p>
          <a:p>
            <a:pPr marL="171450" indent="-171450">
              <a:buFontTx/>
              <a:buChar char="-"/>
            </a:pPr>
            <a:endParaRPr lang="en-US" dirty="0"/>
          </a:p>
          <a:p>
            <a:pPr marL="171450" indent="-171450">
              <a:buFontTx/>
              <a:buChar char="-"/>
            </a:pPr>
            <a:r>
              <a:rPr lang="en-US" dirty="0"/>
              <a:t>Feature services also are where we have been focusing our distributed and disconnected workflow development efforts to allow you to take data into the field. Perform edits and sync back when you have connectivity.</a:t>
            </a:r>
          </a:p>
          <a:p>
            <a:pPr marL="171450" indent="-171450">
              <a:buFontTx/>
              <a:buChar char="-"/>
            </a:pPr>
            <a:endParaRPr lang="en-US" dirty="0"/>
          </a:p>
          <a:p>
            <a:pPr marL="171450" indent="-171450">
              <a:buFontTx/>
              <a:buChar char="-"/>
            </a:pPr>
            <a:r>
              <a:rPr lang="en-US" dirty="0"/>
              <a:t>Finally feature services are also the entry point for enterprise or platform wide adoption of utility networks and parcel fabrics. Allowing multiuser access to these dataset types. There will be more in the future that follow this pattern as well. </a:t>
            </a:r>
          </a:p>
          <a:p>
            <a:pPr marL="0" indent="0">
              <a:buFontTx/>
              <a:buNone/>
            </a:pP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1656092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r>
              <a:rPr lang="en-US" dirty="0"/>
              <a:t>The feature service is a stateless system we therefore cannot maintain a constant connection to the DBMS. We use an identifier coupled with the username to uniquely identify the session client side. </a:t>
            </a:r>
          </a:p>
          <a:p>
            <a:endParaRPr lang="en-US" dirty="0"/>
          </a:p>
          <a:p>
            <a:r>
              <a:rPr lang="en-US" dirty="0"/>
              <a:t>The contract is that </a:t>
            </a:r>
          </a:p>
          <a:p>
            <a:r>
              <a:rPr lang="en-US" dirty="0"/>
              <a:t>It has to be this way because SOC can handle requests from any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9953640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42</a:t>
            </a:fld>
            <a:endParaRPr lang="en-US"/>
          </a:p>
        </p:txBody>
      </p:sp>
    </p:spTree>
    <p:extLst>
      <p:ext uri="{BB962C8B-B14F-4D97-AF65-F5344CB8AC3E}">
        <p14:creationId xmlns:p14="http://schemas.microsoft.com/office/powerpoint/2010/main" val="20995722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2306712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44</a:t>
            </a:fld>
            <a:endParaRPr lang="en-US"/>
          </a:p>
        </p:txBody>
      </p:sp>
    </p:spTree>
    <p:extLst>
      <p:ext uri="{BB962C8B-B14F-4D97-AF65-F5344CB8AC3E}">
        <p14:creationId xmlns:p14="http://schemas.microsoft.com/office/powerpoint/2010/main" val="3189892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Slow because of protocols being used. Not as fast as a direct connection to the database, we are working on improvements.</a:t>
            </a:r>
          </a:p>
        </p:txBody>
      </p:sp>
      <p:sp>
        <p:nvSpPr>
          <p:cNvPr id="4" name="Slide Number Placeholder 3"/>
          <p:cNvSpPr>
            <a:spLocks noGrp="1"/>
          </p:cNvSpPr>
          <p:nvPr>
            <p:ph type="sldNum" sz="quarter" idx="10"/>
          </p:nvPr>
        </p:nvSpPr>
        <p:spPr/>
        <p:txBody>
          <a:bodyPr/>
          <a:lstStyle/>
          <a:p>
            <a:fld id="{3E7143C0-4F23-B545-9533-520B5A87CA1E}" type="slidenum">
              <a:rPr lang="en-US" smtClean="0"/>
              <a:pPr/>
              <a:t>45</a:t>
            </a:fld>
            <a:endParaRPr lang="en-US"/>
          </a:p>
        </p:txBody>
      </p:sp>
    </p:spTree>
    <p:extLst>
      <p:ext uri="{BB962C8B-B14F-4D97-AF65-F5344CB8AC3E}">
        <p14:creationId xmlns:p14="http://schemas.microsoft.com/office/powerpoint/2010/main" val="24331830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46</a:t>
            </a:fld>
            <a:endParaRPr lang="en-US"/>
          </a:p>
        </p:txBody>
      </p:sp>
    </p:spTree>
    <p:extLst>
      <p:ext uri="{BB962C8B-B14F-4D97-AF65-F5344CB8AC3E}">
        <p14:creationId xmlns:p14="http://schemas.microsoft.com/office/powerpoint/2010/main" val="22703954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47</a:t>
            </a:fld>
            <a:endParaRPr lang="en-US"/>
          </a:p>
        </p:txBody>
      </p:sp>
    </p:spTree>
    <p:extLst>
      <p:ext uri="{BB962C8B-B14F-4D97-AF65-F5344CB8AC3E}">
        <p14:creationId xmlns:p14="http://schemas.microsoft.com/office/powerpoint/2010/main" val="1231199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Colin or Rich comment on SQL Lite or Offline SDK</a:t>
            </a:r>
          </a:p>
          <a:p>
            <a:endParaRPr lang="en-US" dirty="0"/>
          </a:p>
          <a:p>
            <a:r>
              <a:rPr lang="en-US" dirty="0"/>
              <a:t>THROUGH a datastore. You can still get to the </a:t>
            </a:r>
            <a:r>
              <a:rPr lang="en-US"/>
              <a:t>feature class.</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48</a:t>
            </a:fld>
            <a:endParaRPr lang="en-US"/>
          </a:p>
        </p:txBody>
      </p:sp>
    </p:spTree>
    <p:extLst>
      <p:ext uri="{BB962C8B-B14F-4D97-AF65-F5344CB8AC3E}">
        <p14:creationId xmlns:p14="http://schemas.microsoft.com/office/powerpoint/2010/main" val="32290780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https://devsummit2019.schedule.esri.com/schedule  </a:t>
            </a:r>
          </a:p>
        </p:txBody>
      </p:sp>
      <p:sp>
        <p:nvSpPr>
          <p:cNvPr id="4" name="Slide Number Placeholder 3"/>
          <p:cNvSpPr>
            <a:spLocks noGrp="1"/>
          </p:cNvSpPr>
          <p:nvPr>
            <p:ph type="sldNum" sz="quarter" idx="10"/>
          </p:nvPr>
        </p:nvSpPr>
        <p:spPr/>
        <p:txBody>
          <a:bodyPr/>
          <a:lstStyle/>
          <a:p>
            <a:fld id="{3E7143C0-4F23-B545-9533-520B5A87CA1E}" type="slidenum">
              <a:rPr lang="en-US" smtClean="0"/>
              <a:pPr/>
              <a:t>49</a:t>
            </a:fld>
            <a:endParaRPr lang="en-US" dirty="0"/>
          </a:p>
        </p:txBody>
      </p:sp>
    </p:spTree>
    <p:extLst>
      <p:ext uri="{BB962C8B-B14F-4D97-AF65-F5344CB8AC3E}">
        <p14:creationId xmlns:p14="http://schemas.microsoft.com/office/powerpoint/2010/main" val="35880090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50</a:t>
            </a:fld>
            <a:endParaRPr lang="en-US"/>
          </a:p>
        </p:txBody>
      </p:sp>
    </p:spTree>
    <p:extLst>
      <p:ext uri="{BB962C8B-B14F-4D97-AF65-F5344CB8AC3E}">
        <p14:creationId xmlns:p14="http://schemas.microsoft.com/office/powerpoint/2010/main" val="3928185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a:t>A feature service can contain layers and or tables. Layers have a shape column tables do not, both are supported</a:t>
            </a:r>
          </a:p>
          <a:p>
            <a:pPr lvl="0"/>
            <a:endParaRPr lang="en-US" dirty="0"/>
          </a:p>
          <a:p>
            <a:pPr lvl="0"/>
            <a:r>
              <a:rPr lang="en-US" dirty="0"/>
              <a:t>The feature service allows querying, analysis, and editing of this data. </a:t>
            </a:r>
          </a:p>
          <a:p>
            <a:pPr lvl="0"/>
            <a:endParaRPr lang="en-US" dirty="0"/>
          </a:p>
          <a:p>
            <a:pPr lvl="0"/>
            <a:r>
              <a:rPr lang="en-US" dirty="0"/>
              <a:t>Everything with the feature service is done in a RESTful way, relying on REST requests and responses.</a:t>
            </a:r>
          </a:p>
          <a:p>
            <a:pPr lvl="0"/>
            <a:endParaRPr lang="en-US" dirty="0"/>
          </a:p>
          <a:p>
            <a:pPr lvl="0"/>
            <a:r>
              <a:rPr lang="en-US" dirty="0"/>
              <a:t>Our naming could be better…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term you will hear is web layers or web feature layers when the data lives in a portal and usually feature services when in stand alone servers. </a:t>
            </a:r>
          </a:p>
          <a:p>
            <a:pPr lvl="0"/>
            <a:endParaRPr lang="en-US" dirty="0"/>
          </a:p>
          <a:p>
            <a:pPr lvl="0"/>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Within a web layer or feature service there can be 1 or many sub layers</a:t>
            </a:r>
          </a:p>
        </p:txBody>
      </p:sp>
      <p:sp>
        <p:nvSpPr>
          <p:cNvPr id="4" name="Slide Number Placeholder 3"/>
          <p:cNvSpPr>
            <a:spLocks noGrp="1"/>
          </p:cNvSpPr>
          <p:nvPr>
            <p:ph type="sldNum" sz="quarter" idx="10"/>
          </p:nvPr>
        </p:nvSpPr>
        <p:spPr/>
        <p:txBody>
          <a:bodyPr/>
          <a:lstStyle/>
          <a:p>
            <a:fld id="{3E7143C0-4F23-B545-9533-520B5A87CA1E}" type="slidenum">
              <a:rPr lang="en-US" smtClean="0"/>
              <a:pPr/>
              <a:t>5</a:t>
            </a:fld>
            <a:endParaRPr lang="en-US"/>
          </a:p>
        </p:txBody>
      </p:sp>
    </p:spTree>
    <p:extLst>
      <p:ext uri="{BB962C8B-B14F-4D97-AF65-F5344CB8AC3E}">
        <p14:creationId xmlns:p14="http://schemas.microsoft.com/office/powerpoint/2010/main" val="38088423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51</a:t>
            </a:fld>
            <a:endParaRPr lang="en-US"/>
          </a:p>
        </p:txBody>
      </p:sp>
    </p:spTree>
    <p:extLst>
      <p:ext uri="{BB962C8B-B14F-4D97-AF65-F5344CB8AC3E}">
        <p14:creationId xmlns:p14="http://schemas.microsoft.com/office/powerpoint/2010/main" val="26435687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i-FI" dirty="0"/>
              <a:t>G243257</a:t>
            </a:r>
            <a:r>
              <a:rPr lang="fi-FI" baseline="0" dirty="0"/>
              <a:t> </a:t>
            </a:r>
            <a:r>
              <a:rPr lang="fi-FI" dirty="0" err="1"/>
              <a:t>DevSummit</a:t>
            </a:r>
            <a:r>
              <a:rPr lang="fi-FI" baseline="0" dirty="0"/>
              <a:t> </a:t>
            </a:r>
            <a:r>
              <a:rPr lang="en-US" dirty="0"/>
              <a:t>2019 Template for </a:t>
            </a:r>
            <a:r>
              <a:rPr lang="en-US" dirty="0" err="1"/>
              <a:t>Esri</a:t>
            </a:r>
            <a:r>
              <a:rPr lang="en-US" dirty="0"/>
              <a:t> staff</a:t>
            </a: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52</a:t>
            </a:fld>
            <a:endParaRPr lang="en-US"/>
          </a:p>
        </p:txBody>
      </p:sp>
    </p:spTree>
    <p:extLst>
      <p:ext uri="{BB962C8B-B14F-4D97-AF65-F5344CB8AC3E}">
        <p14:creationId xmlns:p14="http://schemas.microsoft.com/office/powerpoint/2010/main" val="27785085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53</a:t>
            </a:fld>
            <a:endParaRPr lang="en-US"/>
          </a:p>
        </p:txBody>
      </p:sp>
    </p:spTree>
    <p:extLst>
      <p:ext uri="{BB962C8B-B14F-4D97-AF65-F5344CB8AC3E}">
        <p14:creationId xmlns:p14="http://schemas.microsoft.com/office/powerpoint/2010/main" val="22204552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54</a:t>
            </a:fld>
            <a:endParaRPr lang="en-US"/>
          </a:p>
        </p:txBody>
      </p:sp>
    </p:spTree>
    <p:extLst>
      <p:ext uri="{BB962C8B-B14F-4D97-AF65-F5344CB8AC3E}">
        <p14:creationId xmlns:p14="http://schemas.microsoft.com/office/powerpoint/2010/main" val="25493278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55</a:t>
            </a:fld>
            <a:endParaRPr lang="en-US"/>
          </a:p>
        </p:txBody>
      </p:sp>
    </p:spTree>
    <p:extLst>
      <p:ext uri="{BB962C8B-B14F-4D97-AF65-F5344CB8AC3E}">
        <p14:creationId xmlns:p14="http://schemas.microsoft.com/office/powerpoint/2010/main" val="11803718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56</a:t>
            </a:fld>
            <a:endParaRPr lang="en-US"/>
          </a:p>
        </p:txBody>
      </p:sp>
    </p:spTree>
    <p:extLst>
      <p:ext uri="{BB962C8B-B14F-4D97-AF65-F5344CB8AC3E}">
        <p14:creationId xmlns:p14="http://schemas.microsoft.com/office/powerpoint/2010/main" val="37357046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57</a:t>
            </a:fld>
            <a:endParaRPr lang="en-US"/>
          </a:p>
        </p:txBody>
      </p:sp>
    </p:spTree>
    <p:extLst>
      <p:ext uri="{BB962C8B-B14F-4D97-AF65-F5344CB8AC3E}">
        <p14:creationId xmlns:p14="http://schemas.microsoft.com/office/powerpoint/2010/main" val="9224353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58</a:t>
            </a:fld>
            <a:endParaRPr lang="en-US"/>
          </a:p>
        </p:txBody>
      </p:sp>
    </p:spTree>
    <p:extLst>
      <p:ext uri="{BB962C8B-B14F-4D97-AF65-F5344CB8AC3E}">
        <p14:creationId xmlns:p14="http://schemas.microsoft.com/office/powerpoint/2010/main" val="6391854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3116030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78571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web geodatabase model includes the items listed here, points, lines, polygons, relationship classes, attachments. These are all available through the feature service. </a:t>
            </a:r>
          </a:p>
          <a:p>
            <a:endParaRPr lang="en-US" dirty="0"/>
          </a:p>
          <a:p>
            <a:r>
              <a:rPr lang="en-US" dirty="0"/>
              <a:t>There are some datasets that are not supported through the feature service such as geometric networks, topology, or network datasets. You can publish the simple data from these datasets but there is no corresponding feature service layer to describe them.</a:t>
            </a:r>
          </a:p>
          <a:p>
            <a:endParaRPr lang="en-US" dirty="0"/>
          </a:p>
          <a:p>
            <a:r>
              <a:rPr lang="en-US" dirty="0"/>
              <a:t>Recently with the release of the Utility Network we now support more complex layer types through the feature service. Coming soon we will also support Parcel Fabrics, and in the future there will likely be other datasets as well. </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13051190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3633576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0993708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7364736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0696078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r>
              <a:rPr lang="en-US" dirty="0"/>
              <a:t>When editing feature services all edits are done using the </a:t>
            </a:r>
            <a:r>
              <a:rPr lang="en-US" dirty="0" err="1"/>
              <a:t>ApplyEdits</a:t>
            </a:r>
            <a:r>
              <a:rPr lang="en-US" dirty="0"/>
              <a:t> REST request. </a:t>
            </a:r>
          </a:p>
          <a:p>
            <a:endParaRPr lang="en-US" dirty="0"/>
          </a:p>
          <a:p>
            <a:r>
              <a:rPr lang="en-US" dirty="0"/>
              <a:t>This is available on both the server level where you can apply edits to any layer, or at the individual layer level. </a:t>
            </a:r>
          </a:p>
          <a:p>
            <a:endParaRPr lang="en-US" dirty="0"/>
          </a:p>
          <a:p>
            <a:r>
              <a:rPr lang="en-US" dirty="0"/>
              <a:t>Pro uses the service level request.</a:t>
            </a:r>
          </a:p>
          <a:p>
            <a:endParaRPr lang="en-US" dirty="0"/>
          </a:p>
          <a:p>
            <a:r>
              <a:rPr lang="en-US" dirty="0"/>
              <a:t>In most scenarios </a:t>
            </a:r>
          </a:p>
          <a:p>
            <a:endParaRPr lang="en-US" dirty="0"/>
          </a:p>
          <a:p>
            <a:endParaRPr lang="en-US" dirty="0"/>
          </a:p>
          <a:p>
            <a:endParaRPr lang="en-US" dirty="0"/>
          </a:p>
          <a:p>
            <a:r>
              <a:rPr lang="en-US" dirty="0"/>
              <a:t>Updating a deleted feature what happens?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6823125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Protected</a:t>
            </a:r>
          </a:p>
          <a:p>
            <a:pPr lvl="1"/>
            <a:r>
              <a:rPr lang="en-US" dirty="0"/>
              <a:t>Everyone can view </a:t>
            </a:r>
          </a:p>
          <a:p>
            <a:pPr lvl="1"/>
            <a:r>
              <a:rPr lang="en-US" dirty="0"/>
              <a:t>Only owner/admin can edit INCLUDING RECONCILE AND POST</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0767218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a:t>
            </a:r>
            <a:r>
              <a:rPr lang="en-US" baseline="0" dirty="0"/>
              <a:t> to determine dataset compatibility programmatically at runtime we have included some feature layer extensions with the necessary code in the Appendix at the back of this presentation.</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67</a:t>
            </a:fld>
            <a:endParaRPr lang="en-US" dirty="0"/>
          </a:p>
        </p:txBody>
      </p:sp>
    </p:spTree>
    <p:extLst>
      <p:ext uri="{BB962C8B-B14F-4D97-AF65-F5344CB8AC3E}">
        <p14:creationId xmlns:p14="http://schemas.microsoft.com/office/powerpoint/2010/main" val="3710656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level events are fired </a:t>
            </a:r>
            <a:r>
              <a:rPr lang="en-US" i="1" dirty="0"/>
              <a:t>during</a:t>
            </a:r>
            <a:r>
              <a:rPr lang="en-US" dirty="0"/>
              <a:t> the transaction</a:t>
            </a:r>
          </a:p>
        </p:txBody>
      </p:sp>
      <p:sp>
        <p:nvSpPr>
          <p:cNvPr id="4" name="Slide Number Placeholder 3"/>
          <p:cNvSpPr>
            <a:spLocks noGrp="1"/>
          </p:cNvSpPr>
          <p:nvPr>
            <p:ph type="sldNum" sz="quarter" idx="10"/>
          </p:nvPr>
        </p:nvSpPr>
        <p:spPr/>
        <p:txBody>
          <a:bodyPr/>
          <a:lstStyle/>
          <a:p>
            <a:fld id="{3E7143C0-4F23-B545-9533-520B5A87CA1E}" type="slidenum">
              <a:rPr lang="en-US" smtClean="0"/>
              <a:pPr/>
              <a:t>69</a:t>
            </a:fld>
            <a:endParaRPr lang="en-US" dirty="0"/>
          </a:p>
        </p:txBody>
      </p:sp>
    </p:spTree>
    <p:extLst>
      <p:ext uri="{BB962C8B-B14F-4D97-AF65-F5344CB8AC3E}">
        <p14:creationId xmlns:p14="http://schemas.microsoft.com/office/powerpoint/2010/main" val="40010711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level events are fired </a:t>
            </a:r>
            <a:r>
              <a:rPr lang="en-US" i="1" dirty="0"/>
              <a:t>during</a:t>
            </a:r>
            <a:r>
              <a:rPr lang="en-US" dirty="0"/>
              <a:t> the transaction</a:t>
            </a:r>
          </a:p>
        </p:txBody>
      </p:sp>
      <p:sp>
        <p:nvSpPr>
          <p:cNvPr id="4" name="Slide Number Placeholder 3"/>
          <p:cNvSpPr>
            <a:spLocks noGrp="1"/>
          </p:cNvSpPr>
          <p:nvPr>
            <p:ph type="sldNum" sz="quarter" idx="10"/>
          </p:nvPr>
        </p:nvSpPr>
        <p:spPr/>
        <p:txBody>
          <a:bodyPr/>
          <a:lstStyle/>
          <a:p>
            <a:fld id="{3E7143C0-4F23-B545-9533-520B5A87CA1E}" type="slidenum">
              <a:rPr lang="en-US" smtClean="0"/>
              <a:pPr/>
              <a:t>71</a:t>
            </a:fld>
            <a:endParaRPr lang="en-US" dirty="0"/>
          </a:p>
        </p:txBody>
      </p:sp>
    </p:spTree>
    <p:extLst>
      <p:ext uri="{BB962C8B-B14F-4D97-AF65-F5344CB8AC3E}">
        <p14:creationId xmlns:p14="http://schemas.microsoft.com/office/powerpoint/2010/main" val="33528757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Row level events are fired </a:t>
            </a:r>
            <a:r>
              <a:rPr lang="en-US" i="1" dirty="0"/>
              <a:t>during</a:t>
            </a:r>
            <a:r>
              <a:rPr lang="en-US" dirty="0"/>
              <a:t> the transaction</a:t>
            </a:r>
          </a:p>
        </p:txBody>
      </p:sp>
      <p:sp>
        <p:nvSpPr>
          <p:cNvPr id="4" name="Slide Number Placeholder 3"/>
          <p:cNvSpPr>
            <a:spLocks noGrp="1"/>
          </p:cNvSpPr>
          <p:nvPr>
            <p:ph type="sldNum" sz="quarter" idx="10"/>
          </p:nvPr>
        </p:nvSpPr>
        <p:spPr/>
        <p:txBody>
          <a:bodyPr/>
          <a:lstStyle/>
          <a:p>
            <a:fld id="{3E7143C0-4F23-B545-9533-520B5A87CA1E}" type="slidenum">
              <a:rPr lang="en-US" smtClean="0"/>
              <a:pPr/>
              <a:t>72</a:t>
            </a:fld>
            <a:endParaRPr lang="en-US" dirty="0"/>
          </a:p>
        </p:txBody>
      </p:sp>
    </p:spTree>
    <p:extLst>
      <p:ext uri="{BB962C8B-B14F-4D97-AF65-F5344CB8AC3E}">
        <p14:creationId xmlns:p14="http://schemas.microsoft.com/office/powerpoint/2010/main" val="1090518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Feature services are not just about the back end tabular data. The feature service also stores many properties about the layers when published.</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a:t>
            </a:fld>
            <a:endParaRPr lang="en-US" dirty="0"/>
          </a:p>
        </p:txBody>
      </p:sp>
    </p:spTree>
    <p:extLst>
      <p:ext uri="{BB962C8B-B14F-4D97-AF65-F5344CB8AC3E}">
        <p14:creationId xmlns:p14="http://schemas.microsoft.com/office/powerpoint/2010/main" val="41006532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257560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4198980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0308344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76</a:t>
            </a:fld>
            <a:endParaRPr lang="en-US" dirty="0"/>
          </a:p>
        </p:txBody>
      </p:sp>
    </p:spTree>
    <p:extLst>
      <p:ext uri="{BB962C8B-B14F-4D97-AF65-F5344CB8AC3E}">
        <p14:creationId xmlns:p14="http://schemas.microsoft.com/office/powerpoint/2010/main" val="22935214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77</a:t>
            </a:fld>
            <a:endParaRPr lang="en-US" dirty="0"/>
          </a:p>
        </p:txBody>
      </p:sp>
    </p:spTree>
    <p:extLst>
      <p:ext uri="{BB962C8B-B14F-4D97-AF65-F5344CB8AC3E}">
        <p14:creationId xmlns:p14="http://schemas.microsoft.com/office/powerpoint/2010/main" val="16171063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8027273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137823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80</a:t>
            </a:fld>
            <a:endParaRPr lang="en-US"/>
          </a:p>
        </p:txBody>
      </p:sp>
    </p:spTree>
    <p:extLst>
      <p:ext uri="{BB962C8B-B14F-4D97-AF65-F5344CB8AC3E}">
        <p14:creationId xmlns:p14="http://schemas.microsoft.com/office/powerpoint/2010/main" val="392841506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81</a:t>
            </a:fld>
            <a:endParaRPr lang="en-US"/>
          </a:p>
        </p:txBody>
      </p:sp>
    </p:spTree>
    <p:extLst>
      <p:ext uri="{BB962C8B-B14F-4D97-AF65-F5344CB8AC3E}">
        <p14:creationId xmlns:p14="http://schemas.microsoft.com/office/powerpoint/2010/main" val="58373820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580819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feature service is accessed through our REST API. </a:t>
            </a:r>
          </a:p>
          <a:p>
            <a:endParaRPr lang="en-US" dirty="0"/>
          </a:p>
          <a:p>
            <a:r>
              <a:rPr lang="en-US" dirty="0"/>
              <a:t>Within the feature service REST API there are operations and resources that are used to perform actions and to obtain information. These operations and resources can be at either the service or layer level. </a:t>
            </a:r>
          </a:p>
          <a:p>
            <a:endParaRPr lang="en-US" dirty="0"/>
          </a:p>
          <a:p>
            <a:r>
              <a:rPr lang="en-US" dirty="0"/>
              <a:t>Examples of operations are things like Query, </a:t>
            </a:r>
            <a:r>
              <a:rPr lang="en-US" dirty="0" err="1"/>
              <a:t>ApplyEdits</a:t>
            </a:r>
            <a:r>
              <a:rPr lang="en-US" dirty="0"/>
              <a:t>, or Calculate </a:t>
            </a:r>
          </a:p>
          <a:p>
            <a:endParaRPr lang="en-US" dirty="0"/>
          </a:p>
          <a:p>
            <a:r>
              <a:rPr lang="en-US" dirty="0"/>
              <a:t>Examples of resources are the service resource, layer resource, replicas resource, etc. </a:t>
            </a:r>
          </a:p>
          <a:p>
            <a:endParaRPr lang="en-US" dirty="0"/>
          </a:p>
          <a:p>
            <a:r>
              <a:rPr lang="en-US" dirty="0"/>
              <a:t>It is through these that Pro interacts with the server via REST requests.</a:t>
            </a:r>
          </a:p>
        </p:txBody>
      </p:sp>
      <p:sp>
        <p:nvSpPr>
          <p:cNvPr id="4" name="Slide Number Placeholder 3"/>
          <p:cNvSpPr>
            <a:spLocks noGrp="1"/>
          </p:cNvSpPr>
          <p:nvPr>
            <p:ph type="sldNum" sz="quarter" idx="10"/>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29296783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https://devsummit2019.schedule.esri.com/schedule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3387454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84</a:t>
            </a:fld>
            <a:endParaRPr lang="en-US"/>
          </a:p>
        </p:txBody>
      </p:sp>
    </p:spTree>
    <p:extLst>
      <p:ext uri="{BB962C8B-B14F-4D97-AF65-F5344CB8AC3E}">
        <p14:creationId xmlns:p14="http://schemas.microsoft.com/office/powerpoint/2010/main" val="149704210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i-FI" dirty="0"/>
              <a:t>G243257</a:t>
            </a:r>
            <a:r>
              <a:rPr lang="fi-FI" baseline="0" dirty="0"/>
              <a:t> </a:t>
            </a:r>
            <a:r>
              <a:rPr lang="fi-FI" dirty="0" err="1"/>
              <a:t>DevSummit</a:t>
            </a:r>
            <a:r>
              <a:rPr lang="fi-FI" baseline="0" dirty="0"/>
              <a:t> </a:t>
            </a:r>
            <a:r>
              <a:rPr lang="en-US" dirty="0"/>
              <a:t>2019 Template for </a:t>
            </a:r>
            <a:r>
              <a:rPr lang="en-US" dirty="0" err="1"/>
              <a:t>Esri</a:t>
            </a:r>
            <a:r>
              <a:rPr lang="en-US" dirty="0"/>
              <a:t> staff</a:t>
            </a:r>
            <a:endParaRPr lang="en-US" baseline="0"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86</a:t>
            </a:fld>
            <a:endParaRPr lang="en-US"/>
          </a:p>
        </p:txBody>
      </p:sp>
    </p:spTree>
    <p:extLst>
      <p:ext uri="{BB962C8B-B14F-4D97-AF65-F5344CB8AC3E}">
        <p14:creationId xmlns:p14="http://schemas.microsoft.com/office/powerpoint/2010/main" val="37673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Thus far we have talked about what a feature service is, I would like to take a quick moment to discuss how you can create a service.</a:t>
            </a:r>
          </a:p>
          <a:p>
            <a:endParaRPr lang="en-US" dirty="0"/>
          </a:p>
          <a:p>
            <a:r>
              <a:rPr lang="en-US" dirty="0"/>
              <a:t>You can share maps via Pro or ArcMap to your Portal or Server. </a:t>
            </a:r>
          </a:p>
          <a:p>
            <a:endParaRPr lang="en-US" dirty="0"/>
          </a:p>
          <a:p>
            <a:r>
              <a:rPr lang="en-US" dirty="0"/>
              <a:t>You can use the REST </a:t>
            </a:r>
            <a:r>
              <a:rPr lang="en-US" dirty="0" err="1"/>
              <a:t>api</a:t>
            </a:r>
            <a:r>
              <a:rPr lang="en-US" dirty="0"/>
              <a:t> to upload and publish precooked service definition files.</a:t>
            </a:r>
          </a:p>
          <a:p>
            <a:endParaRPr lang="en-US" dirty="0"/>
          </a:p>
          <a:p>
            <a:r>
              <a:rPr lang="en-US" dirty="0"/>
              <a:t>You can use the Python API to create web layers</a:t>
            </a:r>
          </a:p>
          <a:p>
            <a:endParaRPr lang="en-US" dirty="0"/>
          </a:p>
          <a:p>
            <a:r>
              <a:rPr lang="en-US" dirty="0"/>
              <a:t>Via the Portal user experience you have a bunch of other options.</a:t>
            </a:r>
          </a:p>
        </p:txBody>
      </p:sp>
      <p:sp>
        <p:nvSpPr>
          <p:cNvPr id="4" name="Slide Number Placeholder 3"/>
          <p:cNvSpPr>
            <a:spLocks noGrp="1"/>
          </p:cNvSpPr>
          <p:nvPr>
            <p:ph type="sldNum" sz="quarter" idx="10"/>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5596755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40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3/3/2019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3940"/>
          <a:stretch/>
        </p:blipFill>
        <p:spPr>
          <a:xfrm>
            <a:off x="10013894" y="572078"/>
            <a:ext cx="1274495" cy="465533"/>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gradFill flip="none" rotWithShape="1">
          <a:gsLst>
            <a:gs pos="100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Parallelogram 10"/>
          <p:cNvSpPr/>
          <p:nvPr/>
        </p:nvSpPr>
        <p:spPr bwMode="auto">
          <a:xfrm flipH="1">
            <a:off x="1" y="2"/>
            <a:ext cx="5497956" cy="6865697"/>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Parallelogram 10"/>
          <p:cNvSpPr/>
          <p:nvPr/>
        </p:nvSpPr>
        <p:spPr bwMode="auto">
          <a:xfrm rot="16200000" flipH="1" flipV="1">
            <a:off x="4707461" y="-626538"/>
            <a:ext cx="277707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dirty="0"/>
              <a:t>Click to Edit </a:t>
            </a:r>
            <a:br>
              <a:rPr kumimoji="0" lang="en-US" dirty="0"/>
            </a:br>
            <a:r>
              <a:rPr kumimoji="0" lang="en-US" dirty="0"/>
              <a:t>Demo Title</a:t>
            </a:r>
            <a:endParaRPr lang="en-US" dirty="0"/>
          </a:p>
        </p:txBody>
      </p:sp>
      <p:sp>
        <p:nvSpPr>
          <p:cNvPr id="9"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D6FA6FB-FDD3-A446-B5AE-30BBE73852D8}" type="datetime1">
              <a:rPr lang="en-US" smtClean="0"/>
              <a:t>3/3/2019</a:t>
            </a:fld>
            <a:endParaRPr lang="en-US"/>
          </a:p>
        </p:txBody>
      </p:sp>
      <p:sp>
        <p:nvSpPr>
          <p:cNvPr id="11"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2"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60615525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Only_User Screens">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Click to Edit User Screens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3D0726-017F-9249-8B2E-2A4DDB444ED8}" type="datetime1">
              <a:rPr lang="en-US" smtClean="0"/>
              <a:t>3/3/2019</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23879171"/>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3/3/2019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3/3/2019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sp>
        <p:nvSpPr>
          <p:cNvPr id="6" name="Parallelogram 10"/>
          <p:cNvSpPr/>
          <p:nvPr userDrawn="1"/>
        </p:nvSpPr>
        <p:spPr bwMode="auto">
          <a:xfrm rot="16811740" flipH="1">
            <a:off x="2821442" y="-2136101"/>
            <a:ext cx="6318215" cy="12766191"/>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8"/>
            <a:ext cx="160019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9008" y="2489995"/>
            <a:ext cx="6073985" cy="1878011"/>
          </a:xfrm>
          <a:prstGeom prst="rect">
            <a:avLst/>
          </a:prstGeom>
        </p:spPr>
      </p:pic>
      <p:sp>
        <p:nvSpPr>
          <p:cNvPr id="12" name="Parallelogram 10"/>
          <p:cNvSpPr/>
          <p:nvPr userDrawn="1"/>
        </p:nvSpPr>
        <p:spPr bwMode="auto">
          <a:xfrm rot="5400000" flipH="1">
            <a:off x="5320618" y="-642728"/>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6" name="Parallelogram 10"/>
          <p:cNvSpPr/>
          <p:nvPr userDrawn="1"/>
        </p:nvSpPr>
        <p:spPr bwMode="auto">
          <a:xfrm rot="5400000" flipH="1">
            <a:off x="4922486" y="-4888259"/>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Parallelogram 10"/>
          <p:cNvSpPr/>
          <p:nvPr userDrawn="1"/>
        </p:nvSpPr>
        <p:spPr bwMode="auto">
          <a:xfrm rot="5400000" flipH="1">
            <a:off x="5083850"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9" name="Parallelogram 10"/>
          <p:cNvSpPr/>
          <p:nvPr userDrawn="1"/>
        </p:nvSpPr>
        <p:spPr bwMode="auto">
          <a:xfrm rot="16200000">
            <a:off x="4904554" y="-454481"/>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userDrawn="1"/>
        </p:nvSpPr>
        <p:spPr bwMode="auto">
          <a:xfrm rot="5400000" flipV="1">
            <a:off x="5083849"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2529925180"/>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EC91B51-25EE-0147-9293-37E16A70024E}" type="datetime1">
              <a:rPr lang="en-US" smtClean="0"/>
              <a:t>3/3/2019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4141042753"/>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DEFD86-78C4-084A-B0B5-04A7A3431B39}" type="datetime1">
              <a:rPr lang="en-US" smtClean="0"/>
              <a:t>3/3/2019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107764238"/>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F17F20F-8413-1548-BF61-558511100DB7}" type="datetime1">
              <a:rPr lang="en-US" smtClean="0"/>
              <a:t>3/3/2019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552688455"/>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CE7E69C-4D79-BB49-9350-1FEE210EB4F7}" type="datetime1">
              <a:rPr lang="en-US" smtClean="0"/>
              <a:t>3/3/2019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1816367800"/>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3/3/2019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CE7E69C-4D79-BB49-9350-1FEE210EB4F7}" type="datetime1">
              <a:rPr lang="en-US" smtClean="0"/>
              <a:t>3/3/2019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4006732916"/>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80C21C6-642C-6F4C-B53C-06F3F35CEF14}" type="datetime1">
              <a:rPr lang="en-US" smtClean="0"/>
              <a:t>3/3/2019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47541190"/>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1994C-B8B3-A740-949B-C8D716F26A7F}" type="datetime1">
              <a:rPr lang="en-US" smtClean="0"/>
              <a:t>3/3/2019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647843358"/>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E7E69C-4D79-BB49-9350-1FEE210EB4F7}" type="datetime1">
              <a:rPr lang="en-US" smtClean="0"/>
              <a:t>3/3/2019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1068957897"/>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D6FA6FB-FDD3-A446-B5AE-30BBE73852D8}" type="datetime1">
              <a:rPr lang="en-US" smtClean="0"/>
              <a:t>3/3/2019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317443832"/>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E7E69C-4D79-BB49-9350-1FEE210EB4F7}" type="datetime1">
              <a:rPr lang="en-US" smtClean="0"/>
              <a:t>3/3/2019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3224549617"/>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E7E69C-4D79-BB49-9350-1FEE210EB4F7}" type="datetime1">
              <a:rPr lang="en-US" smtClean="0"/>
              <a:t>3/3/2019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2416564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Click to edit Master text styles</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3/3/2019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dirty="0"/>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3" y="6177085"/>
            <a:ext cx="10826495"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dirty="0"/>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3/3/2019</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5800" y="682625"/>
            <a:ext cx="10826496" cy="369332"/>
          </a:xfrm>
        </p:spPr>
        <p:txBody>
          <a:bodyPr/>
          <a:lstStyle>
            <a:lvl1pPr>
              <a:defRPr/>
            </a:lvl1pPr>
          </a:lstStyle>
          <a:p>
            <a:r>
              <a:rPr lang="en-US" dirty="0"/>
              <a:t>Click to Edit Master Title Style</a:t>
            </a:r>
          </a:p>
        </p:txBody>
      </p:sp>
      <p:sp>
        <p:nvSpPr>
          <p:cNvPr id="9" name="Content Placeholder 21"/>
          <p:cNvSpPr>
            <a:spLocks noGrp="1"/>
          </p:cNvSpPr>
          <p:nvPr>
            <p:ph sz="quarter" idx="18"/>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0" name="Text Placeholder 9"/>
          <p:cNvSpPr>
            <a:spLocks noGrp="1"/>
          </p:cNvSpPr>
          <p:nvPr>
            <p:ph type="body" sz="quarter" idx="16" hasCustomPrompt="1"/>
          </p:nvPr>
        </p:nvSpPr>
        <p:spPr>
          <a:xfrm>
            <a:off x="685800" y="1097309"/>
            <a:ext cx="10826496" cy="246221"/>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600" b="1" kern="1200" dirty="0" smtClean="0">
                <a:solidFill>
                  <a:srgbClr val="94E6FF"/>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685800" y="6185356"/>
            <a:ext cx="10826496" cy="215444"/>
          </a:xfrm>
        </p:spPr>
        <p:txBody>
          <a:bodyPr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dirty="0"/>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3/3/2019</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3/3/2019</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3/3/2019</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3/3/2019</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8" name="Parallelogram 10"/>
          <p:cNvSpPr/>
          <p:nvPr/>
        </p:nvSpPr>
        <p:spPr bwMode="auto">
          <a:xfrm flipV="1">
            <a:off x="8866909" y="0"/>
            <a:ext cx="3325091" cy="6865698"/>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p:nvSpPr>
        <p:spPr bwMode="auto">
          <a:xfrm rot="5400000" flipH="1">
            <a:off x="5083849"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2" name="Parallelogram 10"/>
          <p:cNvSpPr/>
          <p:nvPr/>
        </p:nvSpPr>
        <p:spPr bwMode="auto">
          <a:xfrm rot="16200000" flipH="1" flipV="1">
            <a:off x="5083850" y="-250150"/>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Text Placeholder 2"/>
          <p:cNvSpPr>
            <a:spLocks noGrp="1"/>
          </p:cNvSpPr>
          <p:nvPr>
            <p:ph type="body" idx="1" hasCustomPrompt="1"/>
          </p:nvPr>
        </p:nvSpPr>
        <p:spPr>
          <a:xfrm>
            <a:off x="914401" y="3512743"/>
            <a:ext cx="8221903"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1"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3/3/2019</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80485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3/3/2019</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08" r:id="rId9"/>
    <p:sldLayoutId id="2147486809" r:id="rId10"/>
    <p:sldLayoutId id="2147486810" r:id="rId11"/>
    <p:sldLayoutId id="2147486811" r:id="rId12"/>
    <p:sldLayoutId id="2147486812" r:id="rId13"/>
    <p:sldLayoutId id="2147486816" r:id="rId14"/>
    <p:sldLayoutId id="2147486829" r:id="rId15"/>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E7E69C-4D79-BB49-9350-1FEE210EB4F7}" type="datetime1">
              <a:rPr lang="en-US" smtClean="0"/>
              <a:t>3/3/2019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264087407"/>
      </p:ext>
    </p:extLst>
  </p:cSld>
  <p:clrMap bg1="lt1" tx1="dk1" bg2="lt2" tx2="dk2" accent1="accent1" accent2="accent2" accent3="accent3" accent4="accent4" accent5="accent5" accent6="accent6" hlink="hlink" folHlink="folHlink"/>
  <p:sldLayoutIdLst>
    <p:sldLayoutId id="2147486818" r:id="rId1"/>
    <p:sldLayoutId id="2147486819" r:id="rId2"/>
    <p:sldLayoutId id="2147486820" r:id="rId3"/>
    <p:sldLayoutId id="2147486821" r:id="rId4"/>
    <p:sldLayoutId id="2147486822" r:id="rId5"/>
    <p:sldLayoutId id="2147486823" r:id="rId6"/>
    <p:sldLayoutId id="2147486824" r:id="rId7"/>
    <p:sldLayoutId id="2147486825" r:id="rId8"/>
    <p:sldLayoutId id="2147486826" r:id="rId9"/>
    <p:sldLayoutId id="2147486827" r:id="rId10"/>
    <p:sldLayoutId id="2147486828" r:id="rId11"/>
  </p:sldLayoutIdLst>
  <p:transition spd="med">
    <p:fad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57.xml"/><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2.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server/rest/services/TrueCurveTest/FeatureServer?f=pjson"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grafton.esri.com/server/rest/services/TrueCurveTest/FeatureServer/0?f=pjson"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esri.box.com/v/DevSummit2019-HowTo" TargetMode="Externa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hyperlink" Target="https://compass.esri.com/resources/presentations/Shared%20Documents/Font-Replacement.pptx"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hyperlink" Target="https://compass.esri.com/resources/presentations/Pages/FAQ.aspx"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background"/>
          <p:cNvGrpSpPr/>
          <p:nvPr/>
        </p:nvGrpSpPr>
        <p:grpSpPr>
          <a:xfrm>
            <a:off x="0" y="-16008"/>
            <a:ext cx="12219008" cy="6888968"/>
            <a:chOff x="0" y="-16008"/>
            <a:chExt cx="12219008" cy="6888968"/>
          </a:xfrm>
        </p:grpSpPr>
        <p:sp>
          <p:nvSpPr>
            <p:cNvPr id="3" name="Rectangle 2"/>
            <p:cNvSpPr/>
            <p:nvPr/>
          </p:nvSpPr>
          <p:spPr bwMode="auto">
            <a:xfrm>
              <a:off x="0" y="0"/>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keyart1"/>
            <p:cNvPicPr>
              <a:picLocks noChangeAspect="1"/>
            </p:cNvPicPr>
            <p:nvPr/>
          </p:nvPicPr>
          <p:blipFill rotWithShape="1">
            <a:blip r:embed="rId3">
              <a:extLst>
                <a:ext uri="{28A0092B-C50C-407E-A947-70E740481C1C}">
                  <a14:useLocalDpi xmlns:a14="http://schemas.microsoft.com/office/drawing/2010/main" val="0"/>
                </a:ext>
              </a:extLst>
            </a:blip>
            <a:srcRect l="50757"/>
            <a:stretch/>
          </p:blipFill>
          <p:spPr>
            <a:xfrm>
              <a:off x="6222449" y="11575"/>
              <a:ext cx="5996559" cy="6849810"/>
            </a:xfrm>
            <a:prstGeom prst="rect">
              <a:avLst/>
            </a:prstGeom>
          </p:spPr>
        </p:pic>
        <p:pic>
          <p:nvPicPr>
            <p:cNvPr id="17" name="keyart2"/>
            <p:cNvPicPr>
              <a:picLocks noChangeAspect="1"/>
            </p:cNvPicPr>
            <p:nvPr/>
          </p:nvPicPr>
          <p:blipFill rotWithShape="1">
            <a:blip r:embed="rId3">
              <a:extLst>
                <a:ext uri="{28A0092B-C50C-407E-A947-70E740481C1C}">
                  <a14:useLocalDpi xmlns:a14="http://schemas.microsoft.com/office/drawing/2010/main" val="0"/>
                </a:ext>
              </a:extLst>
            </a:blip>
            <a:srcRect l="2" r="72434" b="68401"/>
            <a:stretch/>
          </p:blipFill>
          <p:spPr>
            <a:xfrm>
              <a:off x="0" y="-16008"/>
              <a:ext cx="3356658" cy="2164466"/>
            </a:xfrm>
            <a:prstGeom prst="rect">
              <a:avLst/>
            </a:prstGeom>
          </p:spPr>
        </p:pic>
        <p:sp>
          <p:nvSpPr>
            <p:cNvPr id="22" name="shading (lower right)">
              <a:extLst>
                <a:ext uri="{FF2B5EF4-FFF2-40B4-BE49-F238E27FC236}">
                  <a16:creationId xmlns:a16="http://schemas.microsoft.com/office/drawing/2014/main" id="{C0783C77-C7D8-1647-BFDB-8532B647668C}"/>
                </a:ext>
              </a:extLst>
            </p:cNvPr>
            <p:cNvSpPr/>
            <p:nvPr/>
          </p:nvSpPr>
          <p:spPr bwMode="auto">
            <a:xfrm>
              <a:off x="4988019" y="3954330"/>
              <a:ext cx="7221131" cy="2918630"/>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8" name="Esri Logo (white)">
              <a:extLst>
                <a:ext uri="{FF2B5EF4-FFF2-40B4-BE49-F238E27FC236}">
                  <a16:creationId xmlns:a16="http://schemas.microsoft.com/office/drawing/2014/main" id="{C3F3808C-4AB0-324A-9750-25578D05388C}"/>
                </a:ext>
              </a:extLst>
            </p:cNvPr>
            <p:cNvPicPr>
              <a:picLocks noChangeAspect="1"/>
            </p:cNvPicPr>
            <p:nvPr/>
          </p:nvPicPr>
          <p:blipFill rotWithShape="1">
            <a:blip r:embed="rId4">
              <a:alphaModFix amt="30000"/>
              <a:extLst>
                <a:ext uri="{28A0092B-C50C-407E-A947-70E740481C1C}">
                  <a14:useLocalDpi xmlns:a14="http://schemas.microsoft.com/office/drawing/2010/main" val="0"/>
                </a:ext>
              </a:extLst>
            </a:blip>
            <a:srcRect r="33880"/>
            <a:stretch/>
          </p:blipFill>
          <p:spPr>
            <a:xfrm>
              <a:off x="1022493" y="1010040"/>
              <a:ext cx="1871178" cy="874991"/>
            </a:xfrm>
            <a:prstGeom prst="rect">
              <a:avLst/>
            </a:prstGeom>
          </p:spPr>
        </p:pic>
      </p:grpSp>
      <p:sp>
        <p:nvSpPr>
          <p:cNvPr id="24" name="Presenter Subtitle">
            <a:extLst>
              <a:ext uri="{FF2B5EF4-FFF2-40B4-BE49-F238E27FC236}">
                <a16:creationId xmlns:a16="http://schemas.microsoft.com/office/drawing/2014/main" id="{37F4B2CF-A224-604B-B851-520F8016EAB1}"/>
              </a:ext>
            </a:extLst>
          </p:cNvPr>
          <p:cNvSpPr txBox="1">
            <a:spLocks/>
          </p:cNvSpPr>
          <p:nvPr/>
        </p:nvSpPr>
        <p:spPr bwMode="white">
          <a:xfrm>
            <a:off x="1265561" y="5717894"/>
            <a:ext cx="6211685" cy="44700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dirty="0">
                <a:solidFill>
                  <a:schemeClr val="bg2">
                    <a:lumMod val="40000"/>
                    <a:lumOff val="60000"/>
                    <a:alpha val="50000"/>
                  </a:schemeClr>
                </a:solidFill>
              </a:rPr>
              <a:t>2019 ESRI DEVELOPER SUMMIT</a:t>
            </a:r>
          </a:p>
          <a:p>
            <a:pPr algn="l">
              <a:spcAft>
                <a:spcPts val="0"/>
              </a:spcAft>
            </a:pPr>
            <a:r>
              <a:rPr lang="en-US" sz="1200" dirty="0">
                <a:solidFill>
                  <a:schemeClr val="bg2">
                    <a:lumMod val="40000"/>
                    <a:lumOff val="60000"/>
                    <a:alpha val="50000"/>
                  </a:schemeClr>
                </a:solidFill>
              </a:rPr>
              <a:t>Palm Springs, CA</a:t>
            </a:r>
          </a:p>
        </p:txBody>
      </p:sp>
      <p:sp>
        <p:nvSpPr>
          <p:cNvPr id="21" name="Presenter Subtitle">
            <a:extLst>
              <a:ext uri="{FF2B5EF4-FFF2-40B4-BE49-F238E27FC236}">
                <a16:creationId xmlns:a16="http://schemas.microsoft.com/office/drawing/2014/main" id="{37F4B2CF-A224-604B-B851-520F8016EAB1}"/>
              </a:ext>
            </a:extLst>
          </p:cNvPr>
          <p:cNvSpPr>
            <a:spLocks noGrp="1"/>
          </p:cNvSpPr>
          <p:nvPr>
            <p:ph type="subTitle" idx="1"/>
          </p:nvPr>
        </p:nvSpPr>
        <p:spPr>
          <a:xfrm>
            <a:off x="1265561" y="3695044"/>
            <a:ext cx="6778794" cy="914400"/>
          </a:xfrm>
        </p:spPr>
        <p:txBody>
          <a:bodyPr/>
          <a:lstStyle/>
          <a:p>
            <a:pPr algn="l"/>
            <a:r>
              <a:rPr lang="en-US" sz="1800" dirty="0">
                <a:solidFill>
                  <a:schemeClr val="bg2">
                    <a:lumMod val="20000"/>
                    <a:lumOff val="80000"/>
                  </a:schemeClr>
                </a:solidFill>
              </a:rPr>
              <a:t>Charlie Macleod</a:t>
            </a:r>
          </a:p>
          <a:p>
            <a:pPr algn="l"/>
            <a:r>
              <a:rPr lang="en-US" sz="1800" dirty="0">
                <a:solidFill>
                  <a:schemeClr val="bg2">
                    <a:lumMod val="20000"/>
                    <a:lumOff val="80000"/>
                  </a:schemeClr>
                </a:solidFill>
              </a:rPr>
              <a:t>Russell Brennan</a:t>
            </a:r>
          </a:p>
        </p:txBody>
      </p:sp>
      <p:sp>
        <p:nvSpPr>
          <p:cNvPr id="20" name="Presentation Title">
            <a:extLst>
              <a:ext uri="{FF2B5EF4-FFF2-40B4-BE49-F238E27FC236}">
                <a16:creationId xmlns:a16="http://schemas.microsoft.com/office/drawing/2014/main" id="{AAB9D336-F351-EB47-8891-FC2F845FDB1D}"/>
              </a:ext>
            </a:extLst>
          </p:cNvPr>
          <p:cNvSpPr>
            <a:spLocks noGrp="1"/>
          </p:cNvSpPr>
          <p:nvPr>
            <p:ph type="ctrTitle"/>
          </p:nvPr>
        </p:nvSpPr>
        <p:spPr>
          <a:xfrm>
            <a:off x="1265561" y="2658019"/>
            <a:ext cx="9140080" cy="914400"/>
          </a:xfrm>
        </p:spPr>
        <p:txBody>
          <a:bodyPr/>
          <a:lstStyle/>
          <a:p>
            <a:pPr algn="l"/>
            <a:r>
              <a:rPr lang="en-US" sz="4000" b="0" dirty="0"/>
              <a:t>ArcGIS Pro SDK for .NET Understanding Feature Services, </a:t>
            </a:r>
            <a:br>
              <a:rPr lang="en-US" sz="4000" b="0" dirty="0"/>
            </a:br>
            <a:r>
              <a:rPr lang="en-US" sz="4000" b="0" dirty="0"/>
              <a:t>a Guide for Developers</a:t>
            </a:r>
          </a:p>
        </p:txBody>
      </p:sp>
    </p:spTree>
    <p:extLst>
      <p:ext uri="{BB962C8B-B14F-4D97-AF65-F5344CB8AC3E}">
        <p14:creationId xmlns:p14="http://schemas.microsoft.com/office/powerpoint/2010/main" val="3209919465"/>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Using feature services in ArcGIS Pro</a:t>
            </a:r>
          </a:p>
        </p:txBody>
      </p:sp>
      <p:sp>
        <p:nvSpPr>
          <p:cNvPr id="19" name="Content Placeholder 18"/>
          <p:cNvSpPr>
            <a:spLocks noGrp="1"/>
          </p:cNvSpPr>
          <p:nvPr>
            <p:ph sz="quarter" idx="10"/>
          </p:nvPr>
        </p:nvSpPr>
        <p:spPr/>
        <p:txBody>
          <a:bodyPr/>
          <a:lstStyle/>
          <a:p>
            <a:r>
              <a:rPr lang="en-US" dirty="0"/>
              <a:t>Mostly seamless user experience</a:t>
            </a:r>
          </a:p>
          <a:p>
            <a:endParaRPr lang="en-US" dirty="0"/>
          </a:p>
          <a:p>
            <a:r>
              <a:rPr lang="en-US" dirty="0"/>
              <a:t>Developers write code as though it were any other data source</a:t>
            </a:r>
            <a:endParaRPr lang="en-US" dirty="0">
              <a:solidFill>
                <a:srgbClr val="FFFF00"/>
              </a:solidFill>
            </a:endParaRPr>
          </a:p>
          <a:p>
            <a:pPr lvl="1"/>
            <a:r>
              <a:rPr lang="en-US" dirty="0"/>
              <a:t>Supports objects you would expect in a geodatabase data source</a:t>
            </a:r>
          </a:p>
          <a:p>
            <a:pPr lvl="2"/>
            <a:r>
              <a:rPr lang="en-US" dirty="0"/>
              <a:t>cursors, feature classes, dataset definitions, connection properties, etc. </a:t>
            </a:r>
          </a:p>
          <a:p>
            <a:endParaRPr lang="en-US" i="1" u="sng" dirty="0"/>
          </a:p>
          <a:p>
            <a:r>
              <a:rPr lang="en-US" i="1" u="sng" dirty="0"/>
              <a:t>In general</a:t>
            </a:r>
            <a:r>
              <a:rPr lang="en-US" dirty="0"/>
              <a:t>, code written for any data store will work for feature services</a:t>
            </a:r>
          </a:p>
          <a:p>
            <a:endParaRPr lang="en-US" dirty="0"/>
          </a:p>
          <a:p>
            <a:endParaRPr lang="en-US" dirty="0"/>
          </a:p>
        </p:txBody>
      </p:sp>
    </p:spTree>
    <p:extLst>
      <p:ext uri="{BB962C8B-B14F-4D97-AF65-F5344CB8AC3E}">
        <p14:creationId xmlns:p14="http://schemas.microsoft.com/office/powerpoint/2010/main" val="836771393"/>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ackground"/>
          <p:cNvGrpSpPr/>
          <p:nvPr/>
        </p:nvGrpSpPr>
        <p:grpSpPr>
          <a:xfrm>
            <a:off x="-92596" y="-16008"/>
            <a:ext cx="12301746" cy="6881036"/>
            <a:chOff x="-92596" y="-16008"/>
            <a:chExt cx="12301746" cy="6881036"/>
          </a:xfrm>
        </p:grpSpPr>
        <p:sp>
          <p:nvSpPr>
            <p:cNvPr id="10" name="Rectangle 9"/>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6" name="keyart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6" cy="6856951"/>
            </a:xfrm>
            <a:prstGeom prst="rect">
              <a:avLst/>
            </a:prstGeom>
          </p:spPr>
        </p:pic>
        <p:sp>
          <p:nvSpPr>
            <p:cNvPr id="13" name="shading (lower right)">
              <a:extLst>
                <a:ext uri="{FF2B5EF4-FFF2-40B4-BE49-F238E27FC236}">
                  <a16:creationId xmlns:a16="http://schemas.microsoft.com/office/drawing/2014/main" id="{C0783C77-C7D8-1647-BFDB-8532B647668C}"/>
                </a:ext>
              </a:extLst>
            </p:cNvPr>
            <p:cNvSpPr/>
            <p:nvPr/>
          </p:nvSpPr>
          <p:spPr bwMode="auto">
            <a:xfrm>
              <a:off x="-92596" y="1736203"/>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4" name="shading (upper left)">
              <a:extLst>
                <a:ext uri="{FF2B5EF4-FFF2-40B4-BE49-F238E27FC236}">
                  <a16:creationId xmlns:a16="http://schemas.microsoft.com/office/drawing/2014/main" id="{C0783C77-C7D8-1647-BFDB-8532B647668C}"/>
                </a:ext>
              </a:extLst>
            </p:cNvPr>
            <p:cNvSpPr/>
            <p:nvPr/>
          </p:nvSpPr>
          <p:spPr bwMode="auto">
            <a:xfrm rot="10800000">
              <a:off x="-3315" y="-5050"/>
              <a:ext cx="12189315" cy="6870078"/>
            </a:xfrm>
            <a:prstGeom prst="rect">
              <a:avLst/>
            </a:prstGeom>
            <a:gradFill flip="none" rotWithShape="1">
              <a:gsLst>
                <a:gs pos="31000">
                  <a:srgbClr val="0D134A">
                    <a:alpha val="9000"/>
                  </a:srgbClr>
                </a:gs>
                <a:gs pos="52000">
                  <a:srgbClr val="0D134A">
                    <a:alpha val="0"/>
                  </a:srgbClr>
                </a:gs>
                <a:gs pos="10000">
                  <a:srgbClr val="0D134A">
                    <a:alpha val="21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4" name="Text Subtitle">
            <a:extLst>
              <a:ext uri="{FF2B5EF4-FFF2-40B4-BE49-F238E27FC236}">
                <a16:creationId xmlns:a16="http://schemas.microsoft.com/office/drawing/2014/main" id="{891AD9C8-5272-B34E-9EFD-84E8D133429C}"/>
              </a:ext>
            </a:extLst>
          </p:cNvPr>
          <p:cNvSpPr>
            <a:spLocks noGrp="1"/>
          </p:cNvSpPr>
          <p:nvPr>
            <p:ph type="body" idx="1"/>
          </p:nvPr>
        </p:nvSpPr>
        <p:spPr/>
        <p:txBody>
          <a:bodyPr/>
          <a:lstStyle/>
          <a:p>
            <a:r>
              <a:rPr lang="en-US" dirty="0"/>
              <a:t>Basics - Creating connections</a:t>
            </a:r>
          </a:p>
        </p:txBody>
      </p:sp>
      <p:sp>
        <p:nvSpPr>
          <p:cNvPr id="3" name="Title ">
            <a:extLst>
              <a:ext uri="{FF2B5EF4-FFF2-40B4-BE49-F238E27FC236}">
                <a16:creationId xmlns:a16="http://schemas.microsoft.com/office/drawing/2014/main" id="{9195EC55-525B-F746-8A77-3C6B91C18C2D}"/>
              </a:ext>
            </a:extLst>
          </p:cNvPr>
          <p:cNvSpPr>
            <a:spLocks noGrp="1"/>
          </p:cNvSpPr>
          <p:nvPr>
            <p:ph type="title"/>
          </p:nvPr>
        </p:nvSpPr>
        <p:spPr>
          <a:xfrm>
            <a:off x="6976871" y="2932886"/>
            <a:ext cx="4527741" cy="584775"/>
          </a:xfrm>
        </p:spPr>
        <p:txBody>
          <a:bodyPr/>
          <a:lstStyle/>
          <a:p>
            <a:r>
              <a:rPr lang="en-US" dirty="0"/>
              <a:t>Demo</a:t>
            </a:r>
          </a:p>
        </p:txBody>
      </p:sp>
    </p:spTree>
    <p:extLst>
      <p:ext uri="{BB962C8B-B14F-4D97-AF65-F5344CB8AC3E}">
        <p14:creationId xmlns:p14="http://schemas.microsoft.com/office/powerpoint/2010/main" val="2614005085"/>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76AD38-BEE3-4378-92FF-9AA49ABA29C8}"/>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3CFFB6A3-111D-4B3D-B5D9-6EB971A57B4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keyart3">
              <a:extLst>
                <a:ext uri="{FF2B5EF4-FFF2-40B4-BE49-F238E27FC236}">
                  <a16:creationId xmlns:a16="http://schemas.microsoft.com/office/drawing/2014/main" id="{4D8C9831-0654-4A12-AC0B-5E1B818EE1B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7" name="shading (lower right)">
              <a:extLst>
                <a:ext uri="{FF2B5EF4-FFF2-40B4-BE49-F238E27FC236}">
                  <a16:creationId xmlns:a16="http://schemas.microsoft.com/office/drawing/2014/main" id="{DF9B03CD-CE1B-492F-AEA3-C25A4099742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dirty="0"/>
              <a:t>Creating Feature Service Layers in the Pro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574964" y="1411624"/>
            <a:ext cx="10369296" cy="3868714"/>
          </a:xfrm>
        </p:spPr>
        <p:txBody>
          <a:bodyPr vert="horz" lIns="0" tIns="0" rIns="0" bIns="0" rtlCol="0" anchor="t">
            <a:noAutofit/>
          </a:bodyPr>
          <a:lstStyle/>
          <a:p>
            <a:pPr marL="175895" indent="-175895"/>
            <a:r>
              <a:rPr lang="en-US" sz="2400" dirty="0" err="1"/>
              <a:t>ArcGIS.Desktop.Mapping</a:t>
            </a:r>
            <a:r>
              <a:rPr lang="en-US" sz="2400" dirty="0"/>
              <a:t>:</a:t>
            </a:r>
            <a:endParaRPr lang="en-US"/>
          </a:p>
          <a:p>
            <a:pPr lvl="1" indent="-173355"/>
            <a:r>
              <a:rPr lang="en-US" sz="2400" err="1">
                <a:latin typeface="Consolas"/>
              </a:rPr>
              <a:t>LayerFactory</a:t>
            </a:r>
            <a:r>
              <a:rPr lang="en-US" sz="2400">
                <a:latin typeface="Consolas"/>
              </a:rPr>
              <a:t> </a:t>
            </a:r>
            <a:r>
              <a:rPr lang="en-US" sz="2400" err="1">
                <a:latin typeface="Consolas"/>
              </a:rPr>
              <a:t>CreateLayer</a:t>
            </a:r>
            <a:r>
              <a:rPr lang="en-US" sz="2400" dirty="0"/>
              <a:t>()</a:t>
            </a:r>
            <a:r>
              <a:rPr lang="en-US" sz="2400"/>
              <a:t> </a:t>
            </a:r>
            <a:r>
              <a:rPr lang="en-US" sz="2400" dirty="0"/>
              <a:t> overloads</a:t>
            </a:r>
            <a:r>
              <a:rPr lang="en-US" sz="2400"/>
              <a:t>*</a:t>
            </a:r>
          </a:p>
          <a:p>
            <a:pPr marL="795020" lvl="2" indent="-173355"/>
            <a:r>
              <a:rPr lang="en-US" sz="2000" dirty="0"/>
              <a:t>Provide the service URI</a:t>
            </a:r>
            <a:endParaRPr lang="en-US" sz="2000"/>
          </a:p>
          <a:p>
            <a:pPr marL="621665" lvl="2" indent="0">
              <a:buNone/>
            </a:pPr>
            <a:endParaRPr lang="en-US" sz="2000"/>
          </a:p>
          <a:p>
            <a:pPr lvl="1" indent="-173355"/>
            <a:r>
              <a:rPr lang="en-US" sz="2400" dirty="0" err="1">
                <a:latin typeface="Consolas" panose="020B0609020204030204" pitchFamily="49" charset="0"/>
              </a:rPr>
              <a:t>CreateLayer</a:t>
            </a:r>
            <a:r>
              <a:rPr lang="en-US" sz="2400" dirty="0"/>
              <a:t>() returns:</a:t>
            </a:r>
            <a:endParaRPr lang="en-US" sz="2400"/>
          </a:p>
          <a:p>
            <a:pPr marL="795020" lvl="2" indent="-173355"/>
            <a:r>
              <a:rPr lang="en-US" sz="2000" dirty="0"/>
              <a:t>A </a:t>
            </a:r>
            <a:r>
              <a:rPr lang="en-US" sz="2000" dirty="0" err="1"/>
              <a:t>GroupLayer</a:t>
            </a:r>
            <a:r>
              <a:rPr lang="en-US" sz="2000" dirty="0"/>
              <a:t> if the end-point URI points to the service</a:t>
            </a:r>
            <a:endParaRPr lang="en-US" sz="2000"/>
          </a:p>
          <a:p>
            <a:pPr marL="1216025" lvl="3" indent="-173355"/>
            <a:r>
              <a:rPr lang="en-US" sz="1800" dirty="0"/>
              <a:t>Contains a feature layer added for each layer defined on the service</a:t>
            </a:r>
            <a:endParaRPr lang="en-US" sz="1800"/>
          </a:p>
          <a:p>
            <a:pPr marL="1216025" lvl="3" indent="-173355"/>
            <a:r>
              <a:rPr lang="en-US" sz="1800" dirty="0"/>
              <a:t>Adds any stand-alone tables for each table defined on the service</a:t>
            </a:r>
            <a:endParaRPr lang="en-US" sz="1800"/>
          </a:p>
          <a:p>
            <a:pPr marL="1042035" lvl="3" indent="0">
              <a:buNone/>
            </a:pPr>
            <a:endParaRPr lang="en-US" sz="1800"/>
          </a:p>
          <a:p>
            <a:pPr marL="795020" lvl="2" indent="-173355"/>
            <a:r>
              <a:rPr lang="en-US" sz="2000" dirty="0"/>
              <a:t>A </a:t>
            </a:r>
            <a:r>
              <a:rPr lang="en-US" sz="2000" dirty="0" err="1"/>
              <a:t>FeatureLayer</a:t>
            </a:r>
            <a:r>
              <a:rPr lang="en-US" sz="2000" dirty="0"/>
              <a:t> if the end-point URI includes a layer id</a:t>
            </a:r>
            <a:endParaRPr lang="en-US" sz="2000"/>
          </a:p>
          <a:p>
            <a:pPr marL="621665" lvl="2" indent="0">
              <a:buNone/>
            </a:pPr>
            <a:endParaRPr lang="en-US" sz="2000"/>
          </a:p>
          <a:p>
            <a:pPr marL="621665" lvl="2" indent="0">
              <a:buNone/>
            </a:pPr>
            <a:endParaRPr lang="en-US" sz="2000"/>
          </a:p>
          <a:p>
            <a:pPr marL="1905" indent="0">
              <a:buNone/>
            </a:pPr>
            <a:r>
              <a:rPr lang="en-US" dirty="0"/>
              <a:t>*</a:t>
            </a:r>
            <a:r>
              <a:rPr lang="en-US" dirty="0" err="1">
                <a:latin typeface="Consolas" panose="020B0609020204030204" pitchFamily="49" charset="0"/>
              </a:rPr>
              <a:t>StandaloneTableFactory</a:t>
            </a:r>
            <a:r>
              <a:rPr lang="en-US" dirty="0">
                <a:latin typeface="Consolas" panose="020B0609020204030204" pitchFamily="49" charset="0"/>
              </a:rPr>
              <a:t> </a:t>
            </a:r>
            <a:r>
              <a:rPr lang="en-US" dirty="0" err="1">
                <a:latin typeface="Consolas" panose="020B0609020204030204" pitchFamily="49" charset="0"/>
              </a:rPr>
              <a:t>CreateTable</a:t>
            </a:r>
            <a:r>
              <a:rPr lang="en-US" dirty="0"/>
              <a:t>() for non-spatial tables</a:t>
            </a:r>
            <a:endParaRPr lang="en-US"/>
          </a:p>
          <a:p>
            <a:pPr marL="621665" lvl="2" indent="0">
              <a:buNone/>
            </a:pPr>
            <a:endParaRPr lang="en-US"/>
          </a:p>
        </p:txBody>
      </p:sp>
    </p:spTree>
    <p:extLst>
      <p:ext uri="{BB962C8B-B14F-4D97-AF65-F5344CB8AC3E}">
        <p14:creationId xmlns:p14="http://schemas.microsoft.com/office/powerpoint/2010/main" val="4035994002"/>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76AD38-BEE3-4378-92FF-9AA49ABA29C8}"/>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3CFFB6A3-111D-4B3D-B5D9-6EB971A57B4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keyart3">
              <a:extLst>
                <a:ext uri="{FF2B5EF4-FFF2-40B4-BE49-F238E27FC236}">
                  <a16:creationId xmlns:a16="http://schemas.microsoft.com/office/drawing/2014/main" id="{4D8C9831-0654-4A12-AC0B-5E1B818EE1B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7" name="shading (lower right)">
              <a:extLst>
                <a:ext uri="{FF2B5EF4-FFF2-40B4-BE49-F238E27FC236}">
                  <a16:creationId xmlns:a16="http://schemas.microsoft.com/office/drawing/2014/main" id="{DF9B03CD-CE1B-492F-AEA3-C25A4099742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dirty="0"/>
              <a:t>Creating Feature Service Layers in the Pro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519290" y="1350146"/>
            <a:ext cx="10369296" cy="3429000"/>
          </a:xfrm>
        </p:spPr>
        <p:txBody>
          <a:bodyPr/>
          <a:lstStyle/>
          <a:p>
            <a:r>
              <a:rPr lang="en-US" dirty="0" err="1"/>
              <a:t>LayerFactory</a:t>
            </a:r>
            <a:r>
              <a:rPr lang="en-US" dirty="0"/>
              <a:t> example:</a:t>
            </a:r>
          </a:p>
        </p:txBody>
      </p:sp>
      <p:sp>
        <p:nvSpPr>
          <p:cNvPr id="8" name="TextBox 7">
            <a:extLst>
              <a:ext uri="{FF2B5EF4-FFF2-40B4-BE49-F238E27FC236}">
                <a16:creationId xmlns:a16="http://schemas.microsoft.com/office/drawing/2014/main" id="{498C97EE-DE6A-4DEB-BE4E-4AD838FC36A9}"/>
              </a:ext>
            </a:extLst>
          </p:cNvPr>
          <p:cNvSpPr txBox="1"/>
          <p:nvPr/>
        </p:nvSpPr>
        <p:spPr>
          <a:xfrm>
            <a:off x="438363" y="2043286"/>
            <a:ext cx="11234347" cy="4254010"/>
          </a:xfrm>
          <a:prstGeom prst="rect">
            <a:avLst/>
          </a:prstGeom>
          <a:solidFill>
            <a:schemeClr val="tx1"/>
          </a:solidFill>
          <a:effectLst/>
        </p:spPr>
        <p:txBody>
          <a:bodyPr wrap="square" lIns="0" tIns="0" rIns="0" bIns="0" rtlCol="0" anchor="t">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p>
          <a:p>
            <a:pPr>
              <a:defRPr/>
            </a:pPr>
            <a:r>
              <a:rPr lang="en-US" dirty="0">
                <a:solidFill>
                  <a:srgbClr val="0000FF"/>
                </a:solidFill>
                <a:latin typeface="Consolas"/>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a:ea typeface="ＭＳ Ｐゴシック"/>
              </a:rPr>
              <a:t>var</a:t>
            </a:r>
            <a:r>
              <a:rPr lang="en-US" dirty="0">
                <a:solidFill>
                  <a:srgbClr val="000000"/>
                </a:solidFill>
                <a:latin typeface="Consolas"/>
                <a:ea typeface="ＭＳ Ｐゴシック"/>
              </a:rPr>
              <a:t> hosted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800000"/>
                </a:solidFill>
                <a:effectLst/>
                <a:uLnTx/>
                <a:uFillTx/>
                <a:latin typeface="Consolas"/>
                <a:ea typeface="ＭＳ Ｐゴシック"/>
              </a:rPr>
              <a:t>@"https://&lt;server1&gt;/server/rest/services/</a:t>
            </a:r>
            <a:r>
              <a:rPr lang="en-US" dirty="0">
                <a:solidFill>
                  <a:srgbClr val="800000"/>
                </a:solidFill>
                <a:latin typeface="Consolas"/>
                <a:ea typeface="ＭＳ Ｐゴシック"/>
              </a:rPr>
              <a:t>Hosted/Foo</a:t>
            </a:r>
            <a:r>
              <a:rPr kumimoji="0" lang="en-US" sz="1800" b="0" i="0" u="none" strike="noStrike" kern="1200" cap="none" spc="0" normalizeH="0" baseline="0" noProof="0" dirty="0">
                <a:ln>
                  <a:noFill/>
                </a:ln>
                <a:solidFill>
                  <a:srgbClr val="800000"/>
                </a:solidFill>
                <a:effectLst/>
                <a:uLnTx/>
                <a:uFillTx/>
                <a:latin typeface="Consolas"/>
                <a:ea typeface="ＭＳ Ｐゴシック"/>
              </a:rPr>
              <a:t>/</a:t>
            </a:r>
            <a:r>
              <a:rPr kumimoji="0" lang="en-US" sz="1800" b="0" i="0" u="none" strike="noStrike" kern="1200" cap="none" spc="0" normalizeH="0" baseline="0" noProof="0" dirty="0" err="1">
                <a:ln>
                  <a:noFill/>
                </a:ln>
                <a:solidFill>
                  <a:srgbClr val="800000"/>
                </a:solidFill>
                <a:effectLst/>
                <a:uLnTx/>
                <a:uFillTx/>
                <a:latin typeface="Consolas"/>
                <a:ea typeface="ＭＳ Ｐゴシック"/>
              </a:rPr>
              <a:t>FeatureServer</a:t>
            </a:r>
            <a:r>
              <a:rPr kumimoji="0" lang="en-US" sz="1800" b="0" i="0" u="none" strike="noStrike" kern="1200" cap="none" spc="0" normalizeH="0" baseline="0" noProof="0" dirty="0">
                <a:ln>
                  <a:noFill/>
                </a:ln>
                <a:solidFill>
                  <a:srgbClr val="800000"/>
                </a:solidFill>
                <a:effectLst/>
                <a:uLnTx/>
                <a:uFillTx/>
                <a:latin typeface="Consolas"/>
                <a:ea typeface="ＭＳ Ｐゴシック"/>
              </a:rPr>
              <a:t>"</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a:ea typeface="ＭＳ Ｐゴシック"/>
              </a:rPr>
              <a:t>var</a:t>
            </a:r>
            <a:r>
              <a:rPr lang="en-US" dirty="0">
                <a:solidFill>
                  <a:srgbClr val="000000"/>
                </a:solidFill>
                <a:latin typeface="Consolas"/>
                <a:ea typeface="ＭＳ Ｐゴシック"/>
              </a:rPr>
              <a:t> </a:t>
            </a:r>
            <a:r>
              <a:rPr lang="en-US" dirty="0" err="1">
                <a:solidFill>
                  <a:srgbClr val="000000"/>
                </a:solidFill>
                <a:latin typeface="Consolas"/>
                <a:ea typeface="ＭＳ Ｐゴシック"/>
              </a:rPr>
              <a:t>by_ref</a:t>
            </a:r>
            <a:r>
              <a:rPr kumimoji="0" lang="en-US" sz="1800" b="0" i="0" u="none" strike="noStrike" kern="1200" cap="none" spc="0" normalizeH="0" baseline="0" noProof="0" dirty="0">
                <a:ln>
                  <a:noFill/>
                </a:ln>
                <a:solidFill>
                  <a:srgbClr val="000000"/>
                </a:solidFill>
                <a:effectLst/>
                <a:uLnTx/>
                <a:uFillTx/>
                <a:latin typeface="Consolas"/>
                <a:ea typeface="ＭＳ Ｐゴシック"/>
              </a:rPr>
              <a:t> = </a:t>
            </a:r>
            <a:r>
              <a:rPr kumimoji="0" lang="en-US" sz="1800" b="0" i="0" u="none" strike="noStrike" kern="1200" cap="none" spc="0" normalizeH="0" baseline="0" noProof="0" dirty="0">
                <a:ln>
                  <a:noFill/>
                </a:ln>
                <a:solidFill>
                  <a:srgbClr val="800000"/>
                </a:solidFill>
                <a:effectLst/>
                <a:uLnTx/>
                <a:uFillTx/>
                <a:latin typeface="Consolas"/>
                <a:ea typeface="ＭＳ Ｐゴシック"/>
              </a:rPr>
              <a:t>@"https://&lt;server1&gt;/server/rest/services/</a:t>
            </a:r>
            <a:r>
              <a:rPr lang="en-US" dirty="0">
                <a:solidFill>
                  <a:srgbClr val="800000"/>
                </a:solidFill>
                <a:latin typeface="Consolas"/>
                <a:ea typeface="ＭＳ Ｐゴシック"/>
              </a:rPr>
              <a:t>Bar</a:t>
            </a:r>
            <a:r>
              <a:rPr kumimoji="0" lang="en-US" sz="1800" b="0" i="0" u="none" strike="noStrike" kern="1200" cap="none" spc="0" normalizeH="0" baseline="0" noProof="0" dirty="0">
                <a:ln>
                  <a:noFill/>
                </a:ln>
                <a:solidFill>
                  <a:srgbClr val="800000"/>
                </a:solidFill>
                <a:effectLst/>
                <a:uLnTx/>
                <a:uFillTx/>
                <a:latin typeface="Consolas"/>
                <a:ea typeface="ＭＳ Ｐゴシック"/>
              </a:rPr>
              <a:t>/</a:t>
            </a:r>
            <a:r>
              <a:rPr lang="en-US" dirty="0" err="1">
                <a:solidFill>
                  <a:srgbClr val="800000"/>
                </a:solidFill>
                <a:latin typeface="Consolas"/>
              </a:rPr>
              <a:t>FeatureServer</a:t>
            </a:r>
            <a:r>
              <a:rPr lang="en-US" dirty="0">
                <a:solidFill>
                  <a:srgbClr val="800000"/>
                </a:solidFill>
                <a:latin typeface="Consolas"/>
              </a:rPr>
              <a:t>";</a:t>
            </a:r>
            <a:endParaRPr kumimoji="0" lang="en-US" sz="1800" b="0" i="0" u="none" strike="noStrike" kern="1200" cap="none" spc="0" normalizeH="0" baseline="0" noProof="0" dirty="0">
              <a:ln>
                <a:noFill/>
              </a:ln>
              <a:solidFill>
                <a:srgbClr val="800000"/>
              </a:solidFill>
              <a:effectLst/>
              <a:uLnTx/>
              <a:uFillTx/>
              <a:latin typeface="Consolas"/>
              <a:ea typeface="ＭＳ Ｐゴシック"/>
            </a:endParaRPr>
          </a:p>
          <a:p>
            <a:pPr>
              <a:defRPr/>
            </a:pPr>
            <a:r>
              <a:rPr lang="en-US" dirty="0">
                <a:solidFill>
                  <a:srgbClr val="0000FF"/>
                </a:solidFill>
                <a:latin typeface="Consolas"/>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a:ea typeface="ＭＳ Ｐゴシック"/>
              </a:rPr>
              <a:t>var</a:t>
            </a:r>
            <a:r>
              <a:rPr lang="en-US" dirty="0">
                <a:solidFill>
                  <a:srgbClr val="000000"/>
                </a:solidFill>
                <a:latin typeface="Consolas"/>
                <a:ea typeface="ＭＳ Ｐゴシック"/>
              </a:rPr>
              <a:t> portal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800000"/>
                </a:solidFill>
                <a:effectLst/>
                <a:uLnTx/>
                <a:uFillTx/>
                <a:latin typeface="Consolas"/>
                <a:ea typeface="ＭＳ Ｐゴシック"/>
              </a:rPr>
              <a:t>@"https://&lt;server2</a:t>
            </a:r>
            <a:r>
              <a:rPr lang="en-US" dirty="0">
                <a:solidFill>
                  <a:srgbClr val="800000"/>
                </a:solidFill>
                <a:latin typeface="Consolas"/>
                <a:ea typeface="ＭＳ Ｐゴシック"/>
              </a:rPr>
              <a:t>&gt;/portal/home/</a:t>
            </a:r>
            <a:r>
              <a:rPr lang="en-US" dirty="0" err="1">
                <a:solidFill>
                  <a:srgbClr val="800000"/>
                </a:solidFill>
                <a:latin typeface="Consolas"/>
                <a:ea typeface="ＭＳ Ｐゴシック"/>
              </a:rPr>
              <a:t>item.html?id</a:t>
            </a:r>
            <a:r>
              <a:rPr lang="en-US" dirty="0">
                <a:solidFill>
                  <a:srgbClr val="800000"/>
                </a:solidFill>
                <a:latin typeface="Consolas"/>
                <a:ea typeface="ＭＳ Ｐゴシック"/>
              </a:rPr>
              <a:t>=GUID HERE";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await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QueuedTask</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.Run</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=&gt;  {</a:t>
            </a: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a:ea typeface="ＭＳ Ｐゴシック"/>
              </a:rPr>
              <a:t> groupLyr1 =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LayerFactory</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.Instance.CreateLayer</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a:ea typeface="ＭＳ Ｐゴシック"/>
              </a:rPr>
              <a:t> Uri</a:t>
            </a:r>
            <a:r>
              <a:rPr lang="en-US" dirty="0">
                <a:solidFill>
                  <a:srgbClr val="000000"/>
                </a:solidFill>
                <a:latin typeface="Consolas"/>
                <a:ea typeface="ＭＳ Ｐゴシック"/>
              </a:rPr>
              <a:t>(hosted,</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UriKind</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.Absolute</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MapView</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.Active.Map</a:t>
            </a:r>
            <a:r>
              <a:rPr lang="en-US" dirty="0">
                <a:solidFill>
                  <a:srgbClr val="000000"/>
                </a:solidFill>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a:ea typeface="ＭＳ Ｐゴシック"/>
              </a:rPr>
              <a:t> groupLyr2 =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LayerFactory</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.Instance.CreateLayer</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a:ea typeface="ＭＳ Ｐゴシック"/>
              </a:rPr>
              <a:t> Uri</a:t>
            </a:r>
            <a:r>
              <a:rPr lang="en-US" dirty="0">
                <a:solidFill>
                  <a:srgbClr val="000000"/>
                </a:solidFill>
                <a:latin typeface="Consolas"/>
                <a:ea typeface="ＭＳ Ｐゴシック"/>
              </a:rPr>
              <a:t>(</a:t>
            </a:r>
            <a:r>
              <a:rPr lang="en-US" dirty="0" err="1">
                <a:solidFill>
                  <a:srgbClr val="000000"/>
                </a:solidFill>
                <a:latin typeface="Consolas"/>
                <a:ea typeface="ＭＳ Ｐゴシック"/>
              </a:rPr>
              <a:t>by_ref</a:t>
            </a:r>
            <a:r>
              <a:rPr lang="en-US" dirty="0">
                <a:solidFill>
                  <a:srgbClr val="000000"/>
                </a:solidFill>
                <a:latin typeface="Consolas"/>
                <a:ea typeface="ＭＳ Ｐゴシック"/>
              </a:rPr>
              <a:t>,</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UriKind</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.Absolute</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MapView</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.Active.Map</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endParaRPr lang="en-US"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a:ea typeface="ＭＳ Ｐゴシック"/>
              </a:rPr>
              <a:t>var</a:t>
            </a:r>
            <a:r>
              <a:rPr lang="en-US" dirty="0">
                <a:solidFill>
                  <a:srgbClr val="000000"/>
                </a:solidFill>
                <a:latin typeface="Consolas"/>
                <a:ea typeface="ＭＳ Ｐゴシック"/>
              </a:rPr>
              <a:t> groupLyr3</a:t>
            </a:r>
            <a:r>
              <a:rPr kumimoji="0" lang="en-US" sz="1800" b="0" i="0" u="none" strike="noStrike" kern="1200" cap="none" spc="0" normalizeH="0" baseline="0" noProof="0" dirty="0">
                <a:ln>
                  <a:noFill/>
                </a:ln>
                <a:solidFill>
                  <a:srgbClr val="000000"/>
                </a:solidFill>
                <a:effectLst/>
                <a:uLnTx/>
                <a:uFillTx/>
                <a:latin typeface="Consolas"/>
                <a:ea typeface="ＭＳ Ｐゴシック"/>
              </a:rPr>
              <a:t> = </a:t>
            </a:r>
            <a:r>
              <a:rPr lang="en-US" dirty="0" err="1">
                <a:solidFill>
                  <a:srgbClr val="2B91AF"/>
                </a:solidFill>
                <a:latin typeface="Consolas"/>
                <a:ea typeface="ＭＳ Ｐゴシック"/>
              </a:rPr>
              <a:t>LayerFactory</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.Instance.CreateLayer</a:t>
            </a:r>
            <a:r>
              <a:rPr kumimoji="0" lang="en-US" sz="1800" b="0" i="0" u="none" strike="noStrike" kern="1200" cap="none" spc="0" normalizeH="0" baseline="0" noProof="0" dirty="0">
                <a:ln>
                  <a:noFill/>
                </a:ln>
                <a:solidFill>
                  <a:srgbClr val="000000"/>
                </a:solidFill>
                <a:effectLst/>
                <a:uLnTx/>
                <a:uFillTx/>
                <a:latin typeface="Consolas"/>
                <a:ea typeface="ＭＳ Ｐゴシック"/>
              </a:rPr>
              <a:t>(</a:t>
            </a:r>
            <a:endParaRPr lang="en-US" sz="1800" b="0" i="0" u="none" strike="noStrike" kern="1200" cap="none" spc="0" baseline="0" noProof="0" dirty="0">
              <a:solidFill>
                <a:srgbClr val="000000"/>
              </a:solidFill>
              <a:latin typeface="Consolas"/>
              <a:ea typeface="ＭＳ Ｐゴシック"/>
            </a:endParaRPr>
          </a:p>
          <a:p>
            <a:pPr>
              <a:defRPr/>
            </a:pPr>
            <a:r>
              <a:rPr lang="en-US" dirty="0">
                <a:solidFill>
                  <a:srgbClr val="000000"/>
                </a:solidFill>
                <a:latin typeface="Consolas"/>
                <a:ea typeface="ＭＳ Ｐゴシック"/>
              </a:rPr>
              <a:t>                      </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a:ln>
                  <a:noFill/>
                </a:ln>
                <a:solidFill>
                  <a:srgbClr val="0000FF"/>
                </a:solidFill>
                <a:effectLst/>
                <a:uLnTx/>
                <a:uFillTx/>
                <a:latin typeface="Consolas"/>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a:ea typeface="ＭＳ Ｐゴシック"/>
              </a:rPr>
              <a:t> Uri</a:t>
            </a:r>
            <a:r>
              <a:rPr lang="en-US" dirty="0">
                <a:solidFill>
                  <a:srgbClr val="000000"/>
                </a:solidFill>
                <a:latin typeface="Consolas"/>
                <a:ea typeface="ＭＳ Ｐゴシック"/>
              </a:rPr>
              <a:t>(portal,</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UriKind</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.Absolute</a:t>
            </a:r>
            <a:r>
              <a:rPr kumimoji="0" lang="en-US" sz="1800" b="0" i="0" u="none" strike="noStrike" kern="1200" cap="none" spc="0" normalizeH="0" baseline="0" noProof="0" dirty="0">
                <a:ln>
                  <a:noFill/>
                </a:ln>
                <a:solidFill>
                  <a:srgbClr val="000000"/>
                </a:solidFill>
                <a:effectLst/>
                <a:uLnTx/>
                <a:uFillTx/>
                <a:latin typeface="Consolas"/>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a:ea typeface="ＭＳ Ｐゴシック"/>
              </a:rPr>
              <a:t>MapView</a:t>
            </a:r>
            <a:r>
              <a:rPr kumimoji="0" lang="en-US" sz="1800" b="0" i="0" u="none" strike="noStrike" kern="1200" cap="none" spc="0" normalizeH="0" baseline="0" noProof="0" dirty="0" err="1">
                <a:ln>
                  <a:noFill/>
                </a:ln>
                <a:solidFill>
                  <a:srgbClr val="000000"/>
                </a:solidFill>
                <a:effectLst/>
                <a:uLnTx/>
                <a:uFillTx/>
                <a:latin typeface="Consolas"/>
                <a:ea typeface="ＭＳ Ｐゴシック"/>
              </a:rPr>
              <a:t>.Active.Map</a:t>
            </a:r>
            <a:r>
              <a:rPr lang="en-US" dirty="0">
                <a:solidFill>
                  <a:srgbClr val="000000"/>
                </a:solidFill>
                <a:latin typeface="Consolas"/>
                <a:ea typeface="ＭＳ Ｐゴシック"/>
              </a:rPr>
              <a:t>, 0);</a:t>
            </a:r>
            <a:endParaRPr kumimoji="0" lang="en-US" sz="1800" b="1" i="0" u="none" strike="noStrike" kern="1200" cap="none" spc="0" normalizeH="0" baseline="0" noProof="0" dirty="0">
              <a:ln>
                <a:noFill/>
              </a:ln>
              <a:solidFill>
                <a:srgbClr val="000000"/>
              </a:solidFill>
              <a:effectLst/>
              <a:uLnTx/>
              <a:uFillTx/>
              <a:latin typeface="Consolas"/>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943286533"/>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76AD38-BEE3-4378-92FF-9AA49ABA29C8}"/>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3CFFB6A3-111D-4B3D-B5D9-6EB971A57B4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keyart3">
              <a:extLst>
                <a:ext uri="{FF2B5EF4-FFF2-40B4-BE49-F238E27FC236}">
                  <a16:creationId xmlns:a16="http://schemas.microsoft.com/office/drawing/2014/main" id="{4D8C9831-0654-4A12-AC0B-5E1B818EE1BE}"/>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7" name="shading (lower right)">
              <a:extLst>
                <a:ext uri="{FF2B5EF4-FFF2-40B4-BE49-F238E27FC236}">
                  <a16:creationId xmlns:a16="http://schemas.microsoft.com/office/drawing/2014/main" id="{DF9B03CD-CE1B-492F-AEA3-C25A4099742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dirty="0"/>
              <a:t>Creating Feature Service Layers in the Pro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447116" y="1435229"/>
            <a:ext cx="10826495" cy="3429000"/>
          </a:xfrm>
        </p:spPr>
        <p:txBody>
          <a:bodyPr/>
          <a:lstStyle/>
          <a:p>
            <a:r>
              <a:rPr lang="en-US" sz="2400" dirty="0" err="1"/>
              <a:t>ArcGIS.Core.Data</a:t>
            </a:r>
            <a:endParaRPr lang="en-US" sz="2400" dirty="0"/>
          </a:p>
          <a:p>
            <a:pPr lvl="1"/>
            <a:r>
              <a:rPr lang="en-US" sz="2000" dirty="0"/>
              <a:t>Connect to the </a:t>
            </a:r>
            <a:r>
              <a:rPr lang="en-US" sz="2000" dirty="0">
                <a:latin typeface="Consolas" panose="020B0609020204030204" pitchFamily="49" charset="0"/>
              </a:rPr>
              <a:t>Geodatabase</a:t>
            </a:r>
            <a:r>
              <a:rPr lang="en-US" sz="2000" dirty="0"/>
              <a:t> via a </a:t>
            </a:r>
            <a:r>
              <a:rPr lang="en-US" sz="2000" dirty="0" err="1">
                <a:latin typeface="Consolas" panose="020B0609020204030204" pitchFamily="49" charset="0"/>
              </a:rPr>
              <a:t>ServiceConnectionProperties</a:t>
            </a:r>
            <a:r>
              <a:rPr lang="en-US" sz="2000" dirty="0"/>
              <a:t> and the URI</a:t>
            </a:r>
          </a:p>
          <a:p>
            <a:pPr lvl="2"/>
            <a:r>
              <a:rPr lang="en-US" sz="1800" dirty="0"/>
              <a:t>Retrieve the relevant feature class(</a:t>
            </a:r>
            <a:r>
              <a:rPr lang="en-US" sz="1800" dirty="0" err="1"/>
              <a:t>es</a:t>
            </a:r>
            <a:r>
              <a:rPr lang="en-US" sz="1800" dirty="0"/>
              <a:t>) or table(</a:t>
            </a:r>
            <a:r>
              <a:rPr lang="en-US" sz="1800" dirty="0" err="1"/>
              <a:t>es</a:t>
            </a:r>
            <a:r>
              <a:rPr lang="en-US" sz="1800" dirty="0"/>
              <a:t>)</a:t>
            </a:r>
          </a:p>
          <a:p>
            <a:pPr lvl="2"/>
            <a:r>
              <a:rPr lang="en-US" sz="1800" dirty="0"/>
              <a:t>Use as the data source to </a:t>
            </a:r>
            <a:r>
              <a:rPr lang="en-US" sz="1800" dirty="0" err="1"/>
              <a:t>LayerFactory</a:t>
            </a:r>
            <a:r>
              <a:rPr lang="en-US" sz="1800" dirty="0"/>
              <a:t> or </a:t>
            </a:r>
            <a:r>
              <a:rPr lang="en-US" sz="1800" dirty="0" err="1"/>
              <a:t>StandAloneTableFactory</a:t>
            </a:r>
            <a:endParaRPr lang="en-US" sz="1800" dirty="0"/>
          </a:p>
        </p:txBody>
      </p:sp>
      <p:sp>
        <p:nvSpPr>
          <p:cNvPr id="8" name="TextBox 7">
            <a:extLst>
              <a:ext uri="{FF2B5EF4-FFF2-40B4-BE49-F238E27FC236}">
                <a16:creationId xmlns:a16="http://schemas.microsoft.com/office/drawing/2014/main" id="{00E547F4-16E3-46C3-A266-A995B33A504E}"/>
              </a:ext>
            </a:extLst>
          </p:cNvPr>
          <p:cNvSpPr txBox="1"/>
          <p:nvPr/>
        </p:nvSpPr>
        <p:spPr>
          <a:xfrm>
            <a:off x="478826" y="3257530"/>
            <a:ext cx="11234347" cy="3232896"/>
          </a:xfrm>
          <a:prstGeom prst="rect">
            <a:avLst/>
          </a:prstGeom>
          <a:solidFill>
            <a:schemeClr val="tx1"/>
          </a:solidFill>
          <a:effectLst/>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a:ln>
                  <a:noFill/>
                </a:ln>
                <a:solidFill>
                  <a:srgbClr val="008000"/>
                </a:solidFill>
                <a:effectLst/>
                <a:uLnTx/>
                <a:uFillTx/>
                <a:latin typeface="Consolas" panose="020B0609020204030204" pitchFamily="49" charset="0"/>
                <a:ea typeface="ＭＳ Ｐゴシック"/>
              </a:rPr>
              <a:t>//using </a:t>
            </a:r>
            <a:r>
              <a:rPr kumimoji="0" lang="en-US" sz="1800" b="0" i="0" u="none" strike="noStrike" kern="1200" cap="none" spc="0" normalizeH="0" baseline="0" noProof="0" dirty="0" err="1">
                <a:ln>
                  <a:noFill/>
                </a:ln>
                <a:solidFill>
                  <a:srgbClr val="008000"/>
                </a:solidFill>
                <a:effectLst/>
                <a:uLnTx/>
                <a:uFillTx/>
                <a:latin typeface="Consolas" panose="020B0609020204030204" pitchFamily="49" charset="0"/>
                <a:ea typeface="ＭＳ Ｐゴシック"/>
              </a:rPr>
              <a:t>ArcGIS.Core.Data</a:t>
            </a:r>
            <a:endParaRPr kumimoji="0" lang="en-US" sz="1800" b="0" i="0" u="none" strike="noStrike" kern="1200" cap="none" spc="0" normalizeH="0" baseline="0" noProof="0" dirty="0">
              <a:ln>
                <a:noFill/>
              </a:ln>
              <a:solidFill>
                <a:srgbClr val="008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url</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800000"/>
                </a:solidFill>
                <a:effectLst/>
                <a:uLnTx/>
                <a:uFillTx/>
                <a:latin typeface="Consolas" panose="020B0609020204030204" pitchFamily="49" charset="0"/>
                <a:ea typeface="ＭＳ Ｐゴシック"/>
              </a:rPr>
              <a:t>@"https://&lt;server1&gt;/server/rest/services/Foo/</a:t>
            </a:r>
            <a:r>
              <a:rPr kumimoji="0" lang="en-US" sz="1800" b="0" i="0" u="none" strike="noStrike" kern="1200" cap="none" spc="0" normalizeH="0" baseline="0" noProof="0" dirty="0" err="1">
                <a:ln>
                  <a:noFill/>
                </a:ln>
                <a:solidFill>
                  <a:srgbClr val="800000"/>
                </a:solidFill>
                <a:effectLst/>
                <a:uLnTx/>
                <a:uFillTx/>
                <a:latin typeface="Consolas" panose="020B0609020204030204" pitchFamily="49" charset="0"/>
                <a:ea typeface="ＭＳ Ｐゴシック"/>
              </a:rPr>
              <a:t>FeatureServer</a:t>
            </a:r>
            <a:r>
              <a:rPr kumimoji="0" lang="en-US" sz="1800" b="0" i="0" u="none" strike="noStrike" kern="1200" cap="none" spc="0" normalizeH="0" baseline="0" noProof="0" dirty="0">
                <a:ln>
                  <a:noFill/>
                </a:ln>
                <a:solidFill>
                  <a:srgbClr val="8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await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QueuedTask</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.Run</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=&gt;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svc_props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ServiceConnectionProperties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new</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Uri(</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url</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UriKind</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.Absolute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fs_db</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new </a:t>
            </a:r>
            <a:r>
              <a:rPr kumimoji="0" lang="en-US" sz="1800" b="0" i="0" u="none" strike="noStrike" kern="1200" cap="none" spc="0" normalizeH="0" baseline="0" noProof="0" dirty="0">
                <a:ln>
                  <a:noFill/>
                </a:ln>
                <a:solidFill>
                  <a:srgbClr val="2B91AF"/>
                </a:solidFill>
                <a:effectLst/>
                <a:uLnTx/>
                <a:uFillTx/>
                <a:latin typeface="Consolas" panose="020B0609020204030204" pitchFamily="49" charset="0"/>
                <a:ea typeface="ＭＳ Ｐゴシック"/>
              </a:rPr>
              <a:t>Geodatabase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svc_props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dataset_name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a:ln>
                  <a:noFill/>
                </a:ln>
                <a:solidFill>
                  <a:srgbClr val="800000"/>
                </a:solidFill>
                <a:effectLst/>
                <a:uLnTx/>
                <a:uFillTx/>
                <a:latin typeface="Consolas" panose="020B0609020204030204" pitchFamily="49" charset="0"/>
                <a:ea typeface="ＭＳ Ｐゴシック"/>
              </a:rPr>
              <a: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fc =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fs_db.OpenDataset</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&lt;</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FeatureClass</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&gt;(</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dataset_name</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FF"/>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FF"/>
                </a:solidFill>
                <a:effectLst/>
                <a:uLnTx/>
                <a:uFillTx/>
                <a:latin typeface="Consolas" panose="020B0609020204030204" pitchFamily="49" charset="0"/>
                <a:ea typeface="ＭＳ Ｐゴシック"/>
              </a:rPr>
              <a:t>var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featlayer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LayerFactory</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.Instance.CreateFeatureLayer</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(fc, </a:t>
            </a:r>
            <a:r>
              <a:rPr kumimoji="0" lang="en-US" sz="1800" b="0" i="0" u="none" strike="noStrike" kern="1200" cap="none" spc="0" normalizeH="0" baseline="0" noProof="0" dirty="0" err="1">
                <a:ln>
                  <a:noFill/>
                </a:ln>
                <a:solidFill>
                  <a:srgbClr val="2B91AF"/>
                </a:solidFill>
                <a:effectLst/>
                <a:uLnTx/>
                <a:uFillTx/>
                <a:latin typeface="Consolas" panose="020B0609020204030204" pitchFamily="49" charset="0"/>
                <a:ea typeface="ＭＳ Ｐゴシック"/>
              </a:rPr>
              <a:t>MapView</a:t>
            </a:r>
            <a:r>
              <a:rPr kumimoji="0" lang="en-US" sz="1800" b="0" i="0" u="none" strike="noStrike" kern="1200" cap="none" spc="0" normalizeH="0" baseline="0" noProof="0" dirty="0" err="1">
                <a:ln>
                  <a:noFill/>
                </a:ln>
                <a:solidFill>
                  <a:srgbClr val="000000"/>
                </a:solidFill>
                <a:effectLst/>
                <a:uLnTx/>
                <a:uFillTx/>
                <a:latin typeface="Consolas" panose="020B0609020204030204" pitchFamily="49" charset="0"/>
                <a:ea typeface="ＭＳ Ｐゴシック"/>
              </a:rPr>
              <a:t>.Active.Map</a:t>
            </a:r>
            <a:r>
              <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rPr>
              <a:t>, 0);</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nsolas" panose="020B0609020204030204" pitchFamily="49" charset="0"/>
              <a:ea typeface="ＭＳ Ｐゴシック"/>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483078493"/>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ackground"/>
          <p:cNvGrpSpPr/>
          <p:nvPr/>
        </p:nvGrpSpPr>
        <p:grpSpPr>
          <a:xfrm>
            <a:off x="-92596" y="-16008"/>
            <a:ext cx="12301746" cy="6881036"/>
            <a:chOff x="-92596" y="-16008"/>
            <a:chExt cx="12301746" cy="6881036"/>
          </a:xfrm>
        </p:grpSpPr>
        <p:sp>
          <p:nvSpPr>
            <p:cNvPr id="10" name="Rectangle 9"/>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6" name="keyart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6" cy="6856951"/>
            </a:xfrm>
            <a:prstGeom prst="rect">
              <a:avLst/>
            </a:prstGeom>
          </p:spPr>
        </p:pic>
        <p:sp>
          <p:nvSpPr>
            <p:cNvPr id="13" name="shading (lower right)">
              <a:extLst>
                <a:ext uri="{FF2B5EF4-FFF2-40B4-BE49-F238E27FC236}">
                  <a16:creationId xmlns:a16="http://schemas.microsoft.com/office/drawing/2014/main" id="{C0783C77-C7D8-1647-BFDB-8532B647668C}"/>
                </a:ext>
              </a:extLst>
            </p:cNvPr>
            <p:cNvSpPr/>
            <p:nvPr/>
          </p:nvSpPr>
          <p:spPr bwMode="auto">
            <a:xfrm>
              <a:off x="-92596" y="1736203"/>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4" name="shading (upper left)">
              <a:extLst>
                <a:ext uri="{FF2B5EF4-FFF2-40B4-BE49-F238E27FC236}">
                  <a16:creationId xmlns:a16="http://schemas.microsoft.com/office/drawing/2014/main" id="{C0783C77-C7D8-1647-BFDB-8532B647668C}"/>
                </a:ext>
              </a:extLst>
            </p:cNvPr>
            <p:cNvSpPr/>
            <p:nvPr/>
          </p:nvSpPr>
          <p:spPr bwMode="auto">
            <a:xfrm rot="10800000">
              <a:off x="-3315" y="-5050"/>
              <a:ext cx="12189315" cy="6870078"/>
            </a:xfrm>
            <a:prstGeom prst="rect">
              <a:avLst/>
            </a:prstGeom>
            <a:gradFill flip="none" rotWithShape="1">
              <a:gsLst>
                <a:gs pos="31000">
                  <a:srgbClr val="0D134A">
                    <a:alpha val="9000"/>
                  </a:srgbClr>
                </a:gs>
                <a:gs pos="52000">
                  <a:srgbClr val="0D134A">
                    <a:alpha val="0"/>
                  </a:srgbClr>
                </a:gs>
                <a:gs pos="10000">
                  <a:srgbClr val="0D134A">
                    <a:alpha val="21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4" name="Text Subtitle">
            <a:extLst>
              <a:ext uri="{FF2B5EF4-FFF2-40B4-BE49-F238E27FC236}">
                <a16:creationId xmlns:a16="http://schemas.microsoft.com/office/drawing/2014/main" id="{891AD9C8-5272-B34E-9EFD-84E8D133429C}"/>
              </a:ext>
            </a:extLst>
          </p:cNvPr>
          <p:cNvSpPr>
            <a:spLocks noGrp="1"/>
          </p:cNvSpPr>
          <p:nvPr>
            <p:ph type="body" idx="1"/>
          </p:nvPr>
        </p:nvSpPr>
        <p:spPr/>
        <p:txBody>
          <a:bodyPr/>
          <a:lstStyle/>
          <a:p>
            <a:r>
              <a:rPr lang="en-US" dirty="0"/>
              <a:t> Basics - Creating connections</a:t>
            </a:r>
          </a:p>
        </p:txBody>
      </p:sp>
      <p:sp>
        <p:nvSpPr>
          <p:cNvPr id="3" name="Title ">
            <a:extLst>
              <a:ext uri="{FF2B5EF4-FFF2-40B4-BE49-F238E27FC236}">
                <a16:creationId xmlns:a16="http://schemas.microsoft.com/office/drawing/2014/main" id="{9195EC55-525B-F746-8A77-3C6B91C18C2D}"/>
              </a:ext>
            </a:extLst>
          </p:cNvPr>
          <p:cNvSpPr>
            <a:spLocks noGrp="1"/>
          </p:cNvSpPr>
          <p:nvPr>
            <p:ph type="title"/>
          </p:nvPr>
        </p:nvSpPr>
        <p:spPr>
          <a:xfrm>
            <a:off x="6976871" y="2932886"/>
            <a:ext cx="4527741" cy="584775"/>
          </a:xfrm>
        </p:spPr>
        <p:txBody>
          <a:bodyPr/>
          <a:lstStyle/>
          <a:p>
            <a:r>
              <a:rPr lang="en-US" dirty="0"/>
              <a:t>Demo</a:t>
            </a:r>
          </a:p>
        </p:txBody>
      </p:sp>
    </p:spTree>
    <p:extLst>
      <p:ext uri="{BB962C8B-B14F-4D97-AF65-F5344CB8AC3E}">
        <p14:creationId xmlns:p14="http://schemas.microsoft.com/office/powerpoint/2010/main" val="1623677641"/>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p:cNvGrpSpPr/>
          <p:nvPr/>
        </p:nvGrpSpPr>
        <p:grpSpPr>
          <a:xfrm>
            <a:off x="-92598" y="-16008"/>
            <a:ext cx="12301748" cy="6881826"/>
            <a:chOff x="-92598" y="-16008"/>
            <a:chExt cx="12301748" cy="6881826"/>
          </a:xfrm>
        </p:grpSpPr>
        <p:sp>
          <p:nvSpPr>
            <p:cNvPr id="9" name="Rectangle 8"/>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1"/>
            <p:cNvPicPr>
              <a:picLocks noChangeAspect="1"/>
            </p:cNvPicPr>
            <p:nvPr/>
          </p:nvPicPr>
          <p:blipFill rotWithShape="1">
            <a:blip r:embed="rId3">
              <a:extLst>
                <a:ext uri="{28A0092B-C50C-407E-A947-70E740481C1C}">
                  <a14:useLocalDpi xmlns:a14="http://schemas.microsoft.com/office/drawing/2010/main" val="0"/>
                </a:ext>
              </a:extLst>
            </a:blip>
            <a:srcRect l="53646" t="11238" r="5417" b="5631"/>
            <a:stretch/>
          </p:blipFill>
          <p:spPr>
            <a:xfrm>
              <a:off x="6212591" y="-1048"/>
              <a:ext cx="5996559" cy="6849810"/>
            </a:xfrm>
            <a:prstGeom prst="rect">
              <a:avLst/>
            </a:prstGeom>
          </p:spPr>
        </p:pic>
        <p:pic>
          <p:nvPicPr>
            <p:cNvPr id="15" name="keyart2"/>
            <p:cNvPicPr>
              <a:picLocks noChangeAspect="1"/>
            </p:cNvPicPr>
            <p:nvPr/>
          </p:nvPicPr>
          <p:blipFill rotWithShape="1">
            <a:blip r:embed="rId3">
              <a:alphaModFix amt="87000"/>
              <a:extLst>
                <a:ext uri="{28A0092B-C50C-407E-A947-70E740481C1C}">
                  <a14:useLocalDpi xmlns:a14="http://schemas.microsoft.com/office/drawing/2010/main" val="0"/>
                </a:ext>
              </a:extLst>
            </a:blip>
            <a:srcRect l="2" r="72434" b="68401"/>
            <a:stretch/>
          </p:blipFill>
          <p:spPr>
            <a:xfrm>
              <a:off x="-1" y="0"/>
              <a:ext cx="3356658" cy="2164466"/>
            </a:xfrm>
            <a:prstGeom prst="rect">
              <a:avLst/>
            </a:prstGeom>
          </p:spPr>
        </p:pic>
        <p:sp>
          <p:nvSpPr>
            <p:cNvPr id="12" name="shading (lower right)">
              <a:extLst>
                <a:ext uri="{FF2B5EF4-FFF2-40B4-BE49-F238E27FC236}">
                  <a16:creationId xmlns:a16="http://schemas.microsoft.com/office/drawing/2014/main" id="{C0783C77-C7D8-1647-BFDB-8532B647668C}"/>
                </a:ext>
              </a:extLst>
            </p:cNvPr>
            <p:cNvSpPr/>
            <p:nvPr/>
          </p:nvSpPr>
          <p:spPr bwMode="auto">
            <a:xfrm>
              <a:off x="-92598" y="1736203"/>
              <a:ext cx="12301748" cy="5129615"/>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ext Placeholder 3"/>
          <p:cNvSpPr>
            <a:spLocks noGrp="1"/>
          </p:cNvSpPr>
          <p:nvPr>
            <p:ph type="body" idx="1"/>
          </p:nvPr>
        </p:nvSpPr>
        <p:spPr/>
        <p:txBody>
          <a:bodyPr/>
          <a:lstStyle/>
          <a:p>
            <a:endParaRPr lang="en-US"/>
          </a:p>
        </p:txBody>
      </p:sp>
      <p:sp>
        <p:nvSpPr>
          <p:cNvPr id="3" name="Title 2"/>
          <p:cNvSpPr>
            <a:spLocks noGrp="1"/>
          </p:cNvSpPr>
          <p:nvPr>
            <p:ph type="title"/>
          </p:nvPr>
        </p:nvSpPr>
        <p:spPr>
          <a:xfrm>
            <a:off x="914400" y="1994006"/>
            <a:ext cx="8800051" cy="1477328"/>
          </a:xfrm>
        </p:spPr>
        <p:txBody>
          <a:bodyPr/>
          <a:lstStyle/>
          <a:p>
            <a:r>
              <a:rPr lang="en-US" dirty="0"/>
              <a:t>Architecture and Data Storage</a:t>
            </a:r>
          </a:p>
        </p:txBody>
      </p:sp>
    </p:spTree>
    <p:extLst>
      <p:ext uri="{BB962C8B-B14F-4D97-AF65-F5344CB8AC3E}">
        <p14:creationId xmlns:p14="http://schemas.microsoft.com/office/powerpoint/2010/main" val="1729348220"/>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73F859FE-D087-4B6E-AEE6-6CCF4FBCB4DE}"/>
              </a:ext>
            </a:extLst>
          </p:cNvPr>
          <p:cNvGrpSpPr/>
          <p:nvPr/>
        </p:nvGrpSpPr>
        <p:grpSpPr>
          <a:xfrm>
            <a:off x="-43251" y="0"/>
            <a:ext cx="12252401" cy="6858000"/>
            <a:chOff x="-43251" y="0"/>
            <a:chExt cx="12252401" cy="6858000"/>
          </a:xfrm>
        </p:grpSpPr>
        <p:sp>
          <p:nvSpPr>
            <p:cNvPr id="28" name="Rectangle 27">
              <a:extLst>
                <a:ext uri="{FF2B5EF4-FFF2-40B4-BE49-F238E27FC236}">
                  <a16:creationId xmlns:a16="http://schemas.microsoft.com/office/drawing/2014/main" id="{3DA0ABDD-1A4C-4B62-B7C4-7791D1DCCA0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29" name="keyart3">
              <a:extLst>
                <a:ext uri="{FF2B5EF4-FFF2-40B4-BE49-F238E27FC236}">
                  <a16:creationId xmlns:a16="http://schemas.microsoft.com/office/drawing/2014/main" id="{575307D0-C3AC-4F42-8EAF-EC29C0DDDA0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30" name="shading (lower right)">
              <a:extLst>
                <a:ext uri="{FF2B5EF4-FFF2-40B4-BE49-F238E27FC236}">
                  <a16:creationId xmlns:a16="http://schemas.microsoft.com/office/drawing/2014/main" id="{9D57319F-D092-4D3A-A6E3-721F54CAC9C6}"/>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grpSp>
        <p:nvGrpSpPr>
          <p:cNvPr id="3" name="Group 2">
            <a:extLst>
              <a:ext uri="{FF2B5EF4-FFF2-40B4-BE49-F238E27FC236}">
                <a16:creationId xmlns:a16="http://schemas.microsoft.com/office/drawing/2014/main" id="{496C59F6-8335-496A-9C21-76F0F551DD70}"/>
              </a:ext>
            </a:extLst>
          </p:cNvPr>
          <p:cNvGrpSpPr/>
          <p:nvPr/>
        </p:nvGrpSpPr>
        <p:grpSpPr>
          <a:xfrm>
            <a:off x="3433229" y="4006521"/>
            <a:ext cx="5282289" cy="2070421"/>
            <a:chOff x="3558689" y="3940929"/>
            <a:chExt cx="5282289" cy="2070421"/>
          </a:xfrm>
        </p:grpSpPr>
        <p:sp>
          <p:nvSpPr>
            <p:cNvPr id="12" name="Rectangle 11"/>
            <p:cNvSpPr/>
            <p:nvPr/>
          </p:nvSpPr>
          <p:spPr>
            <a:xfrm>
              <a:off x="3558689" y="5366704"/>
              <a:ext cx="5282109" cy="6446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prstClr val="black"/>
                  </a:solidFill>
                  <a:effectLst/>
                  <a:uLnTx/>
                  <a:uFillTx/>
                  <a:latin typeface="Calibri" panose="020F0502020204030204"/>
                  <a:ea typeface="+mn-ea"/>
                  <a:cs typeface="+mn-cs"/>
                </a:rPr>
                <a:t>Data Storage</a:t>
              </a:r>
            </a:p>
          </p:txBody>
        </p:sp>
        <p:sp>
          <p:nvSpPr>
            <p:cNvPr id="17" name="Rectangle 16"/>
            <p:cNvSpPr/>
            <p:nvPr/>
          </p:nvSpPr>
          <p:spPr>
            <a:xfrm>
              <a:off x="3558689" y="3940929"/>
              <a:ext cx="5282289" cy="13283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Feature</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Service</a:t>
              </a:r>
            </a:p>
          </p:txBody>
        </p:sp>
      </p:grpSp>
      <p:grpSp>
        <p:nvGrpSpPr>
          <p:cNvPr id="2" name="Group 1">
            <a:extLst>
              <a:ext uri="{FF2B5EF4-FFF2-40B4-BE49-F238E27FC236}">
                <a16:creationId xmlns:a16="http://schemas.microsoft.com/office/drawing/2014/main" id="{1914AF96-A49F-4EED-9F7B-EE4E8A04B898}"/>
              </a:ext>
            </a:extLst>
          </p:cNvPr>
          <p:cNvGrpSpPr/>
          <p:nvPr/>
        </p:nvGrpSpPr>
        <p:grpSpPr>
          <a:xfrm>
            <a:off x="5663630" y="2966580"/>
            <a:ext cx="864740" cy="942523"/>
            <a:chOff x="5816043" y="2915210"/>
            <a:chExt cx="864740" cy="942523"/>
          </a:xfrm>
        </p:grpSpPr>
        <p:sp>
          <p:nvSpPr>
            <p:cNvPr id="34" name="Up-Down Arrow 33"/>
            <p:cNvSpPr/>
            <p:nvPr/>
          </p:nvSpPr>
          <p:spPr>
            <a:xfrm>
              <a:off x="6056958" y="2915210"/>
              <a:ext cx="365760" cy="942523"/>
            </a:xfrm>
            <a:prstGeom prst="up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38"/>
            <p:cNvSpPr/>
            <p:nvPr/>
          </p:nvSpPr>
          <p:spPr>
            <a:xfrm>
              <a:off x="5816043" y="3188565"/>
              <a:ext cx="864740" cy="3603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JSON</a:t>
              </a:r>
            </a:p>
          </p:txBody>
        </p:sp>
      </p:grpSp>
      <p:sp>
        <p:nvSpPr>
          <p:cNvPr id="40" name="Title 1"/>
          <p:cNvSpPr>
            <a:spLocks noGrp="1"/>
          </p:cNvSpPr>
          <p:nvPr>
            <p:ph type="title"/>
          </p:nvPr>
        </p:nvSpPr>
        <p:spPr>
          <a:xfrm>
            <a:off x="838200" y="365125"/>
            <a:ext cx="3307915" cy="1325563"/>
          </a:xfrm>
        </p:spPr>
        <p:txBody>
          <a:bodyPr>
            <a:normAutofit/>
          </a:bodyPr>
          <a:lstStyle/>
          <a:p>
            <a:r>
              <a:rPr lang="en-US" dirty="0">
                <a:solidFill>
                  <a:schemeClr val="bg1"/>
                </a:solidFill>
              </a:rPr>
              <a:t>Services</a:t>
            </a:r>
            <a:br>
              <a:rPr lang="en-US" dirty="0">
                <a:solidFill>
                  <a:schemeClr val="bg1"/>
                </a:solidFill>
              </a:rPr>
            </a:br>
            <a:r>
              <a:rPr lang="en-US" sz="2800" dirty="0">
                <a:solidFill>
                  <a:schemeClr val="bg1"/>
                </a:solidFill>
              </a:rPr>
              <a:t>Architecture</a:t>
            </a:r>
            <a:endParaRPr lang="en-US" dirty="0">
              <a:solidFill>
                <a:schemeClr val="bg1"/>
              </a:solidFill>
            </a:endParaRPr>
          </a:p>
        </p:txBody>
      </p:sp>
      <p:grpSp>
        <p:nvGrpSpPr>
          <p:cNvPr id="4" name="Group 3">
            <a:extLst>
              <a:ext uri="{FF2B5EF4-FFF2-40B4-BE49-F238E27FC236}">
                <a16:creationId xmlns:a16="http://schemas.microsoft.com/office/drawing/2014/main" id="{A5FB7B7F-1F5F-4A7B-9C28-33834EF54147}"/>
              </a:ext>
            </a:extLst>
          </p:cNvPr>
          <p:cNvGrpSpPr/>
          <p:nvPr/>
        </p:nvGrpSpPr>
        <p:grpSpPr>
          <a:xfrm>
            <a:off x="4218505" y="400092"/>
            <a:ext cx="3720559" cy="2414209"/>
            <a:chOff x="4333469" y="277418"/>
            <a:chExt cx="3542211" cy="2298482"/>
          </a:xfrm>
        </p:grpSpPr>
        <p:sp>
          <p:nvSpPr>
            <p:cNvPr id="5" name="Rectangle 4"/>
            <p:cNvSpPr/>
            <p:nvPr/>
          </p:nvSpPr>
          <p:spPr>
            <a:xfrm>
              <a:off x="4333469" y="277418"/>
              <a:ext cx="3542211" cy="9019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ArcGIS Pro</a:t>
              </a:r>
            </a:p>
          </p:txBody>
        </p:sp>
        <p:sp>
          <p:nvSpPr>
            <p:cNvPr id="31" name="Rectangle 30">
              <a:extLst>
                <a:ext uri="{FF2B5EF4-FFF2-40B4-BE49-F238E27FC236}">
                  <a16:creationId xmlns:a16="http://schemas.microsoft.com/office/drawing/2014/main" id="{953C5FD2-480B-4EC0-A9F4-0813785789AD}"/>
                </a:ext>
              </a:extLst>
            </p:cNvPr>
            <p:cNvSpPr/>
            <p:nvPr/>
          </p:nvSpPr>
          <p:spPr>
            <a:xfrm>
              <a:off x="4333469" y="1295929"/>
              <a:ext cx="3542211" cy="67086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Geodatabase</a:t>
              </a:r>
            </a:p>
          </p:txBody>
        </p:sp>
        <p:sp>
          <p:nvSpPr>
            <p:cNvPr id="32" name="Rectangle 31">
              <a:extLst>
                <a:ext uri="{FF2B5EF4-FFF2-40B4-BE49-F238E27FC236}">
                  <a16:creationId xmlns:a16="http://schemas.microsoft.com/office/drawing/2014/main" id="{C4AE081E-7601-4A89-8924-31479184FA0F}"/>
                </a:ext>
              </a:extLst>
            </p:cNvPr>
            <p:cNvSpPr/>
            <p:nvPr/>
          </p:nvSpPr>
          <p:spPr>
            <a:xfrm>
              <a:off x="4333469" y="2077813"/>
              <a:ext cx="3533637" cy="49808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Feature Service Client</a:t>
              </a:r>
            </a:p>
          </p:txBody>
        </p:sp>
      </p:grpSp>
      <p:sp>
        <p:nvSpPr>
          <p:cNvPr id="6" name="Rectangle 5">
            <a:extLst>
              <a:ext uri="{FF2B5EF4-FFF2-40B4-BE49-F238E27FC236}">
                <a16:creationId xmlns:a16="http://schemas.microsoft.com/office/drawing/2014/main" id="{BF8E97E1-F407-4850-B462-79B9DABEDC0D}"/>
              </a:ext>
            </a:extLst>
          </p:cNvPr>
          <p:cNvSpPr/>
          <p:nvPr/>
        </p:nvSpPr>
        <p:spPr>
          <a:xfrm>
            <a:off x="4058434" y="275573"/>
            <a:ext cx="3987454" cy="2647113"/>
          </a:xfrm>
          <a:prstGeom prst="rect">
            <a:avLst/>
          </a:prstGeom>
          <a:noFill/>
          <a:ln w="57150">
            <a:solidFill>
              <a:srgbClr val="6DE3D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CC436D9-D507-4595-B66C-9AF35E530238}"/>
              </a:ext>
            </a:extLst>
          </p:cNvPr>
          <p:cNvSpPr/>
          <p:nvPr/>
        </p:nvSpPr>
        <p:spPr>
          <a:xfrm>
            <a:off x="3259416" y="3935314"/>
            <a:ext cx="5673169" cy="2265070"/>
          </a:xfrm>
          <a:prstGeom prst="rect">
            <a:avLst/>
          </a:prstGeom>
          <a:noFill/>
          <a:ln w="57150">
            <a:solidFill>
              <a:srgbClr val="6DE3D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AE0CFCC-56D3-4E48-84B1-CD6ACFDBE941}"/>
              </a:ext>
            </a:extLst>
          </p:cNvPr>
          <p:cNvSpPr txBox="1"/>
          <p:nvPr/>
        </p:nvSpPr>
        <p:spPr>
          <a:xfrm>
            <a:off x="8425338" y="1306741"/>
            <a:ext cx="1833478"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200" b="1" dirty="0">
                <a:solidFill>
                  <a:prstClr val="white"/>
                </a:solidFill>
                <a:latin typeface="Calibri" panose="020F0502020204030204"/>
              </a:rPr>
              <a:t>“Client”</a:t>
            </a:r>
          </a:p>
        </p:txBody>
      </p:sp>
      <p:sp>
        <p:nvSpPr>
          <p:cNvPr id="21" name="TextBox 20">
            <a:extLst>
              <a:ext uri="{FF2B5EF4-FFF2-40B4-BE49-F238E27FC236}">
                <a16:creationId xmlns:a16="http://schemas.microsoft.com/office/drawing/2014/main" id="{DF70FA90-2FFE-446F-96F7-AB13305A34EA}"/>
              </a:ext>
            </a:extLst>
          </p:cNvPr>
          <p:cNvSpPr txBox="1"/>
          <p:nvPr/>
        </p:nvSpPr>
        <p:spPr>
          <a:xfrm>
            <a:off x="930920" y="4469566"/>
            <a:ext cx="2526839"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200" b="1" dirty="0">
                <a:solidFill>
                  <a:prstClr val="white"/>
                </a:solidFill>
                <a:latin typeface="Calibri" panose="020F0502020204030204"/>
              </a:rPr>
              <a:t>“Server”</a:t>
            </a:r>
            <a:endParaRPr lang="en-US" sz="2800" b="1" dirty="0">
              <a:solidFill>
                <a:prstClr val="white"/>
              </a:solidFill>
              <a:latin typeface="Calibri" panose="020F050202020403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Enterprise, Online, ArcGIS Server</a:t>
            </a:r>
            <a:endParaRPr kumimoji="0" lang="en-US"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4637810"/>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73F859FE-D087-4B6E-AEE6-6CCF4FBCB4DE}"/>
              </a:ext>
            </a:extLst>
          </p:cNvPr>
          <p:cNvGrpSpPr/>
          <p:nvPr/>
        </p:nvGrpSpPr>
        <p:grpSpPr>
          <a:xfrm>
            <a:off x="-43251" y="0"/>
            <a:ext cx="12252401" cy="6858000"/>
            <a:chOff x="-43251" y="0"/>
            <a:chExt cx="12252401" cy="6858000"/>
          </a:xfrm>
        </p:grpSpPr>
        <p:sp>
          <p:nvSpPr>
            <p:cNvPr id="28" name="Rectangle 27">
              <a:extLst>
                <a:ext uri="{FF2B5EF4-FFF2-40B4-BE49-F238E27FC236}">
                  <a16:creationId xmlns:a16="http://schemas.microsoft.com/office/drawing/2014/main" id="{3DA0ABDD-1A4C-4B62-B7C4-7791D1DCCA0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29" name="keyart3">
              <a:extLst>
                <a:ext uri="{FF2B5EF4-FFF2-40B4-BE49-F238E27FC236}">
                  <a16:creationId xmlns:a16="http://schemas.microsoft.com/office/drawing/2014/main" id="{575307D0-C3AC-4F42-8EAF-EC29C0DDDA0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30" name="shading (lower right)">
              <a:extLst>
                <a:ext uri="{FF2B5EF4-FFF2-40B4-BE49-F238E27FC236}">
                  <a16:creationId xmlns:a16="http://schemas.microsoft.com/office/drawing/2014/main" id="{9D57319F-D092-4D3A-A6E3-721F54CAC9C6}"/>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grpSp>
        <p:nvGrpSpPr>
          <p:cNvPr id="3" name="Group 2">
            <a:extLst>
              <a:ext uri="{FF2B5EF4-FFF2-40B4-BE49-F238E27FC236}">
                <a16:creationId xmlns:a16="http://schemas.microsoft.com/office/drawing/2014/main" id="{496C59F6-8335-496A-9C21-76F0F551DD70}"/>
              </a:ext>
            </a:extLst>
          </p:cNvPr>
          <p:cNvGrpSpPr/>
          <p:nvPr/>
        </p:nvGrpSpPr>
        <p:grpSpPr>
          <a:xfrm>
            <a:off x="3433229" y="4006521"/>
            <a:ext cx="5282289" cy="2070421"/>
            <a:chOff x="3558689" y="3940929"/>
            <a:chExt cx="5282289" cy="2070421"/>
          </a:xfrm>
        </p:grpSpPr>
        <p:sp>
          <p:nvSpPr>
            <p:cNvPr id="12" name="Rectangle 11"/>
            <p:cNvSpPr/>
            <p:nvPr/>
          </p:nvSpPr>
          <p:spPr>
            <a:xfrm>
              <a:off x="3558689" y="5366704"/>
              <a:ext cx="5282109" cy="6446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prstClr val="black"/>
                  </a:solidFill>
                  <a:effectLst/>
                  <a:uLnTx/>
                  <a:uFillTx/>
                  <a:latin typeface="Calibri" panose="020F0502020204030204"/>
                  <a:ea typeface="+mn-ea"/>
                  <a:cs typeface="+mn-cs"/>
                </a:rPr>
                <a:t>Data Storage</a:t>
              </a:r>
            </a:p>
          </p:txBody>
        </p:sp>
        <p:sp>
          <p:nvSpPr>
            <p:cNvPr id="17" name="Rectangle 16"/>
            <p:cNvSpPr/>
            <p:nvPr/>
          </p:nvSpPr>
          <p:spPr>
            <a:xfrm>
              <a:off x="3558689" y="3940929"/>
              <a:ext cx="5282289" cy="13283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Feature</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Service</a:t>
              </a:r>
            </a:p>
          </p:txBody>
        </p:sp>
      </p:grpSp>
      <p:sp>
        <p:nvSpPr>
          <p:cNvPr id="40" name="Title 1"/>
          <p:cNvSpPr>
            <a:spLocks noGrp="1"/>
          </p:cNvSpPr>
          <p:nvPr>
            <p:ph type="title"/>
          </p:nvPr>
        </p:nvSpPr>
        <p:spPr>
          <a:xfrm>
            <a:off x="838200" y="365125"/>
            <a:ext cx="3307915" cy="1325563"/>
          </a:xfrm>
        </p:spPr>
        <p:txBody>
          <a:bodyPr>
            <a:normAutofit/>
          </a:bodyPr>
          <a:lstStyle/>
          <a:p>
            <a:r>
              <a:rPr lang="en-US" dirty="0">
                <a:solidFill>
                  <a:schemeClr val="bg1"/>
                </a:solidFill>
              </a:rPr>
              <a:t>Services</a:t>
            </a:r>
            <a:br>
              <a:rPr lang="en-US" dirty="0">
                <a:solidFill>
                  <a:schemeClr val="bg1"/>
                </a:solidFill>
              </a:rPr>
            </a:br>
            <a:r>
              <a:rPr lang="en-US" sz="2800" dirty="0">
                <a:solidFill>
                  <a:schemeClr val="bg1"/>
                </a:solidFill>
              </a:rPr>
              <a:t>Architecture</a:t>
            </a:r>
            <a:endParaRPr lang="en-US" dirty="0">
              <a:solidFill>
                <a:schemeClr val="bg1"/>
              </a:solidFill>
            </a:endParaRPr>
          </a:p>
        </p:txBody>
      </p:sp>
      <p:grpSp>
        <p:nvGrpSpPr>
          <p:cNvPr id="4" name="Group 3">
            <a:extLst>
              <a:ext uri="{FF2B5EF4-FFF2-40B4-BE49-F238E27FC236}">
                <a16:creationId xmlns:a16="http://schemas.microsoft.com/office/drawing/2014/main" id="{A5FB7B7F-1F5F-4A7B-9C28-33834EF54147}"/>
              </a:ext>
            </a:extLst>
          </p:cNvPr>
          <p:cNvGrpSpPr/>
          <p:nvPr/>
        </p:nvGrpSpPr>
        <p:grpSpPr>
          <a:xfrm>
            <a:off x="4218505" y="400092"/>
            <a:ext cx="3720559" cy="2414209"/>
            <a:chOff x="4333469" y="277418"/>
            <a:chExt cx="3542211" cy="2298482"/>
          </a:xfrm>
        </p:grpSpPr>
        <p:sp>
          <p:nvSpPr>
            <p:cNvPr id="5" name="Rectangle 4"/>
            <p:cNvSpPr/>
            <p:nvPr/>
          </p:nvSpPr>
          <p:spPr>
            <a:xfrm>
              <a:off x="4333469" y="277418"/>
              <a:ext cx="3542211" cy="9019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ArcGIS Pro</a:t>
              </a:r>
            </a:p>
          </p:txBody>
        </p:sp>
        <p:sp>
          <p:nvSpPr>
            <p:cNvPr id="31" name="Rectangle 30">
              <a:extLst>
                <a:ext uri="{FF2B5EF4-FFF2-40B4-BE49-F238E27FC236}">
                  <a16:creationId xmlns:a16="http://schemas.microsoft.com/office/drawing/2014/main" id="{953C5FD2-480B-4EC0-A9F4-0813785789AD}"/>
                </a:ext>
              </a:extLst>
            </p:cNvPr>
            <p:cNvSpPr/>
            <p:nvPr/>
          </p:nvSpPr>
          <p:spPr>
            <a:xfrm>
              <a:off x="4333469" y="1295929"/>
              <a:ext cx="3542211" cy="67086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Geodatabase</a:t>
              </a:r>
            </a:p>
          </p:txBody>
        </p:sp>
        <p:sp>
          <p:nvSpPr>
            <p:cNvPr id="32" name="Rectangle 31">
              <a:extLst>
                <a:ext uri="{FF2B5EF4-FFF2-40B4-BE49-F238E27FC236}">
                  <a16:creationId xmlns:a16="http://schemas.microsoft.com/office/drawing/2014/main" id="{C4AE081E-7601-4A89-8924-31479184FA0F}"/>
                </a:ext>
              </a:extLst>
            </p:cNvPr>
            <p:cNvSpPr/>
            <p:nvPr/>
          </p:nvSpPr>
          <p:spPr>
            <a:xfrm>
              <a:off x="4333469" y="2077813"/>
              <a:ext cx="3533637" cy="49808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Feature Service Client</a:t>
              </a:r>
            </a:p>
          </p:txBody>
        </p:sp>
      </p:grpSp>
      <p:sp>
        <p:nvSpPr>
          <p:cNvPr id="6" name="TextBox 5">
            <a:extLst>
              <a:ext uri="{FF2B5EF4-FFF2-40B4-BE49-F238E27FC236}">
                <a16:creationId xmlns:a16="http://schemas.microsoft.com/office/drawing/2014/main" id="{06AE331E-DB69-4BBC-A5D3-DFC8BE79DED5}"/>
              </a:ext>
            </a:extLst>
          </p:cNvPr>
          <p:cNvSpPr txBox="1"/>
          <p:nvPr/>
        </p:nvSpPr>
        <p:spPr>
          <a:xfrm>
            <a:off x="8267293" y="458460"/>
            <a:ext cx="2452146" cy="830997"/>
          </a:xfrm>
          <a:prstGeom prst="rect">
            <a:avLst/>
          </a:prstGeom>
          <a:noFill/>
        </p:spPr>
        <p:txBody>
          <a:bodyPr wrap="none" rtlCol="0">
            <a:spAutoFit/>
          </a:bodyPr>
          <a:lstStyle/>
          <a:p>
            <a:r>
              <a:rPr lang="en-US" sz="2400" dirty="0">
                <a:solidFill>
                  <a:prstClr val="white"/>
                </a:solidFill>
                <a:latin typeface="Calibri" panose="020F0502020204030204"/>
              </a:rPr>
              <a:t>Editing, Mapping, </a:t>
            </a:r>
          </a:p>
          <a:p>
            <a:r>
              <a:rPr lang="en-US" sz="2400" dirty="0" err="1">
                <a:solidFill>
                  <a:prstClr val="white"/>
                </a:solidFill>
                <a:latin typeface="Calibri" panose="020F0502020204030204"/>
              </a:rPr>
              <a:t>GeoProcessing</a:t>
            </a:r>
            <a:r>
              <a:rPr lang="en-US" sz="2400" dirty="0">
                <a:solidFill>
                  <a:prstClr val="white"/>
                </a:solidFill>
                <a:latin typeface="Calibri" panose="020F0502020204030204"/>
              </a:rPr>
              <a:t>, … </a:t>
            </a:r>
          </a:p>
        </p:txBody>
      </p:sp>
      <p:sp>
        <p:nvSpPr>
          <p:cNvPr id="19" name="TextBox 18">
            <a:extLst>
              <a:ext uri="{FF2B5EF4-FFF2-40B4-BE49-F238E27FC236}">
                <a16:creationId xmlns:a16="http://schemas.microsoft.com/office/drawing/2014/main" id="{BD231F6A-1540-49E0-99EB-6B6D43581BB3}"/>
              </a:ext>
            </a:extLst>
          </p:cNvPr>
          <p:cNvSpPr txBox="1"/>
          <p:nvPr/>
        </p:nvSpPr>
        <p:spPr>
          <a:xfrm>
            <a:off x="8267293" y="1596346"/>
            <a:ext cx="2452146"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white"/>
                </a:solidFill>
                <a:effectLst/>
                <a:uLnTx/>
                <a:uFillTx/>
                <a:latin typeface="Calibri" panose="020F0502020204030204"/>
                <a:ea typeface="+mn-ea"/>
                <a:cs typeface="+mn-cs"/>
              </a:rPr>
              <a:t>ArcGIS.Core.Data</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8394CAD-09E1-48A8-8758-F530A74C4FF0}"/>
              </a:ext>
            </a:extLst>
          </p:cNvPr>
          <p:cNvSpPr txBox="1"/>
          <p:nvPr/>
        </p:nvSpPr>
        <p:spPr>
          <a:xfrm>
            <a:off x="8267292" y="2321885"/>
            <a:ext cx="169378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Internal</a:t>
            </a:r>
          </a:p>
        </p:txBody>
      </p:sp>
      <p:sp>
        <p:nvSpPr>
          <p:cNvPr id="21" name="TextBox 20">
            <a:extLst>
              <a:ext uri="{FF2B5EF4-FFF2-40B4-BE49-F238E27FC236}">
                <a16:creationId xmlns:a16="http://schemas.microsoft.com/office/drawing/2014/main" id="{BAB0A3AC-753C-45F4-93C3-1B11488102C3}"/>
              </a:ext>
            </a:extLst>
          </p:cNvPr>
          <p:cNvSpPr txBox="1"/>
          <p:nvPr/>
        </p:nvSpPr>
        <p:spPr>
          <a:xfrm>
            <a:off x="2383832" y="4236852"/>
            <a:ext cx="788677" cy="83099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REST</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API</a:t>
            </a:r>
          </a:p>
        </p:txBody>
      </p:sp>
      <p:grpSp>
        <p:nvGrpSpPr>
          <p:cNvPr id="22" name="Group 21">
            <a:extLst>
              <a:ext uri="{FF2B5EF4-FFF2-40B4-BE49-F238E27FC236}">
                <a16:creationId xmlns:a16="http://schemas.microsoft.com/office/drawing/2014/main" id="{9A7F6BBF-BF0D-4DB0-ABD5-069D3991EC50}"/>
              </a:ext>
            </a:extLst>
          </p:cNvPr>
          <p:cNvGrpSpPr/>
          <p:nvPr/>
        </p:nvGrpSpPr>
        <p:grpSpPr>
          <a:xfrm>
            <a:off x="5663630" y="2966580"/>
            <a:ext cx="864740" cy="942523"/>
            <a:chOff x="5816043" y="2915210"/>
            <a:chExt cx="864740" cy="942523"/>
          </a:xfrm>
        </p:grpSpPr>
        <p:sp>
          <p:nvSpPr>
            <p:cNvPr id="23" name="Up-Down Arrow 33">
              <a:extLst>
                <a:ext uri="{FF2B5EF4-FFF2-40B4-BE49-F238E27FC236}">
                  <a16:creationId xmlns:a16="http://schemas.microsoft.com/office/drawing/2014/main" id="{33FE0BB5-EB17-4091-8620-A6E5DA63CE1B}"/>
                </a:ext>
              </a:extLst>
            </p:cNvPr>
            <p:cNvSpPr/>
            <p:nvPr/>
          </p:nvSpPr>
          <p:spPr>
            <a:xfrm>
              <a:off x="6056958" y="2915210"/>
              <a:ext cx="365760" cy="942523"/>
            </a:xfrm>
            <a:prstGeom prst="up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F9116C65-6A3E-4526-955C-27538F349988}"/>
                </a:ext>
              </a:extLst>
            </p:cNvPr>
            <p:cNvSpPr/>
            <p:nvPr/>
          </p:nvSpPr>
          <p:spPr>
            <a:xfrm>
              <a:off x="5816043" y="3188565"/>
              <a:ext cx="864740" cy="3603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JSON</a:t>
              </a:r>
            </a:p>
          </p:txBody>
        </p:sp>
      </p:grpSp>
      <p:sp>
        <p:nvSpPr>
          <p:cNvPr id="25" name="TextBox 24">
            <a:extLst>
              <a:ext uri="{FF2B5EF4-FFF2-40B4-BE49-F238E27FC236}">
                <a16:creationId xmlns:a16="http://schemas.microsoft.com/office/drawing/2014/main" id="{6825C27B-A828-489F-A5AE-DA6F6DA97BDD}"/>
              </a:ext>
            </a:extLst>
          </p:cNvPr>
          <p:cNvSpPr txBox="1"/>
          <p:nvPr/>
        </p:nvSpPr>
        <p:spPr>
          <a:xfrm>
            <a:off x="2056470" y="5507106"/>
            <a:ext cx="121282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Internal</a:t>
            </a:r>
          </a:p>
        </p:txBody>
      </p:sp>
    </p:spTree>
    <p:extLst>
      <p:ext uri="{BB962C8B-B14F-4D97-AF65-F5344CB8AC3E}">
        <p14:creationId xmlns:p14="http://schemas.microsoft.com/office/powerpoint/2010/main" val="3084336209"/>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9A16086-67CD-4119-BF8F-C5FBEBCA695D}"/>
              </a:ext>
            </a:extLst>
          </p:cNvPr>
          <p:cNvGrpSpPr/>
          <p:nvPr/>
        </p:nvGrpSpPr>
        <p:grpSpPr>
          <a:xfrm>
            <a:off x="-43251" y="0"/>
            <a:ext cx="12252401" cy="6858000"/>
            <a:chOff x="-43251" y="0"/>
            <a:chExt cx="12252401" cy="6858000"/>
          </a:xfrm>
        </p:grpSpPr>
        <p:sp>
          <p:nvSpPr>
            <p:cNvPr id="4" name="Rectangle 3">
              <a:extLst>
                <a:ext uri="{FF2B5EF4-FFF2-40B4-BE49-F238E27FC236}">
                  <a16:creationId xmlns:a16="http://schemas.microsoft.com/office/drawing/2014/main" id="{FB2FAA9A-A6C1-4071-928F-D9B5A527505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5" name="keyart3">
              <a:extLst>
                <a:ext uri="{FF2B5EF4-FFF2-40B4-BE49-F238E27FC236}">
                  <a16:creationId xmlns:a16="http://schemas.microsoft.com/office/drawing/2014/main" id="{0D881AAF-CA85-4D3A-A140-DFA7DC6996D7}"/>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6" name="shading (lower right)">
              <a:extLst>
                <a:ext uri="{FF2B5EF4-FFF2-40B4-BE49-F238E27FC236}">
                  <a16:creationId xmlns:a16="http://schemas.microsoft.com/office/drawing/2014/main" id="{150369AA-576C-4F64-94F4-C46A03096BDD}"/>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7696FCC6-53C7-4746-9786-0E0411D744F7}"/>
              </a:ext>
            </a:extLst>
          </p:cNvPr>
          <p:cNvSpPr>
            <a:spLocks noGrp="1"/>
          </p:cNvSpPr>
          <p:nvPr>
            <p:ph type="title"/>
          </p:nvPr>
        </p:nvSpPr>
        <p:spPr/>
        <p:txBody>
          <a:bodyPr/>
          <a:lstStyle/>
          <a:p>
            <a:r>
              <a:rPr lang="en-US" dirty="0"/>
              <a:t>Common translations by the feature service client</a:t>
            </a:r>
          </a:p>
        </p:txBody>
      </p:sp>
      <p:graphicFrame>
        <p:nvGraphicFramePr>
          <p:cNvPr id="7" name="Table 6">
            <a:extLst>
              <a:ext uri="{FF2B5EF4-FFF2-40B4-BE49-F238E27FC236}">
                <a16:creationId xmlns:a16="http://schemas.microsoft.com/office/drawing/2014/main" id="{29E81E0C-1A34-467C-AFD1-9285A1A994E4}"/>
              </a:ext>
            </a:extLst>
          </p:cNvPr>
          <p:cNvGraphicFramePr>
            <a:graphicFrameLocks noGrp="1"/>
          </p:cNvGraphicFramePr>
          <p:nvPr>
            <p:extLst>
              <p:ext uri="{D42A27DB-BD31-4B8C-83A1-F6EECF244321}">
                <p14:modId xmlns:p14="http://schemas.microsoft.com/office/powerpoint/2010/main" val="842951415"/>
              </p:ext>
            </p:extLst>
          </p:nvPr>
        </p:nvGraphicFramePr>
        <p:xfrm>
          <a:off x="525517" y="1734582"/>
          <a:ext cx="11140966" cy="3566160"/>
        </p:xfrm>
        <a:graphic>
          <a:graphicData uri="http://schemas.openxmlformats.org/drawingml/2006/table">
            <a:tbl>
              <a:tblPr firstRow="1" bandRow="1">
                <a:tableStyleId>{00A15C55-8517-42AA-B614-E9B94910E393}</a:tableStyleId>
              </a:tblPr>
              <a:tblGrid>
                <a:gridCol w="5164083">
                  <a:extLst>
                    <a:ext uri="{9D8B030D-6E8A-4147-A177-3AD203B41FA5}">
                      <a16:colId xmlns:a16="http://schemas.microsoft.com/office/drawing/2014/main" val="656947248"/>
                    </a:ext>
                  </a:extLst>
                </a:gridCol>
                <a:gridCol w="5976883">
                  <a:extLst>
                    <a:ext uri="{9D8B030D-6E8A-4147-A177-3AD203B41FA5}">
                      <a16:colId xmlns:a16="http://schemas.microsoft.com/office/drawing/2014/main" val="746162019"/>
                    </a:ext>
                  </a:extLst>
                </a:gridCol>
              </a:tblGrid>
              <a:tr h="370840">
                <a:tc>
                  <a:txBody>
                    <a:bodyPr/>
                    <a:lstStyle/>
                    <a:p>
                      <a:r>
                        <a:rPr lang="en-US" sz="2400" dirty="0"/>
                        <a:t>Pro SDK API </a:t>
                      </a:r>
                    </a:p>
                  </a:txBody>
                  <a:tcPr/>
                </a:tc>
                <a:tc>
                  <a:txBody>
                    <a:bodyPr/>
                    <a:lstStyle/>
                    <a:p>
                      <a:r>
                        <a:rPr lang="en-US" sz="2400" dirty="0"/>
                        <a:t>REST API </a:t>
                      </a:r>
                    </a:p>
                  </a:txBody>
                  <a:tcPr/>
                </a:tc>
                <a:extLst>
                  <a:ext uri="{0D108BD9-81ED-4DB2-BD59-A6C34878D82A}">
                    <a16:rowId xmlns:a16="http://schemas.microsoft.com/office/drawing/2014/main" val="1703345038"/>
                  </a:ext>
                </a:extLst>
              </a:tr>
              <a:tr h="370840">
                <a:tc>
                  <a:txBody>
                    <a:bodyPr/>
                    <a:lstStyle/>
                    <a:p>
                      <a:r>
                        <a:rPr lang="en-US" sz="2400" dirty="0"/>
                        <a:t>Search Cursor</a:t>
                      </a:r>
                    </a:p>
                  </a:txBody>
                  <a:tcPr/>
                </a:tc>
                <a:tc>
                  <a:txBody>
                    <a:bodyPr/>
                    <a:lstStyle/>
                    <a:p>
                      <a:r>
                        <a:rPr lang="en-US" sz="2400" dirty="0" err="1"/>
                        <a:t>FeatureService</a:t>
                      </a:r>
                      <a:r>
                        <a:rPr lang="en-US" sz="2400" dirty="0"/>
                        <a:t> Query</a:t>
                      </a:r>
                    </a:p>
                  </a:txBody>
                  <a:tcPr/>
                </a:tc>
                <a:extLst>
                  <a:ext uri="{0D108BD9-81ED-4DB2-BD59-A6C34878D82A}">
                    <a16:rowId xmlns:a16="http://schemas.microsoft.com/office/drawing/2014/main" val="1037134510"/>
                  </a:ext>
                </a:extLst>
              </a:tr>
              <a:tr h="370840">
                <a:tc>
                  <a:txBody>
                    <a:bodyPr/>
                    <a:lstStyle/>
                    <a:p>
                      <a:r>
                        <a:rPr lang="en-US" sz="2400" dirty="0"/>
                        <a:t>Insert or update cursor</a:t>
                      </a:r>
                    </a:p>
                  </a:txBody>
                  <a:tcPr/>
                </a:tc>
                <a:tc>
                  <a:txBody>
                    <a:bodyPr/>
                    <a:lstStyle/>
                    <a:p>
                      <a:r>
                        <a:rPr lang="en-US" sz="2400" dirty="0" err="1"/>
                        <a:t>FeatureService</a:t>
                      </a:r>
                      <a:r>
                        <a:rPr lang="en-US" sz="2400" dirty="0"/>
                        <a:t> </a:t>
                      </a:r>
                      <a:r>
                        <a:rPr lang="en-US" sz="2400" dirty="0" err="1"/>
                        <a:t>ApplyEdits</a:t>
                      </a:r>
                      <a:endParaRPr lang="en-US" sz="2400" dirty="0"/>
                    </a:p>
                  </a:txBody>
                  <a:tcPr/>
                </a:tc>
                <a:extLst>
                  <a:ext uri="{0D108BD9-81ED-4DB2-BD59-A6C34878D82A}">
                    <a16:rowId xmlns:a16="http://schemas.microsoft.com/office/drawing/2014/main" val="3155472763"/>
                  </a:ext>
                </a:extLst>
              </a:tr>
              <a:tr h="370840">
                <a:tc>
                  <a:txBody>
                    <a:bodyPr/>
                    <a:lstStyle/>
                    <a:p>
                      <a:r>
                        <a:rPr lang="en-US" sz="2400" dirty="0" err="1"/>
                        <a:t>EditOperation.Create</a:t>
                      </a:r>
                      <a:r>
                        <a:rPr lang="en-US" sz="2400" dirty="0"/>
                        <a:t> &gt; Execute</a:t>
                      </a:r>
                    </a:p>
                  </a:txBody>
                  <a:tcPr/>
                </a:tc>
                <a:tc>
                  <a:txBody>
                    <a:bodyPr/>
                    <a:lstStyle/>
                    <a:p>
                      <a:r>
                        <a:rPr lang="en-US" sz="2400" dirty="0" err="1"/>
                        <a:t>FeatureService</a:t>
                      </a:r>
                      <a:r>
                        <a:rPr lang="en-US" sz="2400" dirty="0"/>
                        <a:t> </a:t>
                      </a:r>
                      <a:r>
                        <a:rPr lang="en-US" sz="2400" dirty="0" err="1"/>
                        <a:t>ApplyEdits</a:t>
                      </a:r>
                      <a:endParaRPr lang="en-US" sz="2400" dirty="0"/>
                    </a:p>
                  </a:txBody>
                  <a:tcPr/>
                </a:tc>
                <a:extLst>
                  <a:ext uri="{0D108BD9-81ED-4DB2-BD59-A6C34878D82A}">
                    <a16:rowId xmlns:a16="http://schemas.microsoft.com/office/drawing/2014/main" val="964836189"/>
                  </a:ext>
                </a:extLst>
              </a:tr>
              <a:tr h="370840">
                <a:tc>
                  <a:txBody>
                    <a:bodyPr/>
                    <a:lstStyle/>
                    <a:p>
                      <a:r>
                        <a:rPr lang="en-US" sz="2400" dirty="0"/>
                        <a:t>Open feature class</a:t>
                      </a:r>
                    </a:p>
                  </a:txBody>
                  <a:tcPr/>
                </a:tc>
                <a:tc>
                  <a:txBody>
                    <a:bodyPr/>
                    <a:lstStyle/>
                    <a:p>
                      <a:r>
                        <a:rPr lang="en-US" sz="2400" dirty="0" err="1"/>
                        <a:t>FeatureService</a:t>
                      </a:r>
                      <a:r>
                        <a:rPr lang="en-US" sz="2400" dirty="0"/>
                        <a:t> layer resource</a:t>
                      </a:r>
                    </a:p>
                  </a:txBody>
                  <a:tcPr/>
                </a:tc>
                <a:extLst>
                  <a:ext uri="{0D108BD9-81ED-4DB2-BD59-A6C34878D82A}">
                    <a16:rowId xmlns:a16="http://schemas.microsoft.com/office/drawing/2014/main" val="967453316"/>
                  </a:ext>
                </a:extLst>
              </a:tr>
              <a:tr h="370840">
                <a:tc>
                  <a:txBody>
                    <a:bodyPr/>
                    <a:lstStyle/>
                    <a:p>
                      <a:r>
                        <a:rPr lang="en-US" sz="2400" dirty="0"/>
                        <a:t>Open datastore</a:t>
                      </a:r>
                    </a:p>
                  </a:txBody>
                  <a:tcPr/>
                </a:tc>
                <a:tc>
                  <a:txBody>
                    <a:bodyPr/>
                    <a:lstStyle/>
                    <a:p>
                      <a:r>
                        <a:rPr lang="en-US" sz="2400" dirty="0" err="1"/>
                        <a:t>FeatureService</a:t>
                      </a:r>
                      <a:r>
                        <a:rPr lang="en-US" sz="2400" dirty="0"/>
                        <a:t> server resource, relationships resource, </a:t>
                      </a:r>
                      <a:r>
                        <a:rPr lang="en-US" sz="2400" dirty="0" err="1"/>
                        <a:t>queryDomains</a:t>
                      </a:r>
                      <a:endParaRPr lang="en-US" sz="2400" dirty="0"/>
                    </a:p>
                  </a:txBody>
                  <a:tcPr/>
                </a:tc>
                <a:extLst>
                  <a:ext uri="{0D108BD9-81ED-4DB2-BD59-A6C34878D82A}">
                    <a16:rowId xmlns:a16="http://schemas.microsoft.com/office/drawing/2014/main" val="1124466256"/>
                  </a:ext>
                </a:extLst>
              </a:tr>
              <a:tr h="0">
                <a:tc>
                  <a:txBody>
                    <a:bodyPr/>
                    <a:lstStyle/>
                    <a:p>
                      <a:r>
                        <a:rPr lang="en-US" sz="2400" dirty="0"/>
                        <a:t>… many more</a:t>
                      </a:r>
                    </a:p>
                  </a:txBody>
                  <a:tcPr/>
                </a:tc>
                <a:tc>
                  <a:txBody>
                    <a:bodyPr/>
                    <a:lstStyle/>
                    <a:p>
                      <a:endParaRPr lang="en-US" sz="2400" dirty="0"/>
                    </a:p>
                  </a:txBody>
                  <a:tcPr/>
                </a:tc>
                <a:extLst>
                  <a:ext uri="{0D108BD9-81ED-4DB2-BD59-A6C34878D82A}">
                    <a16:rowId xmlns:a16="http://schemas.microsoft.com/office/drawing/2014/main" val="308051954"/>
                  </a:ext>
                </a:extLst>
              </a:tr>
            </a:tbl>
          </a:graphicData>
        </a:graphic>
      </p:graphicFrame>
    </p:spTree>
    <p:extLst>
      <p:ext uri="{BB962C8B-B14F-4D97-AF65-F5344CB8AC3E}">
        <p14:creationId xmlns:p14="http://schemas.microsoft.com/office/powerpoint/2010/main" val="1814986904"/>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Agenda</a:t>
            </a:r>
          </a:p>
        </p:txBody>
      </p:sp>
      <p:sp>
        <p:nvSpPr>
          <p:cNvPr id="19" name="Content Placeholder 18"/>
          <p:cNvSpPr>
            <a:spLocks noGrp="1"/>
          </p:cNvSpPr>
          <p:nvPr>
            <p:ph sz="quarter" idx="10"/>
          </p:nvPr>
        </p:nvSpPr>
        <p:spPr>
          <a:xfrm>
            <a:off x="914400" y="1828799"/>
            <a:ext cx="10369296" cy="4346575"/>
          </a:xfrm>
        </p:spPr>
        <p:txBody>
          <a:bodyPr/>
          <a:lstStyle/>
          <a:p>
            <a:r>
              <a:rPr lang="en-US" dirty="0"/>
              <a:t>Feature Service Overview</a:t>
            </a:r>
          </a:p>
          <a:p>
            <a:r>
              <a:rPr lang="en-US" dirty="0"/>
              <a:t>Architecture and Data Storage</a:t>
            </a:r>
          </a:p>
          <a:p>
            <a:r>
              <a:rPr lang="en-US" dirty="0"/>
              <a:t>Branch Versioning</a:t>
            </a:r>
          </a:p>
          <a:p>
            <a:r>
              <a:rPr lang="en-US" dirty="0"/>
              <a:t>Editing Feature Services</a:t>
            </a:r>
          </a:p>
          <a:p>
            <a:r>
              <a:rPr lang="en-US" dirty="0"/>
              <a:t>Tips and tricks</a:t>
            </a:r>
          </a:p>
          <a:p>
            <a:endParaRPr lang="en-US" dirty="0"/>
          </a:p>
          <a:p>
            <a:endParaRPr lang="en-US" dirty="0"/>
          </a:p>
          <a:p>
            <a:endParaRPr lang="en-US" dirty="0"/>
          </a:p>
          <a:p>
            <a:endParaRPr lang="en-US" dirty="0"/>
          </a:p>
          <a:p>
            <a:r>
              <a:rPr lang="en-US" sz="1800" dirty="0"/>
              <a:t>Please silence your cell phones</a:t>
            </a:r>
          </a:p>
          <a:p>
            <a:endParaRPr lang="en-US" dirty="0"/>
          </a:p>
          <a:p>
            <a:pPr lvl="1"/>
            <a:endParaRPr lang="en-US" dirty="0"/>
          </a:p>
        </p:txBody>
      </p:sp>
      <p:grpSp>
        <p:nvGrpSpPr>
          <p:cNvPr id="10" name="Group 9">
            <a:extLst>
              <a:ext uri="{FF2B5EF4-FFF2-40B4-BE49-F238E27FC236}">
                <a16:creationId xmlns:a16="http://schemas.microsoft.com/office/drawing/2014/main" id="{45393B93-C2A3-4948-A496-03F18671228F}"/>
              </a:ext>
            </a:extLst>
          </p:cNvPr>
          <p:cNvGrpSpPr/>
          <p:nvPr/>
        </p:nvGrpSpPr>
        <p:grpSpPr>
          <a:xfrm>
            <a:off x="4757675" y="4923010"/>
            <a:ext cx="1693926" cy="1693926"/>
            <a:chOff x="4898799" y="3382391"/>
            <a:chExt cx="2489343" cy="2489343"/>
          </a:xfrm>
        </p:grpSpPr>
        <p:grpSp>
          <p:nvGrpSpPr>
            <p:cNvPr id="11" name="Group 10">
              <a:extLst>
                <a:ext uri="{FF2B5EF4-FFF2-40B4-BE49-F238E27FC236}">
                  <a16:creationId xmlns:a16="http://schemas.microsoft.com/office/drawing/2014/main" id="{7C591F19-65E6-4779-B384-600AB95EA703}"/>
                </a:ext>
              </a:extLst>
            </p:cNvPr>
            <p:cNvGrpSpPr>
              <a:grpSpLocks noChangeAspect="1"/>
            </p:cNvGrpSpPr>
            <p:nvPr/>
          </p:nvGrpSpPr>
          <p:grpSpPr>
            <a:xfrm rot="1103578">
              <a:off x="5241167" y="3970132"/>
              <a:ext cx="735319" cy="1177473"/>
              <a:chOff x="1307548" y="5067851"/>
              <a:chExt cx="357084" cy="571802"/>
            </a:xfrm>
          </p:grpSpPr>
          <p:sp useBgFill="1">
            <p:nvSpPr>
              <p:cNvPr id="16" name="Freeform 214">
                <a:extLst>
                  <a:ext uri="{FF2B5EF4-FFF2-40B4-BE49-F238E27FC236}">
                    <a16:creationId xmlns:a16="http://schemas.microsoft.com/office/drawing/2014/main" id="{8B99BEB0-FEC7-4146-9B1E-8EC2411E469D}"/>
                  </a:ext>
                </a:extLst>
              </p:cNvPr>
              <p:cNvSpPr>
                <a:spLocks/>
              </p:cNvSpPr>
              <p:nvPr/>
            </p:nvSpPr>
            <p:spPr bwMode="auto">
              <a:xfrm>
                <a:off x="1307548" y="5067851"/>
                <a:ext cx="357084" cy="571802"/>
              </a:xfrm>
              <a:custGeom>
                <a:avLst/>
                <a:gdLst>
                  <a:gd name="T0" fmla="*/ 260 w 1526"/>
                  <a:gd name="T1" fmla="*/ 0 h 2450"/>
                  <a:gd name="T2" fmla="*/ 1266 w 1526"/>
                  <a:gd name="T3" fmla="*/ 0 h 2450"/>
                  <a:gd name="T4" fmla="*/ 1308 w 1526"/>
                  <a:gd name="T5" fmla="*/ 4 h 2450"/>
                  <a:gd name="T6" fmla="*/ 1348 w 1526"/>
                  <a:gd name="T7" fmla="*/ 13 h 2450"/>
                  <a:gd name="T8" fmla="*/ 1386 w 1526"/>
                  <a:gd name="T9" fmla="*/ 30 h 2450"/>
                  <a:gd name="T10" fmla="*/ 1420 w 1526"/>
                  <a:gd name="T11" fmla="*/ 51 h 2450"/>
                  <a:gd name="T12" fmla="*/ 1450 w 1526"/>
                  <a:gd name="T13" fmla="*/ 78 h 2450"/>
                  <a:gd name="T14" fmla="*/ 1476 w 1526"/>
                  <a:gd name="T15" fmla="*/ 109 h 2450"/>
                  <a:gd name="T16" fmla="*/ 1497 w 1526"/>
                  <a:gd name="T17" fmla="*/ 144 h 2450"/>
                  <a:gd name="T18" fmla="*/ 1513 w 1526"/>
                  <a:gd name="T19" fmla="*/ 182 h 2450"/>
                  <a:gd name="T20" fmla="*/ 1522 w 1526"/>
                  <a:gd name="T21" fmla="*/ 223 h 2450"/>
                  <a:gd name="T22" fmla="*/ 1526 w 1526"/>
                  <a:gd name="T23" fmla="*/ 266 h 2450"/>
                  <a:gd name="T24" fmla="*/ 1526 w 1526"/>
                  <a:gd name="T25" fmla="*/ 2185 h 2450"/>
                  <a:gd name="T26" fmla="*/ 1522 w 1526"/>
                  <a:gd name="T27" fmla="*/ 2227 h 2450"/>
                  <a:gd name="T28" fmla="*/ 1513 w 1526"/>
                  <a:gd name="T29" fmla="*/ 2268 h 2450"/>
                  <a:gd name="T30" fmla="*/ 1497 w 1526"/>
                  <a:gd name="T31" fmla="*/ 2306 h 2450"/>
                  <a:gd name="T32" fmla="*/ 1476 w 1526"/>
                  <a:gd name="T33" fmla="*/ 2341 h 2450"/>
                  <a:gd name="T34" fmla="*/ 1450 w 1526"/>
                  <a:gd name="T35" fmla="*/ 2372 h 2450"/>
                  <a:gd name="T36" fmla="*/ 1420 w 1526"/>
                  <a:gd name="T37" fmla="*/ 2399 h 2450"/>
                  <a:gd name="T38" fmla="*/ 1386 w 1526"/>
                  <a:gd name="T39" fmla="*/ 2420 h 2450"/>
                  <a:gd name="T40" fmla="*/ 1348 w 1526"/>
                  <a:gd name="T41" fmla="*/ 2437 h 2450"/>
                  <a:gd name="T42" fmla="*/ 1308 w 1526"/>
                  <a:gd name="T43" fmla="*/ 2446 h 2450"/>
                  <a:gd name="T44" fmla="*/ 1266 w 1526"/>
                  <a:gd name="T45" fmla="*/ 2450 h 2450"/>
                  <a:gd name="T46" fmla="*/ 260 w 1526"/>
                  <a:gd name="T47" fmla="*/ 2450 h 2450"/>
                  <a:gd name="T48" fmla="*/ 218 w 1526"/>
                  <a:gd name="T49" fmla="*/ 2446 h 2450"/>
                  <a:gd name="T50" fmla="*/ 178 w 1526"/>
                  <a:gd name="T51" fmla="*/ 2437 h 2450"/>
                  <a:gd name="T52" fmla="*/ 140 w 1526"/>
                  <a:gd name="T53" fmla="*/ 2420 h 2450"/>
                  <a:gd name="T54" fmla="*/ 106 w 1526"/>
                  <a:gd name="T55" fmla="*/ 2399 h 2450"/>
                  <a:gd name="T56" fmla="*/ 76 w 1526"/>
                  <a:gd name="T57" fmla="*/ 2372 h 2450"/>
                  <a:gd name="T58" fmla="*/ 50 w 1526"/>
                  <a:gd name="T59" fmla="*/ 2341 h 2450"/>
                  <a:gd name="T60" fmla="*/ 29 w 1526"/>
                  <a:gd name="T61" fmla="*/ 2306 h 2450"/>
                  <a:gd name="T62" fmla="*/ 13 w 1526"/>
                  <a:gd name="T63" fmla="*/ 2268 h 2450"/>
                  <a:gd name="T64" fmla="*/ 4 w 1526"/>
                  <a:gd name="T65" fmla="*/ 2227 h 2450"/>
                  <a:gd name="T66" fmla="*/ 0 w 1526"/>
                  <a:gd name="T67" fmla="*/ 2185 h 2450"/>
                  <a:gd name="T68" fmla="*/ 0 w 1526"/>
                  <a:gd name="T69" fmla="*/ 266 h 2450"/>
                  <a:gd name="T70" fmla="*/ 4 w 1526"/>
                  <a:gd name="T71" fmla="*/ 223 h 2450"/>
                  <a:gd name="T72" fmla="*/ 13 w 1526"/>
                  <a:gd name="T73" fmla="*/ 182 h 2450"/>
                  <a:gd name="T74" fmla="*/ 29 w 1526"/>
                  <a:gd name="T75" fmla="*/ 144 h 2450"/>
                  <a:gd name="T76" fmla="*/ 50 w 1526"/>
                  <a:gd name="T77" fmla="*/ 109 h 2450"/>
                  <a:gd name="T78" fmla="*/ 76 w 1526"/>
                  <a:gd name="T79" fmla="*/ 78 h 2450"/>
                  <a:gd name="T80" fmla="*/ 106 w 1526"/>
                  <a:gd name="T81" fmla="*/ 51 h 2450"/>
                  <a:gd name="T82" fmla="*/ 140 w 1526"/>
                  <a:gd name="T83" fmla="*/ 30 h 2450"/>
                  <a:gd name="T84" fmla="*/ 178 w 1526"/>
                  <a:gd name="T85" fmla="*/ 13 h 2450"/>
                  <a:gd name="T86" fmla="*/ 218 w 1526"/>
                  <a:gd name="T87" fmla="*/ 4 h 2450"/>
                  <a:gd name="T88" fmla="*/ 260 w 1526"/>
                  <a:gd name="T89" fmla="*/ 0 h 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26" h="2450">
                    <a:moveTo>
                      <a:pt x="260" y="0"/>
                    </a:moveTo>
                    <a:lnTo>
                      <a:pt x="1266" y="0"/>
                    </a:lnTo>
                    <a:lnTo>
                      <a:pt x="1308" y="4"/>
                    </a:lnTo>
                    <a:lnTo>
                      <a:pt x="1348" y="13"/>
                    </a:lnTo>
                    <a:lnTo>
                      <a:pt x="1386" y="30"/>
                    </a:lnTo>
                    <a:lnTo>
                      <a:pt x="1420" y="51"/>
                    </a:lnTo>
                    <a:lnTo>
                      <a:pt x="1450" y="78"/>
                    </a:lnTo>
                    <a:lnTo>
                      <a:pt x="1476" y="109"/>
                    </a:lnTo>
                    <a:lnTo>
                      <a:pt x="1497" y="144"/>
                    </a:lnTo>
                    <a:lnTo>
                      <a:pt x="1513" y="182"/>
                    </a:lnTo>
                    <a:lnTo>
                      <a:pt x="1522" y="223"/>
                    </a:lnTo>
                    <a:lnTo>
                      <a:pt x="1526" y="266"/>
                    </a:lnTo>
                    <a:lnTo>
                      <a:pt x="1526" y="2185"/>
                    </a:lnTo>
                    <a:lnTo>
                      <a:pt x="1522" y="2227"/>
                    </a:lnTo>
                    <a:lnTo>
                      <a:pt x="1513" y="2268"/>
                    </a:lnTo>
                    <a:lnTo>
                      <a:pt x="1497" y="2306"/>
                    </a:lnTo>
                    <a:lnTo>
                      <a:pt x="1476" y="2341"/>
                    </a:lnTo>
                    <a:lnTo>
                      <a:pt x="1450" y="2372"/>
                    </a:lnTo>
                    <a:lnTo>
                      <a:pt x="1420" y="2399"/>
                    </a:lnTo>
                    <a:lnTo>
                      <a:pt x="1386" y="2420"/>
                    </a:lnTo>
                    <a:lnTo>
                      <a:pt x="1348" y="2437"/>
                    </a:lnTo>
                    <a:lnTo>
                      <a:pt x="1308" y="2446"/>
                    </a:lnTo>
                    <a:lnTo>
                      <a:pt x="1266" y="2450"/>
                    </a:lnTo>
                    <a:lnTo>
                      <a:pt x="260" y="2450"/>
                    </a:lnTo>
                    <a:lnTo>
                      <a:pt x="218" y="2446"/>
                    </a:lnTo>
                    <a:lnTo>
                      <a:pt x="178" y="2437"/>
                    </a:lnTo>
                    <a:lnTo>
                      <a:pt x="140" y="2420"/>
                    </a:lnTo>
                    <a:lnTo>
                      <a:pt x="106" y="2399"/>
                    </a:lnTo>
                    <a:lnTo>
                      <a:pt x="76" y="2372"/>
                    </a:lnTo>
                    <a:lnTo>
                      <a:pt x="50" y="2341"/>
                    </a:lnTo>
                    <a:lnTo>
                      <a:pt x="29" y="2306"/>
                    </a:lnTo>
                    <a:lnTo>
                      <a:pt x="13" y="2268"/>
                    </a:lnTo>
                    <a:lnTo>
                      <a:pt x="4" y="2227"/>
                    </a:lnTo>
                    <a:lnTo>
                      <a:pt x="0" y="2185"/>
                    </a:lnTo>
                    <a:lnTo>
                      <a:pt x="0" y="266"/>
                    </a:lnTo>
                    <a:lnTo>
                      <a:pt x="4" y="223"/>
                    </a:lnTo>
                    <a:lnTo>
                      <a:pt x="13" y="182"/>
                    </a:lnTo>
                    <a:lnTo>
                      <a:pt x="29" y="144"/>
                    </a:lnTo>
                    <a:lnTo>
                      <a:pt x="50" y="109"/>
                    </a:lnTo>
                    <a:lnTo>
                      <a:pt x="76" y="78"/>
                    </a:lnTo>
                    <a:lnTo>
                      <a:pt x="106" y="51"/>
                    </a:lnTo>
                    <a:lnTo>
                      <a:pt x="140" y="30"/>
                    </a:lnTo>
                    <a:lnTo>
                      <a:pt x="178" y="13"/>
                    </a:lnTo>
                    <a:lnTo>
                      <a:pt x="218" y="4"/>
                    </a:lnTo>
                    <a:lnTo>
                      <a:pt x="260"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15">
                <a:extLst>
                  <a:ext uri="{FF2B5EF4-FFF2-40B4-BE49-F238E27FC236}">
                    <a16:creationId xmlns:a16="http://schemas.microsoft.com/office/drawing/2014/main" id="{658C982F-68FE-4E9A-94B2-1A32E4BB454B}"/>
                  </a:ext>
                </a:extLst>
              </p:cNvPr>
              <p:cNvSpPr>
                <a:spLocks noEditPoints="1"/>
              </p:cNvSpPr>
              <p:nvPr/>
            </p:nvSpPr>
            <p:spPr bwMode="auto">
              <a:xfrm>
                <a:off x="1335554" y="5095858"/>
                <a:ext cx="301071" cy="515789"/>
              </a:xfrm>
              <a:custGeom>
                <a:avLst/>
                <a:gdLst>
                  <a:gd name="T0" fmla="*/ 621 w 1286"/>
                  <a:gd name="T1" fmla="*/ 1902 h 2210"/>
                  <a:gd name="T2" fmla="*/ 574 w 1286"/>
                  <a:gd name="T3" fmla="*/ 1925 h 2210"/>
                  <a:gd name="T4" fmla="*/ 543 w 1286"/>
                  <a:gd name="T5" fmla="*/ 1963 h 2210"/>
                  <a:gd name="T6" fmla="*/ 531 w 1286"/>
                  <a:gd name="T7" fmla="*/ 2015 h 2210"/>
                  <a:gd name="T8" fmla="*/ 543 w 1286"/>
                  <a:gd name="T9" fmla="*/ 2067 h 2210"/>
                  <a:gd name="T10" fmla="*/ 574 w 1286"/>
                  <a:gd name="T11" fmla="*/ 2107 h 2210"/>
                  <a:gd name="T12" fmla="*/ 621 w 1286"/>
                  <a:gd name="T13" fmla="*/ 2129 h 2210"/>
                  <a:gd name="T14" fmla="*/ 674 w 1286"/>
                  <a:gd name="T15" fmla="*/ 2129 h 2210"/>
                  <a:gd name="T16" fmla="*/ 720 w 1286"/>
                  <a:gd name="T17" fmla="*/ 2107 h 2210"/>
                  <a:gd name="T18" fmla="*/ 753 w 1286"/>
                  <a:gd name="T19" fmla="*/ 2067 h 2210"/>
                  <a:gd name="T20" fmla="*/ 765 w 1286"/>
                  <a:gd name="T21" fmla="*/ 2015 h 2210"/>
                  <a:gd name="T22" fmla="*/ 753 w 1286"/>
                  <a:gd name="T23" fmla="*/ 1963 h 2210"/>
                  <a:gd name="T24" fmla="*/ 720 w 1286"/>
                  <a:gd name="T25" fmla="*/ 1925 h 2210"/>
                  <a:gd name="T26" fmla="*/ 674 w 1286"/>
                  <a:gd name="T27" fmla="*/ 1902 h 2210"/>
                  <a:gd name="T28" fmla="*/ 119 w 1286"/>
                  <a:gd name="T29" fmla="*/ 238 h 2210"/>
                  <a:gd name="T30" fmla="*/ 1174 w 1286"/>
                  <a:gd name="T31" fmla="*/ 1812 h 2210"/>
                  <a:gd name="T32" fmla="*/ 119 w 1286"/>
                  <a:gd name="T33" fmla="*/ 238 h 2210"/>
                  <a:gd name="T34" fmla="*/ 1146 w 1286"/>
                  <a:gd name="T35" fmla="*/ 0 h 2210"/>
                  <a:gd name="T36" fmla="*/ 1200 w 1286"/>
                  <a:gd name="T37" fmla="*/ 11 h 2210"/>
                  <a:gd name="T38" fmla="*/ 1245 w 1286"/>
                  <a:gd name="T39" fmla="*/ 42 h 2210"/>
                  <a:gd name="T40" fmla="*/ 1275 w 1286"/>
                  <a:gd name="T41" fmla="*/ 89 h 2210"/>
                  <a:gd name="T42" fmla="*/ 1286 w 1286"/>
                  <a:gd name="T43" fmla="*/ 146 h 2210"/>
                  <a:gd name="T44" fmla="*/ 1284 w 1286"/>
                  <a:gd name="T45" fmla="*/ 2094 h 2210"/>
                  <a:gd name="T46" fmla="*/ 1262 w 1286"/>
                  <a:gd name="T47" fmla="*/ 2146 h 2210"/>
                  <a:gd name="T48" fmla="*/ 1225 w 1286"/>
                  <a:gd name="T49" fmla="*/ 2185 h 2210"/>
                  <a:gd name="T50" fmla="*/ 1175 w 1286"/>
                  <a:gd name="T51" fmla="*/ 2208 h 2210"/>
                  <a:gd name="T52" fmla="*/ 140 w 1286"/>
                  <a:gd name="T53" fmla="*/ 2210 h 2210"/>
                  <a:gd name="T54" fmla="*/ 86 w 1286"/>
                  <a:gd name="T55" fmla="*/ 2199 h 2210"/>
                  <a:gd name="T56" fmla="*/ 41 w 1286"/>
                  <a:gd name="T57" fmla="*/ 2168 h 2210"/>
                  <a:gd name="T58" fmla="*/ 11 w 1286"/>
                  <a:gd name="T59" fmla="*/ 2121 h 2210"/>
                  <a:gd name="T60" fmla="*/ 0 w 1286"/>
                  <a:gd name="T61" fmla="*/ 2065 h 2210"/>
                  <a:gd name="T62" fmla="*/ 2 w 1286"/>
                  <a:gd name="T63" fmla="*/ 116 h 2210"/>
                  <a:gd name="T64" fmla="*/ 24 w 1286"/>
                  <a:gd name="T65" fmla="*/ 64 h 2210"/>
                  <a:gd name="T66" fmla="*/ 61 w 1286"/>
                  <a:gd name="T67" fmla="*/ 25 h 2210"/>
                  <a:gd name="T68" fmla="*/ 111 w 1286"/>
                  <a:gd name="T69" fmla="*/ 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6" h="2210">
                    <a:moveTo>
                      <a:pt x="648" y="1898"/>
                    </a:moveTo>
                    <a:lnTo>
                      <a:pt x="621" y="1902"/>
                    </a:lnTo>
                    <a:lnTo>
                      <a:pt x="596" y="1910"/>
                    </a:lnTo>
                    <a:lnTo>
                      <a:pt x="574" y="1925"/>
                    </a:lnTo>
                    <a:lnTo>
                      <a:pt x="556" y="1943"/>
                    </a:lnTo>
                    <a:lnTo>
                      <a:pt x="543" y="1963"/>
                    </a:lnTo>
                    <a:lnTo>
                      <a:pt x="534" y="1989"/>
                    </a:lnTo>
                    <a:lnTo>
                      <a:pt x="531" y="2015"/>
                    </a:lnTo>
                    <a:lnTo>
                      <a:pt x="534" y="2042"/>
                    </a:lnTo>
                    <a:lnTo>
                      <a:pt x="543" y="2067"/>
                    </a:lnTo>
                    <a:lnTo>
                      <a:pt x="556" y="2089"/>
                    </a:lnTo>
                    <a:lnTo>
                      <a:pt x="574" y="2107"/>
                    </a:lnTo>
                    <a:lnTo>
                      <a:pt x="596" y="2121"/>
                    </a:lnTo>
                    <a:lnTo>
                      <a:pt x="621" y="2129"/>
                    </a:lnTo>
                    <a:lnTo>
                      <a:pt x="648" y="2133"/>
                    </a:lnTo>
                    <a:lnTo>
                      <a:pt x="674" y="2129"/>
                    </a:lnTo>
                    <a:lnTo>
                      <a:pt x="699" y="2121"/>
                    </a:lnTo>
                    <a:lnTo>
                      <a:pt x="720" y="2107"/>
                    </a:lnTo>
                    <a:lnTo>
                      <a:pt x="739" y="2089"/>
                    </a:lnTo>
                    <a:lnTo>
                      <a:pt x="753" y="2067"/>
                    </a:lnTo>
                    <a:lnTo>
                      <a:pt x="761" y="2042"/>
                    </a:lnTo>
                    <a:lnTo>
                      <a:pt x="765" y="2015"/>
                    </a:lnTo>
                    <a:lnTo>
                      <a:pt x="761" y="1989"/>
                    </a:lnTo>
                    <a:lnTo>
                      <a:pt x="753" y="1963"/>
                    </a:lnTo>
                    <a:lnTo>
                      <a:pt x="739" y="1943"/>
                    </a:lnTo>
                    <a:lnTo>
                      <a:pt x="720" y="1925"/>
                    </a:lnTo>
                    <a:lnTo>
                      <a:pt x="699" y="1910"/>
                    </a:lnTo>
                    <a:lnTo>
                      <a:pt x="674" y="1902"/>
                    </a:lnTo>
                    <a:lnTo>
                      <a:pt x="648" y="1898"/>
                    </a:lnTo>
                    <a:close/>
                    <a:moveTo>
                      <a:pt x="119" y="238"/>
                    </a:moveTo>
                    <a:lnTo>
                      <a:pt x="119" y="1812"/>
                    </a:lnTo>
                    <a:lnTo>
                      <a:pt x="1174" y="1812"/>
                    </a:lnTo>
                    <a:lnTo>
                      <a:pt x="1174" y="238"/>
                    </a:lnTo>
                    <a:lnTo>
                      <a:pt x="119" y="238"/>
                    </a:lnTo>
                    <a:close/>
                    <a:moveTo>
                      <a:pt x="140" y="0"/>
                    </a:moveTo>
                    <a:lnTo>
                      <a:pt x="1146" y="0"/>
                    </a:lnTo>
                    <a:lnTo>
                      <a:pt x="1175" y="2"/>
                    </a:lnTo>
                    <a:lnTo>
                      <a:pt x="1200" y="11"/>
                    </a:lnTo>
                    <a:lnTo>
                      <a:pt x="1225" y="25"/>
                    </a:lnTo>
                    <a:lnTo>
                      <a:pt x="1245" y="42"/>
                    </a:lnTo>
                    <a:lnTo>
                      <a:pt x="1262" y="64"/>
                    </a:lnTo>
                    <a:lnTo>
                      <a:pt x="1275" y="89"/>
                    </a:lnTo>
                    <a:lnTo>
                      <a:pt x="1284" y="116"/>
                    </a:lnTo>
                    <a:lnTo>
                      <a:pt x="1286" y="146"/>
                    </a:lnTo>
                    <a:lnTo>
                      <a:pt x="1286" y="2065"/>
                    </a:lnTo>
                    <a:lnTo>
                      <a:pt x="1284" y="2094"/>
                    </a:lnTo>
                    <a:lnTo>
                      <a:pt x="1275" y="2121"/>
                    </a:lnTo>
                    <a:lnTo>
                      <a:pt x="1262" y="2146"/>
                    </a:lnTo>
                    <a:lnTo>
                      <a:pt x="1245" y="2168"/>
                    </a:lnTo>
                    <a:lnTo>
                      <a:pt x="1225" y="2185"/>
                    </a:lnTo>
                    <a:lnTo>
                      <a:pt x="1200" y="2199"/>
                    </a:lnTo>
                    <a:lnTo>
                      <a:pt x="1175" y="2208"/>
                    </a:lnTo>
                    <a:lnTo>
                      <a:pt x="1146" y="2210"/>
                    </a:lnTo>
                    <a:lnTo>
                      <a:pt x="140" y="2210"/>
                    </a:lnTo>
                    <a:lnTo>
                      <a:pt x="111" y="2208"/>
                    </a:lnTo>
                    <a:lnTo>
                      <a:pt x="86" y="2199"/>
                    </a:lnTo>
                    <a:lnTo>
                      <a:pt x="61" y="2185"/>
                    </a:lnTo>
                    <a:lnTo>
                      <a:pt x="41" y="2168"/>
                    </a:lnTo>
                    <a:lnTo>
                      <a:pt x="24" y="2146"/>
                    </a:lnTo>
                    <a:lnTo>
                      <a:pt x="11" y="2121"/>
                    </a:lnTo>
                    <a:lnTo>
                      <a:pt x="2" y="2094"/>
                    </a:lnTo>
                    <a:lnTo>
                      <a:pt x="0" y="2065"/>
                    </a:lnTo>
                    <a:lnTo>
                      <a:pt x="0" y="146"/>
                    </a:lnTo>
                    <a:lnTo>
                      <a:pt x="2" y="116"/>
                    </a:lnTo>
                    <a:lnTo>
                      <a:pt x="11" y="89"/>
                    </a:lnTo>
                    <a:lnTo>
                      <a:pt x="24" y="64"/>
                    </a:lnTo>
                    <a:lnTo>
                      <a:pt x="41" y="42"/>
                    </a:lnTo>
                    <a:lnTo>
                      <a:pt x="61" y="25"/>
                    </a:lnTo>
                    <a:lnTo>
                      <a:pt x="86" y="11"/>
                    </a:lnTo>
                    <a:lnTo>
                      <a:pt x="111" y="2"/>
                    </a:lnTo>
                    <a:lnTo>
                      <a:pt x="14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 name="Group 11">
              <a:extLst>
                <a:ext uri="{FF2B5EF4-FFF2-40B4-BE49-F238E27FC236}">
                  <a16:creationId xmlns:a16="http://schemas.microsoft.com/office/drawing/2014/main" id="{9CA7B6D5-9B56-41E9-A99F-A9E02A45A1B7}"/>
                </a:ext>
              </a:extLst>
            </p:cNvPr>
            <p:cNvGrpSpPr>
              <a:grpSpLocks noChangeAspect="1"/>
            </p:cNvGrpSpPr>
            <p:nvPr/>
          </p:nvGrpSpPr>
          <p:grpSpPr>
            <a:xfrm rot="1105637">
              <a:off x="6118107" y="4065737"/>
              <a:ext cx="889113" cy="1244757"/>
              <a:chOff x="2141129" y="5764577"/>
              <a:chExt cx="431769" cy="604476"/>
            </a:xfrm>
          </p:grpSpPr>
          <p:sp useBgFill="1">
            <p:nvSpPr>
              <p:cNvPr id="14" name="Freeform 220">
                <a:extLst>
                  <a:ext uri="{FF2B5EF4-FFF2-40B4-BE49-F238E27FC236}">
                    <a16:creationId xmlns:a16="http://schemas.microsoft.com/office/drawing/2014/main" id="{A964AAA2-9C68-4AD0-B8DE-65AD1C5A2FDB}"/>
                  </a:ext>
                </a:extLst>
              </p:cNvPr>
              <p:cNvSpPr>
                <a:spLocks/>
              </p:cNvSpPr>
              <p:nvPr/>
            </p:nvSpPr>
            <p:spPr bwMode="auto">
              <a:xfrm>
                <a:off x="2141129" y="5764577"/>
                <a:ext cx="431769" cy="604476"/>
              </a:xfrm>
              <a:custGeom>
                <a:avLst/>
                <a:gdLst>
                  <a:gd name="T0" fmla="*/ 224 w 1846"/>
                  <a:gd name="T1" fmla="*/ 0 h 2586"/>
                  <a:gd name="T2" fmla="*/ 1622 w 1846"/>
                  <a:gd name="T3" fmla="*/ 0 h 2586"/>
                  <a:gd name="T4" fmla="*/ 1662 w 1846"/>
                  <a:gd name="T5" fmla="*/ 4 h 2586"/>
                  <a:gd name="T6" fmla="*/ 1699 w 1846"/>
                  <a:gd name="T7" fmla="*/ 15 h 2586"/>
                  <a:gd name="T8" fmla="*/ 1734 w 1846"/>
                  <a:gd name="T9" fmla="*/ 32 h 2586"/>
                  <a:gd name="T10" fmla="*/ 1766 w 1846"/>
                  <a:gd name="T11" fmla="*/ 54 h 2586"/>
                  <a:gd name="T12" fmla="*/ 1792 w 1846"/>
                  <a:gd name="T13" fmla="*/ 80 h 2586"/>
                  <a:gd name="T14" fmla="*/ 1815 w 1846"/>
                  <a:gd name="T15" fmla="*/ 112 h 2586"/>
                  <a:gd name="T16" fmla="*/ 1831 w 1846"/>
                  <a:gd name="T17" fmla="*/ 147 h 2586"/>
                  <a:gd name="T18" fmla="*/ 1842 w 1846"/>
                  <a:gd name="T19" fmla="*/ 185 h 2586"/>
                  <a:gd name="T20" fmla="*/ 1846 w 1846"/>
                  <a:gd name="T21" fmla="*/ 225 h 2586"/>
                  <a:gd name="T22" fmla="*/ 1846 w 1846"/>
                  <a:gd name="T23" fmla="*/ 2361 h 2586"/>
                  <a:gd name="T24" fmla="*/ 1842 w 1846"/>
                  <a:gd name="T25" fmla="*/ 2401 h 2586"/>
                  <a:gd name="T26" fmla="*/ 1831 w 1846"/>
                  <a:gd name="T27" fmla="*/ 2439 h 2586"/>
                  <a:gd name="T28" fmla="*/ 1815 w 1846"/>
                  <a:gd name="T29" fmla="*/ 2474 h 2586"/>
                  <a:gd name="T30" fmla="*/ 1792 w 1846"/>
                  <a:gd name="T31" fmla="*/ 2506 h 2586"/>
                  <a:gd name="T32" fmla="*/ 1766 w 1846"/>
                  <a:gd name="T33" fmla="*/ 2532 h 2586"/>
                  <a:gd name="T34" fmla="*/ 1734 w 1846"/>
                  <a:gd name="T35" fmla="*/ 2554 h 2586"/>
                  <a:gd name="T36" fmla="*/ 1699 w 1846"/>
                  <a:gd name="T37" fmla="*/ 2571 h 2586"/>
                  <a:gd name="T38" fmla="*/ 1662 w 1846"/>
                  <a:gd name="T39" fmla="*/ 2582 h 2586"/>
                  <a:gd name="T40" fmla="*/ 1622 w 1846"/>
                  <a:gd name="T41" fmla="*/ 2586 h 2586"/>
                  <a:gd name="T42" fmla="*/ 224 w 1846"/>
                  <a:gd name="T43" fmla="*/ 2586 h 2586"/>
                  <a:gd name="T44" fmla="*/ 184 w 1846"/>
                  <a:gd name="T45" fmla="*/ 2582 h 2586"/>
                  <a:gd name="T46" fmla="*/ 147 w 1846"/>
                  <a:gd name="T47" fmla="*/ 2571 h 2586"/>
                  <a:gd name="T48" fmla="*/ 112 w 1846"/>
                  <a:gd name="T49" fmla="*/ 2554 h 2586"/>
                  <a:gd name="T50" fmla="*/ 80 w 1846"/>
                  <a:gd name="T51" fmla="*/ 2532 h 2586"/>
                  <a:gd name="T52" fmla="*/ 54 w 1846"/>
                  <a:gd name="T53" fmla="*/ 2506 h 2586"/>
                  <a:gd name="T54" fmla="*/ 31 w 1846"/>
                  <a:gd name="T55" fmla="*/ 2474 h 2586"/>
                  <a:gd name="T56" fmla="*/ 15 w 1846"/>
                  <a:gd name="T57" fmla="*/ 2439 h 2586"/>
                  <a:gd name="T58" fmla="*/ 4 w 1846"/>
                  <a:gd name="T59" fmla="*/ 2401 h 2586"/>
                  <a:gd name="T60" fmla="*/ 0 w 1846"/>
                  <a:gd name="T61" fmla="*/ 2361 h 2586"/>
                  <a:gd name="T62" fmla="*/ 0 w 1846"/>
                  <a:gd name="T63" fmla="*/ 225 h 2586"/>
                  <a:gd name="T64" fmla="*/ 4 w 1846"/>
                  <a:gd name="T65" fmla="*/ 185 h 2586"/>
                  <a:gd name="T66" fmla="*/ 15 w 1846"/>
                  <a:gd name="T67" fmla="*/ 147 h 2586"/>
                  <a:gd name="T68" fmla="*/ 31 w 1846"/>
                  <a:gd name="T69" fmla="*/ 112 h 2586"/>
                  <a:gd name="T70" fmla="*/ 54 w 1846"/>
                  <a:gd name="T71" fmla="*/ 80 h 2586"/>
                  <a:gd name="T72" fmla="*/ 80 w 1846"/>
                  <a:gd name="T73" fmla="*/ 54 h 2586"/>
                  <a:gd name="T74" fmla="*/ 112 w 1846"/>
                  <a:gd name="T75" fmla="*/ 32 h 2586"/>
                  <a:gd name="T76" fmla="*/ 147 w 1846"/>
                  <a:gd name="T77" fmla="*/ 15 h 2586"/>
                  <a:gd name="T78" fmla="*/ 184 w 1846"/>
                  <a:gd name="T79" fmla="*/ 4 h 2586"/>
                  <a:gd name="T80" fmla="*/ 224 w 1846"/>
                  <a:gd name="T81" fmla="*/ 0 h 2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6" h="2586">
                    <a:moveTo>
                      <a:pt x="224" y="0"/>
                    </a:moveTo>
                    <a:lnTo>
                      <a:pt x="1622" y="0"/>
                    </a:lnTo>
                    <a:lnTo>
                      <a:pt x="1662" y="4"/>
                    </a:lnTo>
                    <a:lnTo>
                      <a:pt x="1699" y="15"/>
                    </a:lnTo>
                    <a:lnTo>
                      <a:pt x="1734" y="32"/>
                    </a:lnTo>
                    <a:lnTo>
                      <a:pt x="1766" y="54"/>
                    </a:lnTo>
                    <a:lnTo>
                      <a:pt x="1792" y="80"/>
                    </a:lnTo>
                    <a:lnTo>
                      <a:pt x="1815" y="112"/>
                    </a:lnTo>
                    <a:lnTo>
                      <a:pt x="1831" y="147"/>
                    </a:lnTo>
                    <a:lnTo>
                      <a:pt x="1842" y="185"/>
                    </a:lnTo>
                    <a:lnTo>
                      <a:pt x="1846" y="225"/>
                    </a:lnTo>
                    <a:lnTo>
                      <a:pt x="1846" y="2361"/>
                    </a:lnTo>
                    <a:lnTo>
                      <a:pt x="1842" y="2401"/>
                    </a:lnTo>
                    <a:lnTo>
                      <a:pt x="1831" y="2439"/>
                    </a:lnTo>
                    <a:lnTo>
                      <a:pt x="1815" y="2474"/>
                    </a:lnTo>
                    <a:lnTo>
                      <a:pt x="1792" y="2506"/>
                    </a:lnTo>
                    <a:lnTo>
                      <a:pt x="1766" y="2532"/>
                    </a:lnTo>
                    <a:lnTo>
                      <a:pt x="1734" y="2554"/>
                    </a:lnTo>
                    <a:lnTo>
                      <a:pt x="1699" y="2571"/>
                    </a:lnTo>
                    <a:lnTo>
                      <a:pt x="1662" y="2582"/>
                    </a:lnTo>
                    <a:lnTo>
                      <a:pt x="1622" y="2586"/>
                    </a:lnTo>
                    <a:lnTo>
                      <a:pt x="224" y="2586"/>
                    </a:lnTo>
                    <a:lnTo>
                      <a:pt x="184" y="2582"/>
                    </a:lnTo>
                    <a:lnTo>
                      <a:pt x="147" y="2571"/>
                    </a:lnTo>
                    <a:lnTo>
                      <a:pt x="112" y="2554"/>
                    </a:lnTo>
                    <a:lnTo>
                      <a:pt x="80" y="2532"/>
                    </a:lnTo>
                    <a:lnTo>
                      <a:pt x="54" y="2506"/>
                    </a:lnTo>
                    <a:lnTo>
                      <a:pt x="31" y="2474"/>
                    </a:lnTo>
                    <a:lnTo>
                      <a:pt x="15" y="2439"/>
                    </a:lnTo>
                    <a:lnTo>
                      <a:pt x="4" y="2401"/>
                    </a:lnTo>
                    <a:lnTo>
                      <a:pt x="0" y="2361"/>
                    </a:lnTo>
                    <a:lnTo>
                      <a:pt x="0" y="225"/>
                    </a:lnTo>
                    <a:lnTo>
                      <a:pt x="4" y="185"/>
                    </a:lnTo>
                    <a:lnTo>
                      <a:pt x="15" y="147"/>
                    </a:lnTo>
                    <a:lnTo>
                      <a:pt x="31" y="112"/>
                    </a:lnTo>
                    <a:lnTo>
                      <a:pt x="54" y="80"/>
                    </a:lnTo>
                    <a:lnTo>
                      <a:pt x="80" y="54"/>
                    </a:lnTo>
                    <a:lnTo>
                      <a:pt x="112" y="32"/>
                    </a:lnTo>
                    <a:lnTo>
                      <a:pt x="147" y="15"/>
                    </a:lnTo>
                    <a:lnTo>
                      <a:pt x="184" y="4"/>
                    </a:lnTo>
                    <a:lnTo>
                      <a:pt x="224"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21">
                <a:extLst>
                  <a:ext uri="{FF2B5EF4-FFF2-40B4-BE49-F238E27FC236}">
                    <a16:creationId xmlns:a16="http://schemas.microsoft.com/office/drawing/2014/main" id="{3C26443F-1F76-4B16-A493-30A1750CB58F}"/>
                  </a:ext>
                </a:extLst>
              </p:cNvPr>
              <p:cNvSpPr>
                <a:spLocks noEditPoints="1"/>
              </p:cNvSpPr>
              <p:nvPr/>
            </p:nvSpPr>
            <p:spPr bwMode="auto">
              <a:xfrm>
                <a:off x="2169135" y="5792584"/>
                <a:ext cx="375755" cy="548463"/>
              </a:xfrm>
              <a:custGeom>
                <a:avLst/>
                <a:gdLst>
                  <a:gd name="T0" fmla="*/ 1103 w 1606"/>
                  <a:gd name="T1" fmla="*/ 2175 h 2346"/>
                  <a:gd name="T2" fmla="*/ 1266 w 1606"/>
                  <a:gd name="T3" fmla="*/ 2012 h 2346"/>
                  <a:gd name="T4" fmla="*/ 340 w 1606"/>
                  <a:gd name="T5" fmla="*/ 2012 h 2346"/>
                  <a:gd name="T6" fmla="*/ 503 w 1606"/>
                  <a:gd name="T7" fmla="*/ 2175 h 2346"/>
                  <a:gd name="T8" fmla="*/ 340 w 1606"/>
                  <a:gd name="T9" fmla="*/ 2012 h 2346"/>
                  <a:gd name="T10" fmla="*/ 774 w 1606"/>
                  <a:gd name="T11" fmla="*/ 1969 h 2346"/>
                  <a:gd name="T12" fmla="*/ 723 w 1606"/>
                  <a:gd name="T13" fmla="*/ 1994 h 2346"/>
                  <a:gd name="T14" fmla="*/ 688 w 1606"/>
                  <a:gd name="T15" fmla="*/ 2038 h 2346"/>
                  <a:gd name="T16" fmla="*/ 675 w 1606"/>
                  <a:gd name="T17" fmla="*/ 2094 h 2346"/>
                  <a:gd name="T18" fmla="*/ 688 w 1606"/>
                  <a:gd name="T19" fmla="*/ 2150 h 2346"/>
                  <a:gd name="T20" fmla="*/ 723 w 1606"/>
                  <a:gd name="T21" fmla="*/ 2193 h 2346"/>
                  <a:gd name="T22" fmla="*/ 774 w 1606"/>
                  <a:gd name="T23" fmla="*/ 2219 h 2346"/>
                  <a:gd name="T24" fmla="*/ 832 w 1606"/>
                  <a:gd name="T25" fmla="*/ 2219 h 2346"/>
                  <a:gd name="T26" fmla="*/ 883 w 1606"/>
                  <a:gd name="T27" fmla="*/ 2193 h 2346"/>
                  <a:gd name="T28" fmla="*/ 918 w 1606"/>
                  <a:gd name="T29" fmla="*/ 2150 h 2346"/>
                  <a:gd name="T30" fmla="*/ 931 w 1606"/>
                  <a:gd name="T31" fmla="*/ 2094 h 2346"/>
                  <a:gd name="T32" fmla="*/ 918 w 1606"/>
                  <a:gd name="T33" fmla="*/ 2038 h 2346"/>
                  <a:gd name="T34" fmla="*/ 883 w 1606"/>
                  <a:gd name="T35" fmla="*/ 1994 h 2346"/>
                  <a:gd name="T36" fmla="*/ 832 w 1606"/>
                  <a:gd name="T37" fmla="*/ 1969 h 2346"/>
                  <a:gd name="T38" fmla="*/ 146 w 1606"/>
                  <a:gd name="T39" fmla="*/ 190 h 2346"/>
                  <a:gd name="T40" fmla="*/ 1460 w 1606"/>
                  <a:gd name="T41" fmla="*/ 1888 h 2346"/>
                  <a:gd name="T42" fmla="*/ 146 w 1606"/>
                  <a:gd name="T43" fmla="*/ 190 h 2346"/>
                  <a:gd name="T44" fmla="*/ 1502 w 1606"/>
                  <a:gd name="T45" fmla="*/ 0 h 2346"/>
                  <a:gd name="T46" fmla="*/ 1554 w 1606"/>
                  <a:gd name="T47" fmla="*/ 15 h 2346"/>
                  <a:gd name="T48" fmla="*/ 1591 w 1606"/>
                  <a:gd name="T49" fmla="*/ 52 h 2346"/>
                  <a:gd name="T50" fmla="*/ 1606 w 1606"/>
                  <a:gd name="T51" fmla="*/ 105 h 2346"/>
                  <a:gd name="T52" fmla="*/ 1602 w 1606"/>
                  <a:gd name="T53" fmla="*/ 2268 h 2346"/>
                  <a:gd name="T54" fmla="*/ 1576 w 1606"/>
                  <a:gd name="T55" fmla="*/ 2314 h 2346"/>
                  <a:gd name="T56" fmla="*/ 1530 w 1606"/>
                  <a:gd name="T57" fmla="*/ 2341 h 2346"/>
                  <a:gd name="T58" fmla="*/ 104 w 1606"/>
                  <a:gd name="T59" fmla="*/ 2346 h 2346"/>
                  <a:gd name="T60" fmla="*/ 52 w 1606"/>
                  <a:gd name="T61" fmla="*/ 2331 h 2346"/>
                  <a:gd name="T62" fmla="*/ 15 w 1606"/>
                  <a:gd name="T63" fmla="*/ 2294 h 2346"/>
                  <a:gd name="T64" fmla="*/ 0 w 1606"/>
                  <a:gd name="T65" fmla="*/ 2241 h 2346"/>
                  <a:gd name="T66" fmla="*/ 4 w 1606"/>
                  <a:gd name="T67" fmla="*/ 78 h 2346"/>
                  <a:gd name="T68" fmla="*/ 30 w 1606"/>
                  <a:gd name="T69" fmla="*/ 32 h 2346"/>
                  <a:gd name="T70" fmla="*/ 76 w 1606"/>
                  <a:gd name="T71" fmla="*/ 5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6" h="2346">
                    <a:moveTo>
                      <a:pt x="1103" y="2012"/>
                    </a:moveTo>
                    <a:lnTo>
                      <a:pt x="1103" y="2175"/>
                    </a:lnTo>
                    <a:lnTo>
                      <a:pt x="1266" y="2175"/>
                    </a:lnTo>
                    <a:lnTo>
                      <a:pt x="1266" y="2012"/>
                    </a:lnTo>
                    <a:lnTo>
                      <a:pt x="1103" y="2012"/>
                    </a:lnTo>
                    <a:close/>
                    <a:moveTo>
                      <a:pt x="340" y="2012"/>
                    </a:moveTo>
                    <a:lnTo>
                      <a:pt x="340" y="2175"/>
                    </a:lnTo>
                    <a:lnTo>
                      <a:pt x="503" y="2175"/>
                    </a:lnTo>
                    <a:lnTo>
                      <a:pt x="503" y="2012"/>
                    </a:lnTo>
                    <a:lnTo>
                      <a:pt x="340" y="2012"/>
                    </a:lnTo>
                    <a:close/>
                    <a:moveTo>
                      <a:pt x="803" y="1965"/>
                    </a:moveTo>
                    <a:lnTo>
                      <a:pt x="774" y="1969"/>
                    </a:lnTo>
                    <a:lnTo>
                      <a:pt x="746" y="1978"/>
                    </a:lnTo>
                    <a:lnTo>
                      <a:pt x="723" y="1994"/>
                    </a:lnTo>
                    <a:lnTo>
                      <a:pt x="703" y="2013"/>
                    </a:lnTo>
                    <a:lnTo>
                      <a:pt x="688" y="2038"/>
                    </a:lnTo>
                    <a:lnTo>
                      <a:pt x="678" y="2064"/>
                    </a:lnTo>
                    <a:lnTo>
                      <a:pt x="675" y="2094"/>
                    </a:lnTo>
                    <a:lnTo>
                      <a:pt x="678" y="2123"/>
                    </a:lnTo>
                    <a:lnTo>
                      <a:pt x="688" y="2150"/>
                    </a:lnTo>
                    <a:lnTo>
                      <a:pt x="703" y="2174"/>
                    </a:lnTo>
                    <a:lnTo>
                      <a:pt x="723" y="2193"/>
                    </a:lnTo>
                    <a:lnTo>
                      <a:pt x="746" y="2209"/>
                    </a:lnTo>
                    <a:lnTo>
                      <a:pt x="774" y="2219"/>
                    </a:lnTo>
                    <a:lnTo>
                      <a:pt x="803" y="2222"/>
                    </a:lnTo>
                    <a:lnTo>
                      <a:pt x="832" y="2219"/>
                    </a:lnTo>
                    <a:lnTo>
                      <a:pt x="860" y="2209"/>
                    </a:lnTo>
                    <a:lnTo>
                      <a:pt x="883" y="2193"/>
                    </a:lnTo>
                    <a:lnTo>
                      <a:pt x="903" y="2174"/>
                    </a:lnTo>
                    <a:lnTo>
                      <a:pt x="918" y="2150"/>
                    </a:lnTo>
                    <a:lnTo>
                      <a:pt x="928" y="2123"/>
                    </a:lnTo>
                    <a:lnTo>
                      <a:pt x="931" y="2094"/>
                    </a:lnTo>
                    <a:lnTo>
                      <a:pt x="928" y="2064"/>
                    </a:lnTo>
                    <a:lnTo>
                      <a:pt x="918" y="2038"/>
                    </a:lnTo>
                    <a:lnTo>
                      <a:pt x="903" y="2013"/>
                    </a:lnTo>
                    <a:lnTo>
                      <a:pt x="883" y="1994"/>
                    </a:lnTo>
                    <a:lnTo>
                      <a:pt x="860" y="1978"/>
                    </a:lnTo>
                    <a:lnTo>
                      <a:pt x="832" y="1969"/>
                    </a:lnTo>
                    <a:lnTo>
                      <a:pt x="803" y="1965"/>
                    </a:lnTo>
                    <a:close/>
                    <a:moveTo>
                      <a:pt x="146" y="190"/>
                    </a:moveTo>
                    <a:lnTo>
                      <a:pt x="146" y="1888"/>
                    </a:lnTo>
                    <a:lnTo>
                      <a:pt x="1460" y="1888"/>
                    </a:lnTo>
                    <a:lnTo>
                      <a:pt x="1460" y="190"/>
                    </a:lnTo>
                    <a:lnTo>
                      <a:pt x="146" y="190"/>
                    </a:lnTo>
                    <a:close/>
                    <a:moveTo>
                      <a:pt x="104" y="0"/>
                    </a:moveTo>
                    <a:lnTo>
                      <a:pt x="1502" y="0"/>
                    </a:lnTo>
                    <a:lnTo>
                      <a:pt x="1530" y="5"/>
                    </a:lnTo>
                    <a:lnTo>
                      <a:pt x="1554" y="15"/>
                    </a:lnTo>
                    <a:lnTo>
                      <a:pt x="1576" y="32"/>
                    </a:lnTo>
                    <a:lnTo>
                      <a:pt x="1591" y="52"/>
                    </a:lnTo>
                    <a:lnTo>
                      <a:pt x="1602" y="78"/>
                    </a:lnTo>
                    <a:lnTo>
                      <a:pt x="1606" y="105"/>
                    </a:lnTo>
                    <a:lnTo>
                      <a:pt x="1606" y="2241"/>
                    </a:lnTo>
                    <a:lnTo>
                      <a:pt x="1602" y="2268"/>
                    </a:lnTo>
                    <a:lnTo>
                      <a:pt x="1591" y="2294"/>
                    </a:lnTo>
                    <a:lnTo>
                      <a:pt x="1576" y="2314"/>
                    </a:lnTo>
                    <a:lnTo>
                      <a:pt x="1554" y="2331"/>
                    </a:lnTo>
                    <a:lnTo>
                      <a:pt x="1530" y="2341"/>
                    </a:lnTo>
                    <a:lnTo>
                      <a:pt x="1502" y="2346"/>
                    </a:lnTo>
                    <a:lnTo>
                      <a:pt x="104" y="2346"/>
                    </a:lnTo>
                    <a:lnTo>
                      <a:pt x="76" y="2341"/>
                    </a:lnTo>
                    <a:lnTo>
                      <a:pt x="52" y="2331"/>
                    </a:lnTo>
                    <a:lnTo>
                      <a:pt x="30" y="2314"/>
                    </a:lnTo>
                    <a:lnTo>
                      <a:pt x="15" y="2294"/>
                    </a:lnTo>
                    <a:lnTo>
                      <a:pt x="4" y="2268"/>
                    </a:lnTo>
                    <a:lnTo>
                      <a:pt x="0" y="2241"/>
                    </a:lnTo>
                    <a:lnTo>
                      <a:pt x="0" y="105"/>
                    </a:lnTo>
                    <a:lnTo>
                      <a:pt x="4" y="78"/>
                    </a:lnTo>
                    <a:lnTo>
                      <a:pt x="15" y="52"/>
                    </a:lnTo>
                    <a:lnTo>
                      <a:pt x="30" y="32"/>
                    </a:lnTo>
                    <a:lnTo>
                      <a:pt x="52" y="15"/>
                    </a:lnTo>
                    <a:lnTo>
                      <a:pt x="76" y="5"/>
                    </a:lnTo>
                    <a:lnTo>
                      <a:pt x="10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quot;No&quot; Symbol 10">
              <a:extLst>
                <a:ext uri="{FF2B5EF4-FFF2-40B4-BE49-F238E27FC236}">
                  <a16:creationId xmlns:a16="http://schemas.microsoft.com/office/drawing/2014/main" id="{FBCA35C2-F0E2-4EC6-926C-AFFEB91197B6}"/>
                </a:ext>
              </a:extLst>
            </p:cNvPr>
            <p:cNvSpPr/>
            <p:nvPr/>
          </p:nvSpPr>
          <p:spPr bwMode="auto">
            <a:xfrm>
              <a:off x="4898799" y="3382391"/>
              <a:ext cx="2489343" cy="2489343"/>
            </a:xfrm>
            <a:prstGeom prst="noSmoking">
              <a:avLst>
                <a:gd name="adj" fmla="val 3737"/>
              </a:avLst>
            </a:prstGeom>
            <a:solidFill>
              <a:schemeClr val="tx1">
                <a:lumMod val="50000"/>
                <a:lumOff val="50000"/>
                <a:alpha val="67000"/>
              </a:schemeClr>
            </a:soli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ln w="57150" cmpd="sng">
                  <a:solidFill>
                    <a:schemeClr val="tx1"/>
                  </a:solidFill>
                </a:ln>
                <a:solidFill>
                  <a:srgbClr val="000000"/>
                </a:solidFill>
                <a:latin typeface="Arial" charset="0"/>
                <a:ea typeface="ＭＳ Ｐゴシック" pitchFamily="16" charset="-128"/>
                <a:cs typeface="ＭＳ Ｐゴシック" pitchFamily="-97" charset="-128"/>
              </a:endParaRPr>
            </a:p>
          </p:txBody>
        </p:sp>
      </p:grpSp>
      <p:pic>
        <p:nvPicPr>
          <p:cNvPr id="20" name="Picture 19">
            <a:extLst>
              <a:ext uri="{FF2B5EF4-FFF2-40B4-BE49-F238E27FC236}">
                <a16:creationId xmlns:a16="http://schemas.microsoft.com/office/drawing/2014/main" id="{19F08FE6-E48D-4B21-8AA3-ECEC6FD1DC5D}"/>
              </a:ext>
            </a:extLst>
          </p:cNvPr>
          <p:cNvPicPr>
            <a:picLocks noChangeAspect="1"/>
          </p:cNvPicPr>
          <p:nvPr/>
        </p:nvPicPr>
        <p:blipFill rotWithShape="1">
          <a:blip r:embed="rId4"/>
          <a:srcRect l="11422" r="1873"/>
          <a:stretch/>
        </p:blipFill>
        <p:spPr>
          <a:xfrm>
            <a:off x="7441991" y="409898"/>
            <a:ext cx="4295182" cy="4953838"/>
          </a:xfrm>
          <a:prstGeom prst="rect">
            <a:avLst/>
          </a:prstGeom>
        </p:spPr>
      </p:pic>
    </p:spTree>
    <p:extLst>
      <p:ext uri="{BB962C8B-B14F-4D97-AF65-F5344CB8AC3E}">
        <p14:creationId xmlns:p14="http://schemas.microsoft.com/office/powerpoint/2010/main" val="2490095073"/>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Technical details – feature class and layer naming</a:t>
            </a:r>
          </a:p>
        </p:txBody>
      </p:sp>
      <p:sp>
        <p:nvSpPr>
          <p:cNvPr id="19" name="Content Placeholder 18"/>
          <p:cNvSpPr>
            <a:spLocks noGrp="1"/>
          </p:cNvSpPr>
          <p:nvPr>
            <p:ph sz="quarter" idx="10"/>
          </p:nvPr>
        </p:nvSpPr>
        <p:spPr>
          <a:xfrm>
            <a:off x="914400" y="1828799"/>
            <a:ext cx="10369296" cy="4346575"/>
          </a:xfrm>
        </p:spPr>
        <p:txBody>
          <a:bodyPr/>
          <a:lstStyle/>
          <a:p>
            <a:r>
              <a:rPr lang="en-US" dirty="0"/>
              <a:t>Service has a layer which has an ID and a name </a:t>
            </a:r>
          </a:p>
          <a:p>
            <a:r>
              <a:rPr lang="en-US" dirty="0"/>
              <a:t>Name is not unique for the service</a:t>
            </a:r>
          </a:p>
          <a:p>
            <a:r>
              <a:rPr lang="en-US" dirty="0"/>
              <a:t>Internally we need the name to be:</a:t>
            </a:r>
          </a:p>
          <a:p>
            <a:pPr lvl="1"/>
            <a:r>
              <a:rPr lang="en-US" dirty="0"/>
              <a:t>Parse-able for SQL queries</a:t>
            </a:r>
          </a:p>
          <a:p>
            <a:pPr lvl="1"/>
            <a:r>
              <a:rPr lang="en-US" dirty="0"/>
              <a:t>Unique for the datastore </a:t>
            </a:r>
          </a:p>
          <a:p>
            <a:r>
              <a:rPr lang="en-US" dirty="0"/>
              <a:t>Feature class name is L + layer ID + cleaned up name</a:t>
            </a:r>
          </a:p>
          <a:p>
            <a:pPr lvl="1"/>
            <a:r>
              <a:rPr lang="en-US" dirty="0"/>
              <a:t>Allows internal SQL parsing </a:t>
            </a:r>
          </a:p>
          <a:p>
            <a:pPr lvl="1"/>
            <a:r>
              <a:rPr lang="en-US" dirty="0" err="1"/>
              <a:t>Eg</a:t>
            </a:r>
            <a:r>
              <a:rPr lang="en-US" dirty="0"/>
              <a:t>: L1Parcels, L217Highways, …</a:t>
            </a:r>
          </a:p>
          <a:p>
            <a:r>
              <a:rPr lang="en-US" dirty="0"/>
              <a:t>Service layer name becomes the class alias name</a:t>
            </a:r>
          </a:p>
          <a:p>
            <a:pPr lvl="1"/>
            <a:r>
              <a:rPr lang="en-US" dirty="0"/>
              <a:t>Most of the time you should see layer name</a:t>
            </a:r>
          </a:p>
          <a:p>
            <a:endParaRPr lang="en-US" dirty="0"/>
          </a:p>
          <a:p>
            <a:endParaRPr lang="en-US" dirty="0"/>
          </a:p>
          <a:p>
            <a:pPr marL="0" indent="0">
              <a:buNone/>
            </a:pPr>
            <a:endParaRPr lang="en-US" dirty="0"/>
          </a:p>
          <a:p>
            <a:endParaRPr lang="en-US" dirty="0"/>
          </a:p>
          <a:p>
            <a:endParaRPr lang="en-US" dirty="0"/>
          </a:p>
        </p:txBody>
      </p:sp>
      <p:pic>
        <p:nvPicPr>
          <p:cNvPr id="4" name="Picture 3">
            <a:extLst>
              <a:ext uri="{FF2B5EF4-FFF2-40B4-BE49-F238E27FC236}">
                <a16:creationId xmlns:a16="http://schemas.microsoft.com/office/drawing/2014/main" id="{D01C729D-73F2-4FF1-928B-17F71357A054}"/>
              </a:ext>
            </a:extLst>
          </p:cNvPr>
          <p:cNvPicPr>
            <a:picLocks noChangeAspect="1"/>
          </p:cNvPicPr>
          <p:nvPr/>
        </p:nvPicPr>
        <p:blipFill>
          <a:blip r:embed="rId4"/>
          <a:stretch>
            <a:fillRect/>
          </a:stretch>
        </p:blipFill>
        <p:spPr>
          <a:xfrm>
            <a:off x="10012288" y="3451622"/>
            <a:ext cx="2590800" cy="3429000"/>
          </a:xfrm>
          <a:prstGeom prst="rect">
            <a:avLst/>
          </a:prstGeom>
        </p:spPr>
      </p:pic>
      <p:pic>
        <p:nvPicPr>
          <p:cNvPr id="2" name="Picture 1">
            <a:extLst>
              <a:ext uri="{FF2B5EF4-FFF2-40B4-BE49-F238E27FC236}">
                <a16:creationId xmlns:a16="http://schemas.microsoft.com/office/drawing/2014/main" id="{985E3F48-FC11-4E7F-B6CF-D9980D61A42B}"/>
              </a:ext>
            </a:extLst>
          </p:cNvPr>
          <p:cNvPicPr>
            <a:picLocks noChangeAspect="1"/>
          </p:cNvPicPr>
          <p:nvPr/>
        </p:nvPicPr>
        <p:blipFill rotWithShape="1">
          <a:blip r:embed="rId5"/>
          <a:srcRect l="5584" r="11076"/>
          <a:stretch/>
        </p:blipFill>
        <p:spPr>
          <a:xfrm>
            <a:off x="8026425" y="2399076"/>
            <a:ext cx="2517732" cy="2105091"/>
          </a:xfrm>
          <a:prstGeom prst="rect">
            <a:avLst/>
          </a:prstGeom>
        </p:spPr>
      </p:pic>
    </p:spTree>
    <p:extLst>
      <p:ext uri="{BB962C8B-B14F-4D97-AF65-F5344CB8AC3E}">
        <p14:creationId xmlns:p14="http://schemas.microsoft.com/office/powerpoint/2010/main" val="4202317566"/>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Technical details – functionality unique to Pro</a:t>
            </a:r>
          </a:p>
        </p:txBody>
      </p:sp>
      <p:sp>
        <p:nvSpPr>
          <p:cNvPr id="19" name="Content Placeholder 18"/>
          <p:cNvSpPr>
            <a:spLocks noGrp="1"/>
          </p:cNvSpPr>
          <p:nvPr>
            <p:ph sz="quarter" idx="10"/>
          </p:nvPr>
        </p:nvSpPr>
        <p:spPr>
          <a:xfrm>
            <a:off x="914400" y="1828799"/>
            <a:ext cx="10369296" cy="4346575"/>
          </a:xfrm>
        </p:spPr>
        <p:txBody>
          <a:bodyPr/>
          <a:lstStyle/>
          <a:p>
            <a:r>
              <a:rPr lang="en-US" dirty="0"/>
              <a:t>Caching</a:t>
            </a:r>
          </a:p>
          <a:p>
            <a:pPr lvl="1"/>
            <a:r>
              <a:rPr lang="en-US" dirty="0"/>
              <a:t>Local copy of the data used for editing and querying</a:t>
            </a:r>
          </a:p>
          <a:p>
            <a:pPr lvl="1"/>
            <a:r>
              <a:rPr lang="en-US" dirty="0"/>
              <a:t>Improves query performance</a:t>
            </a:r>
          </a:p>
          <a:p>
            <a:pPr lvl="1"/>
            <a:r>
              <a:rPr lang="en-US" dirty="0"/>
              <a:t>Write through – updated as edits happen locally</a:t>
            </a:r>
          </a:p>
          <a:p>
            <a:pPr lvl="1"/>
            <a:endParaRPr lang="en-US" dirty="0"/>
          </a:p>
          <a:p>
            <a:r>
              <a:rPr lang="en-US" dirty="0"/>
              <a:t>Pagination</a:t>
            </a:r>
          </a:p>
          <a:p>
            <a:pPr lvl="1"/>
            <a:r>
              <a:rPr lang="en-US" dirty="0"/>
              <a:t>Gets records a page at a time</a:t>
            </a:r>
          </a:p>
          <a:p>
            <a:pPr lvl="1"/>
            <a:r>
              <a:rPr lang="en-US" dirty="0"/>
              <a:t>All queries will return full result sets</a:t>
            </a:r>
          </a:p>
          <a:p>
            <a:endParaRPr lang="en-US" dirty="0"/>
          </a:p>
          <a:p>
            <a:endParaRPr lang="en-US" dirty="0"/>
          </a:p>
          <a:p>
            <a:endParaRPr lang="en-US" dirty="0"/>
          </a:p>
        </p:txBody>
      </p:sp>
    </p:spTree>
    <p:extLst>
      <p:ext uri="{BB962C8B-B14F-4D97-AF65-F5344CB8AC3E}">
        <p14:creationId xmlns:p14="http://schemas.microsoft.com/office/powerpoint/2010/main" val="1563506962"/>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8E661D7-6F41-41D1-B457-70035E86D960}"/>
              </a:ext>
            </a:extLst>
          </p:cNvPr>
          <p:cNvGrpSpPr/>
          <p:nvPr/>
        </p:nvGrpSpPr>
        <p:grpSpPr>
          <a:xfrm>
            <a:off x="-43251" y="0"/>
            <a:ext cx="12252401" cy="6858000"/>
            <a:chOff x="-43251" y="0"/>
            <a:chExt cx="12252401" cy="6858000"/>
          </a:xfrm>
        </p:grpSpPr>
        <p:sp>
          <p:nvSpPr>
            <p:cNvPr id="58" name="Rectangle 57">
              <a:extLst>
                <a:ext uri="{FF2B5EF4-FFF2-40B4-BE49-F238E27FC236}">
                  <a16:creationId xmlns:a16="http://schemas.microsoft.com/office/drawing/2014/main" id="{DE626A97-9374-49EF-9A38-EB5A35E4B13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59" name="keyart3">
              <a:extLst>
                <a:ext uri="{FF2B5EF4-FFF2-40B4-BE49-F238E27FC236}">
                  <a16:creationId xmlns:a16="http://schemas.microsoft.com/office/drawing/2014/main" id="{09FA2085-E305-43CF-8621-2A374C69EA2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60" name="shading (lower right)">
              <a:extLst>
                <a:ext uri="{FF2B5EF4-FFF2-40B4-BE49-F238E27FC236}">
                  <a16:creationId xmlns:a16="http://schemas.microsoft.com/office/drawing/2014/main" id="{70E1A494-D0FA-4E77-BD2C-757C378456D1}"/>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p:txBody>
          <a:bodyPr/>
          <a:lstStyle/>
          <a:p>
            <a:r>
              <a:rPr lang="en-US" dirty="0"/>
              <a:t>Data storage options - hosted</a:t>
            </a:r>
          </a:p>
        </p:txBody>
      </p:sp>
      <p:sp>
        <p:nvSpPr>
          <p:cNvPr id="37" name="Freeform 36"/>
          <p:cNvSpPr>
            <a:spLocks/>
          </p:cNvSpPr>
          <p:nvPr/>
        </p:nvSpPr>
        <p:spPr bwMode="auto">
          <a:xfrm>
            <a:off x="7915855" y="4898216"/>
            <a:ext cx="617823" cy="505929"/>
          </a:xfrm>
          <a:custGeom>
            <a:avLst/>
            <a:gdLst>
              <a:gd name="T0" fmla="*/ 120 w 2596"/>
              <a:gd name="T1" fmla="*/ 0 h 2126"/>
              <a:gd name="T2" fmla="*/ 2476 w 2596"/>
              <a:gd name="T3" fmla="*/ 0 h 2126"/>
              <a:gd name="T4" fmla="*/ 2504 w 2596"/>
              <a:gd name="T5" fmla="*/ 3 h 2126"/>
              <a:gd name="T6" fmla="*/ 2528 w 2596"/>
              <a:gd name="T7" fmla="*/ 12 h 2126"/>
              <a:gd name="T8" fmla="*/ 2551 w 2596"/>
              <a:gd name="T9" fmla="*/ 26 h 2126"/>
              <a:gd name="T10" fmla="*/ 2569 w 2596"/>
              <a:gd name="T11" fmla="*/ 44 h 2126"/>
              <a:gd name="T12" fmla="*/ 2584 w 2596"/>
              <a:gd name="T13" fmla="*/ 67 h 2126"/>
              <a:gd name="T14" fmla="*/ 2592 w 2596"/>
              <a:gd name="T15" fmla="*/ 92 h 2126"/>
              <a:gd name="T16" fmla="*/ 2596 w 2596"/>
              <a:gd name="T17" fmla="*/ 119 h 2126"/>
              <a:gd name="T18" fmla="*/ 2596 w 2596"/>
              <a:gd name="T19" fmla="*/ 2007 h 2126"/>
              <a:gd name="T20" fmla="*/ 2592 w 2596"/>
              <a:gd name="T21" fmla="*/ 2035 h 2126"/>
              <a:gd name="T22" fmla="*/ 2584 w 2596"/>
              <a:gd name="T23" fmla="*/ 2060 h 2126"/>
              <a:gd name="T24" fmla="*/ 2569 w 2596"/>
              <a:gd name="T25" fmla="*/ 2082 h 2126"/>
              <a:gd name="T26" fmla="*/ 2551 w 2596"/>
              <a:gd name="T27" fmla="*/ 2100 h 2126"/>
              <a:gd name="T28" fmla="*/ 2528 w 2596"/>
              <a:gd name="T29" fmla="*/ 2114 h 2126"/>
              <a:gd name="T30" fmla="*/ 2504 w 2596"/>
              <a:gd name="T31" fmla="*/ 2123 h 2126"/>
              <a:gd name="T32" fmla="*/ 2476 w 2596"/>
              <a:gd name="T33" fmla="*/ 2126 h 2126"/>
              <a:gd name="T34" fmla="*/ 120 w 2596"/>
              <a:gd name="T35" fmla="*/ 2126 h 2126"/>
              <a:gd name="T36" fmla="*/ 92 w 2596"/>
              <a:gd name="T37" fmla="*/ 2123 h 2126"/>
              <a:gd name="T38" fmla="*/ 67 w 2596"/>
              <a:gd name="T39" fmla="*/ 2114 h 2126"/>
              <a:gd name="T40" fmla="*/ 45 w 2596"/>
              <a:gd name="T41" fmla="*/ 2100 h 2126"/>
              <a:gd name="T42" fmla="*/ 25 w 2596"/>
              <a:gd name="T43" fmla="*/ 2082 h 2126"/>
              <a:gd name="T44" fmla="*/ 12 w 2596"/>
              <a:gd name="T45" fmla="*/ 2060 h 2126"/>
              <a:gd name="T46" fmla="*/ 2 w 2596"/>
              <a:gd name="T47" fmla="*/ 2035 h 2126"/>
              <a:gd name="T48" fmla="*/ 0 w 2596"/>
              <a:gd name="T49" fmla="*/ 2007 h 2126"/>
              <a:gd name="T50" fmla="*/ 0 w 2596"/>
              <a:gd name="T51" fmla="*/ 119 h 2126"/>
              <a:gd name="T52" fmla="*/ 2 w 2596"/>
              <a:gd name="T53" fmla="*/ 92 h 2126"/>
              <a:gd name="T54" fmla="*/ 12 w 2596"/>
              <a:gd name="T55" fmla="*/ 67 h 2126"/>
              <a:gd name="T56" fmla="*/ 25 w 2596"/>
              <a:gd name="T57" fmla="*/ 44 h 2126"/>
              <a:gd name="T58" fmla="*/ 45 w 2596"/>
              <a:gd name="T59" fmla="*/ 26 h 2126"/>
              <a:gd name="T60" fmla="*/ 67 w 2596"/>
              <a:gd name="T61" fmla="*/ 12 h 2126"/>
              <a:gd name="T62" fmla="*/ 92 w 2596"/>
              <a:gd name="T63" fmla="*/ 3 h 2126"/>
              <a:gd name="T64" fmla="*/ 120 w 2596"/>
              <a:gd name="T65" fmla="*/ 0 h 2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6" h="2126">
                <a:moveTo>
                  <a:pt x="120" y="0"/>
                </a:moveTo>
                <a:lnTo>
                  <a:pt x="2476" y="0"/>
                </a:lnTo>
                <a:lnTo>
                  <a:pt x="2504" y="3"/>
                </a:lnTo>
                <a:lnTo>
                  <a:pt x="2528" y="12"/>
                </a:lnTo>
                <a:lnTo>
                  <a:pt x="2551" y="26"/>
                </a:lnTo>
                <a:lnTo>
                  <a:pt x="2569" y="44"/>
                </a:lnTo>
                <a:lnTo>
                  <a:pt x="2584" y="67"/>
                </a:lnTo>
                <a:lnTo>
                  <a:pt x="2592" y="92"/>
                </a:lnTo>
                <a:lnTo>
                  <a:pt x="2596" y="119"/>
                </a:lnTo>
                <a:lnTo>
                  <a:pt x="2596" y="2007"/>
                </a:lnTo>
                <a:lnTo>
                  <a:pt x="2592" y="2035"/>
                </a:lnTo>
                <a:lnTo>
                  <a:pt x="2584" y="2060"/>
                </a:lnTo>
                <a:lnTo>
                  <a:pt x="2569" y="2082"/>
                </a:lnTo>
                <a:lnTo>
                  <a:pt x="2551" y="2100"/>
                </a:lnTo>
                <a:lnTo>
                  <a:pt x="2528" y="2114"/>
                </a:lnTo>
                <a:lnTo>
                  <a:pt x="2504" y="2123"/>
                </a:lnTo>
                <a:lnTo>
                  <a:pt x="2476" y="2126"/>
                </a:lnTo>
                <a:lnTo>
                  <a:pt x="120" y="2126"/>
                </a:lnTo>
                <a:lnTo>
                  <a:pt x="92" y="2123"/>
                </a:lnTo>
                <a:lnTo>
                  <a:pt x="67" y="2114"/>
                </a:lnTo>
                <a:lnTo>
                  <a:pt x="45" y="2100"/>
                </a:lnTo>
                <a:lnTo>
                  <a:pt x="25" y="2082"/>
                </a:lnTo>
                <a:lnTo>
                  <a:pt x="12" y="2060"/>
                </a:lnTo>
                <a:lnTo>
                  <a:pt x="2" y="2035"/>
                </a:lnTo>
                <a:lnTo>
                  <a:pt x="0" y="2007"/>
                </a:lnTo>
                <a:lnTo>
                  <a:pt x="0" y="119"/>
                </a:lnTo>
                <a:lnTo>
                  <a:pt x="2" y="92"/>
                </a:lnTo>
                <a:lnTo>
                  <a:pt x="12" y="67"/>
                </a:lnTo>
                <a:lnTo>
                  <a:pt x="25" y="44"/>
                </a:lnTo>
                <a:lnTo>
                  <a:pt x="45" y="26"/>
                </a:lnTo>
                <a:lnTo>
                  <a:pt x="67" y="12"/>
                </a:lnTo>
                <a:lnTo>
                  <a:pt x="92" y="3"/>
                </a:lnTo>
                <a:lnTo>
                  <a:pt x="120"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nvGrpSpPr>
          <p:cNvPr id="6" name="Group 5"/>
          <p:cNvGrpSpPr/>
          <p:nvPr/>
        </p:nvGrpSpPr>
        <p:grpSpPr>
          <a:xfrm>
            <a:off x="6675120" y="1636555"/>
            <a:ext cx="4290454" cy="2827384"/>
            <a:chOff x="6675120" y="1636555"/>
            <a:chExt cx="4290454" cy="2827384"/>
          </a:xfrm>
        </p:grpSpPr>
        <p:grpSp>
          <p:nvGrpSpPr>
            <p:cNvPr id="7" name="Group 6"/>
            <p:cNvGrpSpPr/>
            <p:nvPr/>
          </p:nvGrpSpPr>
          <p:grpSpPr>
            <a:xfrm>
              <a:off x="7234457" y="2478285"/>
              <a:ext cx="3694111" cy="552394"/>
              <a:chOff x="2974650" y="2355043"/>
              <a:chExt cx="3949325" cy="590557"/>
            </a:xfrm>
          </p:grpSpPr>
          <p:sp>
            <p:nvSpPr>
              <p:cNvPr id="49" name="Rectangle 61"/>
              <p:cNvSpPr/>
              <p:nvPr/>
            </p:nvSpPr>
            <p:spPr bwMode="auto">
              <a:xfrm rot="5400000" flipH="1">
                <a:off x="4682188" y="2547280"/>
                <a:ext cx="430881" cy="365760"/>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ＭＳ Ｐゴシック"/>
                </a:endParaRPr>
              </a:p>
            </p:txBody>
          </p:sp>
          <p:sp>
            <p:nvSpPr>
              <p:cNvPr id="50" name="Rectangle 61"/>
              <p:cNvSpPr/>
              <p:nvPr/>
            </p:nvSpPr>
            <p:spPr bwMode="auto">
              <a:xfrm flipH="1">
                <a:off x="2974650" y="2355043"/>
                <a:ext cx="3949325" cy="158347"/>
              </a:xfrm>
              <a:custGeom>
                <a:avLst/>
                <a:gdLst/>
                <a:ahLst/>
                <a:cxnLst/>
                <a:rect l="l" t="t" r="r" b="b"/>
                <a:pathLst>
                  <a:path w="3187153" h="173737">
                    <a:moveTo>
                      <a:pt x="3187153" y="0"/>
                    </a:moveTo>
                    <a:cubicBezTo>
                      <a:pt x="3187153" y="45370"/>
                      <a:pt x="3151453" y="82149"/>
                      <a:pt x="3107415" y="82149"/>
                    </a:cubicBezTo>
                    <a:lnTo>
                      <a:pt x="2317574" y="82149"/>
                    </a:lnTo>
                    <a:lnTo>
                      <a:pt x="2317574" y="82297"/>
                    </a:lnTo>
                    <a:lnTo>
                      <a:pt x="869580" y="82297"/>
                    </a:lnTo>
                    <a:lnTo>
                      <a:pt x="869580" y="82149"/>
                    </a:lnTo>
                    <a:lnTo>
                      <a:pt x="79738" y="82149"/>
                    </a:lnTo>
                    <a:cubicBezTo>
                      <a:pt x="35700" y="82149"/>
                      <a:pt x="0" y="45370"/>
                      <a:pt x="0" y="0"/>
                    </a:cubicBezTo>
                    <a:lnTo>
                      <a:pt x="0" y="91588"/>
                    </a:lnTo>
                    <a:cubicBezTo>
                      <a:pt x="0" y="136957"/>
                      <a:pt x="35700" y="173737"/>
                      <a:pt x="79738" y="173737"/>
                    </a:cubicBezTo>
                    <a:lnTo>
                      <a:pt x="610970" y="173737"/>
                    </a:lnTo>
                    <a:lnTo>
                      <a:pt x="610970" y="173737"/>
                    </a:lnTo>
                    <a:lnTo>
                      <a:pt x="2439770" y="173737"/>
                    </a:lnTo>
                    <a:lnTo>
                      <a:pt x="2439770" y="173737"/>
                    </a:lnTo>
                    <a:lnTo>
                      <a:pt x="3107415" y="173737"/>
                    </a:lnTo>
                    <a:cubicBezTo>
                      <a:pt x="3151453" y="173737"/>
                      <a:pt x="3187153" y="136957"/>
                      <a:pt x="3187153" y="91588"/>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panose="020F0502020204030204"/>
                  <a:ea typeface="ＭＳ Ｐゴシック"/>
                </a:endParaRPr>
              </a:p>
            </p:txBody>
          </p:sp>
        </p:grpSp>
        <p:grpSp>
          <p:nvGrpSpPr>
            <p:cNvPr id="8" name="Group 7"/>
            <p:cNvGrpSpPr/>
            <p:nvPr/>
          </p:nvGrpSpPr>
          <p:grpSpPr>
            <a:xfrm>
              <a:off x="7279176" y="1974957"/>
              <a:ext cx="966882" cy="521752"/>
              <a:chOff x="2616524" y="2497678"/>
              <a:chExt cx="1033687" cy="557798"/>
            </a:xfrm>
          </p:grpSpPr>
          <p:sp>
            <p:nvSpPr>
              <p:cNvPr id="46" name="Freeform 45"/>
              <p:cNvSpPr>
                <a:spLocks/>
              </p:cNvSpPr>
              <p:nvPr/>
            </p:nvSpPr>
            <p:spPr bwMode="auto">
              <a:xfrm>
                <a:off x="2971051" y="2497678"/>
                <a:ext cx="679160" cy="557798"/>
              </a:xfrm>
              <a:custGeom>
                <a:avLst/>
                <a:gdLst>
                  <a:gd name="T0" fmla="*/ 2668 w 2906"/>
                  <a:gd name="T1" fmla="*/ 0 h 2394"/>
                  <a:gd name="T2" fmla="*/ 2752 w 2906"/>
                  <a:gd name="T3" fmla="*/ 13 h 2394"/>
                  <a:gd name="T4" fmla="*/ 2822 w 2906"/>
                  <a:gd name="T5" fmla="*/ 52 h 2394"/>
                  <a:gd name="T6" fmla="*/ 2874 w 2906"/>
                  <a:gd name="T7" fmla="*/ 110 h 2394"/>
                  <a:gd name="T8" fmla="*/ 2903 w 2906"/>
                  <a:gd name="T9" fmla="*/ 183 h 2394"/>
                  <a:gd name="T10" fmla="*/ 2906 w 2906"/>
                  <a:gd name="T11" fmla="*/ 1659 h 2394"/>
                  <a:gd name="T12" fmla="*/ 2892 w 2906"/>
                  <a:gd name="T13" fmla="*/ 1736 h 2394"/>
                  <a:gd name="T14" fmla="*/ 2851 w 2906"/>
                  <a:gd name="T15" fmla="*/ 1802 h 2394"/>
                  <a:gd name="T16" fmla="*/ 2788 w 2906"/>
                  <a:gd name="T17" fmla="*/ 1851 h 2394"/>
                  <a:gd name="T18" fmla="*/ 2710 w 2906"/>
                  <a:gd name="T19" fmla="*/ 1878 h 2394"/>
                  <a:gd name="T20" fmla="*/ 2006 w 2906"/>
                  <a:gd name="T21" fmla="*/ 1881 h 2394"/>
                  <a:gd name="T22" fmla="*/ 2009 w 2906"/>
                  <a:gd name="T23" fmla="*/ 1972 h 2394"/>
                  <a:gd name="T24" fmla="*/ 2074 w 2906"/>
                  <a:gd name="T25" fmla="*/ 1976 h 2394"/>
                  <a:gd name="T26" fmla="*/ 2137 w 2906"/>
                  <a:gd name="T27" fmla="*/ 2001 h 2394"/>
                  <a:gd name="T28" fmla="*/ 2187 w 2906"/>
                  <a:gd name="T29" fmla="*/ 2047 h 2394"/>
                  <a:gd name="T30" fmla="*/ 2221 w 2906"/>
                  <a:gd name="T31" fmla="*/ 2107 h 2394"/>
                  <a:gd name="T32" fmla="*/ 2232 w 2906"/>
                  <a:gd name="T33" fmla="*/ 2180 h 2394"/>
                  <a:gd name="T34" fmla="*/ 2229 w 2906"/>
                  <a:gd name="T35" fmla="*/ 2251 h 2394"/>
                  <a:gd name="T36" fmla="*/ 2206 w 2906"/>
                  <a:gd name="T37" fmla="*/ 2300 h 2394"/>
                  <a:gd name="T38" fmla="*/ 2165 w 2906"/>
                  <a:gd name="T39" fmla="*/ 2332 h 2394"/>
                  <a:gd name="T40" fmla="*/ 2112 w 2906"/>
                  <a:gd name="T41" fmla="*/ 2344 h 2394"/>
                  <a:gd name="T42" fmla="*/ 1153 w 2906"/>
                  <a:gd name="T43" fmla="*/ 2341 h 2394"/>
                  <a:gd name="T44" fmla="*/ 1104 w 2906"/>
                  <a:gd name="T45" fmla="*/ 2314 h 2394"/>
                  <a:gd name="T46" fmla="*/ 1067 w 2906"/>
                  <a:gd name="T47" fmla="*/ 2321 h 2394"/>
                  <a:gd name="T48" fmla="*/ 1019 w 2906"/>
                  <a:gd name="T49" fmla="*/ 2366 h 2394"/>
                  <a:gd name="T50" fmla="*/ 957 w 2906"/>
                  <a:gd name="T51" fmla="*/ 2390 h 2394"/>
                  <a:gd name="T52" fmla="*/ 183 w 2906"/>
                  <a:gd name="T53" fmla="*/ 2394 h 2394"/>
                  <a:gd name="T54" fmla="*/ 112 w 2906"/>
                  <a:gd name="T55" fmla="*/ 2379 h 2394"/>
                  <a:gd name="T56" fmla="*/ 53 w 2906"/>
                  <a:gd name="T57" fmla="*/ 2341 h 2394"/>
                  <a:gd name="T58" fmla="*/ 14 w 2906"/>
                  <a:gd name="T59" fmla="*/ 2282 h 2394"/>
                  <a:gd name="T60" fmla="*/ 0 w 2906"/>
                  <a:gd name="T61" fmla="*/ 2210 h 2394"/>
                  <a:gd name="T62" fmla="*/ 3 w 2906"/>
                  <a:gd name="T63" fmla="*/ 832 h 2394"/>
                  <a:gd name="T64" fmla="*/ 31 w 2906"/>
                  <a:gd name="T65" fmla="*/ 767 h 2394"/>
                  <a:gd name="T66" fmla="*/ 81 w 2906"/>
                  <a:gd name="T67" fmla="*/ 717 h 2394"/>
                  <a:gd name="T68" fmla="*/ 146 w 2906"/>
                  <a:gd name="T69" fmla="*/ 689 h 2394"/>
                  <a:gd name="T70" fmla="*/ 389 w 2906"/>
                  <a:gd name="T71" fmla="*/ 686 h 2394"/>
                  <a:gd name="T72" fmla="*/ 388 w 2906"/>
                  <a:gd name="T73" fmla="*/ 222 h 2394"/>
                  <a:gd name="T74" fmla="*/ 404 w 2906"/>
                  <a:gd name="T75" fmla="*/ 145 h 2394"/>
                  <a:gd name="T76" fmla="*/ 445 w 2906"/>
                  <a:gd name="T77" fmla="*/ 79 h 2394"/>
                  <a:gd name="T78" fmla="*/ 506 w 2906"/>
                  <a:gd name="T79" fmla="*/ 30 h 2394"/>
                  <a:gd name="T80" fmla="*/ 584 w 2906"/>
                  <a:gd name="T81" fmla="*/ 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06" h="2394">
                    <a:moveTo>
                      <a:pt x="627" y="0"/>
                    </a:moveTo>
                    <a:lnTo>
                      <a:pt x="2668" y="0"/>
                    </a:lnTo>
                    <a:lnTo>
                      <a:pt x="2710" y="4"/>
                    </a:lnTo>
                    <a:lnTo>
                      <a:pt x="2752" y="13"/>
                    </a:lnTo>
                    <a:lnTo>
                      <a:pt x="2788" y="30"/>
                    </a:lnTo>
                    <a:lnTo>
                      <a:pt x="2822" y="52"/>
                    </a:lnTo>
                    <a:lnTo>
                      <a:pt x="2851" y="79"/>
                    </a:lnTo>
                    <a:lnTo>
                      <a:pt x="2874" y="110"/>
                    </a:lnTo>
                    <a:lnTo>
                      <a:pt x="2892" y="145"/>
                    </a:lnTo>
                    <a:lnTo>
                      <a:pt x="2903" y="183"/>
                    </a:lnTo>
                    <a:lnTo>
                      <a:pt x="2906" y="222"/>
                    </a:lnTo>
                    <a:lnTo>
                      <a:pt x="2906" y="1659"/>
                    </a:lnTo>
                    <a:lnTo>
                      <a:pt x="2903" y="1699"/>
                    </a:lnTo>
                    <a:lnTo>
                      <a:pt x="2892" y="1736"/>
                    </a:lnTo>
                    <a:lnTo>
                      <a:pt x="2874" y="1771"/>
                    </a:lnTo>
                    <a:lnTo>
                      <a:pt x="2851" y="1802"/>
                    </a:lnTo>
                    <a:lnTo>
                      <a:pt x="2822" y="1828"/>
                    </a:lnTo>
                    <a:lnTo>
                      <a:pt x="2788" y="1851"/>
                    </a:lnTo>
                    <a:lnTo>
                      <a:pt x="2752" y="1867"/>
                    </a:lnTo>
                    <a:lnTo>
                      <a:pt x="2710" y="1878"/>
                    </a:lnTo>
                    <a:lnTo>
                      <a:pt x="2668" y="1881"/>
                    </a:lnTo>
                    <a:lnTo>
                      <a:pt x="2006" y="1881"/>
                    </a:lnTo>
                    <a:lnTo>
                      <a:pt x="2009" y="1909"/>
                    </a:lnTo>
                    <a:lnTo>
                      <a:pt x="2009" y="1972"/>
                    </a:lnTo>
                    <a:lnTo>
                      <a:pt x="2041" y="1972"/>
                    </a:lnTo>
                    <a:lnTo>
                      <a:pt x="2074" y="1976"/>
                    </a:lnTo>
                    <a:lnTo>
                      <a:pt x="2107" y="1985"/>
                    </a:lnTo>
                    <a:lnTo>
                      <a:pt x="2137" y="2001"/>
                    </a:lnTo>
                    <a:lnTo>
                      <a:pt x="2164" y="2022"/>
                    </a:lnTo>
                    <a:lnTo>
                      <a:pt x="2187" y="2047"/>
                    </a:lnTo>
                    <a:lnTo>
                      <a:pt x="2206" y="2076"/>
                    </a:lnTo>
                    <a:lnTo>
                      <a:pt x="2221" y="2107"/>
                    </a:lnTo>
                    <a:lnTo>
                      <a:pt x="2229" y="2143"/>
                    </a:lnTo>
                    <a:lnTo>
                      <a:pt x="2232" y="2180"/>
                    </a:lnTo>
                    <a:lnTo>
                      <a:pt x="2232" y="2225"/>
                    </a:lnTo>
                    <a:lnTo>
                      <a:pt x="2229" y="2251"/>
                    </a:lnTo>
                    <a:lnTo>
                      <a:pt x="2220" y="2277"/>
                    </a:lnTo>
                    <a:lnTo>
                      <a:pt x="2206" y="2300"/>
                    </a:lnTo>
                    <a:lnTo>
                      <a:pt x="2187" y="2318"/>
                    </a:lnTo>
                    <a:lnTo>
                      <a:pt x="2165" y="2332"/>
                    </a:lnTo>
                    <a:lnTo>
                      <a:pt x="2140" y="2341"/>
                    </a:lnTo>
                    <a:lnTo>
                      <a:pt x="2112" y="2344"/>
                    </a:lnTo>
                    <a:lnTo>
                      <a:pt x="1182" y="2344"/>
                    </a:lnTo>
                    <a:lnTo>
                      <a:pt x="1153" y="2341"/>
                    </a:lnTo>
                    <a:lnTo>
                      <a:pt x="1127" y="2330"/>
                    </a:lnTo>
                    <a:lnTo>
                      <a:pt x="1104" y="2314"/>
                    </a:lnTo>
                    <a:lnTo>
                      <a:pt x="1085" y="2294"/>
                    </a:lnTo>
                    <a:lnTo>
                      <a:pt x="1067" y="2321"/>
                    </a:lnTo>
                    <a:lnTo>
                      <a:pt x="1046" y="2347"/>
                    </a:lnTo>
                    <a:lnTo>
                      <a:pt x="1019" y="2366"/>
                    </a:lnTo>
                    <a:lnTo>
                      <a:pt x="990" y="2382"/>
                    </a:lnTo>
                    <a:lnTo>
                      <a:pt x="957" y="2390"/>
                    </a:lnTo>
                    <a:lnTo>
                      <a:pt x="922" y="2394"/>
                    </a:lnTo>
                    <a:lnTo>
                      <a:pt x="183" y="2394"/>
                    </a:lnTo>
                    <a:lnTo>
                      <a:pt x="146" y="2390"/>
                    </a:lnTo>
                    <a:lnTo>
                      <a:pt x="112" y="2379"/>
                    </a:lnTo>
                    <a:lnTo>
                      <a:pt x="81" y="2363"/>
                    </a:lnTo>
                    <a:lnTo>
                      <a:pt x="53" y="2341"/>
                    </a:lnTo>
                    <a:lnTo>
                      <a:pt x="31" y="2313"/>
                    </a:lnTo>
                    <a:lnTo>
                      <a:pt x="14" y="2282"/>
                    </a:lnTo>
                    <a:lnTo>
                      <a:pt x="3" y="2248"/>
                    </a:lnTo>
                    <a:lnTo>
                      <a:pt x="0" y="2210"/>
                    </a:lnTo>
                    <a:lnTo>
                      <a:pt x="0" y="869"/>
                    </a:lnTo>
                    <a:lnTo>
                      <a:pt x="3" y="832"/>
                    </a:lnTo>
                    <a:lnTo>
                      <a:pt x="14" y="798"/>
                    </a:lnTo>
                    <a:lnTo>
                      <a:pt x="31" y="767"/>
                    </a:lnTo>
                    <a:lnTo>
                      <a:pt x="53" y="739"/>
                    </a:lnTo>
                    <a:lnTo>
                      <a:pt x="81" y="717"/>
                    </a:lnTo>
                    <a:lnTo>
                      <a:pt x="112" y="700"/>
                    </a:lnTo>
                    <a:lnTo>
                      <a:pt x="146" y="689"/>
                    </a:lnTo>
                    <a:lnTo>
                      <a:pt x="183" y="686"/>
                    </a:lnTo>
                    <a:lnTo>
                      <a:pt x="389" y="686"/>
                    </a:lnTo>
                    <a:lnTo>
                      <a:pt x="388" y="682"/>
                    </a:lnTo>
                    <a:lnTo>
                      <a:pt x="388" y="222"/>
                    </a:lnTo>
                    <a:lnTo>
                      <a:pt x="393" y="183"/>
                    </a:lnTo>
                    <a:lnTo>
                      <a:pt x="404" y="145"/>
                    </a:lnTo>
                    <a:lnTo>
                      <a:pt x="420" y="110"/>
                    </a:lnTo>
                    <a:lnTo>
                      <a:pt x="445" y="79"/>
                    </a:lnTo>
                    <a:lnTo>
                      <a:pt x="474" y="52"/>
                    </a:lnTo>
                    <a:lnTo>
                      <a:pt x="506" y="30"/>
                    </a:lnTo>
                    <a:lnTo>
                      <a:pt x="544" y="13"/>
                    </a:lnTo>
                    <a:lnTo>
                      <a:pt x="584" y="4"/>
                    </a:lnTo>
                    <a:lnTo>
                      <a:pt x="627"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7" name="Freeform 46"/>
              <p:cNvSpPr>
                <a:spLocks noEditPoints="1"/>
              </p:cNvSpPr>
              <p:nvPr/>
            </p:nvSpPr>
            <p:spPr bwMode="auto">
              <a:xfrm>
                <a:off x="2616524" y="2685556"/>
                <a:ext cx="203047" cy="341914"/>
              </a:xfrm>
              <a:custGeom>
                <a:avLst/>
                <a:gdLst>
                  <a:gd name="T0" fmla="*/ 542 w 867"/>
                  <a:gd name="T1" fmla="*/ 1114 h 1469"/>
                  <a:gd name="T2" fmla="*/ 501 w 867"/>
                  <a:gd name="T3" fmla="*/ 1133 h 1469"/>
                  <a:gd name="T4" fmla="*/ 472 w 867"/>
                  <a:gd name="T5" fmla="*/ 1169 h 1469"/>
                  <a:gd name="T6" fmla="*/ 461 w 867"/>
                  <a:gd name="T7" fmla="*/ 1215 h 1469"/>
                  <a:gd name="T8" fmla="*/ 472 w 867"/>
                  <a:gd name="T9" fmla="*/ 1263 h 1469"/>
                  <a:gd name="T10" fmla="*/ 501 w 867"/>
                  <a:gd name="T11" fmla="*/ 1299 h 1469"/>
                  <a:gd name="T12" fmla="*/ 542 w 867"/>
                  <a:gd name="T13" fmla="*/ 1318 h 1469"/>
                  <a:gd name="T14" fmla="*/ 590 w 867"/>
                  <a:gd name="T15" fmla="*/ 1318 h 1469"/>
                  <a:gd name="T16" fmla="*/ 633 w 867"/>
                  <a:gd name="T17" fmla="*/ 1299 h 1469"/>
                  <a:gd name="T18" fmla="*/ 662 w 867"/>
                  <a:gd name="T19" fmla="*/ 1263 h 1469"/>
                  <a:gd name="T20" fmla="*/ 673 w 867"/>
                  <a:gd name="T21" fmla="*/ 1215 h 1469"/>
                  <a:gd name="T22" fmla="*/ 662 w 867"/>
                  <a:gd name="T23" fmla="*/ 1169 h 1469"/>
                  <a:gd name="T24" fmla="*/ 633 w 867"/>
                  <a:gd name="T25" fmla="*/ 1133 h 1469"/>
                  <a:gd name="T26" fmla="*/ 590 w 867"/>
                  <a:gd name="T27" fmla="*/ 1114 h 1469"/>
                  <a:gd name="T28" fmla="*/ 185 w 867"/>
                  <a:gd name="T29" fmla="*/ 783 h 1469"/>
                  <a:gd name="T30" fmla="*/ 685 w 867"/>
                  <a:gd name="T31" fmla="*/ 931 h 1469"/>
                  <a:gd name="T32" fmla="*/ 185 w 867"/>
                  <a:gd name="T33" fmla="*/ 783 h 1469"/>
                  <a:gd name="T34" fmla="*/ 185 w 867"/>
                  <a:gd name="T35" fmla="*/ 651 h 1469"/>
                  <a:gd name="T36" fmla="*/ 685 w 867"/>
                  <a:gd name="T37" fmla="*/ 501 h 1469"/>
                  <a:gd name="T38" fmla="*/ 185 w 867"/>
                  <a:gd name="T39" fmla="*/ 220 h 1469"/>
                  <a:gd name="T40" fmla="*/ 685 w 867"/>
                  <a:gd name="T41" fmla="*/ 369 h 1469"/>
                  <a:gd name="T42" fmla="*/ 185 w 867"/>
                  <a:gd name="T43" fmla="*/ 220 h 1469"/>
                  <a:gd name="T44" fmla="*/ 803 w 867"/>
                  <a:gd name="T45" fmla="*/ 0 h 1469"/>
                  <a:gd name="T46" fmla="*/ 841 w 867"/>
                  <a:gd name="T47" fmla="*/ 12 h 1469"/>
                  <a:gd name="T48" fmla="*/ 864 w 867"/>
                  <a:gd name="T49" fmla="*/ 44 h 1469"/>
                  <a:gd name="T50" fmla="*/ 867 w 867"/>
                  <a:gd name="T51" fmla="*/ 1405 h 1469"/>
                  <a:gd name="T52" fmla="*/ 855 w 867"/>
                  <a:gd name="T53" fmla="*/ 1444 h 1469"/>
                  <a:gd name="T54" fmla="*/ 824 w 867"/>
                  <a:gd name="T55" fmla="*/ 1466 h 1469"/>
                  <a:gd name="T56" fmla="*/ 64 w 867"/>
                  <a:gd name="T57" fmla="*/ 1469 h 1469"/>
                  <a:gd name="T58" fmla="*/ 26 w 867"/>
                  <a:gd name="T59" fmla="*/ 1457 h 1469"/>
                  <a:gd name="T60" fmla="*/ 3 w 867"/>
                  <a:gd name="T61" fmla="*/ 1426 h 1469"/>
                  <a:gd name="T62" fmla="*/ 0 w 867"/>
                  <a:gd name="T63" fmla="*/ 64 h 1469"/>
                  <a:gd name="T64" fmla="*/ 12 w 867"/>
                  <a:gd name="T65" fmla="*/ 26 h 1469"/>
                  <a:gd name="T66" fmla="*/ 44 w 867"/>
                  <a:gd name="T67" fmla="*/ 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1469">
                    <a:moveTo>
                      <a:pt x="566" y="1110"/>
                    </a:moveTo>
                    <a:lnTo>
                      <a:pt x="542" y="1114"/>
                    </a:lnTo>
                    <a:lnTo>
                      <a:pt x="520" y="1121"/>
                    </a:lnTo>
                    <a:lnTo>
                      <a:pt x="501" y="1133"/>
                    </a:lnTo>
                    <a:lnTo>
                      <a:pt x="484" y="1150"/>
                    </a:lnTo>
                    <a:lnTo>
                      <a:pt x="472" y="1169"/>
                    </a:lnTo>
                    <a:lnTo>
                      <a:pt x="463" y="1191"/>
                    </a:lnTo>
                    <a:lnTo>
                      <a:pt x="461" y="1215"/>
                    </a:lnTo>
                    <a:lnTo>
                      <a:pt x="463" y="1240"/>
                    </a:lnTo>
                    <a:lnTo>
                      <a:pt x="472" y="1263"/>
                    </a:lnTo>
                    <a:lnTo>
                      <a:pt x="484" y="1282"/>
                    </a:lnTo>
                    <a:lnTo>
                      <a:pt x="501" y="1299"/>
                    </a:lnTo>
                    <a:lnTo>
                      <a:pt x="520" y="1311"/>
                    </a:lnTo>
                    <a:lnTo>
                      <a:pt x="542" y="1318"/>
                    </a:lnTo>
                    <a:lnTo>
                      <a:pt x="566" y="1322"/>
                    </a:lnTo>
                    <a:lnTo>
                      <a:pt x="590" y="1318"/>
                    </a:lnTo>
                    <a:lnTo>
                      <a:pt x="613" y="1311"/>
                    </a:lnTo>
                    <a:lnTo>
                      <a:pt x="633" y="1299"/>
                    </a:lnTo>
                    <a:lnTo>
                      <a:pt x="648" y="1282"/>
                    </a:lnTo>
                    <a:lnTo>
                      <a:pt x="662" y="1263"/>
                    </a:lnTo>
                    <a:lnTo>
                      <a:pt x="669" y="1240"/>
                    </a:lnTo>
                    <a:lnTo>
                      <a:pt x="673" y="1215"/>
                    </a:lnTo>
                    <a:lnTo>
                      <a:pt x="669" y="1191"/>
                    </a:lnTo>
                    <a:lnTo>
                      <a:pt x="662" y="1169"/>
                    </a:lnTo>
                    <a:lnTo>
                      <a:pt x="648" y="1150"/>
                    </a:lnTo>
                    <a:lnTo>
                      <a:pt x="633" y="1133"/>
                    </a:lnTo>
                    <a:lnTo>
                      <a:pt x="613" y="1121"/>
                    </a:lnTo>
                    <a:lnTo>
                      <a:pt x="590" y="1114"/>
                    </a:lnTo>
                    <a:lnTo>
                      <a:pt x="566" y="1110"/>
                    </a:lnTo>
                    <a:close/>
                    <a:moveTo>
                      <a:pt x="185" y="783"/>
                    </a:moveTo>
                    <a:lnTo>
                      <a:pt x="185" y="931"/>
                    </a:lnTo>
                    <a:lnTo>
                      <a:pt x="685" y="931"/>
                    </a:lnTo>
                    <a:lnTo>
                      <a:pt x="685" y="783"/>
                    </a:lnTo>
                    <a:lnTo>
                      <a:pt x="185" y="783"/>
                    </a:lnTo>
                    <a:close/>
                    <a:moveTo>
                      <a:pt x="185" y="501"/>
                    </a:moveTo>
                    <a:lnTo>
                      <a:pt x="185" y="651"/>
                    </a:lnTo>
                    <a:lnTo>
                      <a:pt x="685" y="651"/>
                    </a:lnTo>
                    <a:lnTo>
                      <a:pt x="685" y="501"/>
                    </a:lnTo>
                    <a:lnTo>
                      <a:pt x="185" y="501"/>
                    </a:lnTo>
                    <a:close/>
                    <a:moveTo>
                      <a:pt x="185" y="220"/>
                    </a:moveTo>
                    <a:lnTo>
                      <a:pt x="185" y="369"/>
                    </a:lnTo>
                    <a:lnTo>
                      <a:pt x="685" y="369"/>
                    </a:lnTo>
                    <a:lnTo>
                      <a:pt x="685" y="220"/>
                    </a:lnTo>
                    <a:lnTo>
                      <a:pt x="185" y="220"/>
                    </a:lnTo>
                    <a:close/>
                    <a:moveTo>
                      <a:pt x="64" y="0"/>
                    </a:moveTo>
                    <a:lnTo>
                      <a:pt x="803" y="0"/>
                    </a:lnTo>
                    <a:lnTo>
                      <a:pt x="824" y="3"/>
                    </a:lnTo>
                    <a:lnTo>
                      <a:pt x="841" y="12"/>
                    </a:lnTo>
                    <a:lnTo>
                      <a:pt x="855" y="26"/>
                    </a:lnTo>
                    <a:lnTo>
                      <a:pt x="864" y="44"/>
                    </a:lnTo>
                    <a:lnTo>
                      <a:pt x="867" y="64"/>
                    </a:lnTo>
                    <a:lnTo>
                      <a:pt x="867" y="1405"/>
                    </a:lnTo>
                    <a:lnTo>
                      <a:pt x="864" y="1426"/>
                    </a:lnTo>
                    <a:lnTo>
                      <a:pt x="855" y="1444"/>
                    </a:lnTo>
                    <a:lnTo>
                      <a:pt x="841" y="1457"/>
                    </a:lnTo>
                    <a:lnTo>
                      <a:pt x="824" y="1466"/>
                    </a:lnTo>
                    <a:lnTo>
                      <a:pt x="803" y="1469"/>
                    </a:lnTo>
                    <a:lnTo>
                      <a:pt x="64" y="1469"/>
                    </a:lnTo>
                    <a:lnTo>
                      <a:pt x="44" y="1466"/>
                    </a:lnTo>
                    <a:lnTo>
                      <a:pt x="26" y="1457"/>
                    </a:lnTo>
                    <a:lnTo>
                      <a:pt x="12" y="1444"/>
                    </a:lnTo>
                    <a:lnTo>
                      <a:pt x="3" y="1426"/>
                    </a:lnTo>
                    <a:lnTo>
                      <a:pt x="0" y="1405"/>
                    </a:lnTo>
                    <a:lnTo>
                      <a:pt x="0" y="64"/>
                    </a:lnTo>
                    <a:lnTo>
                      <a:pt x="3" y="44"/>
                    </a:lnTo>
                    <a:lnTo>
                      <a:pt x="12" y="26"/>
                    </a:lnTo>
                    <a:lnTo>
                      <a:pt x="26" y="12"/>
                    </a:lnTo>
                    <a:lnTo>
                      <a:pt x="44" y="3"/>
                    </a:lnTo>
                    <a:lnTo>
                      <a:pt x="6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8" name="Freeform 47"/>
              <p:cNvSpPr>
                <a:spLocks noEditPoints="1"/>
              </p:cNvSpPr>
              <p:nvPr/>
            </p:nvSpPr>
            <p:spPr bwMode="auto">
              <a:xfrm>
                <a:off x="2707543" y="2525685"/>
                <a:ext cx="532126" cy="491283"/>
              </a:xfrm>
              <a:custGeom>
                <a:avLst/>
                <a:gdLst>
                  <a:gd name="T0" fmla="*/ 901 w 2280"/>
                  <a:gd name="T1" fmla="*/ 1789 h 2105"/>
                  <a:gd name="T2" fmla="*/ 1382 w 2280"/>
                  <a:gd name="T3" fmla="*/ 1789 h 2105"/>
                  <a:gd name="T4" fmla="*/ 1382 w 2280"/>
                  <a:gd name="T5" fmla="*/ 1972 h 2105"/>
                  <a:gd name="T6" fmla="*/ 1534 w 2280"/>
                  <a:gd name="T7" fmla="*/ 1972 h 2105"/>
                  <a:gd name="T8" fmla="*/ 1553 w 2280"/>
                  <a:gd name="T9" fmla="*/ 1975 h 2105"/>
                  <a:gd name="T10" fmla="*/ 1570 w 2280"/>
                  <a:gd name="T11" fmla="*/ 1984 h 2105"/>
                  <a:gd name="T12" fmla="*/ 1584 w 2280"/>
                  <a:gd name="T13" fmla="*/ 1998 h 2105"/>
                  <a:gd name="T14" fmla="*/ 1595 w 2280"/>
                  <a:gd name="T15" fmla="*/ 2015 h 2105"/>
                  <a:gd name="T16" fmla="*/ 1603 w 2280"/>
                  <a:gd name="T17" fmla="*/ 2037 h 2105"/>
                  <a:gd name="T18" fmla="*/ 1605 w 2280"/>
                  <a:gd name="T19" fmla="*/ 2060 h 2105"/>
                  <a:gd name="T20" fmla="*/ 1605 w 2280"/>
                  <a:gd name="T21" fmla="*/ 2105 h 2105"/>
                  <a:gd name="T22" fmla="*/ 675 w 2280"/>
                  <a:gd name="T23" fmla="*/ 2105 h 2105"/>
                  <a:gd name="T24" fmla="*/ 675 w 2280"/>
                  <a:gd name="T25" fmla="*/ 2060 h 2105"/>
                  <a:gd name="T26" fmla="*/ 678 w 2280"/>
                  <a:gd name="T27" fmla="*/ 2037 h 2105"/>
                  <a:gd name="T28" fmla="*/ 685 w 2280"/>
                  <a:gd name="T29" fmla="*/ 2015 h 2105"/>
                  <a:gd name="T30" fmla="*/ 697 w 2280"/>
                  <a:gd name="T31" fmla="*/ 1998 h 2105"/>
                  <a:gd name="T32" fmla="*/ 711 w 2280"/>
                  <a:gd name="T33" fmla="*/ 1984 h 2105"/>
                  <a:gd name="T34" fmla="*/ 728 w 2280"/>
                  <a:gd name="T35" fmla="*/ 1975 h 2105"/>
                  <a:gd name="T36" fmla="*/ 748 w 2280"/>
                  <a:gd name="T37" fmla="*/ 1972 h 2105"/>
                  <a:gd name="T38" fmla="*/ 901 w 2280"/>
                  <a:gd name="T39" fmla="*/ 1972 h 2105"/>
                  <a:gd name="T40" fmla="*/ 901 w 2280"/>
                  <a:gd name="T41" fmla="*/ 1789 h 2105"/>
                  <a:gd name="T42" fmla="*/ 120 w 2280"/>
                  <a:gd name="T43" fmla="*/ 0 h 2105"/>
                  <a:gd name="T44" fmla="*/ 2161 w 2280"/>
                  <a:gd name="T45" fmla="*/ 0 h 2105"/>
                  <a:gd name="T46" fmla="*/ 2189 w 2280"/>
                  <a:gd name="T47" fmla="*/ 2 h 2105"/>
                  <a:gd name="T48" fmla="*/ 2213 w 2280"/>
                  <a:gd name="T49" fmla="*/ 9 h 2105"/>
                  <a:gd name="T50" fmla="*/ 2235 w 2280"/>
                  <a:gd name="T51" fmla="*/ 21 h 2105"/>
                  <a:gd name="T52" fmla="*/ 2254 w 2280"/>
                  <a:gd name="T53" fmla="*/ 38 h 2105"/>
                  <a:gd name="T54" fmla="*/ 2268 w 2280"/>
                  <a:gd name="T55" fmla="*/ 57 h 2105"/>
                  <a:gd name="T56" fmla="*/ 2277 w 2280"/>
                  <a:gd name="T57" fmla="*/ 78 h 2105"/>
                  <a:gd name="T58" fmla="*/ 2280 w 2280"/>
                  <a:gd name="T59" fmla="*/ 102 h 2105"/>
                  <a:gd name="T60" fmla="*/ 2280 w 2280"/>
                  <a:gd name="T61" fmla="*/ 1539 h 2105"/>
                  <a:gd name="T62" fmla="*/ 2277 w 2280"/>
                  <a:gd name="T63" fmla="*/ 1562 h 2105"/>
                  <a:gd name="T64" fmla="*/ 2268 w 2280"/>
                  <a:gd name="T65" fmla="*/ 1584 h 2105"/>
                  <a:gd name="T66" fmla="*/ 2254 w 2280"/>
                  <a:gd name="T67" fmla="*/ 1603 h 2105"/>
                  <a:gd name="T68" fmla="*/ 2235 w 2280"/>
                  <a:gd name="T69" fmla="*/ 1619 h 2105"/>
                  <a:gd name="T70" fmla="*/ 2213 w 2280"/>
                  <a:gd name="T71" fmla="*/ 1631 h 2105"/>
                  <a:gd name="T72" fmla="*/ 2189 w 2280"/>
                  <a:gd name="T73" fmla="*/ 1639 h 2105"/>
                  <a:gd name="T74" fmla="*/ 2161 w 2280"/>
                  <a:gd name="T75" fmla="*/ 1642 h 2105"/>
                  <a:gd name="T76" fmla="*/ 603 w 2280"/>
                  <a:gd name="T77" fmla="*/ 1642 h 2105"/>
                  <a:gd name="T78" fmla="*/ 603 w 2280"/>
                  <a:gd name="T79" fmla="*/ 1355 h 2105"/>
                  <a:gd name="T80" fmla="*/ 2084 w 2280"/>
                  <a:gd name="T81" fmla="*/ 1355 h 2105"/>
                  <a:gd name="T82" fmla="*/ 2084 w 2280"/>
                  <a:gd name="T83" fmla="*/ 192 h 2105"/>
                  <a:gd name="T84" fmla="*/ 190 w 2280"/>
                  <a:gd name="T85" fmla="*/ 192 h 2105"/>
                  <a:gd name="T86" fmla="*/ 190 w 2280"/>
                  <a:gd name="T87" fmla="*/ 562 h 2105"/>
                  <a:gd name="T88" fmla="*/ 0 w 2280"/>
                  <a:gd name="T89" fmla="*/ 562 h 2105"/>
                  <a:gd name="T90" fmla="*/ 0 w 2280"/>
                  <a:gd name="T91" fmla="*/ 102 h 2105"/>
                  <a:gd name="T92" fmla="*/ 4 w 2280"/>
                  <a:gd name="T93" fmla="*/ 78 h 2105"/>
                  <a:gd name="T94" fmla="*/ 13 w 2280"/>
                  <a:gd name="T95" fmla="*/ 57 h 2105"/>
                  <a:gd name="T96" fmla="*/ 27 w 2280"/>
                  <a:gd name="T97" fmla="*/ 38 h 2105"/>
                  <a:gd name="T98" fmla="*/ 45 w 2280"/>
                  <a:gd name="T99" fmla="*/ 21 h 2105"/>
                  <a:gd name="T100" fmla="*/ 67 w 2280"/>
                  <a:gd name="T101" fmla="*/ 9 h 2105"/>
                  <a:gd name="T102" fmla="*/ 92 w 2280"/>
                  <a:gd name="T103" fmla="*/ 2 h 2105"/>
                  <a:gd name="T104" fmla="*/ 120 w 2280"/>
                  <a:gd name="T105"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0" h="2105">
                    <a:moveTo>
                      <a:pt x="901" y="1789"/>
                    </a:moveTo>
                    <a:lnTo>
                      <a:pt x="1382" y="1789"/>
                    </a:lnTo>
                    <a:lnTo>
                      <a:pt x="1382" y="1972"/>
                    </a:lnTo>
                    <a:lnTo>
                      <a:pt x="1534" y="1972"/>
                    </a:lnTo>
                    <a:lnTo>
                      <a:pt x="1553" y="1975"/>
                    </a:lnTo>
                    <a:lnTo>
                      <a:pt x="1570" y="1984"/>
                    </a:lnTo>
                    <a:lnTo>
                      <a:pt x="1584" y="1998"/>
                    </a:lnTo>
                    <a:lnTo>
                      <a:pt x="1595" y="2015"/>
                    </a:lnTo>
                    <a:lnTo>
                      <a:pt x="1603" y="2037"/>
                    </a:lnTo>
                    <a:lnTo>
                      <a:pt x="1605" y="2060"/>
                    </a:lnTo>
                    <a:lnTo>
                      <a:pt x="1605" y="2105"/>
                    </a:lnTo>
                    <a:lnTo>
                      <a:pt x="675" y="2105"/>
                    </a:lnTo>
                    <a:lnTo>
                      <a:pt x="675" y="2060"/>
                    </a:lnTo>
                    <a:lnTo>
                      <a:pt x="678" y="2037"/>
                    </a:lnTo>
                    <a:lnTo>
                      <a:pt x="685" y="2015"/>
                    </a:lnTo>
                    <a:lnTo>
                      <a:pt x="697" y="1998"/>
                    </a:lnTo>
                    <a:lnTo>
                      <a:pt x="711" y="1984"/>
                    </a:lnTo>
                    <a:lnTo>
                      <a:pt x="728" y="1975"/>
                    </a:lnTo>
                    <a:lnTo>
                      <a:pt x="748" y="1972"/>
                    </a:lnTo>
                    <a:lnTo>
                      <a:pt x="901" y="1972"/>
                    </a:lnTo>
                    <a:lnTo>
                      <a:pt x="901" y="1789"/>
                    </a:lnTo>
                    <a:close/>
                    <a:moveTo>
                      <a:pt x="120" y="0"/>
                    </a:moveTo>
                    <a:lnTo>
                      <a:pt x="2161" y="0"/>
                    </a:lnTo>
                    <a:lnTo>
                      <a:pt x="2189" y="2"/>
                    </a:lnTo>
                    <a:lnTo>
                      <a:pt x="2213" y="9"/>
                    </a:lnTo>
                    <a:lnTo>
                      <a:pt x="2235" y="21"/>
                    </a:lnTo>
                    <a:lnTo>
                      <a:pt x="2254" y="38"/>
                    </a:lnTo>
                    <a:lnTo>
                      <a:pt x="2268" y="57"/>
                    </a:lnTo>
                    <a:lnTo>
                      <a:pt x="2277" y="78"/>
                    </a:lnTo>
                    <a:lnTo>
                      <a:pt x="2280" y="102"/>
                    </a:lnTo>
                    <a:lnTo>
                      <a:pt x="2280" y="1539"/>
                    </a:lnTo>
                    <a:lnTo>
                      <a:pt x="2277" y="1562"/>
                    </a:lnTo>
                    <a:lnTo>
                      <a:pt x="2268" y="1584"/>
                    </a:lnTo>
                    <a:lnTo>
                      <a:pt x="2254" y="1603"/>
                    </a:lnTo>
                    <a:lnTo>
                      <a:pt x="2235" y="1619"/>
                    </a:lnTo>
                    <a:lnTo>
                      <a:pt x="2213" y="1631"/>
                    </a:lnTo>
                    <a:lnTo>
                      <a:pt x="2189" y="1639"/>
                    </a:lnTo>
                    <a:lnTo>
                      <a:pt x="2161" y="1642"/>
                    </a:lnTo>
                    <a:lnTo>
                      <a:pt x="603" y="1642"/>
                    </a:lnTo>
                    <a:lnTo>
                      <a:pt x="603" y="1355"/>
                    </a:lnTo>
                    <a:lnTo>
                      <a:pt x="2084" y="1355"/>
                    </a:lnTo>
                    <a:lnTo>
                      <a:pt x="2084" y="192"/>
                    </a:lnTo>
                    <a:lnTo>
                      <a:pt x="190" y="192"/>
                    </a:lnTo>
                    <a:lnTo>
                      <a:pt x="190" y="562"/>
                    </a:lnTo>
                    <a:lnTo>
                      <a:pt x="0" y="562"/>
                    </a:lnTo>
                    <a:lnTo>
                      <a:pt x="0" y="102"/>
                    </a:lnTo>
                    <a:lnTo>
                      <a:pt x="4" y="78"/>
                    </a:lnTo>
                    <a:lnTo>
                      <a:pt x="13" y="57"/>
                    </a:lnTo>
                    <a:lnTo>
                      <a:pt x="27" y="38"/>
                    </a:lnTo>
                    <a:lnTo>
                      <a:pt x="45" y="21"/>
                    </a:lnTo>
                    <a:lnTo>
                      <a:pt x="67" y="9"/>
                    </a:lnTo>
                    <a:lnTo>
                      <a:pt x="92" y="2"/>
                    </a:lnTo>
                    <a:lnTo>
                      <a:pt x="12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9" name="Group 8"/>
            <p:cNvGrpSpPr/>
            <p:nvPr/>
          </p:nvGrpSpPr>
          <p:grpSpPr>
            <a:xfrm>
              <a:off x="8378954" y="1974958"/>
              <a:ext cx="976099" cy="503946"/>
              <a:chOff x="14199049" y="2406216"/>
              <a:chExt cx="1192979" cy="615921"/>
            </a:xfrm>
          </p:grpSpPr>
          <p:sp>
            <p:nvSpPr>
              <p:cNvPr id="43" name="Freeform 42"/>
              <p:cNvSpPr>
                <a:spLocks/>
              </p:cNvSpPr>
              <p:nvPr/>
            </p:nvSpPr>
            <p:spPr bwMode="auto">
              <a:xfrm>
                <a:off x="14605305" y="2406216"/>
                <a:ext cx="786723" cy="615921"/>
              </a:xfrm>
              <a:custGeom>
                <a:avLst/>
                <a:gdLst>
                  <a:gd name="T0" fmla="*/ 594 w 3040"/>
                  <a:gd name="T1" fmla="*/ 0 h 2383"/>
                  <a:gd name="T2" fmla="*/ 2920 w 3040"/>
                  <a:gd name="T3" fmla="*/ 0 h 2383"/>
                  <a:gd name="T4" fmla="*/ 2948 w 3040"/>
                  <a:gd name="T5" fmla="*/ 4 h 2383"/>
                  <a:gd name="T6" fmla="*/ 2972 w 3040"/>
                  <a:gd name="T7" fmla="*/ 12 h 2383"/>
                  <a:gd name="T8" fmla="*/ 2995 w 3040"/>
                  <a:gd name="T9" fmla="*/ 27 h 2383"/>
                  <a:gd name="T10" fmla="*/ 3013 w 3040"/>
                  <a:gd name="T11" fmla="*/ 45 h 2383"/>
                  <a:gd name="T12" fmla="*/ 3028 w 3040"/>
                  <a:gd name="T13" fmla="*/ 68 h 2383"/>
                  <a:gd name="T14" fmla="*/ 3036 w 3040"/>
                  <a:gd name="T15" fmla="*/ 92 h 2383"/>
                  <a:gd name="T16" fmla="*/ 3040 w 3040"/>
                  <a:gd name="T17" fmla="*/ 120 h 2383"/>
                  <a:gd name="T18" fmla="*/ 3040 w 3040"/>
                  <a:gd name="T19" fmla="*/ 1821 h 2383"/>
                  <a:gd name="T20" fmla="*/ 3036 w 3040"/>
                  <a:gd name="T21" fmla="*/ 1847 h 2383"/>
                  <a:gd name="T22" fmla="*/ 3028 w 3040"/>
                  <a:gd name="T23" fmla="*/ 1873 h 2383"/>
                  <a:gd name="T24" fmla="*/ 3013 w 3040"/>
                  <a:gd name="T25" fmla="*/ 1896 h 2383"/>
                  <a:gd name="T26" fmla="*/ 2995 w 3040"/>
                  <a:gd name="T27" fmla="*/ 1914 h 2383"/>
                  <a:gd name="T28" fmla="*/ 2972 w 3040"/>
                  <a:gd name="T29" fmla="*/ 1929 h 2383"/>
                  <a:gd name="T30" fmla="*/ 2948 w 3040"/>
                  <a:gd name="T31" fmla="*/ 1937 h 2383"/>
                  <a:gd name="T32" fmla="*/ 2920 w 3040"/>
                  <a:gd name="T33" fmla="*/ 1941 h 2383"/>
                  <a:gd name="T34" fmla="*/ 2578 w 3040"/>
                  <a:gd name="T35" fmla="*/ 1941 h 2383"/>
                  <a:gd name="T36" fmla="*/ 2573 w 3040"/>
                  <a:gd name="T37" fmla="*/ 1939 h 2383"/>
                  <a:gd name="T38" fmla="*/ 2567 w 3040"/>
                  <a:gd name="T39" fmla="*/ 1939 h 2383"/>
                  <a:gd name="T40" fmla="*/ 2567 w 3040"/>
                  <a:gd name="T41" fmla="*/ 2263 h 2383"/>
                  <a:gd name="T42" fmla="*/ 2564 w 3040"/>
                  <a:gd name="T43" fmla="*/ 2291 h 2383"/>
                  <a:gd name="T44" fmla="*/ 2555 w 3040"/>
                  <a:gd name="T45" fmla="*/ 2317 h 2383"/>
                  <a:gd name="T46" fmla="*/ 2541 w 3040"/>
                  <a:gd name="T47" fmla="*/ 2338 h 2383"/>
                  <a:gd name="T48" fmla="*/ 2522 w 3040"/>
                  <a:gd name="T49" fmla="*/ 2357 h 2383"/>
                  <a:gd name="T50" fmla="*/ 2499 w 3040"/>
                  <a:gd name="T51" fmla="*/ 2371 h 2383"/>
                  <a:gd name="T52" fmla="*/ 2475 w 3040"/>
                  <a:gd name="T53" fmla="*/ 2381 h 2383"/>
                  <a:gd name="T54" fmla="*/ 2447 w 3040"/>
                  <a:gd name="T55" fmla="*/ 2383 h 2383"/>
                  <a:gd name="T56" fmla="*/ 120 w 3040"/>
                  <a:gd name="T57" fmla="*/ 2383 h 2383"/>
                  <a:gd name="T58" fmla="*/ 93 w 3040"/>
                  <a:gd name="T59" fmla="*/ 2381 h 2383"/>
                  <a:gd name="T60" fmla="*/ 68 w 3040"/>
                  <a:gd name="T61" fmla="*/ 2371 h 2383"/>
                  <a:gd name="T62" fmla="*/ 46 w 3040"/>
                  <a:gd name="T63" fmla="*/ 2357 h 2383"/>
                  <a:gd name="T64" fmla="*/ 27 w 3040"/>
                  <a:gd name="T65" fmla="*/ 2338 h 2383"/>
                  <a:gd name="T66" fmla="*/ 14 w 3040"/>
                  <a:gd name="T67" fmla="*/ 2317 h 2383"/>
                  <a:gd name="T68" fmla="*/ 4 w 3040"/>
                  <a:gd name="T69" fmla="*/ 2291 h 2383"/>
                  <a:gd name="T70" fmla="*/ 0 w 3040"/>
                  <a:gd name="T71" fmla="*/ 2263 h 2383"/>
                  <a:gd name="T72" fmla="*/ 0 w 3040"/>
                  <a:gd name="T73" fmla="*/ 563 h 2383"/>
                  <a:gd name="T74" fmla="*/ 4 w 3040"/>
                  <a:gd name="T75" fmla="*/ 536 h 2383"/>
                  <a:gd name="T76" fmla="*/ 14 w 3040"/>
                  <a:gd name="T77" fmla="*/ 510 h 2383"/>
                  <a:gd name="T78" fmla="*/ 27 w 3040"/>
                  <a:gd name="T79" fmla="*/ 488 h 2383"/>
                  <a:gd name="T80" fmla="*/ 46 w 3040"/>
                  <a:gd name="T81" fmla="*/ 469 h 2383"/>
                  <a:gd name="T82" fmla="*/ 68 w 3040"/>
                  <a:gd name="T83" fmla="*/ 456 h 2383"/>
                  <a:gd name="T84" fmla="*/ 93 w 3040"/>
                  <a:gd name="T85" fmla="*/ 446 h 2383"/>
                  <a:gd name="T86" fmla="*/ 120 w 3040"/>
                  <a:gd name="T87" fmla="*/ 444 h 2383"/>
                  <a:gd name="T88" fmla="*/ 475 w 3040"/>
                  <a:gd name="T89" fmla="*/ 444 h 2383"/>
                  <a:gd name="T90" fmla="*/ 474 w 3040"/>
                  <a:gd name="T91" fmla="*/ 423 h 2383"/>
                  <a:gd name="T92" fmla="*/ 474 w 3040"/>
                  <a:gd name="T93" fmla="*/ 120 h 2383"/>
                  <a:gd name="T94" fmla="*/ 477 w 3040"/>
                  <a:gd name="T95" fmla="*/ 92 h 2383"/>
                  <a:gd name="T96" fmla="*/ 486 w 3040"/>
                  <a:gd name="T97" fmla="*/ 68 h 2383"/>
                  <a:gd name="T98" fmla="*/ 500 w 3040"/>
                  <a:gd name="T99" fmla="*/ 45 h 2383"/>
                  <a:gd name="T100" fmla="*/ 519 w 3040"/>
                  <a:gd name="T101" fmla="*/ 27 h 2383"/>
                  <a:gd name="T102" fmla="*/ 541 w 3040"/>
                  <a:gd name="T103" fmla="*/ 12 h 2383"/>
                  <a:gd name="T104" fmla="*/ 566 w 3040"/>
                  <a:gd name="T105" fmla="*/ 4 h 2383"/>
                  <a:gd name="T106" fmla="*/ 594 w 3040"/>
                  <a:gd name="T107" fmla="*/ 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0" h="2383">
                    <a:moveTo>
                      <a:pt x="594" y="0"/>
                    </a:moveTo>
                    <a:lnTo>
                      <a:pt x="2920" y="0"/>
                    </a:lnTo>
                    <a:lnTo>
                      <a:pt x="2948" y="4"/>
                    </a:lnTo>
                    <a:lnTo>
                      <a:pt x="2972" y="12"/>
                    </a:lnTo>
                    <a:lnTo>
                      <a:pt x="2995" y="27"/>
                    </a:lnTo>
                    <a:lnTo>
                      <a:pt x="3013" y="45"/>
                    </a:lnTo>
                    <a:lnTo>
                      <a:pt x="3028" y="68"/>
                    </a:lnTo>
                    <a:lnTo>
                      <a:pt x="3036" y="92"/>
                    </a:lnTo>
                    <a:lnTo>
                      <a:pt x="3040" y="120"/>
                    </a:lnTo>
                    <a:lnTo>
                      <a:pt x="3040" y="1821"/>
                    </a:lnTo>
                    <a:lnTo>
                      <a:pt x="3036" y="1847"/>
                    </a:lnTo>
                    <a:lnTo>
                      <a:pt x="3028" y="1873"/>
                    </a:lnTo>
                    <a:lnTo>
                      <a:pt x="3013" y="1896"/>
                    </a:lnTo>
                    <a:lnTo>
                      <a:pt x="2995" y="1914"/>
                    </a:lnTo>
                    <a:lnTo>
                      <a:pt x="2972" y="1929"/>
                    </a:lnTo>
                    <a:lnTo>
                      <a:pt x="2948" y="1937"/>
                    </a:lnTo>
                    <a:lnTo>
                      <a:pt x="2920" y="1941"/>
                    </a:lnTo>
                    <a:lnTo>
                      <a:pt x="2578" y="1941"/>
                    </a:lnTo>
                    <a:lnTo>
                      <a:pt x="2573" y="1939"/>
                    </a:lnTo>
                    <a:lnTo>
                      <a:pt x="2567" y="1939"/>
                    </a:lnTo>
                    <a:lnTo>
                      <a:pt x="2567" y="2263"/>
                    </a:lnTo>
                    <a:lnTo>
                      <a:pt x="2564" y="2291"/>
                    </a:lnTo>
                    <a:lnTo>
                      <a:pt x="2555" y="2317"/>
                    </a:lnTo>
                    <a:lnTo>
                      <a:pt x="2541" y="2338"/>
                    </a:lnTo>
                    <a:lnTo>
                      <a:pt x="2522" y="2357"/>
                    </a:lnTo>
                    <a:lnTo>
                      <a:pt x="2499" y="2371"/>
                    </a:lnTo>
                    <a:lnTo>
                      <a:pt x="2475" y="2381"/>
                    </a:lnTo>
                    <a:lnTo>
                      <a:pt x="2447" y="2383"/>
                    </a:lnTo>
                    <a:lnTo>
                      <a:pt x="120" y="2383"/>
                    </a:lnTo>
                    <a:lnTo>
                      <a:pt x="93" y="2381"/>
                    </a:lnTo>
                    <a:lnTo>
                      <a:pt x="68" y="2371"/>
                    </a:lnTo>
                    <a:lnTo>
                      <a:pt x="46" y="2357"/>
                    </a:lnTo>
                    <a:lnTo>
                      <a:pt x="27" y="2338"/>
                    </a:lnTo>
                    <a:lnTo>
                      <a:pt x="14" y="2317"/>
                    </a:lnTo>
                    <a:lnTo>
                      <a:pt x="4" y="2291"/>
                    </a:lnTo>
                    <a:lnTo>
                      <a:pt x="0" y="2263"/>
                    </a:lnTo>
                    <a:lnTo>
                      <a:pt x="0" y="563"/>
                    </a:lnTo>
                    <a:lnTo>
                      <a:pt x="4" y="536"/>
                    </a:lnTo>
                    <a:lnTo>
                      <a:pt x="14" y="510"/>
                    </a:lnTo>
                    <a:lnTo>
                      <a:pt x="27" y="488"/>
                    </a:lnTo>
                    <a:lnTo>
                      <a:pt x="46" y="469"/>
                    </a:lnTo>
                    <a:lnTo>
                      <a:pt x="68" y="456"/>
                    </a:lnTo>
                    <a:lnTo>
                      <a:pt x="93" y="446"/>
                    </a:lnTo>
                    <a:lnTo>
                      <a:pt x="120" y="444"/>
                    </a:lnTo>
                    <a:lnTo>
                      <a:pt x="475" y="444"/>
                    </a:lnTo>
                    <a:lnTo>
                      <a:pt x="474" y="423"/>
                    </a:lnTo>
                    <a:lnTo>
                      <a:pt x="474" y="120"/>
                    </a:lnTo>
                    <a:lnTo>
                      <a:pt x="477" y="92"/>
                    </a:lnTo>
                    <a:lnTo>
                      <a:pt x="486" y="68"/>
                    </a:lnTo>
                    <a:lnTo>
                      <a:pt x="500" y="45"/>
                    </a:lnTo>
                    <a:lnTo>
                      <a:pt x="519" y="27"/>
                    </a:lnTo>
                    <a:lnTo>
                      <a:pt x="541" y="12"/>
                    </a:lnTo>
                    <a:lnTo>
                      <a:pt x="566" y="4"/>
                    </a:lnTo>
                    <a:lnTo>
                      <a:pt x="594"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4" name="Freeform 43"/>
              <p:cNvSpPr>
                <a:spLocks/>
              </p:cNvSpPr>
              <p:nvPr/>
            </p:nvSpPr>
            <p:spPr bwMode="auto">
              <a:xfrm>
                <a:off x="14320685" y="2437270"/>
                <a:ext cx="602986" cy="439944"/>
              </a:xfrm>
              <a:custGeom>
                <a:avLst/>
                <a:gdLst>
                  <a:gd name="T0" fmla="*/ 0 w 2326"/>
                  <a:gd name="T1" fmla="*/ 0 h 1701"/>
                  <a:gd name="T2" fmla="*/ 2326 w 2326"/>
                  <a:gd name="T3" fmla="*/ 0 h 1701"/>
                  <a:gd name="T4" fmla="*/ 2326 w 2326"/>
                  <a:gd name="T5" fmla="*/ 1701 h 1701"/>
                  <a:gd name="T6" fmla="*/ 1984 w 2326"/>
                  <a:gd name="T7" fmla="*/ 1701 h 1701"/>
                  <a:gd name="T8" fmla="*/ 1984 w 2326"/>
                  <a:gd name="T9" fmla="*/ 1344 h 1701"/>
                  <a:gd name="T10" fmla="*/ 2096 w 2326"/>
                  <a:gd name="T11" fmla="*/ 1344 h 1701"/>
                  <a:gd name="T12" fmla="*/ 2096 w 2326"/>
                  <a:gd name="T13" fmla="*/ 206 h 1701"/>
                  <a:gd name="T14" fmla="*/ 791 w 2326"/>
                  <a:gd name="T15" fmla="*/ 206 h 1701"/>
                  <a:gd name="T16" fmla="*/ 791 w 2326"/>
                  <a:gd name="T17" fmla="*/ 303 h 1701"/>
                  <a:gd name="T18" fmla="*/ 629 w 2326"/>
                  <a:gd name="T19" fmla="*/ 303 h 1701"/>
                  <a:gd name="T20" fmla="*/ 629 w 2326"/>
                  <a:gd name="T21" fmla="*/ 202 h 1701"/>
                  <a:gd name="T22" fmla="*/ 192 w 2326"/>
                  <a:gd name="T23" fmla="*/ 202 h 1701"/>
                  <a:gd name="T24" fmla="*/ 192 w 2326"/>
                  <a:gd name="T25" fmla="*/ 303 h 1701"/>
                  <a:gd name="T26" fmla="*/ 0 w 2326"/>
                  <a:gd name="T27" fmla="*/ 303 h 1701"/>
                  <a:gd name="T28" fmla="*/ 0 w 2326"/>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6" h="1701">
                    <a:moveTo>
                      <a:pt x="0" y="0"/>
                    </a:moveTo>
                    <a:lnTo>
                      <a:pt x="2326" y="0"/>
                    </a:lnTo>
                    <a:lnTo>
                      <a:pt x="2326" y="1701"/>
                    </a:lnTo>
                    <a:lnTo>
                      <a:pt x="1984" y="1701"/>
                    </a:lnTo>
                    <a:lnTo>
                      <a:pt x="1984" y="1344"/>
                    </a:lnTo>
                    <a:lnTo>
                      <a:pt x="2096" y="1344"/>
                    </a:lnTo>
                    <a:lnTo>
                      <a:pt x="2096" y="206"/>
                    </a:lnTo>
                    <a:lnTo>
                      <a:pt x="791" y="206"/>
                    </a:lnTo>
                    <a:lnTo>
                      <a:pt x="791" y="303"/>
                    </a:lnTo>
                    <a:lnTo>
                      <a:pt x="629" y="303"/>
                    </a:lnTo>
                    <a:lnTo>
                      <a:pt x="629" y="202"/>
                    </a:lnTo>
                    <a:lnTo>
                      <a:pt x="192" y="202"/>
                    </a:lnTo>
                    <a:lnTo>
                      <a:pt x="192" y="303"/>
                    </a:lnTo>
                    <a:lnTo>
                      <a:pt x="0" y="303"/>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5" name="Freeform 44"/>
              <p:cNvSpPr>
                <a:spLocks noEditPoints="1"/>
              </p:cNvSpPr>
              <p:nvPr/>
            </p:nvSpPr>
            <p:spPr bwMode="auto">
              <a:xfrm>
                <a:off x="14199049" y="2551139"/>
                <a:ext cx="601687" cy="439944"/>
              </a:xfrm>
              <a:custGeom>
                <a:avLst/>
                <a:gdLst>
                  <a:gd name="T0" fmla="*/ 341 w 2327"/>
                  <a:gd name="T1" fmla="*/ 680 h 1700"/>
                  <a:gd name="T2" fmla="*/ 604 w 2327"/>
                  <a:gd name="T3" fmla="*/ 680 h 1700"/>
                  <a:gd name="T4" fmla="*/ 604 w 2327"/>
                  <a:gd name="T5" fmla="*/ 849 h 1700"/>
                  <a:gd name="T6" fmla="*/ 341 w 2327"/>
                  <a:gd name="T7" fmla="*/ 849 h 1700"/>
                  <a:gd name="T8" fmla="*/ 341 w 2327"/>
                  <a:gd name="T9" fmla="*/ 680 h 1700"/>
                  <a:gd name="T10" fmla="*/ 341 w 2327"/>
                  <a:gd name="T11" fmla="*/ 386 h 1700"/>
                  <a:gd name="T12" fmla="*/ 604 w 2327"/>
                  <a:gd name="T13" fmla="*/ 386 h 1700"/>
                  <a:gd name="T14" fmla="*/ 604 w 2327"/>
                  <a:gd name="T15" fmla="*/ 554 h 1700"/>
                  <a:gd name="T16" fmla="*/ 341 w 2327"/>
                  <a:gd name="T17" fmla="*/ 554 h 1700"/>
                  <a:gd name="T18" fmla="*/ 341 w 2327"/>
                  <a:gd name="T19" fmla="*/ 386 h 1700"/>
                  <a:gd name="T20" fmla="*/ 927 w 2327"/>
                  <a:gd name="T21" fmla="*/ 207 h 1700"/>
                  <a:gd name="T22" fmla="*/ 927 w 2327"/>
                  <a:gd name="T23" fmla="*/ 1358 h 1700"/>
                  <a:gd name="T24" fmla="*/ 2098 w 2327"/>
                  <a:gd name="T25" fmla="*/ 1358 h 1700"/>
                  <a:gd name="T26" fmla="*/ 2098 w 2327"/>
                  <a:gd name="T27" fmla="*/ 207 h 1700"/>
                  <a:gd name="T28" fmla="*/ 927 w 2327"/>
                  <a:gd name="T29" fmla="*/ 207 h 1700"/>
                  <a:gd name="T30" fmla="*/ 193 w 2327"/>
                  <a:gd name="T31" fmla="*/ 201 h 1700"/>
                  <a:gd name="T32" fmla="*/ 193 w 2327"/>
                  <a:gd name="T33" fmla="*/ 1364 h 1700"/>
                  <a:gd name="T34" fmla="*/ 765 w 2327"/>
                  <a:gd name="T35" fmla="*/ 1364 h 1700"/>
                  <a:gd name="T36" fmla="*/ 765 w 2327"/>
                  <a:gd name="T37" fmla="*/ 201 h 1700"/>
                  <a:gd name="T38" fmla="*/ 193 w 2327"/>
                  <a:gd name="T39" fmla="*/ 201 h 1700"/>
                  <a:gd name="T40" fmla="*/ 0 w 2327"/>
                  <a:gd name="T41" fmla="*/ 0 h 1700"/>
                  <a:gd name="T42" fmla="*/ 2327 w 2327"/>
                  <a:gd name="T43" fmla="*/ 0 h 1700"/>
                  <a:gd name="T44" fmla="*/ 2327 w 2327"/>
                  <a:gd name="T45" fmla="*/ 1700 h 1700"/>
                  <a:gd name="T46" fmla="*/ 0 w 2327"/>
                  <a:gd name="T47" fmla="*/ 1700 h 1700"/>
                  <a:gd name="T48" fmla="*/ 0 w 2327"/>
                  <a:gd name="T49" fmla="*/ 0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7" h="1700">
                    <a:moveTo>
                      <a:pt x="341" y="680"/>
                    </a:moveTo>
                    <a:lnTo>
                      <a:pt x="604" y="680"/>
                    </a:lnTo>
                    <a:lnTo>
                      <a:pt x="604" y="849"/>
                    </a:lnTo>
                    <a:lnTo>
                      <a:pt x="341" y="849"/>
                    </a:lnTo>
                    <a:lnTo>
                      <a:pt x="341" y="680"/>
                    </a:lnTo>
                    <a:close/>
                    <a:moveTo>
                      <a:pt x="341" y="386"/>
                    </a:moveTo>
                    <a:lnTo>
                      <a:pt x="604" y="386"/>
                    </a:lnTo>
                    <a:lnTo>
                      <a:pt x="604" y="554"/>
                    </a:lnTo>
                    <a:lnTo>
                      <a:pt x="341" y="554"/>
                    </a:lnTo>
                    <a:lnTo>
                      <a:pt x="341" y="386"/>
                    </a:lnTo>
                    <a:close/>
                    <a:moveTo>
                      <a:pt x="927" y="207"/>
                    </a:moveTo>
                    <a:lnTo>
                      <a:pt x="927" y="1358"/>
                    </a:lnTo>
                    <a:lnTo>
                      <a:pt x="2098" y="1358"/>
                    </a:lnTo>
                    <a:lnTo>
                      <a:pt x="2098" y="207"/>
                    </a:lnTo>
                    <a:lnTo>
                      <a:pt x="927" y="207"/>
                    </a:lnTo>
                    <a:close/>
                    <a:moveTo>
                      <a:pt x="193" y="201"/>
                    </a:moveTo>
                    <a:lnTo>
                      <a:pt x="193" y="1364"/>
                    </a:lnTo>
                    <a:lnTo>
                      <a:pt x="765" y="1364"/>
                    </a:lnTo>
                    <a:lnTo>
                      <a:pt x="765" y="201"/>
                    </a:lnTo>
                    <a:lnTo>
                      <a:pt x="193" y="201"/>
                    </a:lnTo>
                    <a:close/>
                    <a:moveTo>
                      <a:pt x="0" y="0"/>
                    </a:moveTo>
                    <a:lnTo>
                      <a:pt x="2327" y="0"/>
                    </a:lnTo>
                    <a:lnTo>
                      <a:pt x="2327" y="1700"/>
                    </a:lnTo>
                    <a:lnTo>
                      <a:pt x="0" y="1700"/>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10" name="Group 9"/>
            <p:cNvGrpSpPr/>
            <p:nvPr/>
          </p:nvGrpSpPr>
          <p:grpSpPr>
            <a:xfrm>
              <a:off x="9431861" y="1931295"/>
              <a:ext cx="1023648" cy="565414"/>
              <a:chOff x="12028656" y="2379853"/>
              <a:chExt cx="1094369" cy="604476"/>
            </a:xfrm>
          </p:grpSpPr>
          <p:sp>
            <p:nvSpPr>
              <p:cNvPr id="40" name="Freeform 39"/>
              <p:cNvSpPr>
                <a:spLocks/>
              </p:cNvSpPr>
              <p:nvPr/>
            </p:nvSpPr>
            <p:spPr bwMode="auto">
              <a:xfrm>
                <a:off x="12383184" y="2379853"/>
                <a:ext cx="739841" cy="604476"/>
              </a:xfrm>
              <a:custGeom>
                <a:avLst/>
                <a:gdLst>
                  <a:gd name="T0" fmla="*/ 2925 w 3170"/>
                  <a:gd name="T1" fmla="*/ 0 h 2592"/>
                  <a:gd name="T2" fmla="*/ 3002 w 3170"/>
                  <a:gd name="T3" fmla="*/ 12 h 2592"/>
                  <a:gd name="T4" fmla="*/ 3070 w 3170"/>
                  <a:gd name="T5" fmla="*/ 47 h 2592"/>
                  <a:gd name="T6" fmla="*/ 3123 w 3170"/>
                  <a:gd name="T7" fmla="*/ 100 h 2592"/>
                  <a:gd name="T8" fmla="*/ 3157 w 3170"/>
                  <a:gd name="T9" fmla="*/ 168 h 2592"/>
                  <a:gd name="T10" fmla="*/ 3170 w 3170"/>
                  <a:gd name="T11" fmla="*/ 245 h 2592"/>
                  <a:gd name="T12" fmla="*/ 3166 w 3170"/>
                  <a:gd name="T13" fmla="*/ 1940 h 2592"/>
                  <a:gd name="T14" fmla="*/ 3142 w 3170"/>
                  <a:gd name="T15" fmla="*/ 2013 h 2592"/>
                  <a:gd name="T16" fmla="*/ 3098 w 3170"/>
                  <a:gd name="T17" fmla="*/ 2073 h 2592"/>
                  <a:gd name="T18" fmla="*/ 3037 w 3170"/>
                  <a:gd name="T19" fmla="*/ 2118 h 2592"/>
                  <a:gd name="T20" fmla="*/ 2965 w 3170"/>
                  <a:gd name="T21" fmla="*/ 2142 h 2592"/>
                  <a:gd name="T22" fmla="*/ 1400 w 3170"/>
                  <a:gd name="T23" fmla="*/ 2146 h 2592"/>
                  <a:gd name="T24" fmla="*/ 1392 w 3170"/>
                  <a:gd name="T25" fmla="*/ 2145 h 2592"/>
                  <a:gd name="T26" fmla="*/ 1389 w 3170"/>
                  <a:gd name="T27" fmla="*/ 2387 h 2592"/>
                  <a:gd name="T28" fmla="*/ 1365 w 3170"/>
                  <a:gd name="T29" fmla="*/ 2460 h 2592"/>
                  <a:gd name="T30" fmla="*/ 1320 w 3170"/>
                  <a:gd name="T31" fmla="*/ 2521 h 2592"/>
                  <a:gd name="T32" fmla="*/ 1260 w 3170"/>
                  <a:gd name="T33" fmla="*/ 2566 h 2592"/>
                  <a:gd name="T34" fmla="*/ 1186 w 3170"/>
                  <a:gd name="T35" fmla="*/ 2590 h 2592"/>
                  <a:gd name="T36" fmla="*/ 245 w 3170"/>
                  <a:gd name="T37" fmla="*/ 2592 h 2592"/>
                  <a:gd name="T38" fmla="*/ 168 w 3170"/>
                  <a:gd name="T39" fmla="*/ 2580 h 2592"/>
                  <a:gd name="T40" fmla="*/ 100 w 3170"/>
                  <a:gd name="T41" fmla="*/ 2545 h 2592"/>
                  <a:gd name="T42" fmla="*/ 47 w 3170"/>
                  <a:gd name="T43" fmla="*/ 2492 h 2592"/>
                  <a:gd name="T44" fmla="*/ 13 w 3170"/>
                  <a:gd name="T45" fmla="*/ 2424 h 2592"/>
                  <a:gd name="T46" fmla="*/ 0 w 3170"/>
                  <a:gd name="T47" fmla="*/ 2347 h 2592"/>
                  <a:gd name="T48" fmla="*/ 4 w 3170"/>
                  <a:gd name="T49" fmla="*/ 652 h 2592"/>
                  <a:gd name="T50" fmla="*/ 28 w 3170"/>
                  <a:gd name="T51" fmla="*/ 579 h 2592"/>
                  <a:gd name="T52" fmla="*/ 72 w 3170"/>
                  <a:gd name="T53" fmla="*/ 519 h 2592"/>
                  <a:gd name="T54" fmla="*/ 133 w 3170"/>
                  <a:gd name="T55" fmla="*/ 474 h 2592"/>
                  <a:gd name="T56" fmla="*/ 205 w 3170"/>
                  <a:gd name="T57" fmla="*/ 450 h 2592"/>
                  <a:gd name="T58" fmla="*/ 713 w 3170"/>
                  <a:gd name="T59" fmla="*/ 446 h 2592"/>
                  <a:gd name="T60" fmla="*/ 717 w 3170"/>
                  <a:gd name="T61" fmla="*/ 205 h 2592"/>
                  <a:gd name="T62" fmla="*/ 741 w 3170"/>
                  <a:gd name="T63" fmla="*/ 133 h 2592"/>
                  <a:gd name="T64" fmla="*/ 786 w 3170"/>
                  <a:gd name="T65" fmla="*/ 71 h 2592"/>
                  <a:gd name="T66" fmla="*/ 846 w 3170"/>
                  <a:gd name="T67" fmla="*/ 26 h 2592"/>
                  <a:gd name="T68" fmla="*/ 919 w 3170"/>
                  <a:gd name="T69" fmla="*/ 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0" h="2592">
                    <a:moveTo>
                      <a:pt x="959" y="0"/>
                    </a:moveTo>
                    <a:lnTo>
                      <a:pt x="2925" y="0"/>
                    </a:lnTo>
                    <a:lnTo>
                      <a:pt x="2965" y="2"/>
                    </a:lnTo>
                    <a:lnTo>
                      <a:pt x="3002" y="12"/>
                    </a:lnTo>
                    <a:lnTo>
                      <a:pt x="3037" y="26"/>
                    </a:lnTo>
                    <a:lnTo>
                      <a:pt x="3070" y="47"/>
                    </a:lnTo>
                    <a:lnTo>
                      <a:pt x="3098" y="71"/>
                    </a:lnTo>
                    <a:lnTo>
                      <a:pt x="3123" y="100"/>
                    </a:lnTo>
                    <a:lnTo>
                      <a:pt x="3142" y="133"/>
                    </a:lnTo>
                    <a:lnTo>
                      <a:pt x="3157" y="168"/>
                    </a:lnTo>
                    <a:lnTo>
                      <a:pt x="3166" y="205"/>
                    </a:lnTo>
                    <a:lnTo>
                      <a:pt x="3170" y="245"/>
                    </a:lnTo>
                    <a:lnTo>
                      <a:pt x="3170" y="1901"/>
                    </a:lnTo>
                    <a:lnTo>
                      <a:pt x="3166" y="1940"/>
                    </a:lnTo>
                    <a:lnTo>
                      <a:pt x="3157" y="1978"/>
                    </a:lnTo>
                    <a:lnTo>
                      <a:pt x="3142" y="2013"/>
                    </a:lnTo>
                    <a:lnTo>
                      <a:pt x="3123" y="2046"/>
                    </a:lnTo>
                    <a:lnTo>
                      <a:pt x="3098" y="2073"/>
                    </a:lnTo>
                    <a:lnTo>
                      <a:pt x="3070" y="2099"/>
                    </a:lnTo>
                    <a:lnTo>
                      <a:pt x="3037" y="2118"/>
                    </a:lnTo>
                    <a:lnTo>
                      <a:pt x="3002" y="2134"/>
                    </a:lnTo>
                    <a:lnTo>
                      <a:pt x="2965" y="2142"/>
                    </a:lnTo>
                    <a:lnTo>
                      <a:pt x="2925" y="2146"/>
                    </a:lnTo>
                    <a:lnTo>
                      <a:pt x="1400" y="2146"/>
                    </a:lnTo>
                    <a:lnTo>
                      <a:pt x="1396" y="2146"/>
                    </a:lnTo>
                    <a:lnTo>
                      <a:pt x="1392" y="2145"/>
                    </a:lnTo>
                    <a:lnTo>
                      <a:pt x="1392" y="2347"/>
                    </a:lnTo>
                    <a:lnTo>
                      <a:pt x="1389" y="2387"/>
                    </a:lnTo>
                    <a:lnTo>
                      <a:pt x="1379" y="2424"/>
                    </a:lnTo>
                    <a:lnTo>
                      <a:pt x="1365" y="2460"/>
                    </a:lnTo>
                    <a:lnTo>
                      <a:pt x="1344" y="2492"/>
                    </a:lnTo>
                    <a:lnTo>
                      <a:pt x="1320" y="2521"/>
                    </a:lnTo>
                    <a:lnTo>
                      <a:pt x="1291" y="2545"/>
                    </a:lnTo>
                    <a:lnTo>
                      <a:pt x="1260" y="2566"/>
                    </a:lnTo>
                    <a:lnTo>
                      <a:pt x="1223" y="2580"/>
                    </a:lnTo>
                    <a:lnTo>
                      <a:pt x="1186" y="2590"/>
                    </a:lnTo>
                    <a:lnTo>
                      <a:pt x="1146" y="2592"/>
                    </a:lnTo>
                    <a:lnTo>
                      <a:pt x="245" y="2592"/>
                    </a:lnTo>
                    <a:lnTo>
                      <a:pt x="205" y="2590"/>
                    </a:lnTo>
                    <a:lnTo>
                      <a:pt x="168" y="2580"/>
                    </a:lnTo>
                    <a:lnTo>
                      <a:pt x="133" y="2566"/>
                    </a:lnTo>
                    <a:lnTo>
                      <a:pt x="100" y="2545"/>
                    </a:lnTo>
                    <a:lnTo>
                      <a:pt x="72" y="2521"/>
                    </a:lnTo>
                    <a:lnTo>
                      <a:pt x="47" y="2492"/>
                    </a:lnTo>
                    <a:lnTo>
                      <a:pt x="28" y="2460"/>
                    </a:lnTo>
                    <a:lnTo>
                      <a:pt x="13" y="2424"/>
                    </a:lnTo>
                    <a:lnTo>
                      <a:pt x="4" y="2387"/>
                    </a:lnTo>
                    <a:lnTo>
                      <a:pt x="0" y="2347"/>
                    </a:lnTo>
                    <a:lnTo>
                      <a:pt x="0" y="691"/>
                    </a:lnTo>
                    <a:lnTo>
                      <a:pt x="4" y="652"/>
                    </a:lnTo>
                    <a:lnTo>
                      <a:pt x="13" y="614"/>
                    </a:lnTo>
                    <a:lnTo>
                      <a:pt x="28" y="579"/>
                    </a:lnTo>
                    <a:lnTo>
                      <a:pt x="47" y="546"/>
                    </a:lnTo>
                    <a:lnTo>
                      <a:pt x="72" y="519"/>
                    </a:lnTo>
                    <a:lnTo>
                      <a:pt x="100" y="493"/>
                    </a:lnTo>
                    <a:lnTo>
                      <a:pt x="133" y="474"/>
                    </a:lnTo>
                    <a:lnTo>
                      <a:pt x="168" y="458"/>
                    </a:lnTo>
                    <a:lnTo>
                      <a:pt x="205" y="450"/>
                    </a:lnTo>
                    <a:lnTo>
                      <a:pt x="245" y="446"/>
                    </a:lnTo>
                    <a:lnTo>
                      <a:pt x="713" y="446"/>
                    </a:lnTo>
                    <a:lnTo>
                      <a:pt x="713" y="245"/>
                    </a:lnTo>
                    <a:lnTo>
                      <a:pt x="717" y="205"/>
                    </a:lnTo>
                    <a:lnTo>
                      <a:pt x="725" y="168"/>
                    </a:lnTo>
                    <a:lnTo>
                      <a:pt x="741" y="133"/>
                    </a:lnTo>
                    <a:lnTo>
                      <a:pt x="760" y="100"/>
                    </a:lnTo>
                    <a:lnTo>
                      <a:pt x="786" y="71"/>
                    </a:lnTo>
                    <a:lnTo>
                      <a:pt x="814" y="47"/>
                    </a:lnTo>
                    <a:lnTo>
                      <a:pt x="846" y="26"/>
                    </a:lnTo>
                    <a:lnTo>
                      <a:pt x="881" y="12"/>
                    </a:lnTo>
                    <a:lnTo>
                      <a:pt x="919" y="2"/>
                    </a:lnTo>
                    <a:lnTo>
                      <a:pt x="959"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1" name="Freeform 40"/>
              <p:cNvSpPr>
                <a:spLocks noEditPoints="1"/>
              </p:cNvSpPr>
              <p:nvPr/>
            </p:nvSpPr>
            <p:spPr bwMode="auto">
              <a:xfrm>
                <a:off x="12028656" y="2511717"/>
                <a:ext cx="268397" cy="444605"/>
              </a:xfrm>
              <a:custGeom>
                <a:avLst/>
                <a:gdLst>
                  <a:gd name="T0" fmla="*/ 549 w 1152"/>
                  <a:gd name="T1" fmla="*/ 1607 h 1906"/>
                  <a:gd name="T2" fmla="*/ 501 w 1152"/>
                  <a:gd name="T3" fmla="*/ 1633 h 1906"/>
                  <a:gd name="T4" fmla="*/ 475 w 1152"/>
                  <a:gd name="T5" fmla="*/ 1680 h 1906"/>
                  <a:gd name="T6" fmla="*/ 475 w 1152"/>
                  <a:gd name="T7" fmla="*/ 1736 h 1906"/>
                  <a:gd name="T8" fmla="*/ 501 w 1152"/>
                  <a:gd name="T9" fmla="*/ 1782 h 1906"/>
                  <a:gd name="T10" fmla="*/ 549 w 1152"/>
                  <a:gd name="T11" fmla="*/ 1809 h 1906"/>
                  <a:gd name="T12" fmla="*/ 601 w 1152"/>
                  <a:gd name="T13" fmla="*/ 1810 h 1906"/>
                  <a:gd name="T14" fmla="*/ 642 w 1152"/>
                  <a:gd name="T15" fmla="*/ 1789 h 1906"/>
                  <a:gd name="T16" fmla="*/ 671 w 1152"/>
                  <a:gd name="T17" fmla="*/ 1754 h 1906"/>
                  <a:gd name="T18" fmla="*/ 680 w 1152"/>
                  <a:gd name="T19" fmla="*/ 1708 h 1906"/>
                  <a:gd name="T20" fmla="*/ 667 w 1152"/>
                  <a:gd name="T21" fmla="*/ 1655 h 1906"/>
                  <a:gd name="T22" fmla="*/ 628 w 1152"/>
                  <a:gd name="T23" fmla="*/ 1617 h 1906"/>
                  <a:gd name="T24" fmla="*/ 576 w 1152"/>
                  <a:gd name="T25" fmla="*/ 1603 h 1906"/>
                  <a:gd name="T26" fmla="*/ 150 w 1152"/>
                  <a:gd name="T27" fmla="*/ 1457 h 1906"/>
                  <a:gd name="T28" fmla="*/ 1003 w 1152"/>
                  <a:gd name="T29" fmla="*/ 215 h 1906"/>
                  <a:gd name="T30" fmla="*/ 125 w 1152"/>
                  <a:gd name="T31" fmla="*/ 0 h 1906"/>
                  <a:gd name="T32" fmla="*/ 1055 w 1152"/>
                  <a:gd name="T33" fmla="*/ 3 h 1906"/>
                  <a:gd name="T34" fmla="*/ 1105 w 1152"/>
                  <a:gd name="T35" fmla="*/ 28 h 1906"/>
                  <a:gd name="T36" fmla="*/ 1140 w 1152"/>
                  <a:gd name="T37" fmla="*/ 70 h 1906"/>
                  <a:gd name="T38" fmla="*/ 1152 w 1152"/>
                  <a:gd name="T39" fmla="*/ 125 h 1906"/>
                  <a:gd name="T40" fmla="*/ 1149 w 1152"/>
                  <a:gd name="T41" fmla="*/ 1810 h 1906"/>
                  <a:gd name="T42" fmla="*/ 1125 w 1152"/>
                  <a:gd name="T43" fmla="*/ 1859 h 1906"/>
                  <a:gd name="T44" fmla="*/ 1082 w 1152"/>
                  <a:gd name="T45" fmla="*/ 1894 h 1906"/>
                  <a:gd name="T46" fmla="*/ 1026 w 1152"/>
                  <a:gd name="T47" fmla="*/ 1906 h 1906"/>
                  <a:gd name="T48" fmla="*/ 96 w 1152"/>
                  <a:gd name="T49" fmla="*/ 1903 h 1906"/>
                  <a:gd name="T50" fmla="*/ 47 w 1152"/>
                  <a:gd name="T51" fmla="*/ 1879 h 1906"/>
                  <a:gd name="T52" fmla="*/ 13 w 1152"/>
                  <a:gd name="T53" fmla="*/ 1836 h 1906"/>
                  <a:gd name="T54" fmla="*/ 0 w 1152"/>
                  <a:gd name="T55" fmla="*/ 1781 h 1906"/>
                  <a:gd name="T56" fmla="*/ 3 w 1152"/>
                  <a:gd name="T57" fmla="*/ 96 h 1906"/>
                  <a:gd name="T58" fmla="*/ 27 w 1152"/>
                  <a:gd name="T59" fmla="*/ 47 h 1906"/>
                  <a:gd name="T60" fmla="*/ 70 w 1152"/>
                  <a:gd name="T61" fmla="*/ 13 h 1906"/>
                  <a:gd name="T62" fmla="*/ 125 w 1152"/>
                  <a:gd name="T63" fmla="*/ 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52" h="1906">
                    <a:moveTo>
                      <a:pt x="576" y="1603"/>
                    </a:moveTo>
                    <a:lnTo>
                      <a:pt x="549" y="1607"/>
                    </a:lnTo>
                    <a:lnTo>
                      <a:pt x="523" y="1617"/>
                    </a:lnTo>
                    <a:lnTo>
                      <a:pt x="501" y="1633"/>
                    </a:lnTo>
                    <a:lnTo>
                      <a:pt x="486" y="1655"/>
                    </a:lnTo>
                    <a:lnTo>
                      <a:pt x="475" y="1680"/>
                    </a:lnTo>
                    <a:lnTo>
                      <a:pt x="471" y="1708"/>
                    </a:lnTo>
                    <a:lnTo>
                      <a:pt x="475" y="1736"/>
                    </a:lnTo>
                    <a:lnTo>
                      <a:pt x="486" y="1760"/>
                    </a:lnTo>
                    <a:lnTo>
                      <a:pt x="501" y="1782"/>
                    </a:lnTo>
                    <a:lnTo>
                      <a:pt x="523" y="1798"/>
                    </a:lnTo>
                    <a:lnTo>
                      <a:pt x="549" y="1809"/>
                    </a:lnTo>
                    <a:lnTo>
                      <a:pt x="576" y="1812"/>
                    </a:lnTo>
                    <a:lnTo>
                      <a:pt x="601" y="1810"/>
                    </a:lnTo>
                    <a:lnTo>
                      <a:pt x="622" y="1801"/>
                    </a:lnTo>
                    <a:lnTo>
                      <a:pt x="642" y="1789"/>
                    </a:lnTo>
                    <a:lnTo>
                      <a:pt x="657" y="1773"/>
                    </a:lnTo>
                    <a:lnTo>
                      <a:pt x="671" y="1754"/>
                    </a:lnTo>
                    <a:lnTo>
                      <a:pt x="678" y="1731"/>
                    </a:lnTo>
                    <a:lnTo>
                      <a:pt x="680" y="1708"/>
                    </a:lnTo>
                    <a:lnTo>
                      <a:pt x="677" y="1680"/>
                    </a:lnTo>
                    <a:lnTo>
                      <a:pt x="667" y="1655"/>
                    </a:lnTo>
                    <a:lnTo>
                      <a:pt x="650" y="1633"/>
                    </a:lnTo>
                    <a:lnTo>
                      <a:pt x="628" y="1617"/>
                    </a:lnTo>
                    <a:lnTo>
                      <a:pt x="604" y="1607"/>
                    </a:lnTo>
                    <a:lnTo>
                      <a:pt x="576" y="1603"/>
                    </a:lnTo>
                    <a:close/>
                    <a:moveTo>
                      <a:pt x="150" y="215"/>
                    </a:moveTo>
                    <a:lnTo>
                      <a:pt x="150" y="1457"/>
                    </a:lnTo>
                    <a:lnTo>
                      <a:pt x="1003" y="1457"/>
                    </a:lnTo>
                    <a:lnTo>
                      <a:pt x="1003" y="215"/>
                    </a:lnTo>
                    <a:lnTo>
                      <a:pt x="150" y="215"/>
                    </a:lnTo>
                    <a:close/>
                    <a:moveTo>
                      <a:pt x="125" y="0"/>
                    </a:moveTo>
                    <a:lnTo>
                      <a:pt x="1026" y="0"/>
                    </a:lnTo>
                    <a:lnTo>
                      <a:pt x="1055" y="3"/>
                    </a:lnTo>
                    <a:lnTo>
                      <a:pt x="1082" y="13"/>
                    </a:lnTo>
                    <a:lnTo>
                      <a:pt x="1105" y="28"/>
                    </a:lnTo>
                    <a:lnTo>
                      <a:pt x="1125" y="47"/>
                    </a:lnTo>
                    <a:lnTo>
                      <a:pt x="1140" y="70"/>
                    </a:lnTo>
                    <a:lnTo>
                      <a:pt x="1149" y="96"/>
                    </a:lnTo>
                    <a:lnTo>
                      <a:pt x="1152" y="125"/>
                    </a:lnTo>
                    <a:lnTo>
                      <a:pt x="1152" y="1781"/>
                    </a:lnTo>
                    <a:lnTo>
                      <a:pt x="1149" y="1810"/>
                    </a:lnTo>
                    <a:lnTo>
                      <a:pt x="1140" y="1836"/>
                    </a:lnTo>
                    <a:lnTo>
                      <a:pt x="1125" y="1859"/>
                    </a:lnTo>
                    <a:lnTo>
                      <a:pt x="1105" y="1879"/>
                    </a:lnTo>
                    <a:lnTo>
                      <a:pt x="1082" y="1894"/>
                    </a:lnTo>
                    <a:lnTo>
                      <a:pt x="1055" y="1903"/>
                    </a:lnTo>
                    <a:lnTo>
                      <a:pt x="1026" y="1906"/>
                    </a:lnTo>
                    <a:lnTo>
                      <a:pt x="125" y="1906"/>
                    </a:lnTo>
                    <a:lnTo>
                      <a:pt x="96" y="1903"/>
                    </a:lnTo>
                    <a:lnTo>
                      <a:pt x="70" y="1894"/>
                    </a:lnTo>
                    <a:lnTo>
                      <a:pt x="47" y="1879"/>
                    </a:lnTo>
                    <a:lnTo>
                      <a:pt x="27" y="1859"/>
                    </a:lnTo>
                    <a:lnTo>
                      <a:pt x="13" y="1836"/>
                    </a:lnTo>
                    <a:lnTo>
                      <a:pt x="3" y="1810"/>
                    </a:lnTo>
                    <a:lnTo>
                      <a:pt x="0" y="1781"/>
                    </a:lnTo>
                    <a:lnTo>
                      <a:pt x="0" y="125"/>
                    </a:lnTo>
                    <a:lnTo>
                      <a:pt x="3" y="96"/>
                    </a:lnTo>
                    <a:lnTo>
                      <a:pt x="13" y="70"/>
                    </a:lnTo>
                    <a:lnTo>
                      <a:pt x="27" y="47"/>
                    </a:lnTo>
                    <a:lnTo>
                      <a:pt x="47" y="28"/>
                    </a:lnTo>
                    <a:lnTo>
                      <a:pt x="70" y="13"/>
                    </a:lnTo>
                    <a:lnTo>
                      <a:pt x="96" y="3"/>
                    </a:lnTo>
                    <a:lnTo>
                      <a:pt x="12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2" name="Freeform 41"/>
              <p:cNvSpPr>
                <a:spLocks noEditPoints="1"/>
              </p:cNvSpPr>
              <p:nvPr/>
            </p:nvSpPr>
            <p:spPr bwMode="auto">
              <a:xfrm>
                <a:off x="12195537" y="2407860"/>
                <a:ext cx="516954" cy="444605"/>
              </a:xfrm>
              <a:custGeom>
                <a:avLst/>
                <a:gdLst>
                  <a:gd name="T0" fmla="*/ 1404 w 2217"/>
                  <a:gd name="T1" fmla="*/ 1581 h 1906"/>
                  <a:gd name="T2" fmla="*/ 1363 w 2217"/>
                  <a:gd name="T3" fmla="*/ 1600 h 1906"/>
                  <a:gd name="T4" fmla="*/ 1334 w 2217"/>
                  <a:gd name="T5" fmla="*/ 1637 h 1906"/>
                  <a:gd name="T6" fmla="*/ 1324 w 2217"/>
                  <a:gd name="T7" fmla="*/ 1683 h 1906"/>
                  <a:gd name="T8" fmla="*/ 1337 w 2217"/>
                  <a:gd name="T9" fmla="*/ 1736 h 1906"/>
                  <a:gd name="T10" fmla="*/ 1375 w 2217"/>
                  <a:gd name="T11" fmla="*/ 1773 h 1906"/>
                  <a:gd name="T12" fmla="*/ 1428 w 2217"/>
                  <a:gd name="T13" fmla="*/ 1788 h 1906"/>
                  <a:gd name="T14" fmla="*/ 1481 w 2217"/>
                  <a:gd name="T15" fmla="*/ 1773 h 1906"/>
                  <a:gd name="T16" fmla="*/ 1519 w 2217"/>
                  <a:gd name="T17" fmla="*/ 1736 h 1906"/>
                  <a:gd name="T18" fmla="*/ 1533 w 2217"/>
                  <a:gd name="T19" fmla="*/ 1683 h 1906"/>
                  <a:gd name="T20" fmla="*/ 1522 w 2217"/>
                  <a:gd name="T21" fmla="*/ 1642 h 1906"/>
                  <a:gd name="T22" fmla="*/ 1493 w 2217"/>
                  <a:gd name="T23" fmla="*/ 1604 h 1906"/>
                  <a:gd name="T24" fmla="*/ 1452 w 2217"/>
                  <a:gd name="T25" fmla="*/ 1581 h 1906"/>
                  <a:gd name="T26" fmla="*/ 1109 w 2217"/>
                  <a:gd name="T27" fmla="*/ 1577 h 1906"/>
                  <a:gd name="T28" fmla="*/ 1063 w 2217"/>
                  <a:gd name="T29" fmla="*/ 1588 h 1906"/>
                  <a:gd name="T30" fmla="*/ 1026 w 2217"/>
                  <a:gd name="T31" fmla="*/ 1617 h 1906"/>
                  <a:gd name="T32" fmla="*/ 1007 w 2217"/>
                  <a:gd name="T33" fmla="*/ 1658 h 1906"/>
                  <a:gd name="T34" fmla="*/ 1007 w 2217"/>
                  <a:gd name="T35" fmla="*/ 1710 h 1906"/>
                  <a:gd name="T36" fmla="*/ 1035 w 2217"/>
                  <a:gd name="T37" fmla="*/ 1756 h 1906"/>
                  <a:gd name="T38" fmla="*/ 1081 w 2217"/>
                  <a:gd name="T39" fmla="*/ 1784 h 1906"/>
                  <a:gd name="T40" fmla="*/ 1136 w 2217"/>
                  <a:gd name="T41" fmla="*/ 1784 h 1906"/>
                  <a:gd name="T42" fmla="*/ 1182 w 2217"/>
                  <a:gd name="T43" fmla="*/ 1756 h 1906"/>
                  <a:gd name="T44" fmla="*/ 1210 w 2217"/>
                  <a:gd name="T45" fmla="*/ 1710 h 1906"/>
                  <a:gd name="T46" fmla="*/ 1210 w 2217"/>
                  <a:gd name="T47" fmla="*/ 1662 h 1906"/>
                  <a:gd name="T48" fmla="*/ 1191 w 2217"/>
                  <a:gd name="T49" fmla="*/ 1622 h 1906"/>
                  <a:gd name="T50" fmla="*/ 1155 w 2217"/>
                  <a:gd name="T51" fmla="*/ 1591 h 1906"/>
                  <a:gd name="T52" fmla="*/ 1109 w 2217"/>
                  <a:gd name="T53" fmla="*/ 1577 h 1906"/>
                  <a:gd name="T54" fmla="*/ 765 w 2217"/>
                  <a:gd name="T55" fmla="*/ 1581 h 1906"/>
                  <a:gd name="T56" fmla="*/ 723 w 2217"/>
                  <a:gd name="T57" fmla="*/ 1600 h 1906"/>
                  <a:gd name="T58" fmla="*/ 695 w 2217"/>
                  <a:gd name="T59" fmla="*/ 1637 h 1906"/>
                  <a:gd name="T60" fmla="*/ 684 w 2217"/>
                  <a:gd name="T61" fmla="*/ 1683 h 1906"/>
                  <a:gd name="T62" fmla="*/ 699 w 2217"/>
                  <a:gd name="T63" fmla="*/ 1736 h 1906"/>
                  <a:gd name="T64" fmla="*/ 736 w 2217"/>
                  <a:gd name="T65" fmla="*/ 1773 h 1906"/>
                  <a:gd name="T66" fmla="*/ 789 w 2217"/>
                  <a:gd name="T67" fmla="*/ 1788 h 1906"/>
                  <a:gd name="T68" fmla="*/ 841 w 2217"/>
                  <a:gd name="T69" fmla="*/ 1773 h 1906"/>
                  <a:gd name="T70" fmla="*/ 880 w 2217"/>
                  <a:gd name="T71" fmla="*/ 1736 h 1906"/>
                  <a:gd name="T72" fmla="*/ 893 w 2217"/>
                  <a:gd name="T73" fmla="*/ 1683 h 1906"/>
                  <a:gd name="T74" fmla="*/ 884 w 2217"/>
                  <a:gd name="T75" fmla="*/ 1642 h 1906"/>
                  <a:gd name="T76" fmla="*/ 855 w 2217"/>
                  <a:gd name="T77" fmla="*/ 1604 h 1906"/>
                  <a:gd name="T78" fmla="*/ 814 w 2217"/>
                  <a:gd name="T79" fmla="*/ 1581 h 1906"/>
                  <a:gd name="T80" fmla="*/ 126 w 2217"/>
                  <a:gd name="T81" fmla="*/ 0 h 1906"/>
                  <a:gd name="T82" fmla="*/ 2121 w 2217"/>
                  <a:gd name="T83" fmla="*/ 3 h 1906"/>
                  <a:gd name="T84" fmla="*/ 2170 w 2217"/>
                  <a:gd name="T85" fmla="*/ 27 h 1906"/>
                  <a:gd name="T86" fmla="*/ 2204 w 2217"/>
                  <a:gd name="T87" fmla="*/ 70 h 1906"/>
                  <a:gd name="T88" fmla="*/ 2217 w 2217"/>
                  <a:gd name="T89" fmla="*/ 125 h 1906"/>
                  <a:gd name="T90" fmla="*/ 2214 w 2217"/>
                  <a:gd name="T91" fmla="*/ 1810 h 1906"/>
                  <a:gd name="T92" fmla="*/ 2190 w 2217"/>
                  <a:gd name="T93" fmla="*/ 1859 h 1906"/>
                  <a:gd name="T94" fmla="*/ 2147 w 2217"/>
                  <a:gd name="T95" fmla="*/ 1893 h 1906"/>
                  <a:gd name="T96" fmla="*/ 2092 w 2217"/>
                  <a:gd name="T97" fmla="*/ 1906 h 1906"/>
                  <a:gd name="T98" fmla="*/ 567 w 2217"/>
                  <a:gd name="T99" fmla="*/ 1386 h 1906"/>
                  <a:gd name="T100" fmla="*/ 2067 w 2217"/>
                  <a:gd name="T101" fmla="*/ 214 h 1906"/>
                  <a:gd name="T102" fmla="*/ 149 w 2217"/>
                  <a:gd name="T103" fmla="*/ 339 h 1906"/>
                  <a:gd name="T104" fmla="*/ 0 w 2217"/>
                  <a:gd name="T105" fmla="*/ 125 h 1906"/>
                  <a:gd name="T106" fmla="*/ 13 w 2217"/>
                  <a:gd name="T107" fmla="*/ 70 h 1906"/>
                  <a:gd name="T108" fmla="*/ 47 w 2217"/>
                  <a:gd name="T109" fmla="*/ 27 h 1906"/>
                  <a:gd name="T110" fmla="*/ 97 w 2217"/>
                  <a:gd name="T111" fmla="*/ 3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7" h="1906">
                    <a:moveTo>
                      <a:pt x="1428" y="1577"/>
                    </a:moveTo>
                    <a:lnTo>
                      <a:pt x="1404" y="1581"/>
                    </a:lnTo>
                    <a:lnTo>
                      <a:pt x="1382" y="1588"/>
                    </a:lnTo>
                    <a:lnTo>
                      <a:pt x="1363" y="1600"/>
                    </a:lnTo>
                    <a:lnTo>
                      <a:pt x="1347" y="1617"/>
                    </a:lnTo>
                    <a:lnTo>
                      <a:pt x="1334" y="1637"/>
                    </a:lnTo>
                    <a:lnTo>
                      <a:pt x="1326" y="1658"/>
                    </a:lnTo>
                    <a:lnTo>
                      <a:pt x="1324" y="1683"/>
                    </a:lnTo>
                    <a:lnTo>
                      <a:pt x="1328" y="1710"/>
                    </a:lnTo>
                    <a:lnTo>
                      <a:pt x="1337" y="1736"/>
                    </a:lnTo>
                    <a:lnTo>
                      <a:pt x="1354" y="1756"/>
                    </a:lnTo>
                    <a:lnTo>
                      <a:pt x="1375" y="1773"/>
                    </a:lnTo>
                    <a:lnTo>
                      <a:pt x="1400" y="1784"/>
                    </a:lnTo>
                    <a:lnTo>
                      <a:pt x="1428" y="1788"/>
                    </a:lnTo>
                    <a:lnTo>
                      <a:pt x="1456" y="1784"/>
                    </a:lnTo>
                    <a:lnTo>
                      <a:pt x="1481" y="1773"/>
                    </a:lnTo>
                    <a:lnTo>
                      <a:pt x="1502" y="1756"/>
                    </a:lnTo>
                    <a:lnTo>
                      <a:pt x="1519" y="1736"/>
                    </a:lnTo>
                    <a:lnTo>
                      <a:pt x="1529" y="1710"/>
                    </a:lnTo>
                    <a:lnTo>
                      <a:pt x="1533" y="1683"/>
                    </a:lnTo>
                    <a:lnTo>
                      <a:pt x="1531" y="1662"/>
                    </a:lnTo>
                    <a:lnTo>
                      <a:pt x="1522" y="1642"/>
                    </a:lnTo>
                    <a:lnTo>
                      <a:pt x="1510" y="1622"/>
                    </a:lnTo>
                    <a:lnTo>
                      <a:pt x="1493" y="1604"/>
                    </a:lnTo>
                    <a:lnTo>
                      <a:pt x="1474" y="1591"/>
                    </a:lnTo>
                    <a:lnTo>
                      <a:pt x="1452" y="1581"/>
                    </a:lnTo>
                    <a:lnTo>
                      <a:pt x="1428" y="1577"/>
                    </a:lnTo>
                    <a:close/>
                    <a:moveTo>
                      <a:pt x="1109" y="1577"/>
                    </a:moveTo>
                    <a:lnTo>
                      <a:pt x="1085" y="1581"/>
                    </a:lnTo>
                    <a:lnTo>
                      <a:pt x="1063" y="1588"/>
                    </a:lnTo>
                    <a:lnTo>
                      <a:pt x="1043" y="1600"/>
                    </a:lnTo>
                    <a:lnTo>
                      <a:pt x="1026" y="1617"/>
                    </a:lnTo>
                    <a:lnTo>
                      <a:pt x="1014" y="1637"/>
                    </a:lnTo>
                    <a:lnTo>
                      <a:pt x="1007" y="1658"/>
                    </a:lnTo>
                    <a:lnTo>
                      <a:pt x="1003" y="1683"/>
                    </a:lnTo>
                    <a:lnTo>
                      <a:pt x="1007" y="1710"/>
                    </a:lnTo>
                    <a:lnTo>
                      <a:pt x="1018" y="1736"/>
                    </a:lnTo>
                    <a:lnTo>
                      <a:pt x="1035" y="1756"/>
                    </a:lnTo>
                    <a:lnTo>
                      <a:pt x="1055" y="1773"/>
                    </a:lnTo>
                    <a:lnTo>
                      <a:pt x="1081" y="1784"/>
                    </a:lnTo>
                    <a:lnTo>
                      <a:pt x="1109" y="1788"/>
                    </a:lnTo>
                    <a:lnTo>
                      <a:pt x="1136" y="1784"/>
                    </a:lnTo>
                    <a:lnTo>
                      <a:pt x="1162" y="1773"/>
                    </a:lnTo>
                    <a:lnTo>
                      <a:pt x="1182" y="1756"/>
                    </a:lnTo>
                    <a:lnTo>
                      <a:pt x="1199" y="1736"/>
                    </a:lnTo>
                    <a:lnTo>
                      <a:pt x="1210" y="1710"/>
                    </a:lnTo>
                    <a:lnTo>
                      <a:pt x="1214" y="1683"/>
                    </a:lnTo>
                    <a:lnTo>
                      <a:pt x="1210" y="1662"/>
                    </a:lnTo>
                    <a:lnTo>
                      <a:pt x="1203" y="1642"/>
                    </a:lnTo>
                    <a:lnTo>
                      <a:pt x="1191" y="1622"/>
                    </a:lnTo>
                    <a:lnTo>
                      <a:pt x="1174" y="1604"/>
                    </a:lnTo>
                    <a:lnTo>
                      <a:pt x="1155" y="1591"/>
                    </a:lnTo>
                    <a:lnTo>
                      <a:pt x="1133" y="1581"/>
                    </a:lnTo>
                    <a:lnTo>
                      <a:pt x="1109" y="1577"/>
                    </a:lnTo>
                    <a:close/>
                    <a:moveTo>
                      <a:pt x="789" y="1577"/>
                    </a:moveTo>
                    <a:lnTo>
                      <a:pt x="765" y="1581"/>
                    </a:lnTo>
                    <a:lnTo>
                      <a:pt x="744" y="1588"/>
                    </a:lnTo>
                    <a:lnTo>
                      <a:pt x="723" y="1600"/>
                    </a:lnTo>
                    <a:lnTo>
                      <a:pt x="707" y="1617"/>
                    </a:lnTo>
                    <a:lnTo>
                      <a:pt x="695" y="1637"/>
                    </a:lnTo>
                    <a:lnTo>
                      <a:pt x="687" y="1658"/>
                    </a:lnTo>
                    <a:lnTo>
                      <a:pt x="684" y="1683"/>
                    </a:lnTo>
                    <a:lnTo>
                      <a:pt x="688" y="1710"/>
                    </a:lnTo>
                    <a:lnTo>
                      <a:pt x="699" y="1736"/>
                    </a:lnTo>
                    <a:lnTo>
                      <a:pt x="715" y="1756"/>
                    </a:lnTo>
                    <a:lnTo>
                      <a:pt x="736" y="1773"/>
                    </a:lnTo>
                    <a:lnTo>
                      <a:pt x="762" y="1784"/>
                    </a:lnTo>
                    <a:lnTo>
                      <a:pt x="789" y="1788"/>
                    </a:lnTo>
                    <a:lnTo>
                      <a:pt x="817" y="1784"/>
                    </a:lnTo>
                    <a:lnTo>
                      <a:pt x="841" y="1773"/>
                    </a:lnTo>
                    <a:lnTo>
                      <a:pt x="863" y="1756"/>
                    </a:lnTo>
                    <a:lnTo>
                      <a:pt x="880" y="1736"/>
                    </a:lnTo>
                    <a:lnTo>
                      <a:pt x="890" y="1710"/>
                    </a:lnTo>
                    <a:lnTo>
                      <a:pt x="893" y="1683"/>
                    </a:lnTo>
                    <a:lnTo>
                      <a:pt x="891" y="1662"/>
                    </a:lnTo>
                    <a:lnTo>
                      <a:pt x="884" y="1642"/>
                    </a:lnTo>
                    <a:lnTo>
                      <a:pt x="870" y="1622"/>
                    </a:lnTo>
                    <a:lnTo>
                      <a:pt x="855" y="1604"/>
                    </a:lnTo>
                    <a:lnTo>
                      <a:pt x="835" y="1591"/>
                    </a:lnTo>
                    <a:lnTo>
                      <a:pt x="814" y="1581"/>
                    </a:lnTo>
                    <a:lnTo>
                      <a:pt x="789" y="1577"/>
                    </a:lnTo>
                    <a:close/>
                    <a:moveTo>
                      <a:pt x="126" y="0"/>
                    </a:moveTo>
                    <a:lnTo>
                      <a:pt x="2092" y="0"/>
                    </a:lnTo>
                    <a:lnTo>
                      <a:pt x="2121" y="3"/>
                    </a:lnTo>
                    <a:lnTo>
                      <a:pt x="2147" y="12"/>
                    </a:lnTo>
                    <a:lnTo>
                      <a:pt x="2170" y="27"/>
                    </a:lnTo>
                    <a:lnTo>
                      <a:pt x="2190" y="47"/>
                    </a:lnTo>
                    <a:lnTo>
                      <a:pt x="2204" y="70"/>
                    </a:lnTo>
                    <a:lnTo>
                      <a:pt x="2214" y="96"/>
                    </a:lnTo>
                    <a:lnTo>
                      <a:pt x="2217" y="125"/>
                    </a:lnTo>
                    <a:lnTo>
                      <a:pt x="2217" y="1781"/>
                    </a:lnTo>
                    <a:lnTo>
                      <a:pt x="2214" y="1810"/>
                    </a:lnTo>
                    <a:lnTo>
                      <a:pt x="2204" y="1836"/>
                    </a:lnTo>
                    <a:lnTo>
                      <a:pt x="2190" y="1859"/>
                    </a:lnTo>
                    <a:lnTo>
                      <a:pt x="2170" y="1878"/>
                    </a:lnTo>
                    <a:lnTo>
                      <a:pt x="2147" y="1893"/>
                    </a:lnTo>
                    <a:lnTo>
                      <a:pt x="2121" y="1903"/>
                    </a:lnTo>
                    <a:lnTo>
                      <a:pt x="2092" y="1906"/>
                    </a:lnTo>
                    <a:lnTo>
                      <a:pt x="567" y="1906"/>
                    </a:lnTo>
                    <a:lnTo>
                      <a:pt x="567" y="1386"/>
                    </a:lnTo>
                    <a:lnTo>
                      <a:pt x="2067" y="1386"/>
                    </a:lnTo>
                    <a:lnTo>
                      <a:pt x="2067" y="214"/>
                    </a:lnTo>
                    <a:lnTo>
                      <a:pt x="149" y="214"/>
                    </a:lnTo>
                    <a:lnTo>
                      <a:pt x="149" y="339"/>
                    </a:lnTo>
                    <a:lnTo>
                      <a:pt x="0" y="339"/>
                    </a:lnTo>
                    <a:lnTo>
                      <a:pt x="0" y="125"/>
                    </a:lnTo>
                    <a:lnTo>
                      <a:pt x="4" y="96"/>
                    </a:lnTo>
                    <a:lnTo>
                      <a:pt x="13" y="70"/>
                    </a:lnTo>
                    <a:lnTo>
                      <a:pt x="28" y="47"/>
                    </a:lnTo>
                    <a:lnTo>
                      <a:pt x="47" y="27"/>
                    </a:lnTo>
                    <a:lnTo>
                      <a:pt x="70" y="12"/>
                    </a:lnTo>
                    <a:lnTo>
                      <a:pt x="97" y="3"/>
                    </a:lnTo>
                    <a:lnTo>
                      <a:pt x="12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11" name="TextBox 10"/>
            <p:cNvSpPr txBox="1"/>
            <p:nvPr/>
          </p:nvSpPr>
          <p:spPr>
            <a:xfrm>
              <a:off x="7076574" y="1636556"/>
              <a:ext cx="973267"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Pro</a:t>
              </a:r>
            </a:p>
          </p:txBody>
        </p:sp>
        <p:sp>
          <p:nvSpPr>
            <p:cNvPr id="12" name="TextBox 11"/>
            <p:cNvSpPr txBox="1"/>
            <p:nvPr/>
          </p:nvSpPr>
          <p:spPr>
            <a:xfrm>
              <a:off x="8267000" y="1636556"/>
              <a:ext cx="816716"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Web</a:t>
              </a:r>
            </a:p>
          </p:txBody>
        </p:sp>
        <p:sp>
          <p:nvSpPr>
            <p:cNvPr id="13" name="TextBox 12"/>
            <p:cNvSpPr txBox="1"/>
            <p:nvPr/>
          </p:nvSpPr>
          <p:spPr>
            <a:xfrm>
              <a:off x="9305205" y="1636555"/>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Collector</a:t>
              </a:r>
            </a:p>
          </p:txBody>
        </p:sp>
        <p:sp>
          <p:nvSpPr>
            <p:cNvPr id="18" name="Freeform 29"/>
            <p:cNvSpPr>
              <a:spLocks/>
            </p:cNvSpPr>
            <p:nvPr/>
          </p:nvSpPr>
          <p:spPr bwMode="auto">
            <a:xfrm>
              <a:off x="8063417" y="2881616"/>
              <a:ext cx="2138809" cy="1359984"/>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ＭＳ Ｐゴシック"/>
              </a:endParaRPr>
            </a:p>
          </p:txBody>
        </p:sp>
        <p:grpSp>
          <p:nvGrpSpPr>
            <p:cNvPr id="19" name="Group 18"/>
            <p:cNvGrpSpPr/>
            <p:nvPr/>
          </p:nvGrpSpPr>
          <p:grpSpPr>
            <a:xfrm>
              <a:off x="8856158" y="3408310"/>
              <a:ext cx="967518" cy="1055629"/>
              <a:chOff x="749839" y="3008091"/>
              <a:chExt cx="1033728" cy="1127867"/>
            </a:xfrm>
          </p:grpSpPr>
          <p:sp>
            <p:nvSpPr>
              <p:cNvPr id="21" name="Freeform 20"/>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2" name="Freeform 8"/>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3" name="Freeform 9"/>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4" name="Freeform 10"/>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5" name="Freeform 11"/>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6" name="Freeform 12"/>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7" name="Freeform 13"/>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8" name="Freeform 14"/>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29" name="Freeform 15"/>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0" name="Freeform 16"/>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1" name="Freeform 17"/>
              <p:cNvSpPr>
                <a:spLocks/>
              </p:cNvSpPr>
              <p:nvPr/>
            </p:nvSpPr>
            <p:spPr bwMode="auto">
              <a:xfrm>
                <a:off x="822254" y="3053350"/>
                <a:ext cx="888897" cy="534063"/>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2" name="Freeform 18"/>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3" name="Freeform 19"/>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4" name="Freeform 20"/>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5" name="Freeform 21"/>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36" name="Freeform 22"/>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51" name="TextBox 50"/>
            <p:cNvSpPr txBox="1"/>
            <p:nvPr/>
          </p:nvSpPr>
          <p:spPr>
            <a:xfrm>
              <a:off x="10071505" y="2021879"/>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C000"/>
                  </a:solidFill>
                  <a:effectLst/>
                  <a:uLnTx/>
                  <a:uFillTx/>
                  <a:latin typeface="Calibri" panose="020F0502020204030204"/>
                  <a:ea typeface="ＭＳ Ｐゴシック"/>
                </a:rPr>
                <a:t>….</a:t>
              </a:r>
            </a:p>
          </p:txBody>
        </p:sp>
        <p:sp>
          <p:nvSpPr>
            <p:cNvPr id="57" name="Rectangle 56"/>
            <p:cNvSpPr>
              <a:spLocks noChangeArrowheads="1"/>
            </p:cNvSpPr>
            <p:nvPr/>
          </p:nvSpPr>
          <p:spPr bwMode="auto">
            <a:xfrm>
              <a:off x="6675120" y="3426072"/>
              <a:ext cx="1985547" cy="532702"/>
            </a:xfrm>
            <a:prstGeom prst="rect">
              <a:avLst/>
            </a:prstGeom>
            <a:solidFill>
              <a:srgbClr val="658EFF"/>
            </a:solidFill>
            <a:ln w="0">
              <a:no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a:ea typeface="ＭＳ Ｐゴシック"/>
                </a:rPr>
                <a:t>ArcGIS Online</a:t>
              </a:r>
            </a:p>
          </p:txBody>
        </p:sp>
      </p:grpSp>
      <p:grpSp>
        <p:nvGrpSpPr>
          <p:cNvPr id="53" name="Group 52">
            <a:extLst>
              <a:ext uri="{FF2B5EF4-FFF2-40B4-BE49-F238E27FC236}">
                <a16:creationId xmlns:a16="http://schemas.microsoft.com/office/drawing/2014/main" id="{5B4C639C-432E-4660-AB6A-B63F1B9541AA}"/>
              </a:ext>
            </a:extLst>
          </p:cNvPr>
          <p:cNvGrpSpPr/>
          <p:nvPr/>
        </p:nvGrpSpPr>
        <p:grpSpPr>
          <a:xfrm>
            <a:off x="1426191" y="1636555"/>
            <a:ext cx="3889000" cy="4487217"/>
            <a:chOff x="7076574" y="1636555"/>
            <a:chExt cx="3889000" cy="4487217"/>
          </a:xfrm>
        </p:grpSpPr>
        <p:sp>
          <p:nvSpPr>
            <p:cNvPr id="54" name="Rectangle 61">
              <a:extLst>
                <a:ext uri="{FF2B5EF4-FFF2-40B4-BE49-F238E27FC236}">
                  <a16:creationId xmlns:a16="http://schemas.microsoft.com/office/drawing/2014/main" id="{4A4F06AB-4EE3-45ED-8E73-9A8943FE693F}"/>
                </a:ext>
              </a:extLst>
            </p:cNvPr>
            <p:cNvSpPr/>
            <p:nvPr/>
          </p:nvSpPr>
          <p:spPr bwMode="auto">
            <a:xfrm rot="16200000" flipH="1" flipV="1">
              <a:off x="8793697" y="4270480"/>
              <a:ext cx="478939" cy="342124"/>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ＭＳ Ｐゴシック"/>
              </a:endParaRPr>
            </a:p>
          </p:txBody>
        </p:sp>
        <p:grpSp>
          <p:nvGrpSpPr>
            <p:cNvPr id="55" name="Group 54">
              <a:extLst>
                <a:ext uri="{FF2B5EF4-FFF2-40B4-BE49-F238E27FC236}">
                  <a16:creationId xmlns:a16="http://schemas.microsoft.com/office/drawing/2014/main" id="{5D877146-CCFC-4806-9A13-CE0E9CA496BD}"/>
                </a:ext>
              </a:extLst>
            </p:cNvPr>
            <p:cNvGrpSpPr/>
            <p:nvPr/>
          </p:nvGrpSpPr>
          <p:grpSpPr>
            <a:xfrm>
              <a:off x="7234457" y="2478285"/>
              <a:ext cx="3694111" cy="552394"/>
              <a:chOff x="2974650" y="2355043"/>
              <a:chExt cx="3949325" cy="590557"/>
            </a:xfrm>
          </p:grpSpPr>
          <p:sp>
            <p:nvSpPr>
              <p:cNvPr id="105" name="Rectangle 61">
                <a:extLst>
                  <a:ext uri="{FF2B5EF4-FFF2-40B4-BE49-F238E27FC236}">
                    <a16:creationId xmlns:a16="http://schemas.microsoft.com/office/drawing/2014/main" id="{8D50AFA7-6193-40E6-A88E-E7DF19D9BC9D}"/>
                  </a:ext>
                </a:extLst>
              </p:cNvPr>
              <p:cNvSpPr/>
              <p:nvPr/>
            </p:nvSpPr>
            <p:spPr bwMode="auto">
              <a:xfrm rot="5400000" flipH="1">
                <a:off x="4682188" y="2547280"/>
                <a:ext cx="430881" cy="365760"/>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ＭＳ Ｐゴシック"/>
                </a:endParaRPr>
              </a:p>
            </p:txBody>
          </p:sp>
          <p:sp>
            <p:nvSpPr>
              <p:cNvPr id="106" name="Rectangle 61">
                <a:extLst>
                  <a:ext uri="{FF2B5EF4-FFF2-40B4-BE49-F238E27FC236}">
                    <a16:creationId xmlns:a16="http://schemas.microsoft.com/office/drawing/2014/main" id="{F29EBB50-C509-4D53-A21D-7D317C38F0FB}"/>
                  </a:ext>
                </a:extLst>
              </p:cNvPr>
              <p:cNvSpPr/>
              <p:nvPr/>
            </p:nvSpPr>
            <p:spPr bwMode="auto">
              <a:xfrm flipH="1">
                <a:off x="2974650" y="2355043"/>
                <a:ext cx="3949325" cy="158347"/>
              </a:xfrm>
              <a:custGeom>
                <a:avLst/>
                <a:gdLst/>
                <a:ahLst/>
                <a:cxnLst/>
                <a:rect l="l" t="t" r="r" b="b"/>
                <a:pathLst>
                  <a:path w="3187153" h="173737">
                    <a:moveTo>
                      <a:pt x="3187153" y="0"/>
                    </a:moveTo>
                    <a:cubicBezTo>
                      <a:pt x="3187153" y="45370"/>
                      <a:pt x="3151453" y="82149"/>
                      <a:pt x="3107415" y="82149"/>
                    </a:cubicBezTo>
                    <a:lnTo>
                      <a:pt x="2317574" y="82149"/>
                    </a:lnTo>
                    <a:lnTo>
                      <a:pt x="2317574" y="82297"/>
                    </a:lnTo>
                    <a:lnTo>
                      <a:pt x="869580" y="82297"/>
                    </a:lnTo>
                    <a:lnTo>
                      <a:pt x="869580" y="82149"/>
                    </a:lnTo>
                    <a:lnTo>
                      <a:pt x="79738" y="82149"/>
                    </a:lnTo>
                    <a:cubicBezTo>
                      <a:pt x="35700" y="82149"/>
                      <a:pt x="0" y="45370"/>
                      <a:pt x="0" y="0"/>
                    </a:cubicBezTo>
                    <a:lnTo>
                      <a:pt x="0" y="91588"/>
                    </a:lnTo>
                    <a:cubicBezTo>
                      <a:pt x="0" y="136957"/>
                      <a:pt x="35700" y="173737"/>
                      <a:pt x="79738" y="173737"/>
                    </a:cubicBezTo>
                    <a:lnTo>
                      <a:pt x="610970" y="173737"/>
                    </a:lnTo>
                    <a:lnTo>
                      <a:pt x="610970" y="173737"/>
                    </a:lnTo>
                    <a:lnTo>
                      <a:pt x="2439770" y="173737"/>
                    </a:lnTo>
                    <a:lnTo>
                      <a:pt x="2439770" y="173737"/>
                    </a:lnTo>
                    <a:lnTo>
                      <a:pt x="3107415" y="173737"/>
                    </a:lnTo>
                    <a:cubicBezTo>
                      <a:pt x="3151453" y="173737"/>
                      <a:pt x="3187153" y="136957"/>
                      <a:pt x="3187153" y="91588"/>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panose="020F0502020204030204"/>
                  <a:ea typeface="ＭＳ Ｐゴシック"/>
                </a:endParaRPr>
              </a:p>
            </p:txBody>
          </p:sp>
        </p:grpSp>
        <p:grpSp>
          <p:nvGrpSpPr>
            <p:cNvPr id="56" name="Group 55">
              <a:extLst>
                <a:ext uri="{FF2B5EF4-FFF2-40B4-BE49-F238E27FC236}">
                  <a16:creationId xmlns:a16="http://schemas.microsoft.com/office/drawing/2014/main" id="{65CE0174-3011-4322-B2F6-2432CEFFB668}"/>
                </a:ext>
              </a:extLst>
            </p:cNvPr>
            <p:cNvGrpSpPr/>
            <p:nvPr/>
          </p:nvGrpSpPr>
          <p:grpSpPr>
            <a:xfrm>
              <a:off x="7279176" y="1974957"/>
              <a:ext cx="966882" cy="521752"/>
              <a:chOff x="2616524" y="2497678"/>
              <a:chExt cx="1033687" cy="557798"/>
            </a:xfrm>
          </p:grpSpPr>
          <p:sp>
            <p:nvSpPr>
              <p:cNvPr id="102" name="Freeform 107">
                <a:extLst>
                  <a:ext uri="{FF2B5EF4-FFF2-40B4-BE49-F238E27FC236}">
                    <a16:creationId xmlns:a16="http://schemas.microsoft.com/office/drawing/2014/main" id="{B14F6324-42B2-4DC4-8E27-9AAC45F54EE1}"/>
                  </a:ext>
                </a:extLst>
              </p:cNvPr>
              <p:cNvSpPr>
                <a:spLocks/>
              </p:cNvSpPr>
              <p:nvPr/>
            </p:nvSpPr>
            <p:spPr bwMode="auto">
              <a:xfrm>
                <a:off x="2971051" y="2497678"/>
                <a:ext cx="679160" cy="557798"/>
              </a:xfrm>
              <a:custGeom>
                <a:avLst/>
                <a:gdLst>
                  <a:gd name="T0" fmla="*/ 2668 w 2906"/>
                  <a:gd name="T1" fmla="*/ 0 h 2394"/>
                  <a:gd name="T2" fmla="*/ 2752 w 2906"/>
                  <a:gd name="T3" fmla="*/ 13 h 2394"/>
                  <a:gd name="T4" fmla="*/ 2822 w 2906"/>
                  <a:gd name="T5" fmla="*/ 52 h 2394"/>
                  <a:gd name="T6" fmla="*/ 2874 w 2906"/>
                  <a:gd name="T7" fmla="*/ 110 h 2394"/>
                  <a:gd name="T8" fmla="*/ 2903 w 2906"/>
                  <a:gd name="T9" fmla="*/ 183 h 2394"/>
                  <a:gd name="T10" fmla="*/ 2906 w 2906"/>
                  <a:gd name="T11" fmla="*/ 1659 h 2394"/>
                  <a:gd name="T12" fmla="*/ 2892 w 2906"/>
                  <a:gd name="T13" fmla="*/ 1736 h 2394"/>
                  <a:gd name="T14" fmla="*/ 2851 w 2906"/>
                  <a:gd name="T15" fmla="*/ 1802 h 2394"/>
                  <a:gd name="T16" fmla="*/ 2788 w 2906"/>
                  <a:gd name="T17" fmla="*/ 1851 h 2394"/>
                  <a:gd name="T18" fmla="*/ 2710 w 2906"/>
                  <a:gd name="T19" fmla="*/ 1878 h 2394"/>
                  <a:gd name="T20" fmla="*/ 2006 w 2906"/>
                  <a:gd name="T21" fmla="*/ 1881 h 2394"/>
                  <a:gd name="T22" fmla="*/ 2009 w 2906"/>
                  <a:gd name="T23" fmla="*/ 1972 h 2394"/>
                  <a:gd name="T24" fmla="*/ 2074 w 2906"/>
                  <a:gd name="T25" fmla="*/ 1976 h 2394"/>
                  <a:gd name="T26" fmla="*/ 2137 w 2906"/>
                  <a:gd name="T27" fmla="*/ 2001 h 2394"/>
                  <a:gd name="T28" fmla="*/ 2187 w 2906"/>
                  <a:gd name="T29" fmla="*/ 2047 h 2394"/>
                  <a:gd name="T30" fmla="*/ 2221 w 2906"/>
                  <a:gd name="T31" fmla="*/ 2107 h 2394"/>
                  <a:gd name="T32" fmla="*/ 2232 w 2906"/>
                  <a:gd name="T33" fmla="*/ 2180 h 2394"/>
                  <a:gd name="T34" fmla="*/ 2229 w 2906"/>
                  <a:gd name="T35" fmla="*/ 2251 h 2394"/>
                  <a:gd name="T36" fmla="*/ 2206 w 2906"/>
                  <a:gd name="T37" fmla="*/ 2300 h 2394"/>
                  <a:gd name="T38" fmla="*/ 2165 w 2906"/>
                  <a:gd name="T39" fmla="*/ 2332 h 2394"/>
                  <a:gd name="T40" fmla="*/ 2112 w 2906"/>
                  <a:gd name="T41" fmla="*/ 2344 h 2394"/>
                  <a:gd name="T42" fmla="*/ 1153 w 2906"/>
                  <a:gd name="T43" fmla="*/ 2341 h 2394"/>
                  <a:gd name="T44" fmla="*/ 1104 w 2906"/>
                  <a:gd name="T45" fmla="*/ 2314 h 2394"/>
                  <a:gd name="T46" fmla="*/ 1067 w 2906"/>
                  <a:gd name="T47" fmla="*/ 2321 h 2394"/>
                  <a:gd name="T48" fmla="*/ 1019 w 2906"/>
                  <a:gd name="T49" fmla="*/ 2366 h 2394"/>
                  <a:gd name="T50" fmla="*/ 957 w 2906"/>
                  <a:gd name="T51" fmla="*/ 2390 h 2394"/>
                  <a:gd name="T52" fmla="*/ 183 w 2906"/>
                  <a:gd name="T53" fmla="*/ 2394 h 2394"/>
                  <a:gd name="T54" fmla="*/ 112 w 2906"/>
                  <a:gd name="T55" fmla="*/ 2379 h 2394"/>
                  <a:gd name="T56" fmla="*/ 53 w 2906"/>
                  <a:gd name="T57" fmla="*/ 2341 h 2394"/>
                  <a:gd name="T58" fmla="*/ 14 w 2906"/>
                  <a:gd name="T59" fmla="*/ 2282 h 2394"/>
                  <a:gd name="T60" fmla="*/ 0 w 2906"/>
                  <a:gd name="T61" fmla="*/ 2210 h 2394"/>
                  <a:gd name="T62" fmla="*/ 3 w 2906"/>
                  <a:gd name="T63" fmla="*/ 832 h 2394"/>
                  <a:gd name="T64" fmla="*/ 31 w 2906"/>
                  <a:gd name="T65" fmla="*/ 767 h 2394"/>
                  <a:gd name="T66" fmla="*/ 81 w 2906"/>
                  <a:gd name="T67" fmla="*/ 717 h 2394"/>
                  <a:gd name="T68" fmla="*/ 146 w 2906"/>
                  <a:gd name="T69" fmla="*/ 689 h 2394"/>
                  <a:gd name="T70" fmla="*/ 389 w 2906"/>
                  <a:gd name="T71" fmla="*/ 686 h 2394"/>
                  <a:gd name="T72" fmla="*/ 388 w 2906"/>
                  <a:gd name="T73" fmla="*/ 222 h 2394"/>
                  <a:gd name="T74" fmla="*/ 404 w 2906"/>
                  <a:gd name="T75" fmla="*/ 145 h 2394"/>
                  <a:gd name="T76" fmla="*/ 445 w 2906"/>
                  <a:gd name="T77" fmla="*/ 79 h 2394"/>
                  <a:gd name="T78" fmla="*/ 506 w 2906"/>
                  <a:gd name="T79" fmla="*/ 30 h 2394"/>
                  <a:gd name="T80" fmla="*/ 584 w 2906"/>
                  <a:gd name="T81" fmla="*/ 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06" h="2394">
                    <a:moveTo>
                      <a:pt x="627" y="0"/>
                    </a:moveTo>
                    <a:lnTo>
                      <a:pt x="2668" y="0"/>
                    </a:lnTo>
                    <a:lnTo>
                      <a:pt x="2710" y="4"/>
                    </a:lnTo>
                    <a:lnTo>
                      <a:pt x="2752" y="13"/>
                    </a:lnTo>
                    <a:lnTo>
                      <a:pt x="2788" y="30"/>
                    </a:lnTo>
                    <a:lnTo>
                      <a:pt x="2822" y="52"/>
                    </a:lnTo>
                    <a:lnTo>
                      <a:pt x="2851" y="79"/>
                    </a:lnTo>
                    <a:lnTo>
                      <a:pt x="2874" y="110"/>
                    </a:lnTo>
                    <a:lnTo>
                      <a:pt x="2892" y="145"/>
                    </a:lnTo>
                    <a:lnTo>
                      <a:pt x="2903" y="183"/>
                    </a:lnTo>
                    <a:lnTo>
                      <a:pt x="2906" y="222"/>
                    </a:lnTo>
                    <a:lnTo>
                      <a:pt x="2906" y="1659"/>
                    </a:lnTo>
                    <a:lnTo>
                      <a:pt x="2903" y="1699"/>
                    </a:lnTo>
                    <a:lnTo>
                      <a:pt x="2892" y="1736"/>
                    </a:lnTo>
                    <a:lnTo>
                      <a:pt x="2874" y="1771"/>
                    </a:lnTo>
                    <a:lnTo>
                      <a:pt x="2851" y="1802"/>
                    </a:lnTo>
                    <a:lnTo>
                      <a:pt x="2822" y="1828"/>
                    </a:lnTo>
                    <a:lnTo>
                      <a:pt x="2788" y="1851"/>
                    </a:lnTo>
                    <a:lnTo>
                      <a:pt x="2752" y="1867"/>
                    </a:lnTo>
                    <a:lnTo>
                      <a:pt x="2710" y="1878"/>
                    </a:lnTo>
                    <a:lnTo>
                      <a:pt x="2668" y="1881"/>
                    </a:lnTo>
                    <a:lnTo>
                      <a:pt x="2006" y="1881"/>
                    </a:lnTo>
                    <a:lnTo>
                      <a:pt x="2009" y="1909"/>
                    </a:lnTo>
                    <a:lnTo>
                      <a:pt x="2009" y="1972"/>
                    </a:lnTo>
                    <a:lnTo>
                      <a:pt x="2041" y="1972"/>
                    </a:lnTo>
                    <a:lnTo>
                      <a:pt x="2074" y="1976"/>
                    </a:lnTo>
                    <a:lnTo>
                      <a:pt x="2107" y="1985"/>
                    </a:lnTo>
                    <a:lnTo>
                      <a:pt x="2137" y="2001"/>
                    </a:lnTo>
                    <a:lnTo>
                      <a:pt x="2164" y="2022"/>
                    </a:lnTo>
                    <a:lnTo>
                      <a:pt x="2187" y="2047"/>
                    </a:lnTo>
                    <a:lnTo>
                      <a:pt x="2206" y="2076"/>
                    </a:lnTo>
                    <a:lnTo>
                      <a:pt x="2221" y="2107"/>
                    </a:lnTo>
                    <a:lnTo>
                      <a:pt x="2229" y="2143"/>
                    </a:lnTo>
                    <a:lnTo>
                      <a:pt x="2232" y="2180"/>
                    </a:lnTo>
                    <a:lnTo>
                      <a:pt x="2232" y="2225"/>
                    </a:lnTo>
                    <a:lnTo>
                      <a:pt x="2229" y="2251"/>
                    </a:lnTo>
                    <a:lnTo>
                      <a:pt x="2220" y="2277"/>
                    </a:lnTo>
                    <a:lnTo>
                      <a:pt x="2206" y="2300"/>
                    </a:lnTo>
                    <a:lnTo>
                      <a:pt x="2187" y="2318"/>
                    </a:lnTo>
                    <a:lnTo>
                      <a:pt x="2165" y="2332"/>
                    </a:lnTo>
                    <a:lnTo>
                      <a:pt x="2140" y="2341"/>
                    </a:lnTo>
                    <a:lnTo>
                      <a:pt x="2112" y="2344"/>
                    </a:lnTo>
                    <a:lnTo>
                      <a:pt x="1182" y="2344"/>
                    </a:lnTo>
                    <a:lnTo>
                      <a:pt x="1153" y="2341"/>
                    </a:lnTo>
                    <a:lnTo>
                      <a:pt x="1127" y="2330"/>
                    </a:lnTo>
                    <a:lnTo>
                      <a:pt x="1104" y="2314"/>
                    </a:lnTo>
                    <a:lnTo>
                      <a:pt x="1085" y="2294"/>
                    </a:lnTo>
                    <a:lnTo>
                      <a:pt x="1067" y="2321"/>
                    </a:lnTo>
                    <a:lnTo>
                      <a:pt x="1046" y="2347"/>
                    </a:lnTo>
                    <a:lnTo>
                      <a:pt x="1019" y="2366"/>
                    </a:lnTo>
                    <a:lnTo>
                      <a:pt x="990" y="2382"/>
                    </a:lnTo>
                    <a:lnTo>
                      <a:pt x="957" y="2390"/>
                    </a:lnTo>
                    <a:lnTo>
                      <a:pt x="922" y="2394"/>
                    </a:lnTo>
                    <a:lnTo>
                      <a:pt x="183" y="2394"/>
                    </a:lnTo>
                    <a:lnTo>
                      <a:pt x="146" y="2390"/>
                    </a:lnTo>
                    <a:lnTo>
                      <a:pt x="112" y="2379"/>
                    </a:lnTo>
                    <a:lnTo>
                      <a:pt x="81" y="2363"/>
                    </a:lnTo>
                    <a:lnTo>
                      <a:pt x="53" y="2341"/>
                    </a:lnTo>
                    <a:lnTo>
                      <a:pt x="31" y="2313"/>
                    </a:lnTo>
                    <a:lnTo>
                      <a:pt x="14" y="2282"/>
                    </a:lnTo>
                    <a:lnTo>
                      <a:pt x="3" y="2248"/>
                    </a:lnTo>
                    <a:lnTo>
                      <a:pt x="0" y="2210"/>
                    </a:lnTo>
                    <a:lnTo>
                      <a:pt x="0" y="869"/>
                    </a:lnTo>
                    <a:lnTo>
                      <a:pt x="3" y="832"/>
                    </a:lnTo>
                    <a:lnTo>
                      <a:pt x="14" y="798"/>
                    </a:lnTo>
                    <a:lnTo>
                      <a:pt x="31" y="767"/>
                    </a:lnTo>
                    <a:lnTo>
                      <a:pt x="53" y="739"/>
                    </a:lnTo>
                    <a:lnTo>
                      <a:pt x="81" y="717"/>
                    </a:lnTo>
                    <a:lnTo>
                      <a:pt x="112" y="700"/>
                    </a:lnTo>
                    <a:lnTo>
                      <a:pt x="146" y="689"/>
                    </a:lnTo>
                    <a:lnTo>
                      <a:pt x="183" y="686"/>
                    </a:lnTo>
                    <a:lnTo>
                      <a:pt x="389" y="686"/>
                    </a:lnTo>
                    <a:lnTo>
                      <a:pt x="388" y="682"/>
                    </a:lnTo>
                    <a:lnTo>
                      <a:pt x="388" y="222"/>
                    </a:lnTo>
                    <a:lnTo>
                      <a:pt x="393" y="183"/>
                    </a:lnTo>
                    <a:lnTo>
                      <a:pt x="404" y="145"/>
                    </a:lnTo>
                    <a:lnTo>
                      <a:pt x="420" y="110"/>
                    </a:lnTo>
                    <a:lnTo>
                      <a:pt x="445" y="79"/>
                    </a:lnTo>
                    <a:lnTo>
                      <a:pt x="474" y="52"/>
                    </a:lnTo>
                    <a:lnTo>
                      <a:pt x="506" y="30"/>
                    </a:lnTo>
                    <a:lnTo>
                      <a:pt x="544" y="13"/>
                    </a:lnTo>
                    <a:lnTo>
                      <a:pt x="584" y="4"/>
                    </a:lnTo>
                    <a:lnTo>
                      <a:pt x="627"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3" name="Freeform 108">
                <a:extLst>
                  <a:ext uri="{FF2B5EF4-FFF2-40B4-BE49-F238E27FC236}">
                    <a16:creationId xmlns:a16="http://schemas.microsoft.com/office/drawing/2014/main" id="{1CAF5D12-2CEF-4C2E-895A-EC340961F216}"/>
                  </a:ext>
                </a:extLst>
              </p:cNvPr>
              <p:cNvSpPr>
                <a:spLocks noEditPoints="1"/>
              </p:cNvSpPr>
              <p:nvPr/>
            </p:nvSpPr>
            <p:spPr bwMode="auto">
              <a:xfrm>
                <a:off x="2616524" y="2685556"/>
                <a:ext cx="203047" cy="341914"/>
              </a:xfrm>
              <a:custGeom>
                <a:avLst/>
                <a:gdLst>
                  <a:gd name="T0" fmla="*/ 542 w 867"/>
                  <a:gd name="T1" fmla="*/ 1114 h 1469"/>
                  <a:gd name="T2" fmla="*/ 501 w 867"/>
                  <a:gd name="T3" fmla="*/ 1133 h 1469"/>
                  <a:gd name="T4" fmla="*/ 472 w 867"/>
                  <a:gd name="T5" fmla="*/ 1169 h 1469"/>
                  <a:gd name="T6" fmla="*/ 461 w 867"/>
                  <a:gd name="T7" fmla="*/ 1215 h 1469"/>
                  <a:gd name="T8" fmla="*/ 472 w 867"/>
                  <a:gd name="T9" fmla="*/ 1263 h 1469"/>
                  <a:gd name="T10" fmla="*/ 501 w 867"/>
                  <a:gd name="T11" fmla="*/ 1299 h 1469"/>
                  <a:gd name="T12" fmla="*/ 542 w 867"/>
                  <a:gd name="T13" fmla="*/ 1318 h 1469"/>
                  <a:gd name="T14" fmla="*/ 590 w 867"/>
                  <a:gd name="T15" fmla="*/ 1318 h 1469"/>
                  <a:gd name="T16" fmla="*/ 633 w 867"/>
                  <a:gd name="T17" fmla="*/ 1299 h 1469"/>
                  <a:gd name="T18" fmla="*/ 662 w 867"/>
                  <a:gd name="T19" fmla="*/ 1263 h 1469"/>
                  <a:gd name="T20" fmla="*/ 673 w 867"/>
                  <a:gd name="T21" fmla="*/ 1215 h 1469"/>
                  <a:gd name="T22" fmla="*/ 662 w 867"/>
                  <a:gd name="T23" fmla="*/ 1169 h 1469"/>
                  <a:gd name="T24" fmla="*/ 633 w 867"/>
                  <a:gd name="T25" fmla="*/ 1133 h 1469"/>
                  <a:gd name="T26" fmla="*/ 590 w 867"/>
                  <a:gd name="T27" fmla="*/ 1114 h 1469"/>
                  <a:gd name="T28" fmla="*/ 185 w 867"/>
                  <a:gd name="T29" fmla="*/ 783 h 1469"/>
                  <a:gd name="T30" fmla="*/ 685 w 867"/>
                  <a:gd name="T31" fmla="*/ 931 h 1469"/>
                  <a:gd name="T32" fmla="*/ 185 w 867"/>
                  <a:gd name="T33" fmla="*/ 783 h 1469"/>
                  <a:gd name="T34" fmla="*/ 185 w 867"/>
                  <a:gd name="T35" fmla="*/ 651 h 1469"/>
                  <a:gd name="T36" fmla="*/ 685 w 867"/>
                  <a:gd name="T37" fmla="*/ 501 h 1469"/>
                  <a:gd name="T38" fmla="*/ 185 w 867"/>
                  <a:gd name="T39" fmla="*/ 220 h 1469"/>
                  <a:gd name="T40" fmla="*/ 685 w 867"/>
                  <a:gd name="T41" fmla="*/ 369 h 1469"/>
                  <a:gd name="T42" fmla="*/ 185 w 867"/>
                  <a:gd name="T43" fmla="*/ 220 h 1469"/>
                  <a:gd name="T44" fmla="*/ 803 w 867"/>
                  <a:gd name="T45" fmla="*/ 0 h 1469"/>
                  <a:gd name="T46" fmla="*/ 841 w 867"/>
                  <a:gd name="T47" fmla="*/ 12 h 1469"/>
                  <a:gd name="T48" fmla="*/ 864 w 867"/>
                  <a:gd name="T49" fmla="*/ 44 h 1469"/>
                  <a:gd name="T50" fmla="*/ 867 w 867"/>
                  <a:gd name="T51" fmla="*/ 1405 h 1469"/>
                  <a:gd name="T52" fmla="*/ 855 w 867"/>
                  <a:gd name="T53" fmla="*/ 1444 h 1469"/>
                  <a:gd name="T54" fmla="*/ 824 w 867"/>
                  <a:gd name="T55" fmla="*/ 1466 h 1469"/>
                  <a:gd name="T56" fmla="*/ 64 w 867"/>
                  <a:gd name="T57" fmla="*/ 1469 h 1469"/>
                  <a:gd name="T58" fmla="*/ 26 w 867"/>
                  <a:gd name="T59" fmla="*/ 1457 h 1469"/>
                  <a:gd name="T60" fmla="*/ 3 w 867"/>
                  <a:gd name="T61" fmla="*/ 1426 h 1469"/>
                  <a:gd name="T62" fmla="*/ 0 w 867"/>
                  <a:gd name="T63" fmla="*/ 64 h 1469"/>
                  <a:gd name="T64" fmla="*/ 12 w 867"/>
                  <a:gd name="T65" fmla="*/ 26 h 1469"/>
                  <a:gd name="T66" fmla="*/ 44 w 867"/>
                  <a:gd name="T67" fmla="*/ 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1469">
                    <a:moveTo>
                      <a:pt x="566" y="1110"/>
                    </a:moveTo>
                    <a:lnTo>
                      <a:pt x="542" y="1114"/>
                    </a:lnTo>
                    <a:lnTo>
                      <a:pt x="520" y="1121"/>
                    </a:lnTo>
                    <a:lnTo>
                      <a:pt x="501" y="1133"/>
                    </a:lnTo>
                    <a:lnTo>
                      <a:pt x="484" y="1150"/>
                    </a:lnTo>
                    <a:lnTo>
                      <a:pt x="472" y="1169"/>
                    </a:lnTo>
                    <a:lnTo>
                      <a:pt x="463" y="1191"/>
                    </a:lnTo>
                    <a:lnTo>
                      <a:pt x="461" y="1215"/>
                    </a:lnTo>
                    <a:lnTo>
                      <a:pt x="463" y="1240"/>
                    </a:lnTo>
                    <a:lnTo>
                      <a:pt x="472" y="1263"/>
                    </a:lnTo>
                    <a:lnTo>
                      <a:pt x="484" y="1282"/>
                    </a:lnTo>
                    <a:lnTo>
                      <a:pt x="501" y="1299"/>
                    </a:lnTo>
                    <a:lnTo>
                      <a:pt x="520" y="1311"/>
                    </a:lnTo>
                    <a:lnTo>
                      <a:pt x="542" y="1318"/>
                    </a:lnTo>
                    <a:lnTo>
                      <a:pt x="566" y="1322"/>
                    </a:lnTo>
                    <a:lnTo>
                      <a:pt x="590" y="1318"/>
                    </a:lnTo>
                    <a:lnTo>
                      <a:pt x="613" y="1311"/>
                    </a:lnTo>
                    <a:lnTo>
                      <a:pt x="633" y="1299"/>
                    </a:lnTo>
                    <a:lnTo>
                      <a:pt x="648" y="1282"/>
                    </a:lnTo>
                    <a:lnTo>
                      <a:pt x="662" y="1263"/>
                    </a:lnTo>
                    <a:lnTo>
                      <a:pt x="669" y="1240"/>
                    </a:lnTo>
                    <a:lnTo>
                      <a:pt x="673" y="1215"/>
                    </a:lnTo>
                    <a:lnTo>
                      <a:pt x="669" y="1191"/>
                    </a:lnTo>
                    <a:lnTo>
                      <a:pt x="662" y="1169"/>
                    </a:lnTo>
                    <a:lnTo>
                      <a:pt x="648" y="1150"/>
                    </a:lnTo>
                    <a:lnTo>
                      <a:pt x="633" y="1133"/>
                    </a:lnTo>
                    <a:lnTo>
                      <a:pt x="613" y="1121"/>
                    </a:lnTo>
                    <a:lnTo>
                      <a:pt x="590" y="1114"/>
                    </a:lnTo>
                    <a:lnTo>
                      <a:pt x="566" y="1110"/>
                    </a:lnTo>
                    <a:close/>
                    <a:moveTo>
                      <a:pt x="185" y="783"/>
                    </a:moveTo>
                    <a:lnTo>
                      <a:pt x="185" y="931"/>
                    </a:lnTo>
                    <a:lnTo>
                      <a:pt x="685" y="931"/>
                    </a:lnTo>
                    <a:lnTo>
                      <a:pt x="685" y="783"/>
                    </a:lnTo>
                    <a:lnTo>
                      <a:pt x="185" y="783"/>
                    </a:lnTo>
                    <a:close/>
                    <a:moveTo>
                      <a:pt x="185" y="501"/>
                    </a:moveTo>
                    <a:lnTo>
                      <a:pt x="185" y="651"/>
                    </a:lnTo>
                    <a:lnTo>
                      <a:pt x="685" y="651"/>
                    </a:lnTo>
                    <a:lnTo>
                      <a:pt x="685" y="501"/>
                    </a:lnTo>
                    <a:lnTo>
                      <a:pt x="185" y="501"/>
                    </a:lnTo>
                    <a:close/>
                    <a:moveTo>
                      <a:pt x="185" y="220"/>
                    </a:moveTo>
                    <a:lnTo>
                      <a:pt x="185" y="369"/>
                    </a:lnTo>
                    <a:lnTo>
                      <a:pt x="685" y="369"/>
                    </a:lnTo>
                    <a:lnTo>
                      <a:pt x="685" y="220"/>
                    </a:lnTo>
                    <a:lnTo>
                      <a:pt x="185" y="220"/>
                    </a:lnTo>
                    <a:close/>
                    <a:moveTo>
                      <a:pt x="64" y="0"/>
                    </a:moveTo>
                    <a:lnTo>
                      <a:pt x="803" y="0"/>
                    </a:lnTo>
                    <a:lnTo>
                      <a:pt x="824" y="3"/>
                    </a:lnTo>
                    <a:lnTo>
                      <a:pt x="841" y="12"/>
                    </a:lnTo>
                    <a:lnTo>
                      <a:pt x="855" y="26"/>
                    </a:lnTo>
                    <a:lnTo>
                      <a:pt x="864" y="44"/>
                    </a:lnTo>
                    <a:lnTo>
                      <a:pt x="867" y="64"/>
                    </a:lnTo>
                    <a:lnTo>
                      <a:pt x="867" y="1405"/>
                    </a:lnTo>
                    <a:lnTo>
                      <a:pt x="864" y="1426"/>
                    </a:lnTo>
                    <a:lnTo>
                      <a:pt x="855" y="1444"/>
                    </a:lnTo>
                    <a:lnTo>
                      <a:pt x="841" y="1457"/>
                    </a:lnTo>
                    <a:lnTo>
                      <a:pt x="824" y="1466"/>
                    </a:lnTo>
                    <a:lnTo>
                      <a:pt x="803" y="1469"/>
                    </a:lnTo>
                    <a:lnTo>
                      <a:pt x="64" y="1469"/>
                    </a:lnTo>
                    <a:lnTo>
                      <a:pt x="44" y="1466"/>
                    </a:lnTo>
                    <a:lnTo>
                      <a:pt x="26" y="1457"/>
                    </a:lnTo>
                    <a:lnTo>
                      <a:pt x="12" y="1444"/>
                    </a:lnTo>
                    <a:lnTo>
                      <a:pt x="3" y="1426"/>
                    </a:lnTo>
                    <a:lnTo>
                      <a:pt x="0" y="1405"/>
                    </a:lnTo>
                    <a:lnTo>
                      <a:pt x="0" y="64"/>
                    </a:lnTo>
                    <a:lnTo>
                      <a:pt x="3" y="44"/>
                    </a:lnTo>
                    <a:lnTo>
                      <a:pt x="12" y="26"/>
                    </a:lnTo>
                    <a:lnTo>
                      <a:pt x="26" y="12"/>
                    </a:lnTo>
                    <a:lnTo>
                      <a:pt x="44" y="3"/>
                    </a:lnTo>
                    <a:lnTo>
                      <a:pt x="6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4" name="Freeform 109">
                <a:extLst>
                  <a:ext uri="{FF2B5EF4-FFF2-40B4-BE49-F238E27FC236}">
                    <a16:creationId xmlns:a16="http://schemas.microsoft.com/office/drawing/2014/main" id="{AFA0FC16-B5ED-4066-A229-9F63A62C8F01}"/>
                  </a:ext>
                </a:extLst>
              </p:cNvPr>
              <p:cNvSpPr>
                <a:spLocks noEditPoints="1"/>
              </p:cNvSpPr>
              <p:nvPr/>
            </p:nvSpPr>
            <p:spPr bwMode="auto">
              <a:xfrm>
                <a:off x="2707543" y="2525685"/>
                <a:ext cx="532126" cy="491283"/>
              </a:xfrm>
              <a:custGeom>
                <a:avLst/>
                <a:gdLst>
                  <a:gd name="T0" fmla="*/ 901 w 2280"/>
                  <a:gd name="T1" fmla="*/ 1789 h 2105"/>
                  <a:gd name="T2" fmla="*/ 1382 w 2280"/>
                  <a:gd name="T3" fmla="*/ 1789 h 2105"/>
                  <a:gd name="T4" fmla="*/ 1382 w 2280"/>
                  <a:gd name="T5" fmla="*/ 1972 h 2105"/>
                  <a:gd name="T6" fmla="*/ 1534 w 2280"/>
                  <a:gd name="T7" fmla="*/ 1972 h 2105"/>
                  <a:gd name="T8" fmla="*/ 1553 w 2280"/>
                  <a:gd name="T9" fmla="*/ 1975 h 2105"/>
                  <a:gd name="T10" fmla="*/ 1570 w 2280"/>
                  <a:gd name="T11" fmla="*/ 1984 h 2105"/>
                  <a:gd name="T12" fmla="*/ 1584 w 2280"/>
                  <a:gd name="T13" fmla="*/ 1998 h 2105"/>
                  <a:gd name="T14" fmla="*/ 1595 w 2280"/>
                  <a:gd name="T15" fmla="*/ 2015 h 2105"/>
                  <a:gd name="T16" fmla="*/ 1603 w 2280"/>
                  <a:gd name="T17" fmla="*/ 2037 h 2105"/>
                  <a:gd name="T18" fmla="*/ 1605 w 2280"/>
                  <a:gd name="T19" fmla="*/ 2060 h 2105"/>
                  <a:gd name="T20" fmla="*/ 1605 w 2280"/>
                  <a:gd name="T21" fmla="*/ 2105 h 2105"/>
                  <a:gd name="T22" fmla="*/ 675 w 2280"/>
                  <a:gd name="T23" fmla="*/ 2105 h 2105"/>
                  <a:gd name="T24" fmla="*/ 675 w 2280"/>
                  <a:gd name="T25" fmla="*/ 2060 h 2105"/>
                  <a:gd name="T26" fmla="*/ 678 w 2280"/>
                  <a:gd name="T27" fmla="*/ 2037 h 2105"/>
                  <a:gd name="T28" fmla="*/ 685 w 2280"/>
                  <a:gd name="T29" fmla="*/ 2015 h 2105"/>
                  <a:gd name="T30" fmla="*/ 697 w 2280"/>
                  <a:gd name="T31" fmla="*/ 1998 h 2105"/>
                  <a:gd name="T32" fmla="*/ 711 w 2280"/>
                  <a:gd name="T33" fmla="*/ 1984 h 2105"/>
                  <a:gd name="T34" fmla="*/ 728 w 2280"/>
                  <a:gd name="T35" fmla="*/ 1975 h 2105"/>
                  <a:gd name="T36" fmla="*/ 748 w 2280"/>
                  <a:gd name="T37" fmla="*/ 1972 h 2105"/>
                  <a:gd name="T38" fmla="*/ 901 w 2280"/>
                  <a:gd name="T39" fmla="*/ 1972 h 2105"/>
                  <a:gd name="T40" fmla="*/ 901 w 2280"/>
                  <a:gd name="T41" fmla="*/ 1789 h 2105"/>
                  <a:gd name="T42" fmla="*/ 120 w 2280"/>
                  <a:gd name="T43" fmla="*/ 0 h 2105"/>
                  <a:gd name="T44" fmla="*/ 2161 w 2280"/>
                  <a:gd name="T45" fmla="*/ 0 h 2105"/>
                  <a:gd name="T46" fmla="*/ 2189 w 2280"/>
                  <a:gd name="T47" fmla="*/ 2 h 2105"/>
                  <a:gd name="T48" fmla="*/ 2213 w 2280"/>
                  <a:gd name="T49" fmla="*/ 9 h 2105"/>
                  <a:gd name="T50" fmla="*/ 2235 w 2280"/>
                  <a:gd name="T51" fmla="*/ 21 h 2105"/>
                  <a:gd name="T52" fmla="*/ 2254 w 2280"/>
                  <a:gd name="T53" fmla="*/ 38 h 2105"/>
                  <a:gd name="T54" fmla="*/ 2268 w 2280"/>
                  <a:gd name="T55" fmla="*/ 57 h 2105"/>
                  <a:gd name="T56" fmla="*/ 2277 w 2280"/>
                  <a:gd name="T57" fmla="*/ 78 h 2105"/>
                  <a:gd name="T58" fmla="*/ 2280 w 2280"/>
                  <a:gd name="T59" fmla="*/ 102 h 2105"/>
                  <a:gd name="T60" fmla="*/ 2280 w 2280"/>
                  <a:gd name="T61" fmla="*/ 1539 h 2105"/>
                  <a:gd name="T62" fmla="*/ 2277 w 2280"/>
                  <a:gd name="T63" fmla="*/ 1562 h 2105"/>
                  <a:gd name="T64" fmla="*/ 2268 w 2280"/>
                  <a:gd name="T65" fmla="*/ 1584 h 2105"/>
                  <a:gd name="T66" fmla="*/ 2254 w 2280"/>
                  <a:gd name="T67" fmla="*/ 1603 h 2105"/>
                  <a:gd name="T68" fmla="*/ 2235 w 2280"/>
                  <a:gd name="T69" fmla="*/ 1619 h 2105"/>
                  <a:gd name="T70" fmla="*/ 2213 w 2280"/>
                  <a:gd name="T71" fmla="*/ 1631 h 2105"/>
                  <a:gd name="T72" fmla="*/ 2189 w 2280"/>
                  <a:gd name="T73" fmla="*/ 1639 h 2105"/>
                  <a:gd name="T74" fmla="*/ 2161 w 2280"/>
                  <a:gd name="T75" fmla="*/ 1642 h 2105"/>
                  <a:gd name="T76" fmla="*/ 603 w 2280"/>
                  <a:gd name="T77" fmla="*/ 1642 h 2105"/>
                  <a:gd name="T78" fmla="*/ 603 w 2280"/>
                  <a:gd name="T79" fmla="*/ 1355 h 2105"/>
                  <a:gd name="T80" fmla="*/ 2084 w 2280"/>
                  <a:gd name="T81" fmla="*/ 1355 h 2105"/>
                  <a:gd name="T82" fmla="*/ 2084 w 2280"/>
                  <a:gd name="T83" fmla="*/ 192 h 2105"/>
                  <a:gd name="T84" fmla="*/ 190 w 2280"/>
                  <a:gd name="T85" fmla="*/ 192 h 2105"/>
                  <a:gd name="T86" fmla="*/ 190 w 2280"/>
                  <a:gd name="T87" fmla="*/ 562 h 2105"/>
                  <a:gd name="T88" fmla="*/ 0 w 2280"/>
                  <a:gd name="T89" fmla="*/ 562 h 2105"/>
                  <a:gd name="T90" fmla="*/ 0 w 2280"/>
                  <a:gd name="T91" fmla="*/ 102 h 2105"/>
                  <a:gd name="T92" fmla="*/ 4 w 2280"/>
                  <a:gd name="T93" fmla="*/ 78 h 2105"/>
                  <a:gd name="T94" fmla="*/ 13 w 2280"/>
                  <a:gd name="T95" fmla="*/ 57 h 2105"/>
                  <a:gd name="T96" fmla="*/ 27 w 2280"/>
                  <a:gd name="T97" fmla="*/ 38 h 2105"/>
                  <a:gd name="T98" fmla="*/ 45 w 2280"/>
                  <a:gd name="T99" fmla="*/ 21 h 2105"/>
                  <a:gd name="T100" fmla="*/ 67 w 2280"/>
                  <a:gd name="T101" fmla="*/ 9 h 2105"/>
                  <a:gd name="T102" fmla="*/ 92 w 2280"/>
                  <a:gd name="T103" fmla="*/ 2 h 2105"/>
                  <a:gd name="T104" fmla="*/ 120 w 2280"/>
                  <a:gd name="T105"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0" h="2105">
                    <a:moveTo>
                      <a:pt x="901" y="1789"/>
                    </a:moveTo>
                    <a:lnTo>
                      <a:pt x="1382" y="1789"/>
                    </a:lnTo>
                    <a:lnTo>
                      <a:pt x="1382" y="1972"/>
                    </a:lnTo>
                    <a:lnTo>
                      <a:pt x="1534" y="1972"/>
                    </a:lnTo>
                    <a:lnTo>
                      <a:pt x="1553" y="1975"/>
                    </a:lnTo>
                    <a:lnTo>
                      <a:pt x="1570" y="1984"/>
                    </a:lnTo>
                    <a:lnTo>
                      <a:pt x="1584" y="1998"/>
                    </a:lnTo>
                    <a:lnTo>
                      <a:pt x="1595" y="2015"/>
                    </a:lnTo>
                    <a:lnTo>
                      <a:pt x="1603" y="2037"/>
                    </a:lnTo>
                    <a:lnTo>
                      <a:pt x="1605" y="2060"/>
                    </a:lnTo>
                    <a:lnTo>
                      <a:pt x="1605" y="2105"/>
                    </a:lnTo>
                    <a:lnTo>
                      <a:pt x="675" y="2105"/>
                    </a:lnTo>
                    <a:lnTo>
                      <a:pt x="675" y="2060"/>
                    </a:lnTo>
                    <a:lnTo>
                      <a:pt x="678" y="2037"/>
                    </a:lnTo>
                    <a:lnTo>
                      <a:pt x="685" y="2015"/>
                    </a:lnTo>
                    <a:lnTo>
                      <a:pt x="697" y="1998"/>
                    </a:lnTo>
                    <a:lnTo>
                      <a:pt x="711" y="1984"/>
                    </a:lnTo>
                    <a:lnTo>
                      <a:pt x="728" y="1975"/>
                    </a:lnTo>
                    <a:lnTo>
                      <a:pt x="748" y="1972"/>
                    </a:lnTo>
                    <a:lnTo>
                      <a:pt x="901" y="1972"/>
                    </a:lnTo>
                    <a:lnTo>
                      <a:pt x="901" y="1789"/>
                    </a:lnTo>
                    <a:close/>
                    <a:moveTo>
                      <a:pt x="120" y="0"/>
                    </a:moveTo>
                    <a:lnTo>
                      <a:pt x="2161" y="0"/>
                    </a:lnTo>
                    <a:lnTo>
                      <a:pt x="2189" y="2"/>
                    </a:lnTo>
                    <a:lnTo>
                      <a:pt x="2213" y="9"/>
                    </a:lnTo>
                    <a:lnTo>
                      <a:pt x="2235" y="21"/>
                    </a:lnTo>
                    <a:lnTo>
                      <a:pt x="2254" y="38"/>
                    </a:lnTo>
                    <a:lnTo>
                      <a:pt x="2268" y="57"/>
                    </a:lnTo>
                    <a:lnTo>
                      <a:pt x="2277" y="78"/>
                    </a:lnTo>
                    <a:lnTo>
                      <a:pt x="2280" y="102"/>
                    </a:lnTo>
                    <a:lnTo>
                      <a:pt x="2280" y="1539"/>
                    </a:lnTo>
                    <a:lnTo>
                      <a:pt x="2277" y="1562"/>
                    </a:lnTo>
                    <a:lnTo>
                      <a:pt x="2268" y="1584"/>
                    </a:lnTo>
                    <a:lnTo>
                      <a:pt x="2254" y="1603"/>
                    </a:lnTo>
                    <a:lnTo>
                      <a:pt x="2235" y="1619"/>
                    </a:lnTo>
                    <a:lnTo>
                      <a:pt x="2213" y="1631"/>
                    </a:lnTo>
                    <a:lnTo>
                      <a:pt x="2189" y="1639"/>
                    </a:lnTo>
                    <a:lnTo>
                      <a:pt x="2161" y="1642"/>
                    </a:lnTo>
                    <a:lnTo>
                      <a:pt x="603" y="1642"/>
                    </a:lnTo>
                    <a:lnTo>
                      <a:pt x="603" y="1355"/>
                    </a:lnTo>
                    <a:lnTo>
                      <a:pt x="2084" y="1355"/>
                    </a:lnTo>
                    <a:lnTo>
                      <a:pt x="2084" y="192"/>
                    </a:lnTo>
                    <a:lnTo>
                      <a:pt x="190" y="192"/>
                    </a:lnTo>
                    <a:lnTo>
                      <a:pt x="190" y="562"/>
                    </a:lnTo>
                    <a:lnTo>
                      <a:pt x="0" y="562"/>
                    </a:lnTo>
                    <a:lnTo>
                      <a:pt x="0" y="102"/>
                    </a:lnTo>
                    <a:lnTo>
                      <a:pt x="4" y="78"/>
                    </a:lnTo>
                    <a:lnTo>
                      <a:pt x="13" y="57"/>
                    </a:lnTo>
                    <a:lnTo>
                      <a:pt x="27" y="38"/>
                    </a:lnTo>
                    <a:lnTo>
                      <a:pt x="45" y="21"/>
                    </a:lnTo>
                    <a:lnTo>
                      <a:pt x="67" y="9"/>
                    </a:lnTo>
                    <a:lnTo>
                      <a:pt x="92" y="2"/>
                    </a:lnTo>
                    <a:lnTo>
                      <a:pt x="12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61" name="Group 60">
              <a:extLst>
                <a:ext uri="{FF2B5EF4-FFF2-40B4-BE49-F238E27FC236}">
                  <a16:creationId xmlns:a16="http://schemas.microsoft.com/office/drawing/2014/main" id="{524A6206-5A82-42F5-837D-E241E3F1DD6E}"/>
                </a:ext>
              </a:extLst>
            </p:cNvPr>
            <p:cNvGrpSpPr/>
            <p:nvPr/>
          </p:nvGrpSpPr>
          <p:grpSpPr>
            <a:xfrm>
              <a:off x="8378954" y="1974958"/>
              <a:ext cx="976099" cy="503946"/>
              <a:chOff x="14199049" y="2406216"/>
              <a:chExt cx="1192979" cy="615921"/>
            </a:xfrm>
          </p:grpSpPr>
          <p:sp>
            <p:nvSpPr>
              <p:cNvPr id="99" name="Freeform 104">
                <a:extLst>
                  <a:ext uri="{FF2B5EF4-FFF2-40B4-BE49-F238E27FC236}">
                    <a16:creationId xmlns:a16="http://schemas.microsoft.com/office/drawing/2014/main" id="{65B48ADE-7842-4F84-AB68-C269C2A81FCE}"/>
                  </a:ext>
                </a:extLst>
              </p:cNvPr>
              <p:cNvSpPr>
                <a:spLocks/>
              </p:cNvSpPr>
              <p:nvPr/>
            </p:nvSpPr>
            <p:spPr bwMode="auto">
              <a:xfrm>
                <a:off x="14605305" y="2406216"/>
                <a:ext cx="786723" cy="615921"/>
              </a:xfrm>
              <a:custGeom>
                <a:avLst/>
                <a:gdLst>
                  <a:gd name="T0" fmla="*/ 594 w 3040"/>
                  <a:gd name="T1" fmla="*/ 0 h 2383"/>
                  <a:gd name="T2" fmla="*/ 2920 w 3040"/>
                  <a:gd name="T3" fmla="*/ 0 h 2383"/>
                  <a:gd name="T4" fmla="*/ 2948 w 3040"/>
                  <a:gd name="T5" fmla="*/ 4 h 2383"/>
                  <a:gd name="T6" fmla="*/ 2972 w 3040"/>
                  <a:gd name="T7" fmla="*/ 12 h 2383"/>
                  <a:gd name="T8" fmla="*/ 2995 w 3040"/>
                  <a:gd name="T9" fmla="*/ 27 h 2383"/>
                  <a:gd name="T10" fmla="*/ 3013 w 3040"/>
                  <a:gd name="T11" fmla="*/ 45 h 2383"/>
                  <a:gd name="T12" fmla="*/ 3028 w 3040"/>
                  <a:gd name="T13" fmla="*/ 68 h 2383"/>
                  <a:gd name="T14" fmla="*/ 3036 w 3040"/>
                  <a:gd name="T15" fmla="*/ 92 h 2383"/>
                  <a:gd name="T16" fmla="*/ 3040 w 3040"/>
                  <a:gd name="T17" fmla="*/ 120 h 2383"/>
                  <a:gd name="T18" fmla="*/ 3040 w 3040"/>
                  <a:gd name="T19" fmla="*/ 1821 h 2383"/>
                  <a:gd name="T20" fmla="*/ 3036 w 3040"/>
                  <a:gd name="T21" fmla="*/ 1847 h 2383"/>
                  <a:gd name="T22" fmla="*/ 3028 w 3040"/>
                  <a:gd name="T23" fmla="*/ 1873 h 2383"/>
                  <a:gd name="T24" fmla="*/ 3013 w 3040"/>
                  <a:gd name="T25" fmla="*/ 1896 h 2383"/>
                  <a:gd name="T26" fmla="*/ 2995 w 3040"/>
                  <a:gd name="T27" fmla="*/ 1914 h 2383"/>
                  <a:gd name="T28" fmla="*/ 2972 w 3040"/>
                  <a:gd name="T29" fmla="*/ 1929 h 2383"/>
                  <a:gd name="T30" fmla="*/ 2948 w 3040"/>
                  <a:gd name="T31" fmla="*/ 1937 h 2383"/>
                  <a:gd name="T32" fmla="*/ 2920 w 3040"/>
                  <a:gd name="T33" fmla="*/ 1941 h 2383"/>
                  <a:gd name="T34" fmla="*/ 2578 w 3040"/>
                  <a:gd name="T35" fmla="*/ 1941 h 2383"/>
                  <a:gd name="T36" fmla="*/ 2573 w 3040"/>
                  <a:gd name="T37" fmla="*/ 1939 h 2383"/>
                  <a:gd name="T38" fmla="*/ 2567 w 3040"/>
                  <a:gd name="T39" fmla="*/ 1939 h 2383"/>
                  <a:gd name="T40" fmla="*/ 2567 w 3040"/>
                  <a:gd name="T41" fmla="*/ 2263 h 2383"/>
                  <a:gd name="T42" fmla="*/ 2564 w 3040"/>
                  <a:gd name="T43" fmla="*/ 2291 h 2383"/>
                  <a:gd name="T44" fmla="*/ 2555 w 3040"/>
                  <a:gd name="T45" fmla="*/ 2317 h 2383"/>
                  <a:gd name="T46" fmla="*/ 2541 w 3040"/>
                  <a:gd name="T47" fmla="*/ 2338 h 2383"/>
                  <a:gd name="T48" fmla="*/ 2522 w 3040"/>
                  <a:gd name="T49" fmla="*/ 2357 h 2383"/>
                  <a:gd name="T50" fmla="*/ 2499 w 3040"/>
                  <a:gd name="T51" fmla="*/ 2371 h 2383"/>
                  <a:gd name="T52" fmla="*/ 2475 w 3040"/>
                  <a:gd name="T53" fmla="*/ 2381 h 2383"/>
                  <a:gd name="T54" fmla="*/ 2447 w 3040"/>
                  <a:gd name="T55" fmla="*/ 2383 h 2383"/>
                  <a:gd name="T56" fmla="*/ 120 w 3040"/>
                  <a:gd name="T57" fmla="*/ 2383 h 2383"/>
                  <a:gd name="T58" fmla="*/ 93 w 3040"/>
                  <a:gd name="T59" fmla="*/ 2381 h 2383"/>
                  <a:gd name="T60" fmla="*/ 68 w 3040"/>
                  <a:gd name="T61" fmla="*/ 2371 h 2383"/>
                  <a:gd name="T62" fmla="*/ 46 w 3040"/>
                  <a:gd name="T63" fmla="*/ 2357 h 2383"/>
                  <a:gd name="T64" fmla="*/ 27 w 3040"/>
                  <a:gd name="T65" fmla="*/ 2338 h 2383"/>
                  <a:gd name="T66" fmla="*/ 14 w 3040"/>
                  <a:gd name="T67" fmla="*/ 2317 h 2383"/>
                  <a:gd name="T68" fmla="*/ 4 w 3040"/>
                  <a:gd name="T69" fmla="*/ 2291 h 2383"/>
                  <a:gd name="T70" fmla="*/ 0 w 3040"/>
                  <a:gd name="T71" fmla="*/ 2263 h 2383"/>
                  <a:gd name="T72" fmla="*/ 0 w 3040"/>
                  <a:gd name="T73" fmla="*/ 563 h 2383"/>
                  <a:gd name="T74" fmla="*/ 4 w 3040"/>
                  <a:gd name="T75" fmla="*/ 536 h 2383"/>
                  <a:gd name="T76" fmla="*/ 14 w 3040"/>
                  <a:gd name="T77" fmla="*/ 510 h 2383"/>
                  <a:gd name="T78" fmla="*/ 27 w 3040"/>
                  <a:gd name="T79" fmla="*/ 488 h 2383"/>
                  <a:gd name="T80" fmla="*/ 46 w 3040"/>
                  <a:gd name="T81" fmla="*/ 469 h 2383"/>
                  <a:gd name="T82" fmla="*/ 68 w 3040"/>
                  <a:gd name="T83" fmla="*/ 456 h 2383"/>
                  <a:gd name="T84" fmla="*/ 93 w 3040"/>
                  <a:gd name="T85" fmla="*/ 446 h 2383"/>
                  <a:gd name="T86" fmla="*/ 120 w 3040"/>
                  <a:gd name="T87" fmla="*/ 444 h 2383"/>
                  <a:gd name="T88" fmla="*/ 475 w 3040"/>
                  <a:gd name="T89" fmla="*/ 444 h 2383"/>
                  <a:gd name="T90" fmla="*/ 474 w 3040"/>
                  <a:gd name="T91" fmla="*/ 423 h 2383"/>
                  <a:gd name="T92" fmla="*/ 474 w 3040"/>
                  <a:gd name="T93" fmla="*/ 120 h 2383"/>
                  <a:gd name="T94" fmla="*/ 477 w 3040"/>
                  <a:gd name="T95" fmla="*/ 92 h 2383"/>
                  <a:gd name="T96" fmla="*/ 486 w 3040"/>
                  <a:gd name="T97" fmla="*/ 68 h 2383"/>
                  <a:gd name="T98" fmla="*/ 500 w 3040"/>
                  <a:gd name="T99" fmla="*/ 45 h 2383"/>
                  <a:gd name="T100" fmla="*/ 519 w 3040"/>
                  <a:gd name="T101" fmla="*/ 27 h 2383"/>
                  <a:gd name="T102" fmla="*/ 541 w 3040"/>
                  <a:gd name="T103" fmla="*/ 12 h 2383"/>
                  <a:gd name="T104" fmla="*/ 566 w 3040"/>
                  <a:gd name="T105" fmla="*/ 4 h 2383"/>
                  <a:gd name="T106" fmla="*/ 594 w 3040"/>
                  <a:gd name="T107" fmla="*/ 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0" h="2383">
                    <a:moveTo>
                      <a:pt x="594" y="0"/>
                    </a:moveTo>
                    <a:lnTo>
                      <a:pt x="2920" y="0"/>
                    </a:lnTo>
                    <a:lnTo>
                      <a:pt x="2948" y="4"/>
                    </a:lnTo>
                    <a:lnTo>
                      <a:pt x="2972" y="12"/>
                    </a:lnTo>
                    <a:lnTo>
                      <a:pt x="2995" y="27"/>
                    </a:lnTo>
                    <a:lnTo>
                      <a:pt x="3013" y="45"/>
                    </a:lnTo>
                    <a:lnTo>
                      <a:pt x="3028" y="68"/>
                    </a:lnTo>
                    <a:lnTo>
                      <a:pt x="3036" y="92"/>
                    </a:lnTo>
                    <a:lnTo>
                      <a:pt x="3040" y="120"/>
                    </a:lnTo>
                    <a:lnTo>
                      <a:pt x="3040" y="1821"/>
                    </a:lnTo>
                    <a:lnTo>
                      <a:pt x="3036" y="1847"/>
                    </a:lnTo>
                    <a:lnTo>
                      <a:pt x="3028" y="1873"/>
                    </a:lnTo>
                    <a:lnTo>
                      <a:pt x="3013" y="1896"/>
                    </a:lnTo>
                    <a:lnTo>
                      <a:pt x="2995" y="1914"/>
                    </a:lnTo>
                    <a:lnTo>
                      <a:pt x="2972" y="1929"/>
                    </a:lnTo>
                    <a:lnTo>
                      <a:pt x="2948" y="1937"/>
                    </a:lnTo>
                    <a:lnTo>
                      <a:pt x="2920" y="1941"/>
                    </a:lnTo>
                    <a:lnTo>
                      <a:pt x="2578" y="1941"/>
                    </a:lnTo>
                    <a:lnTo>
                      <a:pt x="2573" y="1939"/>
                    </a:lnTo>
                    <a:lnTo>
                      <a:pt x="2567" y="1939"/>
                    </a:lnTo>
                    <a:lnTo>
                      <a:pt x="2567" y="2263"/>
                    </a:lnTo>
                    <a:lnTo>
                      <a:pt x="2564" y="2291"/>
                    </a:lnTo>
                    <a:lnTo>
                      <a:pt x="2555" y="2317"/>
                    </a:lnTo>
                    <a:lnTo>
                      <a:pt x="2541" y="2338"/>
                    </a:lnTo>
                    <a:lnTo>
                      <a:pt x="2522" y="2357"/>
                    </a:lnTo>
                    <a:lnTo>
                      <a:pt x="2499" y="2371"/>
                    </a:lnTo>
                    <a:lnTo>
                      <a:pt x="2475" y="2381"/>
                    </a:lnTo>
                    <a:lnTo>
                      <a:pt x="2447" y="2383"/>
                    </a:lnTo>
                    <a:lnTo>
                      <a:pt x="120" y="2383"/>
                    </a:lnTo>
                    <a:lnTo>
                      <a:pt x="93" y="2381"/>
                    </a:lnTo>
                    <a:lnTo>
                      <a:pt x="68" y="2371"/>
                    </a:lnTo>
                    <a:lnTo>
                      <a:pt x="46" y="2357"/>
                    </a:lnTo>
                    <a:lnTo>
                      <a:pt x="27" y="2338"/>
                    </a:lnTo>
                    <a:lnTo>
                      <a:pt x="14" y="2317"/>
                    </a:lnTo>
                    <a:lnTo>
                      <a:pt x="4" y="2291"/>
                    </a:lnTo>
                    <a:lnTo>
                      <a:pt x="0" y="2263"/>
                    </a:lnTo>
                    <a:lnTo>
                      <a:pt x="0" y="563"/>
                    </a:lnTo>
                    <a:lnTo>
                      <a:pt x="4" y="536"/>
                    </a:lnTo>
                    <a:lnTo>
                      <a:pt x="14" y="510"/>
                    </a:lnTo>
                    <a:lnTo>
                      <a:pt x="27" y="488"/>
                    </a:lnTo>
                    <a:lnTo>
                      <a:pt x="46" y="469"/>
                    </a:lnTo>
                    <a:lnTo>
                      <a:pt x="68" y="456"/>
                    </a:lnTo>
                    <a:lnTo>
                      <a:pt x="93" y="446"/>
                    </a:lnTo>
                    <a:lnTo>
                      <a:pt x="120" y="444"/>
                    </a:lnTo>
                    <a:lnTo>
                      <a:pt x="475" y="444"/>
                    </a:lnTo>
                    <a:lnTo>
                      <a:pt x="474" y="423"/>
                    </a:lnTo>
                    <a:lnTo>
                      <a:pt x="474" y="120"/>
                    </a:lnTo>
                    <a:lnTo>
                      <a:pt x="477" y="92"/>
                    </a:lnTo>
                    <a:lnTo>
                      <a:pt x="486" y="68"/>
                    </a:lnTo>
                    <a:lnTo>
                      <a:pt x="500" y="45"/>
                    </a:lnTo>
                    <a:lnTo>
                      <a:pt x="519" y="27"/>
                    </a:lnTo>
                    <a:lnTo>
                      <a:pt x="541" y="12"/>
                    </a:lnTo>
                    <a:lnTo>
                      <a:pt x="566" y="4"/>
                    </a:lnTo>
                    <a:lnTo>
                      <a:pt x="594"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0" name="Freeform 105">
                <a:extLst>
                  <a:ext uri="{FF2B5EF4-FFF2-40B4-BE49-F238E27FC236}">
                    <a16:creationId xmlns:a16="http://schemas.microsoft.com/office/drawing/2014/main" id="{2BAFF9A9-0CAF-45AF-B41F-4A0AC5F5F528}"/>
                  </a:ext>
                </a:extLst>
              </p:cNvPr>
              <p:cNvSpPr>
                <a:spLocks/>
              </p:cNvSpPr>
              <p:nvPr/>
            </p:nvSpPr>
            <p:spPr bwMode="auto">
              <a:xfrm>
                <a:off x="14320685" y="2437270"/>
                <a:ext cx="602986" cy="439944"/>
              </a:xfrm>
              <a:custGeom>
                <a:avLst/>
                <a:gdLst>
                  <a:gd name="T0" fmla="*/ 0 w 2326"/>
                  <a:gd name="T1" fmla="*/ 0 h 1701"/>
                  <a:gd name="T2" fmla="*/ 2326 w 2326"/>
                  <a:gd name="T3" fmla="*/ 0 h 1701"/>
                  <a:gd name="T4" fmla="*/ 2326 w 2326"/>
                  <a:gd name="T5" fmla="*/ 1701 h 1701"/>
                  <a:gd name="T6" fmla="*/ 1984 w 2326"/>
                  <a:gd name="T7" fmla="*/ 1701 h 1701"/>
                  <a:gd name="T8" fmla="*/ 1984 w 2326"/>
                  <a:gd name="T9" fmla="*/ 1344 h 1701"/>
                  <a:gd name="T10" fmla="*/ 2096 w 2326"/>
                  <a:gd name="T11" fmla="*/ 1344 h 1701"/>
                  <a:gd name="T12" fmla="*/ 2096 w 2326"/>
                  <a:gd name="T13" fmla="*/ 206 h 1701"/>
                  <a:gd name="T14" fmla="*/ 791 w 2326"/>
                  <a:gd name="T15" fmla="*/ 206 h 1701"/>
                  <a:gd name="T16" fmla="*/ 791 w 2326"/>
                  <a:gd name="T17" fmla="*/ 303 h 1701"/>
                  <a:gd name="T18" fmla="*/ 629 w 2326"/>
                  <a:gd name="T19" fmla="*/ 303 h 1701"/>
                  <a:gd name="T20" fmla="*/ 629 w 2326"/>
                  <a:gd name="T21" fmla="*/ 202 h 1701"/>
                  <a:gd name="T22" fmla="*/ 192 w 2326"/>
                  <a:gd name="T23" fmla="*/ 202 h 1701"/>
                  <a:gd name="T24" fmla="*/ 192 w 2326"/>
                  <a:gd name="T25" fmla="*/ 303 h 1701"/>
                  <a:gd name="T26" fmla="*/ 0 w 2326"/>
                  <a:gd name="T27" fmla="*/ 303 h 1701"/>
                  <a:gd name="T28" fmla="*/ 0 w 2326"/>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6" h="1701">
                    <a:moveTo>
                      <a:pt x="0" y="0"/>
                    </a:moveTo>
                    <a:lnTo>
                      <a:pt x="2326" y="0"/>
                    </a:lnTo>
                    <a:lnTo>
                      <a:pt x="2326" y="1701"/>
                    </a:lnTo>
                    <a:lnTo>
                      <a:pt x="1984" y="1701"/>
                    </a:lnTo>
                    <a:lnTo>
                      <a:pt x="1984" y="1344"/>
                    </a:lnTo>
                    <a:lnTo>
                      <a:pt x="2096" y="1344"/>
                    </a:lnTo>
                    <a:lnTo>
                      <a:pt x="2096" y="206"/>
                    </a:lnTo>
                    <a:lnTo>
                      <a:pt x="791" y="206"/>
                    </a:lnTo>
                    <a:lnTo>
                      <a:pt x="791" y="303"/>
                    </a:lnTo>
                    <a:lnTo>
                      <a:pt x="629" y="303"/>
                    </a:lnTo>
                    <a:lnTo>
                      <a:pt x="629" y="202"/>
                    </a:lnTo>
                    <a:lnTo>
                      <a:pt x="192" y="202"/>
                    </a:lnTo>
                    <a:lnTo>
                      <a:pt x="192" y="303"/>
                    </a:lnTo>
                    <a:lnTo>
                      <a:pt x="0" y="303"/>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101" name="Freeform 106">
                <a:extLst>
                  <a:ext uri="{FF2B5EF4-FFF2-40B4-BE49-F238E27FC236}">
                    <a16:creationId xmlns:a16="http://schemas.microsoft.com/office/drawing/2014/main" id="{D907822A-76DE-4804-8F46-91DFE0F8FC72}"/>
                  </a:ext>
                </a:extLst>
              </p:cNvPr>
              <p:cNvSpPr>
                <a:spLocks noEditPoints="1"/>
              </p:cNvSpPr>
              <p:nvPr/>
            </p:nvSpPr>
            <p:spPr bwMode="auto">
              <a:xfrm>
                <a:off x="14199049" y="2551139"/>
                <a:ext cx="601687" cy="439944"/>
              </a:xfrm>
              <a:custGeom>
                <a:avLst/>
                <a:gdLst>
                  <a:gd name="T0" fmla="*/ 341 w 2327"/>
                  <a:gd name="T1" fmla="*/ 680 h 1700"/>
                  <a:gd name="T2" fmla="*/ 604 w 2327"/>
                  <a:gd name="T3" fmla="*/ 680 h 1700"/>
                  <a:gd name="T4" fmla="*/ 604 w 2327"/>
                  <a:gd name="T5" fmla="*/ 849 h 1700"/>
                  <a:gd name="T6" fmla="*/ 341 w 2327"/>
                  <a:gd name="T7" fmla="*/ 849 h 1700"/>
                  <a:gd name="T8" fmla="*/ 341 w 2327"/>
                  <a:gd name="T9" fmla="*/ 680 h 1700"/>
                  <a:gd name="T10" fmla="*/ 341 w 2327"/>
                  <a:gd name="T11" fmla="*/ 386 h 1700"/>
                  <a:gd name="T12" fmla="*/ 604 w 2327"/>
                  <a:gd name="T13" fmla="*/ 386 h 1700"/>
                  <a:gd name="T14" fmla="*/ 604 w 2327"/>
                  <a:gd name="T15" fmla="*/ 554 h 1700"/>
                  <a:gd name="T16" fmla="*/ 341 w 2327"/>
                  <a:gd name="T17" fmla="*/ 554 h 1700"/>
                  <a:gd name="T18" fmla="*/ 341 w 2327"/>
                  <a:gd name="T19" fmla="*/ 386 h 1700"/>
                  <a:gd name="T20" fmla="*/ 927 w 2327"/>
                  <a:gd name="T21" fmla="*/ 207 h 1700"/>
                  <a:gd name="T22" fmla="*/ 927 w 2327"/>
                  <a:gd name="T23" fmla="*/ 1358 h 1700"/>
                  <a:gd name="T24" fmla="*/ 2098 w 2327"/>
                  <a:gd name="T25" fmla="*/ 1358 h 1700"/>
                  <a:gd name="T26" fmla="*/ 2098 w 2327"/>
                  <a:gd name="T27" fmla="*/ 207 h 1700"/>
                  <a:gd name="T28" fmla="*/ 927 w 2327"/>
                  <a:gd name="T29" fmla="*/ 207 h 1700"/>
                  <a:gd name="T30" fmla="*/ 193 w 2327"/>
                  <a:gd name="T31" fmla="*/ 201 h 1700"/>
                  <a:gd name="T32" fmla="*/ 193 w 2327"/>
                  <a:gd name="T33" fmla="*/ 1364 h 1700"/>
                  <a:gd name="T34" fmla="*/ 765 w 2327"/>
                  <a:gd name="T35" fmla="*/ 1364 h 1700"/>
                  <a:gd name="T36" fmla="*/ 765 w 2327"/>
                  <a:gd name="T37" fmla="*/ 201 h 1700"/>
                  <a:gd name="T38" fmla="*/ 193 w 2327"/>
                  <a:gd name="T39" fmla="*/ 201 h 1700"/>
                  <a:gd name="T40" fmla="*/ 0 w 2327"/>
                  <a:gd name="T41" fmla="*/ 0 h 1700"/>
                  <a:gd name="T42" fmla="*/ 2327 w 2327"/>
                  <a:gd name="T43" fmla="*/ 0 h 1700"/>
                  <a:gd name="T44" fmla="*/ 2327 w 2327"/>
                  <a:gd name="T45" fmla="*/ 1700 h 1700"/>
                  <a:gd name="T46" fmla="*/ 0 w 2327"/>
                  <a:gd name="T47" fmla="*/ 1700 h 1700"/>
                  <a:gd name="T48" fmla="*/ 0 w 2327"/>
                  <a:gd name="T49" fmla="*/ 0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7" h="1700">
                    <a:moveTo>
                      <a:pt x="341" y="680"/>
                    </a:moveTo>
                    <a:lnTo>
                      <a:pt x="604" y="680"/>
                    </a:lnTo>
                    <a:lnTo>
                      <a:pt x="604" y="849"/>
                    </a:lnTo>
                    <a:lnTo>
                      <a:pt x="341" y="849"/>
                    </a:lnTo>
                    <a:lnTo>
                      <a:pt x="341" y="680"/>
                    </a:lnTo>
                    <a:close/>
                    <a:moveTo>
                      <a:pt x="341" y="386"/>
                    </a:moveTo>
                    <a:lnTo>
                      <a:pt x="604" y="386"/>
                    </a:lnTo>
                    <a:lnTo>
                      <a:pt x="604" y="554"/>
                    </a:lnTo>
                    <a:lnTo>
                      <a:pt x="341" y="554"/>
                    </a:lnTo>
                    <a:lnTo>
                      <a:pt x="341" y="386"/>
                    </a:lnTo>
                    <a:close/>
                    <a:moveTo>
                      <a:pt x="927" y="207"/>
                    </a:moveTo>
                    <a:lnTo>
                      <a:pt x="927" y="1358"/>
                    </a:lnTo>
                    <a:lnTo>
                      <a:pt x="2098" y="1358"/>
                    </a:lnTo>
                    <a:lnTo>
                      <a:pt x="2098" y="207"/>
                    </a:lnTo>
                    <a:lnTo>
                      <a:pt x="927" y="207"/>
                    </a:lnTo>
                    <a:close/>
                    <a:moveTo>
                      <a:pt x="193" y="201"/>
                    </a:moveTo>
                    <a:lnTo>
                      <a:pt x="193" y="1364"/>
                    </a:lnTo>
                    <a:lnTo>
                      <a:pt x="765" y="1364"/>
                    </a:lnTo>
                    <a:lnTo>
                      <a:pt x="765" y="201"/>
                    </a:lnTo>
                    <a:lnTo>
                      <a:pt x="193" y="201"/>
                    </a:lnTo>
                    <a:close/>
                    <a:moveTo>
                      <a:pt x="0" y="0"/>
                    </a:moveTo>
                    <a:lnTo>
                      <a:pt x="2327" y="0"/>
                    </a:lnTo>
                    <a:lnTo>
                      <a:pt x="2327" y="1700"/>
                    </a:lnTo>
                    <a:lnTo>
                      <a:pt x="0" y="1700"/>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62" name="Group 61">
              <a:extLst>
                <a:ext uri="{FF2B5EF4-FFF2-40B4-BE49-F238E27FC236}">
                  <a16:creationId xmlns:a16="http://schemas.microsoft.com/office/drawing/2014/main" id="{5D062A01-5FB1-4CBB-BCF9-F8199CEBD802}"/>
                </a:ext>
              </a:extLst>
            </p:cNvPr>
            <p:cNvGrpSpPr/>
            <p:nvPr/>
          </p:nvGrpSpPr>
          <p:grpSpPr>
            <a:xfrm>
              <a:off x="9431861" y="1931295"/>
              <a:ext cx="1023648" cy="565414"/>
              <a:chOff x="12028656" y="2379853"/>
              <a:chExt cx="1094369" cy="604476"/>
            </a:xfrm>
          </p:grpSpPr>
          <p:sp>
            <p:nvSpPr>
              <p:cNvPr id="96" name="Freeform 101">
                <a:extLst>
                  <a:ext uri="{FF2B5EF4-FFF2-40B4-BE49-F238E27FC236}">
                    <a16:creationId xmlns:a16="http://schemas.microsoft.com/office/drawing/2014/main" id="{F703DCD2-AF7A-4911-86ED-7D5C2EDAF6AE}"/>
                  </a:ext>
                </a:extLst>
              </p:cNvPr>
              <p:cNvSpPr>
                <a:spLocks/>
              </p:cNvSpPr>
              <p:nvPr/>
            </p:nvSpPr>
            <p:spPr bwMode="auto">
              <a:xfrm>
                <a:off x="12383184" y="2379853"/>
                <a:ext cx="739841" cy="604476"/>
              </a:xfrm>
              <a:custGeom>
                <a:avLst/>
                <a:gdLst>
                  <a:gd name="T0" fmla="*/ 2925 w 3170"/>
                  <a:gd name="T1" fmla="*/ 0 h 2592"/>
                  <a:gd name="T2" fmla="*/ 3002 w 3170"/>
                  <a:gd name="T3" fmla="*/ 12 h 2592"/>
                  <a:gd name="T4" fmla="*/ 3070 w 3170"/>
                  <a:gd name="T5" fmla="*/ 47 h 2592"/>
                  <a:gd name="T6" fmla="*/ 3123 w 3170"/>
                  <a:gd name="T7" fmla="*/ 100 h 2592"/>
                  <a:gd name="T8" fmla="*/ 3157 w 3170"/>
                  <a:gd name="T9" fmla="*/ 168 h 2592"/>
                  <a:gd name="T10" fmla="*/ 3170 w 3170"/>
                  <a:gd name="T11" fmla="*/ 245 h 2592"/>
                  <a:gd name="T12" fmla="*/ 3166 w 3170"/>
                  <a:gd name="T13" fmla="*/ 1940 h 2592"/>
                  <a:gd name="T14" fmla="*/ 3142 w 3170"/>
                  <a:gd name="T15" fmla="*/ 2013 h 2592"/>
                  <a:gd name="T16" fmla="*/ 3098 w 3170"/>
                  <a:gd name="T17" fmla="*/ 2073 h 2592"/>
                  <a:gd name="T18" fmla="*/ 3037 w 3170"/>
                  <a:gd name="T19" fmla="*/ 2118 h 2592"/>
                  <a:gd name="T20" fmla="*/ 2965 w 3170"/>
                  <a:gd name="T21" fmla="*/ 2142 h 2592"/>
                  <a:gd name="T22" fmla="*/ 1400 w 3170"/>
                  <a:gd name="T23" fmla="*/ 2146 h 2592"/>
                  <a:gd name="T24" fmla="*/ 1392 w 3170"/>
                  <a:gd name="T25" fmla="*/ 2145 h 2592"/>
                  <a:gd name="T26" fmla="*/ 1389 w 3170"/>
                  <a:gd name="T27" fmla="*/ 2387 h 2592"/>
                  <a:gd name="T28" fmla="*/ 1365 w 3170"/>
                  <a:gd name="T29" fmla="*/ 2460 h 2592"/>
                  <a:gd name="T30" fmla="*/ 1320 w 3170"/>
                  <a:gd name="T31" fmla="*/ 2521 h 2592"/>
                  <a:gd name="T32" fmla="*/ 1260 w 3170"/>
                  <a:gd name="T33" fmla="*/ 2566 h 2592"/>
                  <a:gd name="T34" fmla="*/ 1186 w 3170"/>
                  <a:gd name="T35" fmla="*/ 2590 h 2592"/>
                  <a:gd name="T36" fmla="*/ 245 w 3170"/>
                  <a:gd name="T37" fmla="*/ 2592 h 2592"/>
                  <a:gd name="T38" fmla="*/ 168 w 3170"/>
                  <a:gd name="T39" fmla="*/ 2580 h 2592"/>
                  <a:gd name="T40" fmla="*/ 100 w 3170"/>
                  <a:gd name="T41" fmla="*/ 2545 h 2592"/>
                  <a:gd name="T42" fmla="*/ 47 w 3170"/>
                  <a:gd name="T43" fmla="*/ 2492 h 2592"/>
                  <a:gd name="T44" fmla="*/ 13 w 3170"/>
                  <a:gd name="T45" fmla="*/ 2424 h 2592"/>
                  <a:gd name="T46" fmla="*/ 0 w 3170"/>
                  <a:gd name="T47" fmla="*/ 2347 h 2592"/>
                  <a:gd name="T48" fmla="*/ 4 w 3170"/>
                  <a:gd name="T49" fmla="*/ 652 h 2592"/>
                  <a:gd name="T50" fmla="*/ 28 w 3170"/>
                  <a:gd name="T51" fmla="*/ 579 h 2592"/>
                  <a:gd name="T52" fmla="*/ 72 w 3170"/>
                  <a:gd name="T53" fmla="*/ 519 h 2592"/>
                  <a:gd name="T54" fmla="*/ 133 w 3170"/>
                  <a:gd name="T55" fmla="*/ 474 h 2592"/>
                  <a:gd name="T56" fmla="*/ 205 w 3170"/>
                  <a:gd name="T57" fmla="*/ 450 h 2592"/>
                  <a:gd name="T58" fmla="*/ 713 w 3170"/>
                  <a:gd name="T59" fmla="*/ 446 h 2592"/>
                  <a:gd name="T60" fmla="*/ 717 w 3170"/>
                  <a:gd name="T61" fmla="*/ 205 h 2592"/>
                  <a:gd name="T62" fmla="*/ 741 w 3170"/>
                  <a:gd name="T63" fmla="*/ 133 h 2592"/>
                  <a:gd name="T64" fmla="*/ 786 w 3170"/>
                  <a:gd name="T65" fmla="*/ 71 h 2592"/>
                  <a:gd name="T66" fmla="*/ 846 w 3170"/>
                  <a:gd name="T67" fmla="*/ 26 h 2592"/>
                  <a:gd name="T68" fmla="*/ 919 w 3170"/>
                  <a:gd name="T69" fmla="*/ 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0" h="2592">
                    <a:moveTo>
                      <a:pt x="959" y="0"/>
                    </a:moveTo>
                    <a:lnTo>
                      <a:pt x="2925" y="0"/>
                    </a:lnTo>
                    <a:lnTo>
                      <a:pt x="2965" y="2"/>
                    </a:lnTo>
                    <a:lnTo>
                      <a:pt x="3002" y="12"/>
                    </a:lnTo>
                    <a:lnTo>
                      <a:pt x="3037" y="26"/>
                    </a:lnTo>
                    <a:lnTo>
                      <a:pt x="3070" y="47"/>
                    </a:lnTo>
                    <a:lnTo>
                      <a:pt x="3098" y="71"/>
                    </a:lnTo>
                    <a:lnTo>
                      <a:pt x="3123" y="100"/>
                    </a:lnTo>
                    <a:lnTo>
                      <a:pt x="3142" y="133"/>
                    </a:lnTo>
                    <a:lnTo>
                      <a:pt x="3157" y="168"/>
                    </a:lnTo>
                    <a:lnTo>
                      <a:pt x="3166" y="205"/>
                    </a:lnTo>
                    <a:lnTo>
                      <a:pt x="3170" y="245"/>
                    </a:lnTo>
                    <a:lnTo>
                      <a:pt x="3170" y="1901"/>
                    </a:lnTo>
                    <a:lnTo>
                      <a:pt x="3166" y="1940"/>
                    </a:lnTo>
                    <a:lnTo>
                      <a:pt x="3157" y="1978"/>
                    </a:lnTo>
                    <a:lnTo>
                      <a:pt x="3142" y="2013"/>
                    </a:lnTo>
                    <a:lnTo>
                      <a:pt x="3123" y="2046"/>
                    </a:lnTo>
                    <a:lnTo>
                      <a:pt x="3098" y="2073"/>
                    </a:lnTo>
                    <a:lnTo>
                      <a:pt x="3070" y="2099"/>
                    </a:lnTo>
                    <a:lnTo>
                      <a:pt x="3037" y="2118"/>
                    </a:lnTo>
                    <a:lnTo>
                      <a:pt x="3002" y="2134"/>
                    </a:lnTo>
                    <a:lnTo>
                      <a:pt x="2965" y="2142"/>
                    </a:lnTo>
                    <a:lnTo>
                      <a:pt x="2925" y="2146"/>
                    </a:lnTo>
                    <a:lnTo>
                      <a:pt x="1400" y="2146"/>
                    </a:lnTo>
                    <a:lnTo>
                      <a:pt x="1396" y="2146"/>
                    </a:lnTo>
                    <a:lnTo>
                      <a:pt x="1392" y="2145"/>
                    </a:lnTo>
                    <a:lnTo>
                      <a:pt x="1392" y="2347"/>
                    </a:lnTo>
                    <a:lnTo>
                      <a:pt x="1389" y="2387"/>
                    </a:lnTo>
                    <a:lnTo>
                      <a:pt x="1379" y="2424"/>
                    </a:lnTo>
                    <a:lnTo>
                      <a:pt x="1365" y="2460"/>
                    </a:lnTo>
                    <a:lnTo>
                      <a:pt x="1344" y="2492"/>
                    </a:lnTo>
                    <a:lnTo>
                      <a:pt x="1320" y="2521"/>
                    </a:lnTo>
                    <a:lnTo>
                      <a:pt x="1291" y="2545"/>
                    </a:lnTo>
                    <a:lnTo>
                      <a:pt x="1260" y="2566"/>
                    </a:lnTo>
                    <a:lnTo>
                      <a:pt x="1223" y="2580"/>
                    </a:lnTo>
                    <a:lnTo>
                      <a:pt x="1186" y="2590"/>
                    </a:lnTo>
                    <a:lnTo>
                      <a:pt x="1146" y="2592"/>
                    </a:lnTo>
                    <a:lnTo>
                      <a:pt x="245" y="2592"/>
                    </a:lnTo>
                    <a:lnTo>
                      <a:pt x="205" y="2590"/>
                    </a:lnTo>
                    <a:lnTo>
                      <a:pt x="168" y="2580"/>
                    </a:lnTo>
                    <a:lnTo>
                      <a:pt x="133" y="2566"/>
                    </a:lnTo>
                    <a:lnTo>
                      <a:pt x="100" y="2545"/>
                    </a:lnTo>
                    <a:lnTo>
                      <a:pt x="72" y="2521"/>
                    </a:lnTo>
                    <a:lnTo>
                      <a:pt x="47" y="2492"/>
                    </a:lnTo>
                    <a:lnTo>
                      <a:pt x="28" y="2460"/>
                    </a:lnTo>
                    <a:lnTo>
                      <a:pt x="13" y="2424"/>
                    </a:lnTo>
                    <a:lnTo>
                      <a:pt x="4" y="2387"/>
                    </a:lnTo>
                    <a:lnTo>
                      <a:pt x="0" y="2347"/>
                    </a:lnTo>
                    <a:lnTo>
                      <a:pt x="0" y="691"/>
                    </a:lnTo>
                    <a:lnTo>
                      <a:pt x="4" y="652"/>
                    </a:lnTo>
                    <a:lnTo>
                      <a:pt x="13" y="614"/>
                    </a:lnTo>
                    <a:lnTo>
                      <a:pt x="28" y="579"/>
                    </a:lnTo>
                    <a:lnTo>
                      <a:pt x="47" y="546"/>
                    </a:lnTo>
                    <a:lnTo>
                      <a:pt x="72" y="519"/>
                    </a:lnTo>
                    <a:lnTo>
                      <a:pt x="100" y="493"/>
                    </a:lnTo>
                    <a:lnTo>
                      <a:pt x="133" y="474"/>
                    </a:lnTo>
                    <a:lnTo>
                      <a:pt x="168" y="458"/>
                    </a:lnTo>
                    <a:lnTo>
                      <a:pt x="205" y="450"/>
                    </a:lnTo>
                    <a:lnTo>
                      <a:pt x="245" y="446"/>
                    </a:lnTo>
                    <a:lnTo>
                      <a:pt x="713" y="446"/>
                    </a:lnTo>
                    <a:lnTo>
                      <a:pt x="713" y="245"/>
                    </a:lnTo>
                    <a:lnTo>
                      <a:pt x="717" y="205"/>
                    </a:lnTo>
                    <a:lnTo>
                      <a:pt x="725" y="168"/>
                    </a:lnTo>
                    <a:lnTo>
                      <a:pt x="741" y="133"/>
                    </a:lnTo>
                    <a:lnTo>
                      <a:pt x="760" y="100"/>
                    </a:lnTo>
                    <a:lnTo>
                      <a:pt x="786" y="71"/>
                    </a:lnTo>
                    <a:lnTo>
                      <a:pt x="814" y="47"/>
                    </a:lnTo>
                    <a:lnTo>
                      <a:pt x="846" y="26"/>
                    </a:lnTo>
                    <a:lnTo>
                      <a:pt x="881" y="12"/>
                    </a:lnTo>
                    <a:lnTo>
                      <a:pt x="919" y="2"/>
                    </a:lnTo>
                    <a:lnTo>
                      <a:pt x="959"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7" name="Freeform 102">
                <a:extLst>
                  <a:ext uri="{FF2B5EF4-FFF2-40B4-BE49-F238E27FC236}">
                    <a16:creationId xmlns:a16="http://schemas.microsoft.com/office/drawing/2014/main" id="{8401BA37-C04F-4DD6-B0CB-9F0186B11D73}"/>
                  </a:ext>
                </a:extLst>
              </p:cNvPr>
              <p:cNvSpPr>
                <a:spLocks noEditPoints="1"/>
              </p:cNvSpPr>
              <p:nvPr/>
            </p:nvSpPr>
            <p:spPr bwMode="auto">
              <a:xfrm>
                <a:off x="12028656" y="2511717"/>
                <a:ext cx="268397" cy="444605"/>
              </a:xfrm>
              <a:custGeom>
                <a:avLst/>
                <a:gdLst>
                  <a:gd name="T0" fmla="*/ 549 w 1152"/>
                  <a:gd name="T1" fmla="*/ 1607 h 1906"/>
                  <a:gd name="T2" fmla="*/ 501 w 1152"/>
                  <a:gd name="T3" fmla="*/ 1633 h 1906"/>
                  <a:gd name="T4" fmla="*/ 475 w 1152"/>
                  <a:gd name="T5" fmla="*/ 1680 h 1906"/>
                  <a:gd name="T6" fmla="*/ 475 w 1152"/>
                  <a:gd name="T7" fmla="*/ 1736 h 1906"/>
                  <a:gd name="T8" fmla="*/ 501 w 1152"/>
                  <a:gd name="T9" fmla="*/ 1782 h 1906"/>
                  <a:gd name="T10" fmla="*/ 549 w 1152"/>
                  <a:gd name="T11" fmla="*/ 1809 h 1906"/>
                  <a:gd name="T12" fmla="*/ 601 w 1152"/>
                  <a:gd name="T13" fmla="*/ 1810 h 1906"/>
                  <a:gd name="T14" fmla="*/ 642 w 1152"/>
                  <a:gd name="T15" fmla="*/ 1789 h 1906"/>
                  <a:gd name="T16" fmla="*/ 671 w 1152"/>
                  <a:gd name="T17" fmla="*/ 1754 h 1906"/>
                  <a:gd name="T18" fmla="*/ 680 w 1152"/>
                  <a:gd name="T19" fmla="*/ 1708 h 1906"/>
                  <a:gd name="T20" fmla="*/ 667 w 1152"/>
                  <a:gd name="T21" fmla="*/ 1655 h 1906"/>
                  <a:gd name="T22" fmla="*/ 628 w 1152"/>
                  <a:gd name="T23" fmla="*/ 1617 h 1906"/>
                  <a:gd name="T24" fmla="*/ 576 w 1152"/>
                  <a:gd name="T25" fmla="*/ 1603 h 1906"/>
                  <a:gd name="T26" fmla="*/ 150 w 1152"/>
                  <a:gd name="T27" fmla="*/ 1457 h 1906"/>
                  <a:gd name="T28" fmla="*/ 1003 w 1152"/>
                  <a:gd name="T29" fmla="*/ 215 h 1906"/>
                  <a:gd name="T30" fmla="*/ 125 w 1152"/>
                  <a:gd name="T31" fmla="*/ 0 h 1906"/>
                  <a:gd name="T32" fmla="*/ 1055 w 1152"/>
                  <a:gd name="T33" fmla="*/ 3 h 1906"/>
                  <a:gd name="T34" fmla="*/ 1105 w 1152"/>
                  <a:gd name="T35" fmla="*/ 28 h 1906"/>
                  <a:gd name="T36" fmla="*/ 1140 w 1152"/>
                  <a:gd name="T37" fmla="*/ 70 h 1906"/>
                  <a:gd name="T38" fmla="*/ 1152 w 1152"/>
                  <a:gd name="T39" fmla="*/ 125 h 1906"/>
                  <a:gd name="T40" fmla="*/ 1149 w 1152"/>
                  <a:gd name="T41" fmla="*/ 1810 h 1906"/>
                  <a:gd name="T42" fmla="*/ 1125 w 1152"/>
                  <a:gd name="T43" fmla="*/ 1859 h 1906"/>
                  <a:gd name="T44" fmla="*/ 1082 w 1152"/>
                  <a:gd name="T45" fmla="*/ 1894 h 1906"/>
                  <a:gd name="T46" fmla="*/ 1026 w 1152"/>
                  <a:gd name="T47" fmla="*/ 1906 h 1906"/>
                  <a:gd name="T48" fmla="*/ 96 w 1152"/>
                  <a:gd name="T49" fmla="*/ 1903 h 1906"/>
                  <a:gd name="T50" fmla="*/ 47 w 1152"/>
                  <a:gd name="T51" fmla="*/ 1879 h 1906"/>
                  <a:gd name="T52" fmla="*/ 13 w 1152"/>
                  <a:gd name="T53" fmla="*/ 1836 h 1906"/>
                  <a:gd name="T54" fmla="*/ 0 w 1152"/>
                  <a:gd name="T55" fmla="*/ 1781 h 1906"/>
                  <a:gd name="T56" fmla="*/ 3 w 1152"/>
                  <a:gd name="T57" fmla="*/ 96 h 1906"/>
                  <a:gd name="T58" fmla="*/ 27 w 1152"/>
                  <a:gd name="T59" fmla="*/ 47 h 1906"/>
                  <a:gd name="T60" fmla="*/ 70 w 1152"/>
                  <a:gd name="T61" fmla="*/ 13 h 1906"/>
                  <a:gd name="T62" fmla="*/ 125 w 1152"/>
                  <a:gd name="T63" fmla="*/ 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52" h="1906">
                    <a:moveTo>
                      <a:pt x="576" y="1603"/>
                    </a:moveTo>
                    <a:lnTo>
                      <a:pt x="549" y="1607"/>
                    </a:lnTo>
                    <a:lnTo>
                      <a:pt x="523" y="1617"/>
                    </a:lnTo>
                    <a:lnTo>
                      <a:pt x="501" y="1633"/>
                    </a:lnTo>
                    <a:lnTo>
                      <a:pt x="486" y="1655"/>
                    </a:lnTo>
                    <a:lnTo>
                      <a:pt x="475" y="1680"/>
                    </a:lnTo>
                    <a:lnTo>
                      <a:pt x="471" y="1708"/>
                    </a:lnTo>
                    <a:lnTo>
                      <a:pt x="475" y="1736"/>
                    </a:lnTo>
                    <a:lnTo>
                      <a:pt x="486" y="1760"/>
                    </a:lnTo>
                    <a:lnTo>
                      <a:pt x="501" y="1782"/>
                    </a:lnTo>
                    <a:lnTo>
                      <a:pt x="523" y="1798"/>
                    </a:lnTo>
                    <a:lnTo>
                      <a:pt x="549" y="1809"/>
                    </a:lnTo>
                    <a:lnTo>
                      <a:pt x="576" y="1812"/>
                    </a:lnTo>
                    <a:lnTo>
                      <a:pt x="601" y="1810"/>
                    </a:lnTo>
                    <a:lnTo>
                      <a:pt x="622" y="1801"/>
                    </a:lnTo>
                    <a:lnTo>
                      <a:pt x="642" y="1789"/>
                    </a:lnTo>
                    <a:lnTo>
                      <a:pt x="657" y="1773"/>
                    </a:lnTo>
                    <a:lnTo>
                      <a:pt x="671" y="1754"/>
                    </a:lnTo>
                    <a:lnTo>
                      <a:pt x="678" y="1731"/>
                    </a:lnTo>
                    <a:lnTo>
                      <a:pt x="680" y="1708"/>
                    </a:lnTo>
                    <a:lnTo>
                      <a:pt x="677" y="1680"/>
                    </a:lnTo>
                    <a:lnTo>
                      <a:pt x="667" y="1655"/>
                    </a:lnTo>
                    <a:lnTo>
                      <a:pt x="650" y="1633"/>
                    </a:lnTo>
                    <a:lnTo>
                      <a:pt x="628" y="1617"/>
                    </a:lnTo>
                    <a:lnTo>
                      <a:pt x="604" y="1607"/>
                    </a:lnTo>
                    <a:lnTo>
                      <a:pt x="576" y="1603"/>
                    </a:lnTo>
                    <a:close/>
                    <a:moveTo>
                      <a:pt x="150" y="215"/>
                    </a:moveTo>
                    <a:lnTo>
                      <a:pt x="150" y="1457"/>
                    </a:lnTo>
                    <a:lnTo>
                      <a:pt x="1003" y="1457"/>
                    </a:lnTo>
                    <a:lnTo>
                      <a:pt x="1003" y="215"/>
                    </a:lnTo>
                    <a:lnTo>
                      <a:pt x="150" y="215"/>
                    </a:lnTo>
                    <a:close/>
                    <a:moveTo>
                      <a:pt x="125" y="0"/>
                    </a:moveTo>
                    <a:lnTo>
                      <a:pt x="1026" y="0"/>
                    </a:lnTo>
                    <a:lnTo>
                      <a:pt x="1055" y="3"/>
                    </a:lnTo>
                    <a:lnTo>
                      <a:pt x="1082" y="13"/>
                    </a:lnTo>
                    <a:lnTo>
                      <a:pt x="1105" y="28"/>
                    </a:lnTo>
                    <a:lnTo>
                      <a:pt x="1125" y="47"/>
                    </a:lnTo>
                    <a:lnTo>
                      <a:pt x="1140" y="70"/>
                    </a:lnTo>
                    <a:lnTo>
                      <a:pt x="1149" y="96"/>
                    </a:lnTo>
                    <a:lnTo>
                      <a:pt x="1152" y="125"/>
                    </a:lnTo>
                    <a:lnTo>
                      <a:pt x="1152" y="1781"/>
                    </a:lnTo>
                    <a:lnTo>
                      <a:pt x="1149" y="1810"/>
                    </a:lnTo>
                    <a:lnTo>
                      <a:pt x="1140" y="1836"/>
                    </a:lnTo>
                    <a:lnTo>
                      <a:pt x="1125" y="1859"/>
                    </a:lnTo>
                    <a:lnTo>
                      <a:pt x="1105" y="1879"/>
                    </a:lnTo>
                    <a:lnTo>
                      <a:pt x="1082" y="1894"/>
                    </a:lnTo>
                    <a:lnTo>
                      <a:pt x="1055" y="1903"/>
                    </a:lnTo>
                    <a:lnTo>
                      <a:pt x="1026" y="1906"/>
                    </a:lnTo>
                    <a:lnTo>
                      <a:pt x="125" y="1906"/>
                    </a:lnTo>
                    <a:lnTo>
                      <a:pt x="96" y="1903"/>
                    </a:lnTo>
                    <a:lnTo>
                      <a:pt x="70" y="1894"/>
                    </a:lnTo>
                    <a:lnTo>
                      <a:pt x="47" y="1879"/>
                    </a:lnTo>
                    <a:lnTo>
                      <a:pt x="27" y="1859"/>
                    </a:lnTo>
                    <a:lnTo>
                      <a:pt x="13" y="1836"/>
                    </a:lnTo>
                    <a:lnTo>
                      <a:pt x="3" y="1810"/>
                    </a:lnTo>
                    <a:lnTo>
                      <a:pt x="0" y="1781"/>
                    </a:lnTo>
                    <a:lnTo>
                      <a:pt x="0" y="125"/>
                    </a:lnTo>
                    <a:lnTo>
                      <a:pt x="3" y="96"/>
                    </a:lnTo>
                    <a:lnTo>
                      <a:pt x="13" y="70"/>
                    </a:lnTo>
                    <a:lnTo>
                      <a:pt x="27" y="47"/>
                    </a:lnTo>
                    <a:lnTo>
                      <a:pt x="47" y="28"/>
                    </a:lnTo>
                    <a:lnTo>
                      <a:pt x="70" y="13"/>
                    </a:lnTo>
                    <a:lnTo>
                      <a:pt x="96" y="3"/>
                    </a:lnTo>
                    <a:lnTo>
                      <a:pt x="12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8" name="Freeform 103">
                <a:extLst>
                  <a:ext uri="{FF2B5EF4-FFF2-40B4-BE49-F238E27FC236}">
                    <a16:creationId xmlns:a16="http://schemas.microsoft.com/office/drawing/2014/main" id="{04991AA4-DAE0-47E0-A729-DCFEB5CF3E43}"/>
                  </a:ext>
                </a:extLst>
              </p:cNvPr>
              <p:cNvSpPr>
                <a:spLocks noEditPoints="1"/>
              </p:cNvSpPr>
              <p:nvPr/>
            </p:nvSpPr>
            <p:spPr bwMode="auto">
              <a:xfrm>
                <a:off x="12195537" y="2407860"/>
                <a:ext cx="516954" cy="444605"/>
              </a:xfrm>
              <a:custGeom>
                <a:avLst/>
                <a:gdLst>
                  <a:gd name="T0" fmla="*/ 1404 w 2217"/>
                  <a:gd name="T1" fmla="*/ 1581 h 1906"/>
                  <a:gd name="T2" fmla="*/ 1363 w 2217"/>
                  <a:gd name="T3" fmla="*/ 1600 h 1906"/>
                  <a:gd name="T4" fmla="*/ 1334 w 2217"/>
                  <a:gd name="T5" fmla="*/ 1637 h 1906"/>
                  <a:gd name="T6" fmla="*/ 1324 w 2217"/>
                  <a:gd name="T7" fmla="*/ 1683 h 1906"/>
                  <a:gd name="T8" fmla="*/ 1337 w 2217"/>
                  <a:gd name="T9" fmla="*/ 1736 h 1906"/>
                  <a:gd name="T10" fmla="*/ 1375 w 2217"/>
                  <a:gd name="T11" fmla="*/ 1773 h 1906"/>
                  <a:gd name="T12" fmla="*/ 1428 w 2217"/>
                  <a:gd name="T13" fmla="*/ 1788 h 1906"/>
                  <a:gd name="T14" fmla="*/ 1481 w 2217"/>
                  <a:gd name="T15" fmla="*/ 1773 h 1906"/>
                  <a:gd name="T16" fmla="*/ 1519 w 2217"/>
                  <a:gd name="T17" fmla="*/ 1736 h 1906"/>
                  <a:gd name="T18" fmla="*/ 1533 w 2217"/>
                  <a:gd name="T19" fmla="*/ 1683 h 1906"/>
                  <a:gd name="T20" fmla="*/ 1522 w 2217"/>
                  <a:gd name="T21" fmla="*/ 1642 h 1906"/>
                  <a:gd name="T22" fmla="*/ 1493 w 2217"/>
                  <a:gd name="T23" fmla="*/ 1604 h 1906"/>
                  <a:gd name="T24" fmla="*/ 1452 w 2217"/>
                  <a:gd name="T25" fmla="*/ 1581 h 1906"/>
                  <a:gd name="T26" fmla="*/ 1109 w 2217"/>
                  <a:gd name="T27" fmla="*/ 1577 h 1906"/>
                  <a:gd name="T28" fmla="*/ 1063 w 2217"/>
                  <a:gd name="T29" fmla="*/ 1588 h 1906"/>
                  <a:gd name="T30" fmla="*/ 1026 w 2217"/>
                  <a:gd name="T31" fmla="*/ 1617 h 1906"/>
                  <a:gd name="T32" fmla="*/ 1007 w 2217"/>
                  <a:gd name="T33" fmla="*/ 1658 h 1906"/>
                  <a:gd name="T34" fmla="*/ 1007 w 2217"/>
                  <a:gd name="T35" fmla="*/ 1710 h 1906"/>
                  <a:gd name="T36" fmla="*/ 1035 w 2217"/>
                  <a:gd name="T37" fmla="*/ 1756 h 1906"/>
                  <a:gd name="T38" fmla="*/ 1081 w 2217"/>
                  <a:gd name="T39" fmla="*/ 1784 h 1906"/>
                  <a:gd name="T40" fmla="*/ 1136 w 2217"/>
                  <a:gd name="T41" fmla="*/ 1784 h 1906"/>
                  <a:gd name="T42" fmla="*/ 1182 w 2217"/>
                  <a:gd name="T43" fmla="*/ 1756 h 1906"/>
                  <a:gd name="T44" fmla="*/ 1210 w 2217"/>
                  <a:gd name="T45" fmla="*/ 1710 h 1906"/>
                  <a:gd name="T46" fmla="*/ 1210 w 2217"/>
                  <a:gd name="T47" fmla="*/ 1662 h 1906"/>
                  <a:gd name="T48" fmla="*/ 1191 w 2217"/>
                  <a:gd name="T49" fmla="*/ 1622 h 1906"/>
                  <a:gd name="T50" fmla="*/ 1155 w 2217"/>
                  <a:gd name="T51" fmla="*/ 1591 h 1906"/>
                  <a:gd name="T52" fmla="*/ 1109 w 2217"/>
                  <a:gd name="T53" fmla="*/ 1577 h 1906"/>
                  <a:gd name="T54" fmla="*/ 765 w 2217"/>
                  <a:gd name="T55" fmla="*/ 1581 h 1906"/>
                  <a:gd name="T56" fmla="*/ 723 w 2217"/>
                  <a:gd name="T57" fmla="*/ 1600 h 1906"/>
                  <a:gd name="T58" fmla="*/ 695 w 2217"/>
                  <a:gd name="T59" fmla="*/ 1637 h 1906"/>
                  <a:gd name="T60" fmla="*/ 684 w 2217"/>
                  <a:gd name="T61" fmla="*/ 1683 h 1906"/>
                  <a:gd name="T62" fmla="*/ 699 w 2217"/>
                  <a:gd name="T63" fmla="*/ 1736 h 1906"/>
                  <a:gd name="T64" fmla="*/ 736 w 2217"/>
                  <a:gd name="T65" fmla="*/ 1773 h 1906"/>
                  <a:gd name="T66" fmla="*/ 789 w 2217"/>
                  <a:gd name="T67" fmla="*/ 1788 h 1906"/>
                  <a:gd name="T68" fmla="*/ 841 w 2217"/>
                  <a:gd name="T69" fmla="*/ 1773 h 1906"/>
                  <a:gd name="T70" fmla="*/ 880 w 2217"/>
                  <a:gd name="T71" fmla="*/ 1736 h 1906"/>
                  <a:gd name="T72" fmla="*/ 893 w 2217"/>
                  <a:gd name="T73" fmla="*/ 1683 h 1906"/>
                  <a:gd name="T74" fmla="*/ 884 w 2217"/>
                  <a:gd name="T75" fmla="*/ 1642 h 1906"/>
                  <a:gd name="T76" fmla="*/ 855 w 2217"/>
                  <a:gd name="T77" fmla="*/ 1604 h 1906"/>
                  <a:gd name="T78" fmla="*/ 814 w 2217"/>
                  <a:gd name="T79" fmla="*/ 1581 h 1906"/>
                  <a:gd name="T80" fmla="*/ 126 w 2217"/>
                  <a:gd name="T81" fmla="*/ 0 h 1906"/>
                  <a:gd name="T82" fmla="*/ 2121 w 2217"/>
                  <a:gd name="T83" fmla="*/ 3 h 1906"/>
                  <a:gd name="T84" fmla="*/ 2170 w 2217"/>
                  <a:gd name="T85" fmla="*/ 27 h 1906"/>
                  <a:gd name="T86" fmla="*/ 2204 w 2217"/>
                  <a:gd name="T87" fmla="*/ 70 h 1906"/>
                  <a:gd name="T88" fmla="*/ 2217 w 2217"/>
                  <a:gd name="T89" fmla="*/ 125 h 1906"/>
                  <a:gd name="T90" fmla="*/ 2214 w 2217"/>
                  <a:gd name="T91" fmla="*/ 1810 h 1906"/>
                  <a:gd name="T92" fmla="*/ 2190 w 2217"/>
                  <a:gd name="T93" fmla="*/ 1859 h 1906"/>
                  <a:gd name="T94" fmla="*/ 2147 w 2217"/>
                  <a:gd name="T95" fmla="*/ 1893 h 1906"/>
                  <a:gd name="T96" fmla="*/ 2092 w 2217"/>
                  <a:gd name="T97" fmla="*/ 1906 h 1906"/>
                  <a:gd name="T98" fmla="*/ 567 w 2217"/>
                  <a:gd name="T99" fmla="*/ 1386 h 1906"/>
                  <a:gd name="T100" fmla="*/ 2067 w 2217"/>
                  <a:gd name="T101" fmla="*/ 214 h 1906"/>
                  <a:gd name="T102" fmla="*/ 149 w 2217"/>
                  <a:gd name="T103" fmla="*/ 339 h 1906"/>
                  <a:gd name="T104" fmla="*/ 0 w 2217"/>
                  <a:gd name="T105" fmla="*/ 125 h 1906"/>
                  <a:gd name="T106" fmla="*/ 13 w 2217"/>
                  <a:gd name="T107" fmla="*/ 70 h 1906"/>
                  <a:gd name="T108" fmla="*/ 47 w 2217"/>
                  <a:gd name="T109" fmla="*/ 27 h 1906"/>
                  <a:gd name="T110" fmla="*/ 97 w 2217"/>
                  <a:gd name="T111" fmla="*/ 3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7" h="1906">
                    <a:moveTo>
                      <a:pt x="1428" y="1577"/>
                    </a:moveTo>
                    <a:lnTo>
                      <a:pt x="1404" y="1581"/>
                    </a:lnTo>
                    <a:lnTo>
                      <a:pt x="1382" y="1588"/>
                    </a:lnTo>
                    <a:lnTo>
                      <a:pt x="1363" y="1600"/>
                    </a:lnTo>
                    <a:lnTo>
                      <a:pt x="1347" y="1617"/>
                    </a:lnTo>
                    <a:lnTo>
                      <a:pt x="1334" y="1637"/>
                    </a:lnTo>
                    <a:lnTo>
                      <a:pt x="1326" y="1658"/>
                    </a:lnTo>
                    <a:lnTo>
                      <a:pt x="1324" y="1683"/>
                    </a:lnTo>
                    <a:lnTo>
                      <a:pt x="1328" y="1710"/>
                    </a:lnTo>
                    <a:lnTo>
                      <a:pt x="1337" y="1736"/>
                    </a:lnTo>
                    <a:lnTo>
                      <a:pt x="1354" y="1756"/>
                    </a:lnTo>
                    <a:lnTo>
                      <a:pt x="1375" y="1773"/>
                    </a:lnTo>
                    <a:lnTo>
                      <a:pt x="1400" y="1784"/>
                    </a:lnTo>
                    <a:lnTo>
                      <a:pt x="1428" y="1788"/>
                    </a:lnTo>
                    <a:lnTo>
                      <a:pt x="1456" y="1784"/>
                    </a:lnTo>
                    <a:lnTo>
                      <a:pt x="1481" y="1773"/>
                    </a:lnTo>
                    <a:lnTo>
                      <a:pt x="1502" y="1756"/>
                    </a:lnTo>
                    <a:lnTo>
                      <a:pt x="1519" y="1736"/>
                    </a:lnTo>
                    <a:lnTo>
                      <a:pt x="1529" y="1710"/>
                    </a:lnTo>
                    <a:lnTo>
                      <a:pt x="1533" y="1683"/>
                    </a:lnTo>
                    <a:lnTo>
                      <a:pt x="1531" y="1662"/>
                    </a:lnTo>
                    <a:lnTo>
                      <a:pt x="1522" y="1642"/>
                    </a:lnTo>
                    <a:lnTo>
                      <a:pt x="1510" y="1622"/>
                    </a:lnTo>
                    <a:lnTo>
                      <a:pt x="1493" y="1604"/>
                    </a:lnTo>
                    <a:lnTo>
                      <a:pt x="1474" y="1591"/>
                    </a:lnTo>
                    <a:lnTo>
                      <a:pt x="1452" y="1581"/>
                    </a:lnTo>
                    <a:lnTo>
                      <a:pt x="1428" y="1577"/>
                    </a:lnTo>
                    <a:close/>
                    <a:moveTo>
                      <a:pt x="1109" y="1577"/>
                    </a:moveTo>
                    <a:lnTo>
                      <a:pt x="1085" y="1581"/>
                    </a:lnTo>
                    <a:lnTo>
                      <a:pt x="1063" y="1588"/>
                    </a:lnTo>
                    <a:lnTo>
                      <a:pt x="1043" y="1600"/>
                    </a:lnTo>
                    <a:lnTo>
                      <a:pt x="1026" y="1617"/>
                    </a:lnTo>
                    <a:lnTo>
                      <a:pt x="1014" y="1637"/>
                    </a:lnTo>
                    <a:lnTo>
                      <a:pt x="1007" y="1658"/>
                    </a:lnTo>
                    <a:lnTo>
                      <a:pt x="1003" y="1683"/>
                    </a:lnTo>
                    <a:lnTo>
                      <a:pt x="1007" y="1710"/>
                    </a:lnTo>
                    <a:lnTo>
                      <a:pt x="1018" y="1736"/>
                    </a:lnTo>
                    <a:lnTo>
                      <a:pt x="1035" y="1756"/>
                    </a:lnTo>
                    <a:lnTo>
                      <a:pt x="1055" y="1773"/>
                    </a:lnTo>
                    <a:lnTo>
                      <a:pt x="1081" y="1784"/>
                    </a:lnTo>
                    <a:lnTo>
                      <a:pt x="1109" y="1788"/>
                    </a:lnTo>
                    <a:lnTo>
                      <a:pt x="1136" y="1784"/>
                    </a:lnTo>
                    <a:lnTo>
                      <a:pt x="1162" y="1773"/>
                    </a:lnTo>
                    <a:lnTo>
                      <a:pt x="1182" y="1756"/>
                    </a:lnTo>
                    <a:lnTo>
                      <a:pt x="1199" y="1736"/>
                    </a:lnTo>
                    <a:lnTo>
                      <a:pt x="1210" y="1710"/>
                    </a:lnTo>
                    <a:lnTo>
                      <a:pt x="1214" y="1683"/>
                    </a:lnTo>
                    <a:lnTo>
                      <a:pt x="1210" y="1662"/>
                    </a:lnTo>
                    <a:lnTo>
                      <a:pt x="1203" y="1642"/>
                    </a:lnTo>
                    <a:lnTo>
                      <a:pt x="1191" y="1622"/>
                    </a:lnTo>
                    <a:lnTo>
                      <a:pt x="1174" y="1604"/>
                    </a:lnTo>
                    <a:lnTo>
                      <a:pt x="1155" y="1591"/>
                    </a:lnTo>
                    <a:lnTo>
                      <a:pt x="1133" y="1581"/>
                    </a:lnTo>
                    <a:lnTo>
                      <a:pt x="1109" y="1577"/>
                    </a:lnTo>
                    <a:close/>
                    <a:moveTo>
                      <a:pt x="789" y="1577"/>
                    </a:moveTo>
                    <a:lnTo>
                      <a:pt x="765" y="1581"/>
                    </a:lnTo>
                    <a:lnTo>
                      <a:pt x="744" y="1588"/>
                    </a:lnTo>
                    <a:lnTo>
                      <a:pt x="723" y="1600"/>
                    </a:lnTo>
                    <a:lnTo>
                      <a:pt x="707" y="1617"/>
                    </a:lnTo>
                    <a:lnTo>
                      <a:pt x="695" y="1637"/>
                    </a:lnTo>
                    <a:lnTo>
                      <a:pt x="687" y="1658"/>
                    </a:lnTo>
                    <a:lnTo>
                      <a:pt x="684" y="1683"/>
                    </a:lnTo>
                    <a:lnTo>
                      <a:pt x="688" y="1710"/>
                    </a:lnTo>
                    <a:lnTo>
                      <a:pt x="699" y="1736"/>
                    </a:lnTo>
                    <a:lnTo>
                      <a:pt x="715" y="1756"/>
                    </a:lnTo>
                    <a:lnTo>
                      <a:pt x="736" y="1773"/>
                    </a:lnTo>
                    <a:lnTo>
                      <a:pt x="762" y="1784"/>
                    </a:lnTo>
                    <a:lnTo>
                      <a:pt x="789" y="1788"/>
                    </a:lnTo>
                    <a:lnTo>
                      <a:pt x="817" y="1784"/>
                    </a:lnTo>
                    <a:lnTo>
                      <a:pt x="841" y="1773"/>
                    </a:lnTo>
                    <a:lnTo>
                      <a:pt x="863" y="1756"/>
                    </a:lnTo>
                    <a:lnTo>
                      <a:pt x="880" y="1736"/>
                    </a:lnTo>
                    <a:lnTo>
                      <a:pt x="890" y="1710"/>
                    </a:lnTo>
                    <a:lnTo>
                      <a:pt x="893" y="1683"/>
                    </a:lnTo>
                    <a:lnTo>
                      <a:pt x="891" y="1662"/>
                    </a:lnTo>
                    <a:lnTo>
                      <a:pt x="884" y="1642"/>
                    </a:lnTo>
                    <a:lnTo>
                      <a:pt x="870" y="1622"/>
                    </a:lnTo>
                    <a:lnTo>
                      <a:pt x="855" y="1604"/>
                    </a:lnTo>
                    <a:lnTo>
                      <a:pt x="835" y="1591"/>
                    </a:lnTo>
                    <a:lnTo>
                      <a:pt x="814" y="1581"/>
                    </a:lnTo>
                    <a:lnTo>
                      <a:pt x="789" y="1577"/>
                    </a:lnTo>
                    <a:close/>
                    <a:moveTo>
                      <a:pt x="126" y="0"/>
                    </a:moveTo>
                    <a:lnTo>
                      <a:pt x="2092" y="0"/>
                    </a:lnTo>
                    <a:lnTo>
                      <a:pt x="2121" y="3"/>
                    </a:lnTo>
                    <a:lnTo>
                      <a:pt x="2147" y="12"/>
                    </a:lnTo>
                    <a:lnTo>
                      <a:pt x="2170" y="27"/>
                    </a:lnTo>
                    <a:lnTo>
                      <a:pt x="2190" y="47"/>
                    </a:lnTo>
                    <a:lnTo>
                      <a:pt x="2204" y="70"/>
                    </a:lnTo>
                    <a:lnTo>
                      <a:pt x="2214" y="96"/>
                    </a:lnTo>
                    <a:lnTo>
                      <a:pt x="2217" y="125"/>
                    </a:lnTo>
                    <a:lnTo>
                      <a:pt x="2217" y="1781"/>
                    </a:lnTo>
                    <a:lnTo>
                      <a:pt x="2214" y="1810"/>
                    </a:lnTo>
                    <a:lnTo>
                      <a:pt x="2204" y="1836"/>
                    </a:lnTo>
                    <a:lnTo>
                      <a:pt x="2190" y="1859"/>
                    </a:lnTo>
                    <a:lnTo>
                      <a:pt x="2170" y="1878"/>
                    </a:lnTo>
                    <a:lnTo>
                      <a:pt x="2147" y="1893"/>
                    </a:lnTo>
                    <a:lnTo>
                      <a:pt x="2121" y="1903"/>
                    </a:lnTo>
                    <a:lnTo>
                      <a:pt x="2092" y="1906"/>
                    </a:lnTo>
                    <a:lnTo>
                      <a:pt x="567" y="1906"/>
                    </a:lnTo>
                    <a:lnTo>
                      <a:pt x="567" y="1386"/>
                    </a:lnTo>
                    <a:lnTo>
                      <a:pt x="2067" y="1386"/>
                    </a:lnTo>
                    <a:lnTo>
                      <a:pt x="2067" y="214"/>
                    </a:lnTo>
                    <a:lnTo>
                      <a:pt x="149" y="214"/>
                    </a:lnTo>
                    <a:lnTo>
                      <a:pt x="149" y="339"/>
                    </a:lnTo>
                    <a:lnTo>
                      <a:pt x="0" y="339"/>
                    </a:lnTo>
                    <a:lnTo>
                      <a:pt x="0" y="125"/>
                    </a:lnTo>
                    <a:lnTo>
                      <a:pt x="4" y="96"/>
                    </a:lnTo>
                    <a:lnTo>
                      <a:pt x="13" y="70"/>
                    </a:lnTo>
                    <a:lnTo>
                      <a:pt x="28" y="47"/>
                    </a:lnTo>
                    <a:lnTo>
                      <a:pt x="47" y="27"/>
                    </a:lnTo>
                    <a:lnTo>
                      <a:pt x="70" y="12"/>
                    </a:lnTo>
                    <a:lnTo>
                      <a:pt x="97" y="3"/>
                    </a:lnTo>
                    <a:lnTo>
                      <a:pt x="12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63" name="TextBox 62">
              <a:extLst>
                <a:ext uri="{FF2B5EF4-FFF2-40B4-BE49-F238E27FC236}">
                  <a16:creationId xmlns:a16="http://schemas.microsoft.com/office/drawing/2014/main" id="{B9F2CAE7-4240-42A7-8F2D-D9C809DBAEB8}"/>
                </a:ext>
              </a:extLst>
            </p:cNvPr>
            <p:cNvSpPr txBox="1"/>
            <p:nvPr/>
          </p:nvSpPr>
          <p:spPr>
            <a:xfrm>
              <a:off x="7076574" y="1636556"/>
              <a:ext cx="973267"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Pro</a:t>
              </a:r>
            </a:p>
          </p:txBody>
        </p:sp>
        <p:sp>
          <p:nvSpPr>
            <p:cNvPr id="64" name="TextBox 63">
              <a:extLst>
                <a:ext uri="{FF2B5EF4-FFF2-40B4-BE49-F238E27FC236}">
                  <a16:creationId xmlns:a16="http://schemas.microsoft.com/office/drawing/2014/main" id="{3361E4DD-D516-4D4C-A1C5-D4704D5D56F8}"/>
                </a:ext>
              </a:extLst>
            </p:cNvPr>
            <p:cNvSpPr txBox="1"/>
            <p:nvPr/>
          </p:nvSpPr>
          <p:spPr>
            <a:xfrm>
              <a:off x="8267000" y="1636556"/>
              <a:ext cx="816716"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Web</a:t>
              </a:r>
            </a:p>
          </p:txBody>
        </p:sp>
        <p:sp>
          <p:nvSpPr>
            <p:cNvPr id="65" name="TextBox 64">
              <a:extLst>
                <a:ext uri="{FF2B5EF4-FFF2-40B4-BE49-F238E27FC236}">
                  <a16:creationId xmlns:a16="http://schemas.microsoft.com/office/drawing/2014/main" id="{5B5083B4-0E53-4DC6-B515-0A7AE6B57BDB}"/>
                </a:ext>
              </a:extLst>
            </p:cNvPr>
            <p:cNvSpPr txBox="1"/>
            <p:nvPr/>
          </p:nvSpPr>
          <p:spPr>
            <a:xfrm>
              <a:off x="9305205" y="1636555"/>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Collector</a:t>
              </a:r>
            </a:p>
          </p:txBody>
        </p:sp>
        <p:sp>
          <p:nvSpPr>
            <p:cNvPr id="66" name="Rectangle 61">
              <a:extLst>
                <a:ext uri="{FF2B5EF4-FFF2-40B4-BE49-F238E27FC236}">
                  <a16:creationId xmlns:a16="http://schemas.microsoft.com/office/drawing/2014/main" id="{BB11BEF6-4AA3-4813-AE9F-410E2F1B6D40}"/>
                </a:ext>
              </a:extLst>
            </p:cNvPr>
            <p:cNvSpPr/>
            <p:nvPr/>
          </p:nvSpPr>
          <p:spPr bwMode="auto">
            <a:xfrm rot="10800000" flipH="1">
              <a:off x="7903207" y="4667857"/>
              <a:ext cx="2266587" cy="173920"/>
            </a:xfrm>
            <a:custGeom>
              <a:avLst/>
              <a:gdLst/>
              <a:ahLst/>
              <a:cxnLst/>
              <a:rect l="l" t="t" r="r" b="b"/>
              <a:pathLst>
                <a:path w="2264203" h="173737">
                  <a:moveTo>
                    <a:pt x="79738" y="173737"/>
                  </a:moveTo>
                  <a:lnTo>
                    <a:pt x="869580" y="173737"/>
                  </a:lnTo>
                  <a:lnTo>
                    <a:pt x="869580" y="173736"/>
                  </a:lnTo>
                  <a:lnTo>
                    <a:pt x="1394624" y="173736"/>
                  </a:lnTo>
                  <a:lnTo>
                    <a:pt x="1394624" y="173737"/>
                  </a:lnTo>
                  <a:lnTo>
                    <a:pt x="2184465" y="173737"/>
                  </a:lnTo>
                  <a:cubicBezTo>
                    <a:pt x="2228503" y="173737"/>
                    <a:pt x="2264203" y="136958"/>
                    <a:pt x="2264203" y="91588"/>
                  </a:cubicBezTo>
                  <a:lnTo>
                    <a:pt x="2264203" y="0"/>
                  </a:lnTo>
                  <a:cubicBezTo>
                    <a:pt x="2264203" y="45370"/>
                    <a:pt x="2228503" y="82149"/>
                    <a:pt x="2184465" y="82149"/>
                  </a:cubicBezTo>
                  <a:lnTo>
                    <a:pt x="1394624" y="82149"/>
                  </a:lnTo>
                  <a:lnTo>
                    <a:pt x="1394624" y="82296"/>
                  </a:lnTo>
                  <a:lnTo>
                    <a:pt x="869580" y="82296"/>
                  </a:lnTo>
                  <a:lnTo>
                    <a:pt x="869580" y="82149"/>
                  </a:lnTo>
                  <a:lnTo>
                    <a:pt x="79738" y="82149"/>
                  </a:lnTo>
                  <a:cubicBezTo>
                    <a:pt x="35700" y="82149"/>
                    <a:pt x="0" y="45370"/>
                    <a:pt x="0" y="0"/>
                  </a:cubicBezTo>
                  <a:lnTo>
                    <a:pt x="0" y="91588"/>
                  </a:lnTo>
                  <a:cubicBezTo>
                    <a:pt x="0" y="136958"/>
                    <a:pt x="35700" y="173737"/>
                    <a:pt x="79738" y="173737"/>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0" cap="none" spc="0" normalizeH="0" baseline="0" noProof="0" dirty="0">
                <a:ln>
                  <a:noFill/>
                </a:ln>
                <a:solidFill>
                  <a:srgbClr val="FFFFFF"/>
                </a:solidFill>
                <a:effectLst/>
                <a:uLnTx/>
                <a:uFillTx/>
                <a:latin typeface="Calibri" panose="020F0502020204030204"/>
                <a:ea typeface="ＭＳ Ｐゴシック"/>
              </a:endParaRPr>
            </a:p>
          </p:txBody>
        </p:sp>
        <p:sp>
          <p:nvSpPr>
            <p:cNvPr id="67" name="Freeform 29">
              <a:extLst>
                <a:ext uri="{FF2B5EF4-FFF2-40B4-BE49-F238E27FC236}">
                  <a16:creationId xmlns:a16="http://schemas.microsoft.com/office/drawing/2014/main" id="{AB9A659F-3EC1-42BD-B09B-95C7AA8929C1}"/>
                </a:ext>
              </a:extLst>
            </p:cNvPr>
            <p:cNvSpPr>
              <a:spLocks/>
            </p:cNvSpPr>
            <p:nvPr/>
          </p:nvSpPr>
          <p:spPr bwMode="auto">
            <a:xfrm>
              <a:off x="8063417" y="2881616"/>
              <a:ext cx="2138809" cy="1359984"/>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ＭＳ Ｐゴシック"/>
              </a:endParaRPr>
            </a:p>
          </p:txBody>
        </p:sp>
        <p:grpSp>
          <p:nvGrpSpPr>
            <p:cNvPr id="68" name="Group 67">
              <a:extLst>
                <a:ext uri="{FF2B5EF4-FFF2-40B4-BE49-F238E27FC236}">
                  <a16:creationId xmlns:a16="http://schemas.microsoft.com/office/drawing/2014/main" id="{0A18F190-3B42-4EEC-8A7E-B47A1237DB9C}"/>
                </a:ext>
              </a:extLst>
            </p:cNvPr>
            <p:cNvGrpSpPr/>
            <p:nvPr/>
          </p:nvGrpSpPr>
          <p:grpSpPr>
            <a:xfrm>
              <a:off x="8856158" y="3408310"/>
              <a:ext cx="967518" cy="1055629"/>
              <a:chOff x="749839" y="3008091"/>
              <a:chExt cx="1033728" cy="1127867"/>
            </a:xfrm>
          </p:grpSpPr>
          <p:sp>
            <p:nvSpPr>
              <p:cNvPr id="80" name="Freeform 85">
                <a:extLst>
                  <a:ext uri="{FF2B5EF4-FFF2-40B4-BE49-F238E27FC236}">
                    <a16:creationId xmlns:a16="http://schemas.microsoft.com/office/drawing/2014/main" id="{11C1E31F-4F13-45D6-A2E8-F11AF36C57E5}"/>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1" name="Freeform 8">
                <a:extLst>
                  <a:ext uri="{FF2B5EF4-FFF2-40B4-BE49-F238E27FC236}">
                    <a16:creationId xmlns:a16="http://schemas.microsoft.com/office/drawing/2014/main" id="{2D07E85A-1433-44E8-86B2-0BAE0556ABFD}"/>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2" name="Freeform 9">
                <a:extLst>
                  <a:ext uri="{FF2B5EF4-FFF2-40B4-BE49-F238E27FC236}">
                    <a16:creationId xmlns:a16="http://schemas.microsoft.com/office/drawing/2014/main" id="{DA6F5B56-CA93-43AA-83AF-65C648F30B3C}"/>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3" name="Freeform 10">
                <a:extLst>
                  <a:ext uri="{FF2B5EF4-FFF2-40B4-BE49-F238E27FC236}">
                    <a16:creationId xmlns:a16="http://schemas.microsoft.com/office/drawing/2014/main" id="{7B30A1D5-8B92-4155-B792-A6390C65236E}"/>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4" name="Freeform 11">
                <a:extLst>
                  <a:ext uri="{FF2B5EF4-FFF2-40B4-BE49-F238E27FC236}">
                    <a16:creationId xmlns:a16="http://schemas.microsoft.com/office/drawing/2014/main" id="{14AC1652-AC17-400F-946D-502BF93F8488}"/>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5" name="Freeform 12">
                <a:extLst>
                  <a:ext uri="{FF2B5EF4-FFF2-40B4-BE49-F238E27FC236}">
                    <a16:creationId xmlns:a16="http://schemas.microsoft.com/office/drawing/2014/main" id="{5A87BB94-5F52-4DC2-A877-D5BD66B1432C}"/>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6" name="Freeform 13">
                <a:extLst>
                  <a:ext uri="{FF2B5EF4-FFF2-40B4-BE49-F238E27FC236}">
                    <a16:creationId xmlns:a16="http://schemas.microsoft.com/office/drawing/2014/main" id="{D887E4C9-8BB3-4ECE-9B99-9D586388EE69}"/>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7" name="Freeform 14">
                <a:extLst>
                  <a:ext uri="{FF2B5EF4-FFF2-40B4-BE49-F238E27FC236}">
                    <a16:creationId xmlns:a16="http://schemas.microsoft.com/office/drawing/2014/main" id="{081930C5-3334-40B2-9772-3CDA1A19C5A1}"/>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8" name="Freeform 15">
                <a:extLst>
                  <a:ext uri="{FF2B5EF4-FFF2-40B4-BE49-F238E27FC236}">
                    <a16:creationId xmlns:a16="http://schemas.microsoft.com/office/drawing/2014/main" id="{CE8EF1FB-5B16-4A0A-9316-D6721428DB8A}"/>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89" name="Freeform 16">
                <a:extLst>
                  <a:ext uri="{FF2B5EF4-FFF2-40B4-BE49-F238E27FC236}">
                    <a16:creationId xmlns:a16="http://schemas.microsoft.com/office/drawing/2014/main" id="{8BFB7C39-B629-44A1-8E59-08B3B11F8CC7}"/>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0" name="Freeform 17">
                <a:extLst>
                  <a:ext uri="{FF2B5EF4-FFF2-40B4-BE49-F238E27FC236}">
                    <a16:creationId xmlns:a16="http://schemas.microsoft.com/office/drawing/2014/main" id="{1BAC7EE5-9C4B-4FB3-AFB6-91832D6CE16C}"/>
                  </a:ext>
                </a:extLst>
              </p:cNvPr>
              <p:cNvSpPr>
                <a:spLocks/>
              </p:cNvSpPr>
              <p:nvPr/>
            </p:nvSpPr>
            <p:spPr bwMode="auto">
              <a:xfrm>
                <a:off x="822254" y="3053350"/>
                <a:ext cx="888897" cy="534063"/>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1" name="Freeform 18">
                <a:extLst>
                  <a:ext uri="{FF2B5EF4-FFF2-40B4-BE49-F238E27FC236}">
                    <a16:creationId xmlns:a16="http://schemas.microsoft.com/office/drawing/2014/main" id="{EFCC931F-CD0F-4E43-8DA7-5A4CD7DF52C0}"/>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2" name="Freeform 19">
                <a:extLst>
                  <a:ext uri="{FF2B5EF4-FFF2-40B4-BE49-F238E27FC236}">
                    <a16:creationId xmlns:a16="http://schemas.microsoft.com/office/drawing/2014/main" id="{F058F978-1A28-4CD4-8BF3-2ADE2CEA3354}"/>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3" name="Freeform 20">
                <a:extLst>
                  <a:ext uri="{FF2B5EF4-FFF2-40B4-BE49-F238E27FC236}">
                    <a16:creationId xmlns:a16="http://schemas.microsoft.com/office/drawing/2014/main" id="{B64F6631-4FFF-45BE-A809-12B8A683D866}"/>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4" name="Freeform 21">
                <a:extLst>
                  <a:ext uri="{FF2B5EF4-FFF2-40B4-BE49-F238E27FC236}">
                    <a16:creationId xmlns:a16="http://schemas.microsoft.com/office/drawing/2014/main" id="{8FF20385-06F0-4BA7-A469-6D5648CDA165}"/>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95" name="Freeform 22">
                <a:extLst>
                  <a:ext uri="{FF2B5EF4-FFF2-40B4-BE49-F238E27FC236}">
                    <a16:creationId xmlns:a16="http://schemas.microsoft.com/office/drawing/2014/main" id="{A92C5F6E-9ED0-4098-BE68-595E0CA6C282}"/>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69" name="Rectangle 68">
              <a:extLst>
                <a:ext uri="{FF2B5EF4-FFF2-40B4-BE49-F238E27FC236}">
                  <a16:creationId xmlns:a16="http://schemas.microsoft.com/office/drawing/2014/main" id="{94817D11-E4CD-4760-A064-7340A3D7B8CC}"/>
                </a:ext>
              </a:extLst>
            </p:cNvPr>
            <p:cNvSpPr>
              <a:spLocks noChangeArrowheads="1"/>
            </p:cNvSpPr>
            <p:nvPr/>
          </p:nvSpPr>
          <p:spPr bwMode="auto">
            <a:xfrm>
              <a:off x="7319048" y="3426072"/>
              <a:ext cx="1581166" cy="532702"/>
            </a:xfrm>
            <a:prstGeom prst="rect">
              <a:avLst/>
            </a:prstGeom>
            <a:solidFill>
              <a:srgbClr val="658EFF"/>
            </a:solidFill>
            <a:ln w="0">
              <a:no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a:ea typeface="ＭＳ Ｐゴシック"/>
                </a:rPr>
                <a:t>Enterprise</a:t>
              </a:r>
            </a:p>
          </p:txBody>
        </p:sp>
        <p:sp>
          <p:nvSpPr>
            <p:cNvPr id="70" name="TextBox 69">
              <a:extLst>
                <a:ext uri="{FF2B5EF4-FFF2-40B4-BE49-F238E27FC236}">
                  <a16:creationId xmlns:a16="http://schemas.microsoft.com/office/drawing/2014/main" id="{C39ED24F-0F39-4899-AF6F-4D38141BF878}"/>
                </a:ext>
              </a:extLst>
            </p:cNvPr>
            <p:cNvSpPr txBox="1"/>
            <p:nvPr/>
          </p:nvSpPr>
          <p:spPr>
            <a:xfrm>
              <a:off x="10071505" y="2021879"/>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C000"/>
                  </a:solidFill>
                  <a:effectLst/>
                  <a:uLnTx/>
                  <a:uFillTx/>
                  <a:latin typeface="Calibri" panose="020F0502020204030204"/>
                  <a:ea typeface="ＭＳ Ｐゴシック"/>
                </a:rPr>
                <a:t>….</a:t>
              </a:r>
            </a:p>
          </p:txBody>
        </p:sp>
        <p:grpSp>
          <p:nvGrpSpPr>
            <p:cNvPr id="71" name="Group 70">
              <a:extLst>
                <a:ext uri="{FF2B5EF4-FFF2-40B4-BE49-F238E27FC236}">
                  <a16:creationId xmlns:a16="http://schemas.microsoft.com/office/drawing/2014/main" id="{D556D819-7744-4243-9C3A-BEBE96257ED1}"/>
                </a:ext>
              </a:extLst>
            </p:cNvPr>
            <p:cNvGrpSpPr/>
            <p:nvPr/>
          </p:nvGrpSpPr>
          <p:grpSpPr>
            <a:xfrm>
              <a:off x="7903207" y="4832379"/>
              <a:ext cx="2266587" cy="1291393"/>
              <a:chOff x="7903207" y="4832379"/>
              <a:chExt cx="2266587" cy="1291393"/>
            </a:xfrm>
          </p:grpSpPr>
          <p:grpSp>
            <p:nvGrpSpPr>
              <p:cNvPr id="72" name="Group 71">
                <a:extLst>
                  <a:ext uri="{FF2B5EF4-FFF2-40B4-BE49-F238E27FC236}">
                    <a16:creationId xmlns:a16="http://schemas.microsoft.com/office/drawing/2014/main" id="{DACFB822-BD0E-4EB8-867D-72EB118C64EB}"/>
                  </a:ext>
                </a:extLst>
              </p:cNvPr>
              <p:cNvGrpSpPr/>
              <p:nvPr/>
            </p:nvGrpSpPr>
            <p:grpSpPr>
              <a:xfrm>
                <a:off x="7981397" y="4945197"/>
                <a:ext cx="981714" cy="817680"/>
                <a:chOff x="5284259" y="5097058"/>
                <a:chExt cx="981714" cy="817680"/>
              </a:xfrm>
            </p:grpSpPr>
            <p:grpSp>
              <p:nvGrpSpPr>
                <p:cNvPr id="76" name="Group 75">
                  <a:extLst>
                    <a:ext uri="{FF2B5EF4-FFF2-40B4-BE49-F238E27FC236}">
                      <a16:creationId xmlns:a16="http://schemas.microsoft.com/office/drawing/2014/main" id="{EAB1552A-47D4-4B60-9639-83577625E2DD}"/>
                    </a:ext>
                  </a:extLst>
                </p:cNvPr>
                <p:cNvGrpSpPr/>
                <p:nvPr/>
              </p:nvGrpSpPr>
              <p:grpSpPr>
                <a:xfrm>
                  <a:off x="5494775" y="5097058"/>
                  <a:ext cx="560683" cy="449979"/>
                  <a:chOff x="4479620" y="4774455"/>
                  <a:chExt cx="560683" cy="449979"/>
                </a:xfrm>
              </p:grpSpPr>
              <p:sp>
                <p:nvSpPr>
                  <p:cNvPr id="78" name="Freeform 83">
                    <a:extLst>
                      <a:ext uri="{FF2B5EF4-FFF2-40B4-BE49-F238E27FC236}">
                        <a16:creationId xmlns:a16="http://schemas.microsoft.com/office/drawing/2014/main" id="{65AA46C1-0D33-4731-A223-DDED9120A9B3}"/>
                      </a:ext>
                    </a:extLst>
                  </p:cNvPr>
                  <p:cNvSpPr>
                    <a:spLocks noEditPoints="1"/>
                  </p:cNvSpPr>
                  <p:nvPr/>
                </p:nvSpPr>
                <p:spPr bwMode="auto">
                  <a:xfrm>
                    <a:off x="4568906" y="4888735"/>
                    <a:ext cx="390454" cy="208323"/>
                  </a:xfrm>
                  <a:custGeom>
                    <a:avLst/>
                    <a:gdLst>
                      <a:gd name="T0" fmla="*/ 664 w 1638"/>
                      <a:gd name="T1" fmla="*/ 663 h 872"/>
                      <a:gd name="T2" fmla="*/ 0 w 1638"/>
                      <a:gd name="T3" fmla="*/ 782 h 872"/>
                      <a:gd name="T4" fmla="*/ 0 w 1638"/>
                      <a:gd name="T5" fmla="*/ 361 h 872"/>
                      <a:gd name="T6" fmla="*/ 664 w 1638"/>
                      <a:gd name="T7" fmla="*/ 480 h 872"/>
                      <a:gd name="T8" fmla="*/ 0 w 1638"/>
                      <a:gd name="T9" fmla="*/ 361 h 872"/>
                      <a:gd name="T10" fmla="*/ 1638 w 1638"/>
                      <a:gd name="T11" fmla="*/ 761 h 872"/>
                      <a:gd name="T12" fmla="*/ 1592 w 1638"/>
                      <a:gd name="T13" fmla="*/ 802 h 872"/>
                      <a:gd name="T14" fmla="*/ 1530 w 1638"/>
                      <a:gd name="T15" fmla="*/ 833 h 872"/>
                      <a:gd name="T16" fmla="*/ 1456 w 1638"/>
                      <a:gd name="T17" fmla="*/ 853 h 872"/>
                      <a:gd name="T18" fmla="*/ 1378 w 1638"/>
                      <a:gd name="T19" fmla="*/ 865 h 872"/>
                      <a:gd name="T20" fmla="*/ 1305 w 1638"/>
                      <a:gd name="T21" fmla="*/ 870 h 872"/>
                      <a:gd name="T22" fmla="*/ 1239 w 1638"/>
                      <a:gd name="T23" fmla="*/ 872 h 872"/>
                      <a:gd name="T24" fmla="*/ 1175 w 1638"/>
                      <a:gd name="T25" fmla="*/ 870 h 872"/>
                      <a:gd name="T26" fmla="*/ 1101 w 1638"/>
                      <a:gd name="T27" fmla="*/ 865 h 872"/>
                      <a:gd name="T28" fmla="*/ 1024 w 1638"/>
                      <a:gd name="T29" fmla="*/ 853 h 872"/>
                      <a:gd name="T30" fmla="*/ 950 w 1638"/>
                      <a:gd name="T31" fmla="*/ 833 h 872"/>
                      <a:gd name="T32" fmla="*/ 887 w 1638"/>
                      <a:gd name="T33" fmla="*/ 802 h 872"/>
                      <a:gd name="T34" fmla="*/ 840 w 1638"/>
                      <a:gd name="T35" fmla="*/ 761 h 872"/>
                      <a:gd name="T36" fmla="*/ 873 w 1638"/>
                      <a:gd name="T37" fmla="*/ 309 h 872"/>
                      <a:gd name="T38" fmla="*/ 953 w 1638"/>
                      <a:gd name="T39" fmla="*/ 339 h 872"/>
                      <a:gd name="T40" fmla="*/ 1046 w 1638"/>
                      <a:gd name="T41" fmla="*/ 359 h 872"/>
                      <a:gd name="T42" fmla="*/ 1144 w 1638"/>
                      <a:gd name="T43" fmla="*/ 371 h 872"/>
                      <a:gd name="T44" fmla="*/ 1239 w 1638"/>
                      <a:gd name="T45" fmla="*/ 373 h 872"/>
                      <a:gd name="T46" fmla="*/ 1336 w 1638"/>
                      <a:gd name="T47" fmla="*/ 371 h 872"/>
                      <a:gd name="T48" fmla="*/ 1434 w 1638"/>
                      <a:gd name="T49" fmla="*/ 359 h 872"/>
                      <a:gd name="T50" fmla="*/ 1526 w 1638"/>
                      <a:gd name="T51" fmla="*/ 339 h 872"/>
                      <a:gd name="T52" fmla="*/ 1606 w 1638"/>
                      <a:gd name="T53" fmla="*/ 309 h 872"/>
                      <a:gd name="T54" fmla="*/ 0 w 1638"/>
                      <a:gd name="T55" fmla="*/ 59 h 872"/>
                      <a:gd name="T56" fmla="*/ 664 w 1638"/>
                      <a:gd name="T57" fmla="*/ 177 h 872"/>
                      <a:gd name="T58" fmla="*/ 0 w 1638"/>
                      <a:gd name="T59" fmla="*/ 59 h 872"/>
                      <a:gd name="T60" fmla="*/ 1299 w 1638"/>
                      <a:gd name="T61" fmla="*/ 1 h 872"/>
                      <a:gd name="T62" fmla="*/ 1407 w 1638"/>
                      <a:gd name="T63" fmla="*/ 12 h 872"/>
                      <a:gd name="T64" fmla="*/ 1502 w 1638"/>
                      <a:gd name="T65" fmla="*/ 30 h 872"/>
                      <a:gd name="T66" fmla="*/ 1574 w 1638"/>
                      <a:gd name="T67" fmla="*/ 56 h 872"/>
                      <a:gd name="T68" fmla="*/ 1621 w 1638"/>
                      <a:gd name="T69" fmla="*/ 88 h 872"/>
                      <a:gd name="T70" fmla="*/ 1638 w 1638"/>
                      <a:gd name="T71" fmla="*/ 123 h 872"/>
                      <a:gd name="T72" fmla="*/ 1621 w 1638"/>
                      <a:gd name="T73" fmla="*/ 158 h 872"/>
                      <a:gd name="T74" fmla="*/ 1574 w 1638"/>
                      <a:gd name="T75" fmla="*/ 189 h 872"/>
                      <a:gd name="T76" fmla="*/ 1502 w 1638"/>
                      <a:gd name="T77" fmla="*/ 216 h 872"/>
                      <a:gd name="T78" fmla="*/ 1407 w 1638"/>
                      <a:gd name="T79" fmla="*/ 234 h 872"/>
                      <a:gd name="T80" fmla="*/ 1299 w 1638"/>
                      <a:gd name="T81" fmla="*/ 245 h 872"/>
                      <a:gd name="T82" fmla="*/ 1180 w 1638"/>
                      <a:gd name="T83" fmla="*/ 245 h 872"/>
                      <a:gd name="T84" fmla="*/ 1071 w 1638"/>
                      <a:gd name="T85" fmla="*/ 234 h 872"/>
                      <a:gd name="T86" fmla="*/ 978 w 1638"/>
                      <a:gd name="T87" fmla="*/ 216 h 872"/>
                      <a:gd name="T88" fmla="*/ 904 w 1638"/>
                      <a:gd name="T89" fmla="*/ 189 h 872"/>
                      <a:gd name="T90" fmla="*/ 857 w 1638"/>
                      <a:gd name="T91" fmla="*/ 158 h 872"/>
                      <a:gd name="T92" fmla="*/ 840 w 1638"/>
                      <a:gd name="T93" fmla="*/ 123 h 872"/>
                      <a:gd name="T94" fmla="*/ 857 w 1638"/>
                      <a:gd name="T95" fmla="*/ 88 h 872"/>
                      <a:gd name="T96" fmla="*/ 904 w 1638"/>
                      <a:gd name="T97" fmla="*/ 56 h 872"/>
                      <a:gd name="T98" fmla="*/ 978 w 1638"/>
                      <a:gd name="T99" fmla="*/ 30 h 872"/>
                      <a:gd name="T100" fmla="*/ 1071 w 1638"/>
                      <a:gd name="T101" fmla="*/ 12 h 872"/>
                      <a:gd name="T102" fmla="*/ 1180 w 1638"/>
                      <a:gd name="T103" fmla="*/ 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8" h="872">
                        <a:moveTo>
                          <a:pt x="0" y="663"/>
                        </a:moveTo>
                        <a:lnTo>
                          <a:pt x="664" y="663"/>
                        </a:lnTo>
                        <a:lnTo>
                          <a:pt x="664" y="782"/>
                        </a:lnTo>
                        <a:lnTo>
                          <a:pt x="0" y="782"/>
                        </a:lnTo>
                        <a:lnTo>
                          <a:pt x="0" y="663"/>
                        </a:lnTo>
                        <a:close/>
                        <a:moveTo>
                          <a:pt x="0" y="361"/>
                        </a:moveTo>
                        <a:lnTo>
                          <a:pt x="664" y="361"/>
                        </a:lnTo>
                        <a:lnTo>
                          <a:pt x="664" y="480"/>
                        </a:lnTo>
                        <a:lnTo>
                          <a:pt x="0" y="480"/>
                        </a:lnTo>
                        <a:lnTo>
                          <a:pt x="0" y="361"/>
                        </a:lnTo>
                        <a:close/>
                        <a:moveTo>
                          <a:pt x="1638" y="291"/>
                        </a:moveTo>
                        <a:lnTo>
                          <a:pt x="1638" y="761"/>
                        </a:lnTo>
                        <a:lnTo>
                          <a:pt x="1618" y="783"/>
                        </a:lnTo>
                        <a:lnTo>
                          <a:pt x="1592" y="802"/>
                        </a:lnTo>
                        <a:lnTo>
                          <a:pt x="1562" y="819"/>
                        </a:lnTo>
                        <a:lnTo>
                          <a:pt x="1530" y="833"/>
                        </a:lnTo>
                        <a:lnTo>
                          <a:pt x="1493" y="843"/>
                        </a:lnTo>
                        <a:lnTo>
                          <a:pt x="1456" y="853"/>
                        </a:lnTo>
                        <a:lnTo>
                          <a:pt x="1417" y="859"/>
                        </a:lnTo>
                        <a:lnTo>
                          <a:pt x="1378" y="865"/>
                        </a:lnTo>
                        <a:lnTo>
                          <a:pt x="1341" y="868"/>
                        </a:lnTo>
                        <a:lnTo>
                          <a:pt x="1305" y="870"/>
                        </a:lnTo>
                        <a:lnTo>
                          <a:pt x="1271" y="871"/>
                        </a:lnTo>
                        <a:lnTo>
                          <a:pt x="1239" y="872"/>
                        </a:lnTo>
                        <a:lnTo>
                          <a:pt x="1209" y="871"/>
                        </a:lnTo>
                        <a:lnTo>
                          <a:pt x="1175" y="870"/>
                        </a:lnTo>
                        <a:lnTo>
                          <a:pt x="1139" y="868"/>
                        </a:lnTo>
                        <a:lnTo>
                          <a:pt x="1101" y="865"/>
                        </a:lnTo>
                        <a:lnTo>
                          <a:pt x="1063" y="859"/>
                        </a:lnTo>
                        <a:lnTo>
                          <a:pt x="1024" y="853"/>
                        </a:lnTo>
                        <a:lnTo>
                          <a:pt x="987" y="843"/>
                        </a:lnTo>
                        <a:lnTo>
                          <a:pt x="950" y="833"/>
                        </a:lnTo>
                        <a:lnTo>
                          <a:pt x="916" y="819"/>
                        </a:lnTo>
                        <a:lnTo>
                          <a:pt x="887" y="802"/>
                        </a:lnTo>
                        <a:lnTo>
                          <a:pt x="861" y="784"/>
                        </a:lnTo>
                        <a:lnTo>
                          <a:pt x="840" y="761"/>
                        </a:lnTo>
                        <a:lnTo>
                          <a:pt x="840" y="291"/>
                        </a:lnTo>
                        <a:lnTo>
                          <a:pt x="873" y="309"/>
                        </a:lnTo>
                        <a:lnTo>
                          <a:pt x="912" y="326"/>
                        </a:lnTo>
                        <a:lnTo>
                          <a:pt x="953" y="339"/>
                        </a:lnTo>
                        <a:lnTo>
                          <a:pt x="999" y="350"/>
                        </a:lnTo>
                        <a:lnTo>
                          <a:pt x="1046" y="359"/>
                        </a:lnTo>
                        <a:lnTo>
                          <a:pt x="1094" y="366"/>
                        </a:lnTo>
                        <a:lnTo>
                          <a:pt x="1144" y="371"/>
                        </a:lnTo>
                        <a:lnTo>
                          <a:pt x="1192" y="373"/>
                        </a:lnTo>
                        <a:lnTo>
                          <a:pt x="1239" y="373"/>
                        </a:lnTo>
                        <a:lnTo>
                          <a:pt x="1286" y="373"/>
                        </a:lnTo>
                        <a:lnTo>
                          <a:pt x="1336" y="371"/>
                        </a:lnTo>
                        <a:lnTo>
                          <a:pt x="1384" y="366"/>
                        </a:lnTo>
                        <a:lnTo>
                          <a:pt x="1434" y="359"/>
                        </a:lnTo>
                        <a:lnTo>
                          <a:pt x="1481" y="350"/>
                        </a:lnTo>
                        <a:lnTo>
                          <a:pt x="1526" y="339"/>
                        </a:lnTo>
                        <a:lnTo>
                          <a:pt x="1568" y="326"/>
                        </a:lnTo>
                        <a:lnTo>
                          <a:pt x="1606" y="309"/>
                        </a:lnTo>
                        <a:lnTo>
                          <a:pt x="1638" y="291"/>
                        </a:lnTo>
                        <a:close/>
                        <a:moveTo>
                          <a:pt x="0" y="59"/>
                        </a:moveTo>
                        <a:lnTo>
                          <a:pt x="664" y="59"/>
                        </a:lnTo>
                        <a:lnTo>
                          <a:pt x="664" y="177"/>
                        </a:lnTo>
                        <a:lnTo>
                          <a:pt x="0" y="177"/>
                        </a:lnTo>
                        <a:lnTo>
                          <a:pt x="0" y="59"/>
                        </a:lnTo>
                        <a:close/>
                        <a:moveTo>
                          <a:pt x="1239" y="0"/>
                        </a:moveTo>
                        <a:lnTo>
                          <a:pt x="1299" y="1"/>
                        </a:lnTo>
                        <a:lnTo>
                          <a:pt x="1355" y="6"/>
                        </a:lnTo>
                        <a:lnTo>
                          <a:pt x="1407" y="12"/>
                        </a:lnTo>
                        <a:lnTo>
                          <a:pt x="1457" y="20"/>
                        </a:lnTo>
                        <a:lnTo>
                          <a:pt x="1502" y="30"/>
                        </a:lnTo>
                        <a:lnTo>
                          <a:pt x="1540" y="42"/>
                        </a:lnTo>
                        <a:lnTo>
                          <a:pt x="1574" y="56"/>
                        </a:lnTo>
                        <a:lnTo>
                          <a:pt x="1602" y="71"/>
                        </a:lnTo>
                        <a:lnTo>
                          <a:pt x="1621" y="88"/>
                        </a:lnTo>
                        <a:lnTo>
                          <a:pt x="1635" y="105"/>
                        </a:lnTo>
                        <a:lnTo>
                          <a:pt x="1638" y="123"/>
                        </a:lnTo>
                        <a:lnTo>
                          <a:pt x="1635" y="141"/>
                        </a:lnTo>
                        <a:lnTo>
                          <a:pt x="1621" y="158"/>
                        </a:lnTo>
                        <a:lnTo>
                          <a:pt x="1602" y="175"/>
                        </a:lnTo>
                        <a:lnTo>
                          <a:pt x="1574" y="189"/>
                        </a:lnTo>
                        <a:lnTo>
                          <a:pt x="1540" y="204"/>
                        </a:lnTo>
                        <a:lnTo>
                          <a:pt x="1502" y="216"/>
                        </a:lnTo>
                        <a:lnTo>
                          <a:pt x="1457" y="226"/>
                        </a:lnTo>
                        <a:lnTo>
                          <a:pt x="1407" y="234"/>
                        </a:lnTo>
                        <a:lnTo>
                          <a:pt x="1355" y="240"/>
                        </a:lnTo>
                        <a:lnTo>
                          <a:pt x="1299" y="245"/>
                        </a:lnTo>
                        <a:lnTo>
                          <a:pt x="1239" y="246"/>
                        </a:lnTo>
                        <a:lnTo>
                          <a:pt x="1180" y="245"/>
                        </a:lnTo>
                        <a:lnTo>
                          <a:pt x="1124" y="240"/>
                        </a:lnTo>
                        <a:lnTo>
                          <a:pt x="1071" y="234"/>
                        </a:lnTo>
                        <a:lnTo>
                          <a:pt x="1023" y="226"/>
                        </a:lnTo>
                        <a:lnTo>
                          <a:pt x="978" y="216"/>
                        </a:lnTo>
                        <a:lnTo>
                          <a:pt x="938" y="204"/>
                        </a:lnTo>
                        <a:lnTo>
                          <a:pt x="904" y="189"/>
                        </a:lnTo>
                        <a:lnTo>
                          <a:pt x="878" y="175"/>
                        </a:lnTo>
                        <a:lnTo>
                          <a:pt x="857" y="158"/>
                        </a:lnTo>
                        <a:lnTo>
                          <a:pt x="845" y="141"/>
                        </a:lnTo>
                        <a:lnTo>
                          <a:pt x="840" y="123"/>
                        </a:lnTo>
                        <a:lnTo>
                          <a:pt x="845" y="105"/>
                        </a:lnTo>
                        <a:lnTo>
                          <a:pt x="857" y="88"/>
                        </a:lnTo>
                        <a:lnTo>
                          <a:pt x="878" y="71"/>
                        </a:lnTo>
                        <a:lnTo>
                          <a:pt x="904" y="56"/>
                        </a:lnTo>
                        <a:lnTo>
                          <a:pt x="938" y="42"/>
                        </a:lnTo>
                        <a:lnTo>
                          <a:pt x="978" y="30"/>
                        </a:lnTo>
                        <a:lnTo>
                          <a:pt x="1023" y="20"/>
                        </a:lnTo>
                        <a:lnTo>
                          <a:pt x="1071" y="12"/>
                        </a:lnTo>
                        <a:lnTo>
                          <a:pt x="1124" y="6"/>
                        </a:lnTo>
                        <a:lnTo>
                          <a:pt x="1180" y="1"/>
                        </a:lnTo>
                        <a:lnTo>
                          <a:pt x="1239"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79" name="Freeform 84">
                    <a:extLst>
                      <a:ext uri="{FF2B5EF4-FFF2-40B4-BE49-F238E27FC236}">
                        <a16:creationId xmlns:a16="http://schemas.microsoft.com/office/drawing/2014/main" id="{0C412BBF-CBEE-438E-9686-A2C3F1C05B9B}"/>
                      </a:ext>
                    </a:extLst>
                  </p:cNvPr>
                  <p:cNvSpPr>
                    <a:spLocks noEditPoints="1"/>
                  </p:cNvSpPr>
                  <p:nvPr/>
                </p:nvSpPr>
                <p:spPr bwMode="auto">
                  <a:xfrm>
                    <a:off x="4479620" y="4774455"/>
                    <a:ext cx="560683" cy="449979"/>
                  </a:xfrm>
                  <a:custGeom>
                    <a:avLst/>
                    <a:gdLst>
                      <a:gd name="T0" fmla="*/ 174 w 2356"/>
                      <a:gd name="T1" fmla="*/ 174 h 1888"/>
                      <a:gd name="T2" fmla="*/ 174 w 2356"/>
                      <a:gd name="T3" fmla="*/ 1598 h 1888"/>
                      <a:gd name="T4" fmla="*/ 2182 w 2356"/>
                      <a:gd name="T5" fmla="*/ 1598 h 1888"/>
                      <a:gd name="T6" fmla="*/ 2182 w 2356"/>
                      <a:gd name="T7" fmla="*/ 174 h 1888"/>
                      <a:gd name="T8" fmla="*/ 174 w 2356"/>
                      <a:gd name="T9" fmla="*/ 174 h 1888"/>
                      <a:gd name="T10" fmla="*/ 0 w 2356"/>
                      <a:gd name="T11" fmla="*/ 0 h 1888"/>
                      <a:gd name="T12" fmla="*/ 2356 w 2356"/>
                      <a:gd name="T13" fmla="*/ 0 h 1888"/>
                      <a:gd name="T14" fmla="*/ 2356 w 2356"/>
                      <a:gd name="T15" fmla="*/ 1888 h 1888"/>
                      <a:gd name="T16" fmla="*/ 0 w 2356"/>
                      <a:gd name="T17" fmla="*/ 1888 h 1888"/>
                      <a:gd name="T18" fmla="*/ 0 w 2356"/>
                      <a:gd name="T19"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6" h="1888">
                        <a:moveTo>
                          <a:pt x="174" y="174"/>
                        </a:moveTo>
                        <a:lnTo>
                          <a:pt x="174" y="1598"/>
                        </a:lnTo>
                        <a:lnTo>
                          <a:pt x="2182" y="1598"/>
                        </a:lnTo>
                        <a:lnTo>
                          <a:pt x="2182" y="174"/>
                        </a:lnTo>
                        <a:lnTo>
                          <a:pt x="174" y="174"/>
                        </a:lnTo>
                        <a:close/>
                        <a:moveTo>
                          <a:pt x="0" y="0"/>
                        </a:moveTo>
                        <a:lnTo>
                          <a:pt x="2356" y="0"/>
                        </a:lnTo>
                        <a:lnTo>
                          <a:pt x="2356" y="1888"/>
                        </a:lnTo>
                        <a:lnTo>
                          <a:pt x="0" y="1888"/>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77" name="TextBox 76">
                  <a:extLst>
                    <a:ext uri="{FF2B5EF4-FFF2-40B4-BE49-F238E27FC236}">
                      <a16:creationId xmlns:a16="http://schemas.microsoft.com/office/drawing/2014/main" id="{5A7F2D7E-2B50-46A1-A212-163351980409}"/>
                    </a:ext>
                  </a:extLst>
                </p:cNvPr>
                <p:cNvSpPr txBox="1"/>
                <p:nvPr/>
              </p:nvSpPr>
              <p:spPr>
                <a:xfrm>
                  <a:off x="5284259" y="5626014"/>
                  <a:ext cx="981714"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Calibri" panose="020F0502020204030204"/>
                      <a:ea typeface="ＭＳ Ｐゴシック"/>
                    </a:rPr>
                    <a:t>Server</a:t>
                  </a:r>
                </a:p>
              </p:txBody>
            </p:sp>
          </p:grpSp>
          <p:sp>
            <p:nvSpPr>
              <p:cNvPr id="73" name="TextBox 72">
                <a:extLst>
                  <a:ext uri="{FF2B5EF4-FFF2-40B4-BE49-F238E27FC236}">
                    <a16:creationId xmlns:a16="http://schemas.microsoft.com/office/drawing/2014/main" id="{C1ED7FAD-5E7A-47A0-B273-508314225B01}"/>
                  </a:ext>
                </a:extLst>
              </p:cNvPr>
              <p:cNvSpPr txBox="1"/>
              <p:nvPr/>
            </p:nvSpPr>
            <p:spPr>
              <a:xfrm>
                <a:off x="9044281" y="5499964"/>
                <a:ext cx="981714" cy="487276"/>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Calibri" panose="020F0502020204030204"/>
                    <a:ea typeface="ＭＳ Ｐゴシック"/>
                  </a:rPr>
                  <a:t>ArcGIS Data Store</a:t>
                </a:r>
              </a:p>
            </p:txBody>
          </p:sp>
          <p:pic>
            <p:nvPicPr>
              <p:cNvPr id="74" name="Picture 73">
                <a:extLst>
                  <a:ext uri="{FF2B5EF4-FFF2-40B4-BE49-F238E27FC236}">
                    <a16:creationId xmlns:a16="http://schemas.microsoft.com/office/drawing/2014/main" id="{15CA27F2-5B0D-4419-9D98-EC861181392D}"/>
                  </a:ext>
                </a:extLst>
              </p:cNvPr>
              <p:cNvPicPr>
                <a:picLocks noChangeAspect="1"/>
              </p:cNvPicPr>
              <p:nvPr/>
            </p:nvPicPr>
            <p:blipFill>
              <a:blip r:embed="rId4"/>
              <a:stretch>
                <a:fillRect/>
              </a:stretch>
            </p:blipFill>
            <p:spPr>
              <a:xfrm>
                <a:off x="9272987" y="4898216"/>
                <a:ext cx="524301" cy="597460"/>
              </a:xfrm>
              <a:prstGeom prst="rect">
                <a:avLst/>
              </a:prstGeom>
            </p:spPr>
          </p:pic>
          <p:sp>
            <p:nvSpPr>
              <p:cNvPr id="75" name="Rectangle 74">
                <a:extLst>
                  <a:ext uri="{FF2B5EF4-FFF2-40B4-BE49-F238E27FC236}">
                    <a16:creationId xmlns:a16="http://schemas.microsoft.com/office/drawing/2014/main" id="{120C3FFC-03C7-4C19-94EC-D4D5202B2BAB}"/>
                  </a:ext>
                </a:extLst>
              </p:cNvPr>
              <p:cNvSpPr/>
              <p:nvPr/>
            </p:nvSpPr>
            <p:spPr bwMode="auto">
              <a:xfrm>
                <a:off x="7903207" y="4832379"/>
                <a:ext cx="2266587" cy="1291393"/>
              </a:xfrm>
              <a:prstGeom prst="rect">
                <a:avLst/>
              </a:prstGeom>
              <a:noFill/>
              <a:ln>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grpSp>
    </p:spTree>
    <p:extLst>
      <p:ext uri="{BB962C8B-B14F-4D97-AF65-F5344CB8AC3E}">
        <p14:creationId xmlns:p14="http://schemas.microsoft.com/office/powerpoint/2010/main" val="158655315"/>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76B30E0-C63C-43E7-BCBE-6E752FB10ED7}"/>
              </a:ext>
            </a:extLst>
          </p:cNvPr>
          <p:cNvGrpSpPr/>
          <p:nvPr/>
        </p:nvGrpSpPr>
        <p:grpSpPr>
          <a:xfrm>
            <a:off x="-43251" y="0"/>
            <a:ext cx="12252401" cy="6858000"/>
            <a:chOff x="-43251" y="0"/>
            <a:chExt cx="12252401" cy="6858000"/>
          </a:xfrm>
        </p:grpSpPr>
        <p:sp>
          <p:nvSpPr>
            <p:cNvPr id="62" name="Rectangle 61">
              <a:extLst>
                <a:ext uri="{FF2B5EF4-FFF2-40B4-BE49-F238E27FC236}">
                  <a16:creationId xmlns:a16="http://schemas.microsoft.com/office/drawing/2014/main" id="{19A9FC2A-F9BA-44CF-BEC7-D8DC446495E4}"/>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4" name="keyart3">
              <a:extLst>
                <a:ext uri="{FF2B5EF4-FFF2-40B4-BE49-F238E27FC236}">
                  <a16:creationId xmlns:a16="http://schemas.microsoft.com/office/drawing/2014/main" id="{AA6B7CDD-5B30-4BA4-929D-F489E0E0F06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65" name="shading (lower right)">
              <a:extLst>
                <a:ext uri="{FF2B5EF4-FFF2-40B4-BE49-F238E27FC236}">
                  <a16:creationId xmlns:a16="http://schemas.microsoft.com/office/drawing/2014/main" id="{13D7F4FB-60A5-48F7-87B7-B9E37DD1A2B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p:txBody>
          <a:bodyPr/>
          <a:lstStyle/>
          <a:p>
            <a:r>
              <a:rPr lang="en-US" dirty="0"/>
              <a:t>Data storage options – by reference</a:t>
            </a:r>
          </a:p>
        </p:txBody>
      </p:sp>
      <p:sp>
        <p:nvSpPr>
          <p:cNvPr id="3" name="Content Placeholder 2"/>
          <p:cNvSpPr>
            <a:spLocks noGrp="1"/>
          </p:cNvSpPr>
          <p:nvPr>
            <p:ph sz="quarter" idx="10"/>
          </p:nvPr>
        </p:nvSpPr>
        <p:spPr>
          <a:xfrm>
            <a:off x="914400" y="1828799"/>
            <a:ext cx="6580382" cy="3449703"/>
          </a:xfrm>
        </p:spPr>
        <p:txBody>
          <a:bodyPr/>
          <a:lstStyle/>
          <a:p>
            <a:r>
              <a:rPr lang="en-US" dirty="0"/>
              <a:t>Feature Services referencing an Enterprise Geodatabase	</a:t>
            </a:r>
          </a:p>
          <a:p>
            <a:pPr lvl="1"/>
            <a:r>
              <a:rPr lang="en-US" u="sng" dirty="0"/>
              <a:t>ArcGIS Enterprise (federated)</a:t>
            </a:r>
          </a:p>
          <a:p>
            <a:pPr lvl="1"/>
            <a:r>
              <a:rPr lang="en-US" u="sng" dirty="0"/>
              <a:t>ArcGIS Server (unfederated / stand alone)</a:t>
            </a:r>
          </a:p>
          <a:p>
            <a:endParaRPr lang="en-US" dirty="0"/>
          </a:p>
          <a:p>
            <a:endParaRPr lang="en-US" dirty="0"/>
          </a:p>
          <a:p>
            <a:r>
              <a:rPr lang="en-US" dirty="0"/>
              <a:t>Only implementation to support:</a:t>
            </a:r>
          </a:p>
          <a:p>
            <a:pPr lvl="1"/>
            <a:r>
              <a:rPr lang="en-US" dirty="0"/>
              <a:t>Versioning, utility networks, true curves, annotation, dimensions, attribute rules, contingent attribute values</a:t>
            </a:r>
          </a:p>
          <a:p>
            <a:endParaRPr lang="en-US" dirty="0"/>
          </a:p>
          <a:p>
            <a:endParaRPr lang="en-US" dirty="0"/>
          </a:p>
          <a:p>
            <a:endParaRPr lang="en-US" dirty="0"/>
          </a:p>
        </p:txBody>
      </p:sp>
      <p:sp>
        <p:nvSpPr>
          <p:cNvPr id="49" name="Rectangle 61"/>
          <p:cNvSpPr/>
          <p:nvPr/>
        </p:nvSpPr>
        <p:spPr bwMode="auto">
          <a:xfrm rot="5400000" flipH="1">
            <a:off x="8792256" y="2758875"/>
            <a:ext cx="732858" cy="342124"/>
          </a:xfrm>
          <a:custGeom>
            <a:avLst/>
            <a:gdLst/>
            <a:ahLst/>
            <a:cxnLst/>
            <a:rect l="l" t="t" r="r" b="b"/>
            <a:pathLst>
              <a:path w="3745311" h="91440">
                <a:moveTo>
                  <a:pt x="3745311" y="0"/>
                </a:moveTo>
                <a:lnTo>
                  <a:pt x="0" y="0"/>
                </a:lnTo>
                <a:lnTo>
                  <a:pt x="0" y="91440"/>
                </a:lnTo>
                <a:lnTo>
                  <a:pt x="3745311" y="91440"/>
                </a:lnTo>
                <a:close/>
              </a:path>
            </a:pathLst>
          </a:custGeom>
          <a:gradFill flip="none" rotWithShape="1">
            <a:gsLst>
              <a:gs pos="0">
                <a:srgbClr val="FABE3C">
                  <a:alpha val="0"/>
                </a:srgbClr>
              </a:gs>
              <a:gs pos="100000">
                <a:srgbClr val="FABE3C"/>
              </a:gs>
            </a:gsLst>
            <a:lin ang="0" scaled="1"/>
            <a:tileRect/>
          </a:gradFill>
          <a:ln w="76200"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ＭＳ Ｐゴシック"/>
            </a:endParaRPr>
          </a:p>
        </p:txBody>
      </p:sp>
      <p:sp>
        <p:nvSpPr>
          <p:cNvPr id="50" name="Rectangle 61"/>
          <p:cNvSpPr/>
          <p:nvPr/>
        </p:nvSpPr>
        <p:spPr bwMode="auto">
          <a:xfrm flipH="1">
            <a:off x="7354205" y="2478287"/>
            <a:ext cx="3694111" cy="148114"/>
          </a:xfrm>
          <a:custGeom>
            <a:avLst/>
            <a:gdLst/>
            <a:ahLst/>
            <a:cxnLst/>
            <a:rect l="l" t="t" r="r" b="b"/>
            <a:pathLst>
              <a:path w="3187153" h="173737">
                <a:moveTo>
                  <a:pt x="3187153" y="0"/>
                </a:moveTo>
                <a:cubicBezTo>
                  <a:pt x="3187153" y="45370"/>
                  <a:pt x="3151453" y="82149"/>
                  <a:pt x="3107415" y="82149"/>
                </a:cubicBezTo>
                <a:lnTo>
                  <a:pt x="2317574" y="82149"/>
                </a:lnTo>
                <a:lnTo>
                  <a:pt x="2317574" y="82297"/>
                </a:lnTo>
                <a:lnTo>
                  <a:pt x="869580" y="82297"/>
                </a:lnTo>
                <a:lnTo>
                  <a:pt x="869580" y="82149"/>
                </a:lnTo>
                <a:lnTo>
                  <a:pt x="79738" y="82149"/>
                </a:lnTo>
                <a:cubicBezTo>
                  <a:pt x="35700" y="82149"/>
                  <a:pt x="0" y="45370"/>
                  <a:pt x="0" y="0"/>
                </a:cubicBezTo>
                <a:lnTo>
                  <a:pt x="0" y="91588"/>
                </a:lnTo>
                <a:cubicBezTo>
                  <a:pt x="0" y="136957"/>
                  <a:pt x="35700" y="173737"/>
                  <a:pt x="79738" y="173737"/>
                </a:cubicBezTo>
                <a:lnTo>
                  <a:pt x="610970" y="173737"/>
                </a:lnTo>
                <a:lnTo>
                  <a:pt x="610970" y="173737"/>
                </a:lnTo>
                <a:lnTo>
                  <a:pt x="2439770" y="173737"/>
                </a:lnTo>
                <a:lnTo>
                  <a:pt x="2439770" y="173737"/>
                </a:lnTo>
                <a:lnTo>
                  <a:pt x="3107415" y="173737"/>
                </a:lnTo>
                <a:cubicBezTo>
                  <a:pt x="3151453" y="173737"/>
                  <a:pt x="3187153" y="136957"/>
                  <a:pt x="3187153" y="91588"/>
                </a:cubicBezTo>
                <a:close/>
              </a:path>
            </a:pathLst>
          </a:custGeom>
          <a:solidFill>
            <a:srgbClr val="FABE3C"/>
          </a:solid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panose="020F0502020204030204"/>
              <a:ea typeface="ＭＳ Ｐゴシック"/>
            </a:endParaRPr>
          </a:p>
        </p:txBody>
      </p:sp>
      <p:grpSp>
        <p:nvGrpSpPr>
          <p:cNvPr id="8" name="Group 7"/>
          <p:cNvGrpSpPr/>
          <p:nvPr/>
        </p:nvGrpSpPr>
        <p:grpSpPr>
          <a:xfrm>
            <a:off x="7398924" y="1974957"/>
            <a:ext cx="966882" cy="521752"/>
            <a:chOff x="2616524" y="2497678"/>
            <a:chExt cx="1033687" cy="557798"/>
          </a:xfrm>
        </p:grpSpPr>
        <p:sp>
          <p:nvSpPr>
            <p:cNvPr id="46" name="Freeform 45"/>
            <p:cNvSpPr>
              <a:spLocks/>
            </p:cNvSpPr>
            <p:nvPr/>
          </p:nvSpPr>
          <p:spPr bwMode="auto">
            <a:xfrm>
              <a:off x="2971051" y="2497678"/>
              <a:ext cx="679160" cy="557798"/>
            </a:xfrm>
            <a:custGeom>
              <a:avLst/>
              <a:gdLst>
                <a:gd name="T0" fmla="*/ 2668 w 2906"/>
                <a:gd name="T1" fmla="*/ 0 h 2394"/>
                <a:gd name="T2" fmla="*/ 2752 w 2906"/>
                <a:gd name="T3" fmla="*/ 13 h 2394"/>
                <a:gd name="T4" fmla="*/ 2822 w 2906"/>
                <a:gd name="T5" fmla="*/ 52 h 2394"/>
                <a:gd name="T6" fmla="*/ 2874 w 2906"/>
                <a:gd name="T7" fmla="*/ 110 h 2394"/>
                <a:gd name="T8" fmla="*/ 2903 w 2906"/>
                <a:gd name="T9" fmla="*/ 183 h 2394"/>
                <a:gd name="T10" fmla="*/ 2906 w 2906"/>
                <a:gd name="T11" fmla="*/ 1659 h 2394"/>
                <a:gd name="T12" fmla="*/ 2892 w 2906"/>
                <a:gd name="T13" fmla="*/ 1736 h 2394"/>
                <a:gd name="T14" fmla="*/ 2851 w 2906"/>
                <a:gd name="T15" fmla="*/ 1802 h 2394"/>
                <a:gd name="T16" fmla="*/ 2788 w 2906"/>
                <a:gd name="T17" fmla="*/ 1851 h 2394"/>
                <a:gd name="T18" fmla="*/ 2710 w 2906"/>
                <a:gd name="T19" fmla="*/ 1878 h 2394"/>
                <a:gd name="T20" fmla="*/ 2006 w 2906"/>
                <a:gd name="T21" fmla="*/ 1881 h 2394"/>
                <a:gd name="T22" fmla="*/ 2009 w 2906"/>
                <a:gd name="T23" fmla="*/ 1972 h 2394"/>
                <a:gd name="T24" fmla="*/ 2074 w 2906"/>
                <a:gd name="T25" fmla="*/ 1976 h 2394"/>
                <a:gd name="T26" fmla="*/ 2137 w 2906"/>
                <a:gd name="T27" fmla="*/ 2001 h 2394"/>
                <a:gd name="T28" fmla="*/ 2187 w 2906"/>
                <a:gd name="T29" fmla="*/ 2047 h 2394"/>
                <a:gd name="T30" fmla="*/ 2221 w 2906"/>
                <a:gd name="T31" fmla="*/ 2107 h 2394"/>
                <a:gd name="T32" fmla="*/ 2232 w 2906"/>
                <a:gd name="T33" fmla="*/ 2180 h 2394"/>
                <a:gd name="T34" fmla="*/ 2229 w 2906"/>
                <a:gd name="T35" fmla="*/ 2251 h 2394"/>
                <a:gd name="T36" fmla="*/ 2206 w 2906"/>
                <a:gd name="T37" fmla="*/ 2300 h 2394"/>
                <a:gd name="T38" fmla="*/ 2165 w 2906"/>
                <a:gd name="T39" fmla="*/ 2332 h 2394"/>
                <a:gd name="T40" fmla="*/ 2112 w 2906"/>
                <a:gd name="T41" fmla="*/ 2344 h 2394"/>
                <a:gd name="T42" fmla="*/ 1153 w 2906"/>
                <a:gd name="T43" fmla="*/ 2341 h 2394"/>
                <a:gd name="T44" fmla="*/ 1104 w 2906"/>
                <a:gd name="T45" fmla="*/ 2314 h 2394"/>
                <a:gd name="T46" fmla="*/ 1067 w 2906"/>
                <a:gd name="T47" fmla="*/ 2321 h 2394"/>
                <a:gd name="T48" fmla="*/ 1019 w 2906"/>
                <a:gd name="T49" fmla="*/ 2366 h 2394"/>
                <a:gd name="T50" fmla="*/ 957 w 2906"/>
                <a:gd name="T51" fmla="*/ 2390 h 2394"/>
                <a:gd name="T52" fmla="*/ 183 w 2906"/>
                <a:gd name="T53" fmla="*/ 2394 h 2394"/>
                <a:gd name="T54" fmla="*/ 112 w 2906"/>
                <a:gd name="T55" fmla="*/ 2379 h 2394"/>
                <a:gd name="T56" fmla="*/ 53 w 2906"/>
                <a:gd name="T57" fmla="*/ 2341 h 2394"/>
                <a:gd name="T58" fmla="*/ 14 w 2906"/>
                <a:gd name="T59" fmla="*/ 2282 h 2394"/>
                <a:gd name="T60" fmla="*/ 0 w 2906"/>
                <a:gd name="T61" fmla="*/ 2210 h 2394"/>
                <a:gd name="T62" fmla="*/ 3 w 2906"/>
                <a:gd name="T63" fmla="*/ 832 h 2394"/>
                <a:gd name="T64" fmla="*/ 31 w 2906"/>
                <a:gd name="T65" fmla="*/ 767 h 2394"/>
                <a:gd name="T66" fmla="*/ 81 w 2906"/>
                <a:gd name="T67" fmla="*/ 717 h 2394"/>
                <a:gd name="T68" fmla="*/ 146 w 2906"/>
                <a:gd name="T69" fmla="*/ 689 h 2394"/>
                <a:gd name="T70" fmla="*/ 389 w 2906"/>
                <a:gd name="T71" fmla="*/ 686 h 2394"/>
                <a:gd name="T72" fmla="*/ 388 w 2906"/>
                <a:gd name="T73" fmla="*/ 222 h 2394"/>
                <a:gd name="T74" fmla="*/ 404 w 2906"/>
                <a:gd name="T75" fmla="*/ 145 h 2394"/>
                <a:gd name="T76" fmla="*/ 445 w 2906"/>
                <a:gd name="T77" fmla="*/ 79 h 2394"/>
                <a:gd name="T78" fmla="*/ 506 w 2906"/>
                <a:gd name="T79" fmla="*/ 30 h 2394"/>
                <a:gd name="T80" fmla="*/ 584 w 2906"/>
                <a:gd name="T81" fmla="*/ 4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06" h="2394">
                  <a:moveTo>
                    <a:pt x="627" y="0"/>
                  </a:moveTo>
                  <a:lnTo>
                    <a:pt x="2668" y="0"/>
                  </a:lnTo>
                  <a:lnTo>
                    <a:pt x="2710" y="4"/>
                  </a:lnTo>
                  <a:lnTo>
                    <a:pt x="2752" y="13"/>
                  </a:lnTo>
                  <a:lnTo>
                    <a:pt x="2788" y="30"/>
                  </a:lnTo>
                  <a:lnTo>
                    <a:pt x="2822" y="52"/>
                  </a:lnTo>
                  <a:lnTo>
                    <a:pt x="2851" y="79"/>
                  </a:lnTo>
                  <a:lnTo>
                    <a:pt x="2874" y="110"/>
                  </a:lnTo>
                  <a:lnTo>
                    <a:pt x="2892" y="145"/>
                  </a:lnTo>
                  <a:lnTo>
                    <a:pt x="2903" y="183"/>
                  </a:lnTo>
                  <a:lnTo>
                    <a:pt x="2906" y="222"/>
                  </a:lnTo>
                  <a:lnTo>
                    <a:pt x="2906" y="1659"/>
                  </a:lnTo>
                  <a:lnTo>
                    <a:pt x="2903" y="1699"/>
                  </a:lnTo>
                  <a:lnTo>
                    <a:pt x="2892" y="1736"/>
                  </a:lnTo>
                  <a:lnTo>
                    <a:pt x="2874" y="1771"/>
                  </a:lnTo>
                  <a:lnTo>
                    <a:pt x="2851" y="1802"/>
                  </a:lnTo>
                  <a:lnTo>
                    <a:pt x="2822" y="1828"/>
                  </a:lnTo>
                  <a:lnTo>
                    <a:pt x="2788" y="1851"/>
                  </a:lnTo>
                  <a:lnTo>
                    <a:pt x="2752" y="1867"/>
                  </a:lnTo>
                  <a:lnTo>
                    <a:pt x="2710" y="1878"/>
                  </a:lnTo>
                  <a:lnTo>
                    <a:pt x="2668" y="1881"/>
                  </a:lnTo>
                  <a:lnTo>
                    <a:pt x="2006" y="1881"/>
                  </a:lnTo>
                  <a:lnTo>
                    <a:pt x="2009" y="1909"/>
                  </a:lnTo>
                  <a:lnTo>
                    <a:pt x="2009" y="1972"/>
                  </a:lnTo>
                  <a:lnTo>
                    <a:pt x="2041" y="1972"/>
                  </a:lnTo>
                  <a:lnTo>
                    <a:pt x="2074" y="1976"/>
                  </a:lnTo>
                  <a:lnTo>
                    <a:pt x="2107" y="1985"/>
                  </a:lnTo>
                  <a:lnTo>
                    <a:pt x="2137" y="2001"/>
                  </a:lnTo>
                  <a:lnTo>
                    <a:pt x="2164" y="2022"/>
                  </a:lnTo>
                  <a:lnTo>
                    <a:pt x="2187" y="2047"/>
                  </a:lnTo>
                  <a:lnTo>
                    <a:pt x="2206" y="2076"/>
                  </a:lnTo>
                  <a:lnTo>
                    <a:pt x="2221" y="2107"/>
                  </a:lnTo>
                  <a:lnTo>
                    <a:pt x="2229" y="2143"/>
                  </a:lnTo>
                  <a:lnTo>
                    <a:pt x="2232" y="2180"/>
                  </a:lnTo>
                  <a:lnTo>
                    <a:pt x="2232" y="2225"/>
                  </a:lnTo>
                  <a:lnTo>
                    <a:pt x="2229" y="2251"/>
                  </a:lnTo>
                  <a:lnTo>
                    <a:pt x="2220" y="2277"/>
                  </a:lnTo>
                  <a:lnTo>
                    <a:pt x="2206" y="2300"/>
                  </a:lnTo>
                  <a:lnTo>
                    <a:pt x="2187" y="2318"/>
                  </a:lnTo>
                  <a:lnTo>
                    <a:pt x="2165" y="2332"/>
                  </a:lnTo>
                  <a:lnTo>
                    <a:pt x="2140" y="2341"/>
                  </a:lnTo>
                  <a:lnTo>
                    <a:pt x="2112" y="2344"/>
                  </a:lnTo>
                  <a:lnTo>
                    <a:pt x="1182" y="2344"/>
                  </a:lnTo>
                  <a:lnTo>
                    <a:pt x="1153" y="2341"/>
                  </a:lnTo>
                  <a:lnTo>
                    <a:pt x="1127" y="2330"/>
                  </a:lnTo>
                  <a:lnTo>
                    <a:pt x="1104" y="2314"/>
                  </a:lnTo>
                  <a:lnTo>
                    <a:pt x="1085" y="2294"/>
                  </a:lnTo>
                  <a:lnTo>
                    <a:pt x="1067" y="2321"/>
                  </a:lnTo>
                  <a:lnTo>
                    <a:pt x="1046" y="2347"/>
                  </a:lnTo>
                  <a:lnTo>
                    <a:pt x="1019" y="2366"/>
                  </a:lnTo>
                  <a:lnTo>
                    <a:pt x="990" y="2382"/>
                  </a:lnTo>
                  <a:lnTo>
                    <a:pt x="957" y="2390"/>
                  </a:lnTo>
                  <a:lnTo>
                    <a:pt x="922" y="2394"/>
                  </a:lnTo>
                  <a:lnTo>
                    <a:pt x="183" y="2394"/>
                  </a:lnTo>
                  <a:lnTo>
                    <a:pt x="146" y="2390"/>
                  </a:lnTo>
                  <a:lnTo>
                    <a:pt x="112" y="2379"/>
                  </a:lnTo>
                  <a:lnTo>
                    <a:pt x="81" y="2363"/>
                  </a:lnTo>
                  <a:lnTo>
                    <a:pt x="53" y="2341"/>
                  </a:lnTo>
                  <a:lnTo>
                    <a:pt x="31" y="2313"/>
                  </a:lnTo>
                  <a:lnTo>
                    <a:pt x="14" y="2282"/>
                  </a:lnTo>
                  <a:lnTo>
                    <a:pt x="3" y="2248"/>
                  </a:lnTo>
                  <a:lnTo>
                    <a:pt x="0" y="2210"/>
                  </a:lnTo>
                  <a:lnTo>
                    <a:pt x="0" y="869"/>
                  </a:lnTo>
                  <a:lnTo>
                    <a:pt x="3" y="832"/>
                  </a:lnTo>
                  <a:lnTo>
                    <a:pt x="14" y="798"/>
                  </a:lnTo>
                  <a:lnTo>
                    <a:pt x="31" y="767"/>
                  </a:lnTo>
                  <a:lnTo>
                    <a:pt x="53" y="739"/>
                  </a:lnTo>
                  <a:lnTo>
                    <a:pt x="81" y="717"/>
                  </a:lnTo>
                  <a:lnTo>
                    <a:pt x="112" y="700"/>
                  </a:lnTo>
                  <a:lnTo>
                    <a:pt x="146" y="689"/>
                  </a:lnTo>
                  <a:lnTo>
                    <a:pt x="183" y="686"/>
                  </a:lnTo>
                  <a:lnTo>
                    <a:pt x="389" y="686"/>
                  </a:lnTo>
                  <a:lnTo>
                    <a:pt x="388" y="682"/>
                  </a:lnTo>
                  <a:lnTo>
                    <a:pt x="388" y="222"/>
                  </a:lnTo>
                  <a:lnTo>
                    <a:pt x="393" y="183"/>
                  </a:lnTo>
                  <a:lnTo>
                    <a:pt x="404" y="145"/>
                  </a:lnTo>
                  <a:lnTo>
                    <a:pt x="420" y="110"/>
                  </a:lnTo>
                  <a:lnTo>
                    <a:pt x="445" y="79"/>
                  </a:lnTo>
                  <a:lnTo>
                    <a:pt x="474" y="52"/>
                  </a:lnTo>
                  <a:lnTo>
                    <a:pt x="506" y="30"/>
                  </a:lnTo>
                  <a:lnTo>
                    <a:pt x="544" y="13"/>
                  </a:lnTo>
                  <a:lnTo>
                    <a:pt x="584" y="4"/>
                  </a:lnTo>
                  <a:lnTo>
                    <a:pt x="627"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7" name="Freeform 46"/>
            <p:cNvSpPr>
              <a:spLocks noEditPoints="1"/>
            </p:cNvSpPr>
            <p:nvPr/>
          </p:nvSpPr>
          <p:spPr bwMode="auto">
            <a:xfrm>
              <a:off x="2616524" y="2685556"/>
              <a:ext cx="203047" cy="341914"/>
            </a:xfrm>
            <a:custGeom>
              <a:avLst/>
              <a:gdLst>
                <a:gd name="T0" fmla="*/ 542 w 867"/>
                <a:gd name="T1" fmla="*/ 1114 h 1469"/>
                <a:gd name="T2" fmla="*/ 501 w 867"/>
                <a:gd name="T3" fmla="*/ 1133 h 1469"/>
                <a:gd name="T4" fmla="*/ 472 w 867"/>
                <a:gd name="T5" fmla="*/ 1169 h 1469"/>
                <a:gd name="T6" fmla="*/ 461 w 867"/>
                <a:gd name="T7" fmla="*/ 1215 h 1469"/>
                <a:gd name="T8" fmla="*/ 472 w 867"/>
                <a:gd name="T9" fmla="*/ 1263 h 1469"/>
                <a:gd name="T10" fmla="*/ 501 w 867"/>
                <a:gd name="T11" fmla="*/ 1299 h 1469"/>
                <a:gd name="T12" fmla="*/ 542 w 867"/>
                <a:gd name="T13" fmla="*/ 1318 h 1469"/>
                <a:gd name="T14" fmla="*/ 590 w 867"/>
                <a:gd name="T15" fmla="*/ 1318 h 1469"/>
                <a:gd name="T16" fmla="*/ 633 w 867"/>
                <a:gd name="T17" fmla="*/ 1299 h 1469"/>
                <a:gd name="T18" fmla="*/ 662 w 867"/>
                <a:gd name="T19" fmla="*/ 1263 h 1469"/>
                <a:gd name="T20" fmla="*/ 673 w 867"/>
                <a:gd name="T21" fmla="*/ 1215 h 1469"/>
                <a:gd name="T22" fmla="*/ 662 w 867"/>
                <a:gd name="T23" fmla="*/ 1169 h 1469"/>
                <a:gd name="T24" fmla="*/ 633 w 867"/>
                <a:gd name="T25" fmla="*/ 1133 h 1469"/>
                <a:gd name="T26" fmla="*/ 590 w 867"/>
                <a:gd name="T27" fmla="*/ 1114 h 1469"/>
                <a:gd name="T28" fmla="*/ 185 w 867"/>
                <a:gd name="T29" fmla="*/ 783 h 1469"/>
                <a:gd name="T30" fmla="*/ 685 w 867"/>
                <a:gd name="T31" fmla="*/ 931 h 1469"/>
                <a:gd name="T32" fmla="*/ 185 w 867"/>
                <a:gd name="T33" fmla="*/ 783 h 1469"/>
                <a:gd name="T34" fmla="*/ 185 w 867"/>
                <a:gd name="T35" fmla="*/ 651 h 1469"/>
                <a:gd name="T36" fmla="*/ 685 w 867"/>
                <a:gd name="T37" fmla="*/ 501 h 1469"/>
                <a:gd name="T38" fmla="*/ 185 w 867"/>
                <a:gd name="T39" fmla="*/ 220 h 1469"/>
                <a:gd name="T40" fmla="*/ 685 w 867"/>
                <a:gd name="T41" fmla="*/ 369 h 1469"/>
                <a:gd name="T42" fmla="*/ 185 w 867"/>
                <a:gd name="T43" fmla="*/ 220 h 1469"/>
                <a:gd name="T44" fmla="*/ 803 w 867"/>
                <a:gd name="T45" fmla="*/ 0 h 1469"/>
                <a:gd name="T46" fmla="*/ 841 w 867"/>
                <a:gd name="T47" fmla="*/ 12 h 1469"/>
                <a:gd name="T48" fmla="*/ 864 w 867"/>
                <a:gd name="T49" fmla="*/ 44 h 1469"/>
                <a:gd name="T50" fmla="*/ 867 w 867"/>
                <a:gd name="T51" fmla="*/ 1405 h 1469"/>
                <a:gd name="T52" fmla="*/ 855 w 867"/>
                <a:gd name="T53" fmla="*/ 1444 h 1469"/>
                <a:gd name="T54" fmla="*/ 824 w 867"/>
                <a:gd name="T55" fmla="*/ 1466 h 1469"/>
                <a:gd name="T56" fmla="*/ 64 w 867"/>
                <a:gd name="T57" fmla="*/ 1469 h 1469"/>
                <a:gd name="T58" fmla="*/ 26 w 867"/>
                <a:gd name="T59" fmla="*/ 1457 h 1469"/>
                <a:gd name="T60" fmla="*/ 3 w 867"/>
                <a:gd name="T61" fmla="*/ 1426 h 1469"/>
                <a:gd name="T62" fmla="*/ 0 w 867"/>
                <a:gd name="T63" fmla="*/ 64 h 1469"/>
                <a:gd name="T64" fmla="*/ 12 w 867"/>
                <a:gd name="T65" fmla="*/ 26 h 1469"/>
                <a:gd name="T66" fmla="*/ 44 w 867"/>
                <a:gd name="T67" fmla="*/ 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1469">
                  <a:moveTo>
                    <a:pt x="566" y="1110"/>
                  </a:moveTo>
                  <a:lnTo>
                    <a:pt x="542" y="1114"/>
                  </a:lnTo>
                  <a:lnTo>
                    <a:pt x="520" y="1121"/>
                  </a:lnTo>
                  <a:lnTo>
                    <a:pt x="501" y="1133"/>
                  </a:lnTo>
                  <a:lnTo>
                    <a:pt x="484" y="1150"/>
                  </a:lnTo>
                  <a:lnTo>
                    <a:pt x="472" y="1169"/>
                  </a:lnTo>
                  <a:lnTo>
                    <a:pt x="463" y="1191"/>
                  </a:lnTo>
                  <a:lnTo>
                    <a:pt x="461" y="1215"/>
                  </a:lnTo>
                  <a:lnTo>
                    <a:pt x="463" y="1240"/>
                  </a:lnTo>
                  <a:lnTo>
                    <a:pt x="472" y="1263"/>
                  </a:lnTo>
                  <a:lnTo>
                    <a:pt x="484" y="1282"/>
                  </a:lnTo>
                  <a:lnTo>
                    <a:pt x="501" y="1299"/>
                  </a:lnTo>
                  <a:lnTo>
                    <a:pt x="520" y="1311"/>
                  </a:lnTo>
                  <a:lnTo>
                    <a:pt x="542" y="1318"/>
                  </a:lnTo>
                  <a:lnTo>
                    <a:pt x="566" y="1322"/>
                  </a:lnTo>
                  <a:lnTo>
                    <a:pt x="590" y="1318"/>
                  </a:lnTo>
                  <a:lnTo>
                    <a:pt x="613" y="1311"/>
                  </a:lnTo>
                  <a:lnTo>
                    <a:pt x="633" y="1299"/>
                  </a:lnTo>
                  <a:lnTo>
                    <a:pt x="648" y="1282"/>
                  </a:lnTo>
                  <a:lnTo>
                    <a:pt x="662" y="1263"/>
                  </a:lnTo>
                  <a:lnTo>
                    <a:pt x="669" y="1240"/>
                  </a:lnTo>
                  <a:lnTo>
                    <a:pt x="673" y="1215"/>
                  </a:lnTo>
                  <a:lnTo>
                    <a:pt x="669" y="1191"/>
                  </a:lnTo>
                  <a:lnTo>
                    <a:pt x="662" y="1169"/>
                  </a:lnTo>
                  <a:lnTo>
                    <a:pt x="648" y="1150"/>
                  </a:lnTo>
                  <a:lnTo>
                    <a:pt x="633" y="1133"/>
                  </a:lnTo>
                  <a:lnTo>
                    <a:pt x="613" y="1121"/>
                  </a:lnTo>
                  <a:lnTo>
                    <a:pt x="590" y="1114"/>
                  </a:lnTo>
                  <a:lnTo>
                    <a:pt x="566" y="1110"/>
                  </a:lnTo>
                  <a:close/>
                  <a:moveTo>
                    <a:pt x="185" y="783"/>
                  </a:moveTo>
                  <a:lnTo>
                    <a:pt x="185" y="931"/>
                  </a:lnTo>
                  <a:lnTo>
                    <a:pt x="685" y="931"/>
                  </a:lnTo>
                  <a:lnTo>
                    <a:pt x="685" y="783"/>
                  </a:lnTo>
                  <a:lnTo>
                    <a:pt x="185" y="783"/>
                  </a:lnTo>
                  <a:close/>
                  <a:moveTo>
                    <a:pt x="185" y="501"/>
                  </a:moveTo>
                  <a:lnTo>
                    <a:pt x="185" y="651"/>
                  </a:lnTo>
                  <a:lnTo>
                    <a:pt x="685" y="651"/>
                  </a:lnTo>
                  <a:lnTo>
                    <a:pt x="685" y="501"/>
                  </a:lnTo>
                  <a:lnTo>
                    <a:pt x="185" y="501"/>
                  </a:lnTo>
                  <a:close/>
                  <a:moveTo>
                    <a:pt x="185" y="220"/>
                  </a:moveTo>
                  <a:lnTo>
                    <a:pt x="185" y="369"/>
                  </a:lnTo>
                  <a:lnTo>
                    <a:pt x="685" y="369"/>
                  </a:lnTo>
                  <a:lnTo>
                    <a:pt x="685" y="220"/>
                  </a:lnTo>
                  <a:lnTo>
                    <a:pt x="185" y="220"/>
                  </a:lnTo>
                  <a:close/>
                  <a:moveTo>
                    <a:pt x="64" y="0"/>
                  </a:moveTo>
                  <a:lnTo>
                    <a:pt x="803" y="0"/>
                  </a:lnTo>
                  <a:lnTo>
                    <a:pt x="824" y="3"/>
                  </a:lnTo>
                  <a:lnTo>
                    <a:pt x="841" y="12"/>
                  </a:lnTo>
                  <a:lnTo>
                    <a:pt x="855" y="26"/>
                  </a:lnTo>
                  <a:lnTo>
                    <a:pt x="864" y="44"/>
                  </a:lnTo>
                  <a:lnTo>
                    <a:pt x="867" y="64"/>
                  </a:lnTo>
                  <a:lnTo>
                    <a:pt x="867" y="1405"/>
                  </a:lnTo>
                  <a:lnTo>
                    <a:pt x="864" y="1426"/>
                  </a:lnTo>
                  <a:lnTo>
                    <a:pt x="855" y="1444"/>
                  </a:lnTo>
                  <a:lnTo>
                    <a:pt x="841" y="1457"/>
                  </a:lnTo>
                  <a:lnTo>
                    <a:pt x="824" y="1466"/>
                  </a:lnTo>
                  <a:lnTo>
                    <a:pt x="803" y="1469"/>
                  </a:lnTo>
                  <a:lnTo>
                    <a:pt x="64" y="1469"/>
                  </a:lnTo>
                  <a:lnTo>
                    <a:pt x="44" y="1466"/>
                  </a:lnTo>
                  <a:lnTo>
                    <a:pt x="26" y="1457"/>
                  </a:lnTo>
                  <a:lnTo>
                    <a:pt x="12" y="1444"/>
                  </a:lnTo>
                  <a:lnTo>
                    <a:pt x="3" y="1426"/>
                  </a:lnTo>
                  <a:lnTo>
                    <a:pt x="0" y="1405"/>
                  </a:lnTo>
                  <a:lnTo>
                    <a:pt x="0" y="64"/>
                  </a:lnTo>
                  <a:lnTo>
                    <a:pt x="3" y="44"/>
                  </a:lnTo>
                  <a:lnTo>
                    <a:pt x="12" y="26"/>
                  </a:lnTo>
                  <a:lnTo>
                    <a:pt x="26" y="12"/>
                  </a:lnTo>
                  <a:lnTo>
                    <a:pt x="44" y="3"/>
                  </a:lnTo>
                  <a:lnTo>
                    <a:pt x="64"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8" name="Freeform 47"/>
            <p:cNvSpPr>
              <a:spLocks noEditPoints="1"/>
            </p:cNvSpPr>
            <p:nvPr/>
          </p:nvSpPr>
          <p:spPr bwMode="auto">
            <a:xfrm>
              <a:off x="2707543" y="2525685"/>
              <a:ext cx="532126" cy="491283"/>
            </a:xfrm>
            <a:custGeom>
              <a:avLst/>
              <a:gdLst>
                <a:gd name="T0" fmla="*/ 901 w 2280"/>
                <a:gd name="T1" fmla="*/ 1789 h 2105"/>
                <a:gd name="T2" fmla="*/ 1382 w 2280"/>
                <a:gd name="T3" fmla="*/ 1789 h 2105"/>
                <a:gd name="T4" fmla="*/ 1382 w 2280"/>
                <a:gd name="T5" fmla="*/ 1972 h 2105"/>
                <a:gd name="T6" fmla="*/ 1534 w 2280"/>
                <a:gd name="T7" fmla="*/ 1972 h 2105"/>
                <a:gd name="T8" fmla="*/ 1553 w 2280"/>
                <a:gd name="T9" fmla="*/ 1975 h 2105"/>
                <a:gd name="T10" fmla="*/ 1570 w 2280"/>
                <a:gd name="T11" fmla="*/ 1984 h 2105"/>
                <a:gd name="T12" fmla="*/ 1584 w 2280"/>
                <a:gd name="T13" fmla="*/ 1998 h 2105"/>
                <a:gd name="T14" fmla="*/ 1595 w 2280"/>
                <a:gd name="T15" fmla="*/ 2015 h 2105"/>
                <a:gd name="T16" fmla="*/ 1603 w 2280"/>
                <a:gd name="T17" fmla="*/ 2037 h 2105"/>
                <a:gd name="T18" fmla="*/ 1605 w 2280"/>
                <a:gd name="T19" fmla="*/ 2060 h 2105"/>
                <a:gd name="T20" fmla="*/ 1605 w 2280"/>
                <a:gd name="T21" fmla="*/ 2105 h 2105"/>
                <a:gd name="T22" fmla="*/ 675 w 2280"/>
                <a:gd name="T23" fmla="*/ 2105 h 2105"/>
                <a:gd name="T24" fmla="*/ 675 w 2280"/>
                <a:gd name="T25" fmla="*/ 2060 h 2105"/>
                <a:gd name="T26" fmla="*/ 678 w 2280"/>
                <a:gd name="T27" fmla="*/ 2037 h 2105"/>
                <a:gd name="T28" fmla="*/ 685 w 2280"/>
                <a:gd name="T29" fmla="*/ 2015 h 2105"/>
                <a:gd name="T30" fmla="*/ 697 w 2280"/>
                <a:gd name="T31" fmla="*/ 1998 h 2105"/>
                <a:gd name="T32" fmla="*/ 711 w 2280"/>
                <a:gd name="T33" fmla="*/ 1984 h 2105"/>
                <a:gd name="T34" fmla="*/ 728 w 2280"/>
                <a:gd name="T35" fmla="*/ 1975 h 2105"/>
                <a:gd name="T36" fmla="*/ 748 w 2280"/>
                <a:gd name="T37" fmla="*/ 1972 h 2105"/>
                <a:gd name="T38" fmla="*/ 901 w 2280"/>
                <a:gd name="T39" fmla="*/ 1972 h 2105"/>
                <a:gd name="T40" fmla="*/ 901 w 2280"/>
                <a:gd name="T41" fmla="*/ 1789 h 2105"/>
                <a:gd name="T42" fmla="*/ 120 w 2280"/>
                <a:gd name="T43" fmla="*/ 0 h 2105"/>
                <a:gd name="T44" fmla="*/ 2161 w 2280"/>
                <a:gd name="T45" fmla="*/ 0 h 2105"/>
                <a:gd name="T46" fmla="*/ 2189 w 2280"/>
                <a:gd name="T47" fmla="*/ 2 h 2105"/>
                <a:gd name="T48" fmla="*/ 2213 w 2280"/>
                <a:gd name="T49" fmla="*/ 9 h 2105"/>
                <a:gd name="T50" fmla="*/ 2235 w 2280"/>
                <a:gd name="T51" fmla="*/ 21 h 2105"/>
                <a:gd name="T52" fmla="*/ 2254 w 2280"/>
                <a:gd name="T53" fmla="*/ 38 h 2105"/>
                <a:gd name="T54" fmla="*/ 2268 w 2280"/>
                <a:gd name="T55" fmla="*/ 57 h 2105"/>
                <a:gd name="T56" fmla="*/ 2277 w 2280"/>
                <a:gd name="T57" fmla="*/ 78 h 2105"/>
                <a:gd name="T58" fmla="*/ 2280 w 2280"/>
                <a:gd name="T59" fmla="*/ 102 h 2105"/>
                <a:gd name="T60" fmla="*/ 2280 w 2280"/>
                <a:gd name="T61" fmla="*/ 1539 h 2105"/>
                <a:gd name="T62" fmla="*/ 2277 w 2280"/>
                <a:gd name="T63" fmla="*/ 1562 h 2105"/>
                <a:gd name="T64" fmla="*/ 2268 w 2280"/>
                <a:gd name="T65" fmla="*/ 1584 h 2105"/>
                <a:gd name="T66" fmla="*/ 2254 w 2280"/>
                <a:gd name="T67" fmla="*/ 1603 h 2105"/>
                <a:gd name="T68" fmla="*/ 2235 w 2280"/>
                <a:gd name="T69" fmla="*/ 1619 h 2105"/>
                <a:gd name="T70" fmla="*/ 2213 w 2280"/>
                <a:gd name="T71" fmla="*/ 1631 h 2105"/>
                <a:gd name="T72" fmla="*/ 2189 w 2280"/>
                <a:gd name="T73" fmla="*/ 1639 h 2105"/>
                <a:gd name="T74" fmla="*/ 2161 w 2280"/>
                <a:gd name="T75" fmla="*/ 1642 h 2105"/>
                <a:gd name="T76" fmla="*/ 603 w 2280"/>
                <a:gd name="T77" fmla="*/ 1642 h 2105"/>
                <a:gd name="T78" fmla="*/ 603 w 2280"/>
                <a:gd name="T79" fmla="*/ 1355 h 2105"/>
                <a:gd name="T80" fmla="*/ 2084 w 2280"/>
                <a:gd name="T81" fmla="*/ 1355 h 2105"/>
                <a:gd name="T82" fmla="*/ 2084 w 2280"/>
                <a:gd name="T83" fmla="*/ 192 h 2105"/>
                <a:gd name="T84" fmla="*/ 190 w 2280"/>
                <a:gd name="T85" fmla="*/ 192 h 2105"/>
                <a:gd name="T86" fmla="*/ 190 w 2280"/>
                <a:gd name="T87" fmla="*/ 562 h 2105"/>
                <a:gd name="T88" fmla="*/ 0 w 2280"/>
                <a:gd name="T89" fmla="*/ 562 h 2105"/>
                <a:gd name="T90" fmla="*/ 0 w 2280"/>
                <a:gd name="T91" fmla="*/ 102 h 2105"/>
                <a:gd name="T92" fmla="*/ 4 w 2280"/>
                <a:gd name="T93" fmla="*/ 78 h 2105"/>
                <a:gd name="T94" fmla="*/ 13 w 2280"/>
                <a:gd name="T95" fmla="*/ 57 h 2105"/>
                <a:gd name="T96" fmla="*/ 27 w 2280"/>
                <a:gd name="T97" fmla="*/ 38 h 2105"/>
                <a:gd name="T98" fmla="*/ 45 w 2280"/>
                <a:gd name="T99" fmla="*/ 21 h 2105"/>
                <a:gd name="T100" fmla="*/ 67 w 2280"/>
                <a:gd name="T101" fmla="*/ 9 h 2105"/>
                <a:gd name="T102" fmla="*/ 92 w 2280"/>
                <a:gd name="T103" fmla="*/ 2 h 2105"/>
                <a:gd name="T104" fmla="*/ 120 w 2280"/>
                <a:gd name="T105"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0" h="2105">
                  <a:moveTo>
                    <a:pt x="901" y="1789"/>
                  </a:moveTo>
                  <a:lnTo>
                    <a:pt x="1382" y="1789"/>
                  </a:lnTo>
                  <a:lnTo>
                    <a:pt x="1382" y="1972"/>
                  </a:lnTo>
                  <a:lnTo>
                    <a:pt x="1534" y="1972"/>
                  </a:lnTo>
                  <a:lnTo>
                    <a:pt x="1553" y="1975"/>
                  </a:lnTo>
                  <a:lnTo>
                    <a:pt x="1570" y="1984"/>
                  </a:lnTo>
                  <a:lnTo>
                    <a:pt x="1584" y="1998"/>
                  </a:lnTo>
                  <a:lnTo>
                    <a:pt x="1595" y="2015"/>
                  </a:lnTo>
                  <a:lnTo>
                    <a:pt x="1603" y="2037"/>
                  </a:lnTo>
                  <a:lnTo>
                    <a:pt x="1605" y="2060"/>
                  </a:lnTo>
                  <a:lnTo>
                    <a:pt x="1605" y="2105"/>
                  </a:lnTo>
                  <a:lnTo>
                    <a:pt x="675" y="2105"/>
                  </a:lnTo>
                  <a:lnTo>
                    <a:pt x="675" y="2060"/>
                  </a:lnTo>
                  <a:lnTo>
                    <a:pt x="678" y="2037"/>
                  </a:lnTo>
                  <a:lnTo>
                    <a:pt x="685" y="2015"/>
                  </a:lnTo>
                  <a:lnTo>
                    <a:pt x="697" y="1998"/>
                  </a:lnTo>
                  <a:lnTo>
                    <a:pt x="711" y="1984"/>
                  </a:lnTo>
                  <a:lnTo>
                    <a:pt x="728" y="1975"/>
                  </a:lnTo>
                  <a:lnTo>
                    <a:pt x="748" y="1972"/>
                  </a:lnTo>
                  <a:lnTo>
                    <a:pt x="901" y="1972"/>
                  </a:lnTo>
                  <a:lnTo>
                    <a:pt x="901" y="1789"/>
                  </a:lnTo>
                  <a:close/>
                  <a:moveTo>
                    <a:pt x="120" y="0"/>
                  </a:moveTo>
                  <a:lnTo>
                    <a:pt x="2161" y="0"/>
                  </a:lnTo>
                  <a:lnTo>
                    <a:pt x="2189" y="2"/>
                  </a:lnTo>
                  <a:lnTo>
                    <a:pt x="2213" y="9"/>
                  </a:lnTo>
                  <a:lnTo>
                    <a:pt x="2235" y="21"/>
                  </a:lnTo>
                  <a:lnTo>
                    <a:pt x="2254" y="38"/>
                  </a:lnTo>
                  <a:lnTo>
                    <a:pt x="2268" y="57"/>
                  </a:lnTo>
                  <a:lnTo>
                    <a:pt x="2277" y="78"/>
                  </a:lnTo>
                  <a:lnTo>
                    <a:pt x="2280" y="102"/>
                  </a:lnTo>
                  <a:lnTo>
                    <a:pt x="2280" y="1539"/>
                  </a:lnTo>
                  <a:lnTo>
                    <a:pt x="2277" y="1562"/>
                  </a:lnTo>
                  <a:lnTo>
                    <a:pt x="2268" y="1584"/>
                  </a:lnTo>
                  <a:lnTo>
                    <a:pt x="2254" y="1603"/>
                  </a:lnTo>
                  <a:lnTo>
                    <a:pt x="2235" y="1619"/>
                  </a:lnTo>
                  <a:lnTo>
                    <a:pt x="2213" y="1631"/>
                  </a:lnTo>
                  <a:lnTo>
                    <a:pt x="2189" y="1639"/>
                  </a:lnTo>
                  <a:lnTo>
                    <a:pt x="2161" y="1642"/>
                  </a:lnTo>
                  <a:lnTo>
                    <a:pt x="603" y="1642"/>
                  </a:lnTo>
                  <a:lnTo>
                    <a:pt x="603" y="1355"/>
                  </a:lnTo>
                  <a:lnTo>
                    <a:pt x="2084" y="1355"/>
                  </a:lnTo>
                  <a:lnTo>
                    <a:pt x="2084" y="192"/>
                  </a:lnTo>
                  <a:lnTo>
                    <a:pt x="190" y="192"/>
                  </a:lnTo>
                  <a:lnTo>
                    <a:pt x="190" y="562"/>
                  </a:lnTo>
                  <a:lnTo>
                    <a:pt x="0" y="562"/>
                  </a:lnTo>
                  <a:lnTo>
                    <a:pt x="0" y="102"/>
                  </a:lnTo>
                  <a:lnTo>
                    <a:pt x="4" y="78"/>
                  </a:lnTo>
                  <a:lnTo>
                    <a:pt x="13" y="57"/>
                  </a:lnTo>
                  <a:lnTo>
                    <a:pt x="27" y="38"/>
                  </a:lnTo>
                  <a:lnTo>
                    <a:pt x="45" y="21"/>
                  </a:lnTo>
                  <a:lnTo>
                    <a:pt x="67" y="9"/>
                  </a:lnTo>
                  <a:lnTo>
                    <a:pt x="92" y="2"/>
                  </a:lnTo>
                  <a:lnTo>
                    <a:pt x="12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9" name="Group 8"/>
          <p:cNvGrpSpPr/>
          <p:nvPr/>
        </p:nvGrpSpPr>
        <p:grpSpPr>
          <a:xfrm>
            <a:off x="8498702" y="1974958"/>
            <a:ext cx="976099" cy="503946"/>
            <a:chOff x="14199049" y="2406216"/>
            <a:chExt cx="1192979" cy="615921"/>
          </a:xfrm>
        </p:grpSpPr>
        <p:sp>
          <p:nvSpPr>
            <p:cNvPr id="43" name="Freeform 42"/>
            <p:cNvSpPr>
              <a:spLocks/>
            </p:cNvSpPr>
            <p:nvPr/>
          </p:nvSpPr>
          <p:spPr bwMode="auto">
            <a:xfrm>
              <a:off x="14605305" y="2406216"/>
              <a:ext cx="786723" cy="615921"/>
            </a:xfrm>
            <a:custGeom>
              <a:avLst/>
              <a:gdLst>
                <a:gd name="T0" fmla="*/ 594 w 3040"/>
                <a:gd name="T1" fmla="*/ 0 h 2383"/>
                <a:gd name="T2" fmla="*/ 2920 w 3040"/>
                <a:gd name="T3" fmla="*/ 0 h 2383"/>
                <a:gd name="T4" fmla="*/ 2948 w 3040"/>
                <a:gd name="T5" fmla="*/ 4 h 2383"/>
                <a:gd name="T6" fmla="*/ 2972 w 3040"/>
                <a:gd name="T7" fmla="*/ 12 h 2383"/>
                <a:gd name="T8" fmla="*/ 2995 w 3040"/>
                <a:gd name="T9" fmla="*/ 27 h 2383"/>
                <a:gd name="T10" fmla="*/ 3013 w 3040"/>
                <a:gd name="T11" fmla="*/ 45 h 2383"/>
                <a:gd name="T12" fmla="*/ 3028 w 3040"/>
                <a:gd name="T13" fmla="*/ 68 h 2383"/>
                <a:gd name="T14" fmla="*/ 3036 w 3040"/>
                <a:gd name="T15" fmla="*/ 92 h 2383"/>
                <a:gd name="T16" fmla="*/ 3040 w 3040"/>
                <a:gd name="T17" fmla="*/ 120 h 2383"/>
                <a:gd name="T18" fmla="*/ 3040 w 3040"/>
                <a:gd name="T19" fmla="*/ 1821 h 2383"/>
                <a:gd name="T20" fmla="*/ 3036 w 3040"/>
                <a:gd name="T21" fmla="*/ 1847 h 2383"/>
                <a:gd name="T22" fmla="*/ 3028 w 3040"/>
                <a:gd name="T23" fmla="*/ 1873 h 2383"/>
                <a:gd name="T24" fmla="*/ 3013 w 3040"/>
                <a:gd name="T25" fmla="*/ 1896 h 2383"/>
                <a:gd name="T26" fmla="*/ 2995 w 3040"/>
                <a:gd name="T27" fmla="*/ 1914 h 2383"/>
                <a:gd name="T28" fmla="*/ 2972 w 3040"/>
                <a:gd name="T29" fmla="*/ 1929 h 2383"/>
                <a:gd name="T30" fmla="*/ 2948 w 3040"/>
                <a:gd name="T31" fmla="*/ 1937 h 2383"/>
                <a:gd name="T32" fmla="*/ 2920 w 3040"/>
                <a:gd name="T33" fmla="*/ 1941 h 2383"/>
                <a:gd name="T34" fmla="*/ 2578 w 3040"/>
                <a:gd name="T35" fmla="*/ 1941 h 2383"/>
                <a:gd name="T36" fmla="*/ 2573 w 3040"/>
                <a:gd name="T37" fmla="*/ 1939 h 2383"/>
                <a:gd name="T38" fmla="*/ 2567 w 3040"/>
                <a:gd name="T39" fmla="*/ 1939 h 2383"/>
                <a:gd name="T40" fmla="*/ 2567 w 3040"/>
                <a:gd name="T41" fmla="*/ 2263 h 2383"/>
                <a:gd name="T42" fmla="*/ 2564 w 3040"/>
                <a:gd name="T43" fmla="*/ 2291 h 2383"/>
                <a:gd name="T44" fmla="*/ 2555 w 3040"/>
                <a:gd name="T45" fmla="*/ 2317 h 2383"/>
                <a:gd name="T46" fmla="*/ 2541 w 3040"/>
                <a:gd name="T47" fmla="*/ 2338 h 2383"/>
                <a:gd name="T48" fmla="*/ 2522 w 3040"/>
                <a:gd name="T49" fmla="*/ 2357 h 2383"/>
                <a:gd name="T50" fmla="*/ 2499 w 3040"/>
                <a:gd name="T51" fmla="*/ 2371 h 2383"/>
                <a:gd name="T52" fmla="*/ 2475 w 3040"/>
                <a:gd name="T53" fmla="*/ 2381 h 2383"/>
                <a:gd name="T54" fmla="*/ 2447 w 3040"/>
                <a:gd name="T55" fmla="*/ 2383 h 2383"/>
                <a:gd name="T56" fmla="*/ 120 w 3040"/>
                <a:gd name="T57" fmla="*/ 2383 h 2383"/>
                <a:gd name="T58" fmla="*/ 93 w 3040"/>
                <a:gd name="T59" fmla="*/ 2381 h 2383"/>
                <a:gd name="T60" fmla="*/ 68 w 3040"/>
                <a:gd name="T61" fmla="*/ 2371 h 2383"/>
                <a:gd name="T62" fmla="*/ 46 w 3040"/>
                <a:gd name="T63" fmla="*/ 2357 h 2383"/>
                <a:gd name="T64" fmla="*/ 27 w 3040"/>
                <a:gd name="T65" fmla="*/ 2338 h 2383"/>
                <a:gd name="T66" fmla="*/ 14 w 3040"/>
                <a:gd name="T67" fmla="*/ 2317 h 2383"/>
                <a:gd name="T68" fmla="*/ 4 w 3040"/>
                <a:gd name="T69" fmla="*/ 2291 h 2383"/>
                <a:gd name="T70" fmla="*/ 0 w 3040"/>
                <a:gd name="T71" fmla="*/ 2263 h 2383"/>
                <a:gd name="T72" fmla="*/ 0 w 3040"/>
                <a:gd name="T73" fmla="*/ 563 h 2383"/>
                <a:gd name="T74" fmla="*/ 4 w 3040"/>
                <a:gd name="T75" fmla="*/ 536 h 2383"/>
                <a:gd name="T76" fmla="*/ 14 w 3040"/>
                <a:gd name="T77" fmla="*/ 510 h 2383"/>
                <a:gd name="T78" fmla="*/ 27 w 3040"/>
                <a:gd name="T79" fmla="*/ 488 h 2383"/>
                <a:gd name="T80" fmla="*/ 46 w 3040"/>
                <a:gd name="T81" fmla="*/ 469 h 2383"/>
                <a:gd name="T82" fmla="*/ 68 w 3040"/>
                <a:gd name="T83" fmla="*/ 456 h 2383"/>
                <a:gd name="T84" fmla="*/ 93 w 3040"/>
                <a:gd name="T85" fmla="*/ 446 h 2383"/>
                <a:gd name="T86" fmla="*/ 120 w 3040"/>
                <a:gd name="T87" fmla="*/ 444 h 2383"/>
                <a:gd name="T88" fmla="*/ 475 w 3040"/>
                <a:gd name="T89" fmla="*/ 444 h 2383"/>
                <a:gd name="T90" fmla="*/ 474 w 3040"/>
                <a:gd name="T91" fmla="*/ 423 h 2383"/>
                <a:gd name="T92" fmla="*/ 474 w 3040"/>
                <a:gd name="T93" fmla="*/ 120 h 2383"/>
                <a:gd name="T94" fmla="*/ 477 w 3040"/>
                <a:gd name="T95" fmla="*/ 92 h 2383"/>
                <a:gd name="T96" fmla="*/ 486 w 3040"/>
                <a:gd name="T97" fmla="*/ 68 h 2383"/>
                <a:gd name="T98" fmla="*/ 500 w 3040"/>
                <a:gd name="T99" fmla="*/ 45 h 2383"/>
                <a:gd name="T100" fmla="*/ 519 w 3040"/>
                <a:gd name="T101" fmla="*/ 27 h 2383"/>
                <a:gd name="T102" fmla="*/ 541 w 3040"/>
                <a:gd name="T103" fmla="*/ 12 h 2383"/>
                <a:gd name="T104" fmla="*/ 566 w 3040"/>
                <a:gd name="T105" fmla="*/ 4 h 2383"/>
                <a:gd name="T106" fmla="*/ 594 w 3040"/>
                <a:gd name="T107" fmla="*/ 0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0" h="2383">
                  <a:moveTo>
                    <a:pt x="594" y="0"/>
                  </a:moveTo>
                  <a:lnTo>
                    <a:pt x="2920" y="0"/>
                  </a:lnTo>
                  <a:lnTo>
                    <a:pt x="2948" y="4"/>
                  </a:lnTo>
                  <a:lnTo>
                    <a:pt x="2972" y="12"/>
                  </a:lnTo>
                  <a:lnTo>
                    <a:pt x="2995" y="27"/>
                  </a:lnTo>
                  <a:lnTo>
                    <a:pt x="3013" y="45"/>
                  </a:lnTo>
                  <a:lnTo>
                    <a:pt x="3028" y="68"/>
                  </a:lnTo>
                  <a:lnTo>
                    <a:pt x="3036" y="92"/>
                  </a:lnTo>
                  <a:lnTo>
                    <a:pt x="3040" y="120"/>
                  </a:lnTo>
                  <a:lnTo>
                    <a:pt x="3040" y="1821"/>
                  </a:lnTo>
                  <a:lnTo>
                    <a:pt x="3036" y="1847"/>
                  </a:lnTo>
                  <a:lnTo>
                    <a:pt x="3028" y="1873"/>
                  </a:lnTo>
                  <a:lnTo>
                    <a:pt x="3013" y="1896"/>
                  </a:lnTo>
                  <a:lnTo>
                    <a:pt x="2995" y="1914"/>
                  </a:lnTo>
                  <a:lnTo>
                    <a:pt x="2972" y="1929"/>
                  </a:lnTo>
                  <a:lnTo>
                    <a:pt x="2948" y="1937"/>
                  </a:lnTo>
                  <a:lnTo>
                    <a:pt x="2920" y="1941"/>
                  </a:lnTo>
                  <a:lnTo>
                    <a:pt x="2578" y="1941"/>
                  </a:lnTo>
                  <a:lnTo>
                    <a:pt x="2573" y="1939"/>
                  </a:lnTo>
                  <a:lnTo>
                    <a:pt x="2567" y="1939"/>
                  </a:lnTo>
                  <a:lnTo>
                    <a:pt x="2567" y="2263"/>
                  </a:lnTo>
                  <a:lnTo>
                    <a:pt x="2564" y="2291"/>
                  </a:lnTo>
                  <a:lnTo>
                    <a:pt x="2555" y="2317"/>
                  </a:lnTo>
                  <a:lnTo>
                    <a:pt x="2541" y="2338"/>
                  </a:lnTo>
                  <a:lnTo>
                    <a:pt x="2522" y="2357"/>
                  </a:lnTo>
                  <a:lnTo>
                    <a:pt x="2499" y="2371"/>
                  </a:lnTo>
                  <a:lnTo>
                    <a:pt x="2475" y="2381"/>
                  </a:lnTo>
                  <a:lnTo>
                    <a:pt x="2447" y="2383"/>
                  </a:lnTo>
                  <a:lnTo>
                    <a:pt x="120" y="2383"/>
                  </a:lnTo>
                  <a:lnTo>
                    <a:pt x="93" y="2381"/>
                  </a:lnTo>
                  <a:lnTo>
                    <a:pt x="68" y="2371"/>
                  </a:lnTo>
                  <a:lnTo>
                    <a:pt x="46" y="2357"/>
                  </a:lnTo>
                  <a:lnTo>
                    <a:pt x="27" y="2338"/>
                  </a:lnTo>
                  <a:lnTo>
                    <a:pt x="14" y="2317"/>
                  </a:lnTo>
                  <a:lnTo>
                    <a:pt x="4" y="2291"/>
                  </a:lnTo>
                  <a:lnTo>
                    <a:pt x="0" y="2263"/>
                  </a:lnTo>
                  <a:lnTo>
                    <a:pt x="0" y="563"/>
                  </a:lnTo>
                  <a:lnTo>
                    <a:pt x="4" y="536"/>
                  </a:lnTo>
                  <a:lnTo>
                    <a:pt x="14" y="510"/>
                  </a:lnTo>
                  <a:lnTo>
                    <a:pt x="27" y="488"/>
                  </a:lnTo>
                  <a:lnTo>
                    <a:pt x="46" y="469"/>
                  </a:lnTo>
                  <a:lnTo>
                    <a:pt x="68" y="456"/>
                  </a:lnTo>
                  <a:lnTo>
                    <a:pt x="93" y="446"/>
                  </a:lnTo>
                  <a:lnTo>
                    <a:pt x="120" y="444"/>
                  </a:lnTo>
                  <a:lnTo>
                    <a:pt x="475" y="444"/>
                  </a:lnTo>
                  <a:lnTo>
                    <a:pt x="474" y="423"/>
                  </a:lnTo>
                  <a:lnTo>
                    <a:pt x="474" y="120"/>
                  </a:lnTo>
                  <a:lnTo>
                    <a:pt x="477" y="92"/>
                  </a:lnTo>
                  <a:lnTo>
                    <a:pt x="486" y="68"/>
                  </a:lnTo>
                  <a:lnTo>
                    <a:pt x="500" y="45"/>
                  </a:lnTo>
                  <a:lnTo>
                    <a:pt x="519" y="27"/>
                  </a:lnTo>
                  <a:lnTo>
                    <a:pt x="541" y="12"/>
                  </a:lnTo>
                  <a:lnTo>
                    <a:pt x="566" y="4"/>
                  </a:lnTo>
                  <a:lnTo>
                    <a:pt x="594"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4" name="Freeform 43"/>
            <p:cNvSpPr>
              <a:spLocks/>
            </p:cNvSpPr>
            <p:nvPr/>
          </p:nvSpPr>
          <p:spPr bwMode="auto">
            <a:xfrm>
              <a:off x="14320685" y="2437270"/>
              <a:ext cx="602986" cy="439944"/>
            </a:xfrm>
            <a:custGeom>
              <a:avLst/>
              <a:gdLst>
                <a:gd name="T0" fmla="*/ 0 w 2326"/>
                <a:gd name="T1" fmla="*/ 0 h 1701"/>
                <a:gd name="T2" fmla="*/ 2326 w 2326"/>
                <a:gd name="T3" fmla="*/ 0 h 1701"/>
                <a:gd name="T4" fmla="*/ 2326 w 2326"/>
                <a:gd name="T5" fmla="*/ 1701 h 1701"/>
                <a:gd name="T6" fmla="*/ 1984 w 2326"/>
                <a:gd name="T7" fmla="*/ 1701 h 1701"/>
                <a:gd name="T8" fmla="*/ 1984 w 2326"/>
                <a:gd name="T9" fmla="*/ 1344 h 1701"/>
                <a:gd name="T10" fmla="*/ 2096 w 2326"/>
                <a:gd name="T11" fmla="*/ 1344 h 1701"/>
                <a:gd name="T12" fmla="*/ 2096 w 2326"/>
                <a:gd name="T13" fmla="*/ 206 h 1701"/>
                <a:gd name="T14" fmla="*/ 791 w 2326"/>
                <a:gd name="T15" fmla="*/ 206 h 1701"/>
                <a:gd name="T16" fmla="*/ 791 w 2326"/>
                <a:gd name="T17" fmla="*/ 303 h 1701"/>
                <a:gd name="T18" fmla="*/ 629 w 2326"/>
                <a:gd name="T19" fmla="*/ 303 h 1701"/>
                <a:gd name="T20" fmla="*/ 629 w 2326"/>
                <a:gd name="T21" fmla="*/ 202 h 1701"/>
                <a:gd name="T22" fmla="*/ 192 w 2326"/>
                <a:gd name="T23" fmla="*/ 202 h 1701"/>
                <a:gd name="T24" fmla="*/ 192 w 2326"/>
                <a:gd name="T25" fmla="*/ 303 h 1701"/>
                <a:gd name="T26" fmla="*/ 0 w 2326"/>
                <a:gd name="T27" fmla="*/ 303 h 1701"/>
                <a:gd name="T28" fmla="*/ 0 w 2326"/>
                <a:gd name="T29" fmla="*/ 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6" h="1701">
                  <a:moveTo>
                    <a:pt x="0" y="0"/>
                  </a:moveTo>
                  <a:lnTo>
                    <a:pt x="2326" y="0"/>
                  </a:lnTo>
                  <a:lnTo>
                    <a:pt x="2326" y="1701"/>
                  </a:lnTo>
                  <a:lnTo>
                    <a:pt x="1984" y="1701"/>
                  </a:lnTo>
                  <a:lnTo>
                    <a:pt x="1984" y="1344"/>
                  </a:lnTo>
                  <a:lnTo>
                    <a:pt x="2096" y="1344"/>
                  </a:lnTo>
                  <a:lnTo>
                    <a:pt x="2096" y="206"/>
                  </a:lnTo>
                  <a:lnTo>
                    <a:pt x="791" y="206"/>
                  </a:lnTo>
                  <a:lnTo>
                    <a:pt x="791" y="303"/>
                  </a:lnTo>
                  <a:lnTo>
                    <a:pt x="629" y="303"/>
                  </a:lnTo>
                  <a:lnTo>
                    <a:pt x="629" y="202"/>
                  </a:lnTo>
                  <a:lnTo>
                    <a:pt x="192" y="202"/>
                  </a:lnTo>
                  <a:lnTo>
                    <a:pt x="192" y="303"/>
                  </a:lnTo>
                  <a:lnTo>
                    <a:pt x="0" y="303"/>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5" name="Freeform 44"/>
            <p:cNvSpPr>
              <a:spLocks noEditPoints="1"/>
            </p:cNvSpPr>
            <p:nvPr/>
          </p:nvSpPr>
          <p:spPr bwMode="auto">
            <a:xfrm>
              <a:off x="14199049" y="2551139"/>
              <a:ext cx="601687" cy="439944"/>
            </a:xfrm>
            <a:custGeom>
              <a:avLst/>
              <a:gdLst>
                <a:gd name="T0" fmla="*/ 341 w 2327"/>
                <a:gd name="T1" fmla="*/ 680 h 1700"/>
                <a:gd name="T2" fmla="*/ 604 w 2327"/>
                <a:gd name="T3" fmla="*/ 680 h 1700"/>
                <a:gd name="T4" fmla="*/ 604 w 2327"/>
                <a:gd name="T5" fmla="*/ 849 h 1700"/>
                <a:gd name="T6" fmla="*/ 341 w 2327"/>
                <a:gd name="T7" fmla="*/ 849 h 1700"/>
                <a:gd name="T8" fmla="*/ 341 w 2327"/>
                <a:gd name="T9" fmla="*/ 680 h 1700"/>
                <a:gd name="T10" fmla="*/ 341 w 2327"/>
                <a:gd name="T11" fmla="*/ 386 h 1700"/>
                <a:gd name="T12" fmla="*/ 604 w 2327"/>
                <a:gd name="T13" fmla="*/ 386 h 1700"/>
                <a:gd name="T14" fmla="*/ 604 w 2327"/>
                <a:gd name="T15" fmla="*/ 554 h 1700"/>
                <a:gd name="T16" fmla="*/ 341 w 2327"/>
                <a:gd name="T17" fmla="*/ 554 h 1700"/>
                <a:gd name="T18" fmla="*/ 341 w 2327"/>
                <a:gd name="T19" fmla="*/ 386 h 1700"/>
                <a:gd name="T20" fmla="*/ 927 w 2327"/>
                <a:gd name="T21" fmla="*/ 207 h 1700"/>
                <a:gd name="T22" fmla="*/ 927 w 2327"/>
                <a:gd name="T23" fmla="*/ 1358 h 1700"/>
                <a:gd name="T24" fmla="*/ 2098 w 2327"/>
                <a:gd name="T25" fmla="*/ 1358 h 1700"/>
                <a:gd name="T26" fmla="*/ 2098 w 2327"/>
                <a:gd name="T27" fmla="*/ 207 h 1700"/>
                <a:gd name="T28" fmla="*/ 927 w 2327"/>
                <a:gd name="T29" fmla="*/ 207 h 1700"/>
                <a:gd name="T30" fmla="*/ 193 w 2327"/>
                <a:gd name="T31" fmla="*/ 201 h 1700"/>
                <a:gd name="T32" fmla="*/ 193 w 2327"/>
                <a:gd name="T33" fmla="*/ 1364 h 1700"/>
                <a:gd name="T34" fmla="*/ 765 w 2327"/>
                <a:gd name="T35" fmla="*/ 1364 h 1700"/>
                <a:gd name="T36" fmla="*/ 765 w 2327"/>
                <a:gd name="T37" fmla="*/ 201 h 1700"/>
                <a:gd name="T38" fmla="*/ 193 w 2327"/>
                <a:gd name="T39" fmla="*/ 201 h 1700"/>
                <a:gd name="T40" fmla="*/ 0 w 2327"/>
                <a:gd name="T41" fmla="*/ 0 h 1700"/>
                <a:gd name="T42" fmla="*/ 2327 w 2327"/>
                <a:gd name="T43" fmla="*/ 0 h 1700"/>
                <a:gd name="T44" fmla="*/ 2327 w 2327"/>
                <a:gd name="T45" fmla="*/ 1700 h 1700"/>
                <a:gd name="T46" fmla="*/ 0 w 2327"/>
                <a:gd name="T47" fmla="*/ 1700 h 1700"/>
                <a:gd name="T48" fmla="*/ 0 w 2327"/>
                <a:gd name="T49" fmla="*/ 0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7" h="1700">
                  <a:moveTo>
                    <a:pt x="341" y="680"/>
                  </a:moveTo>
                  <a:lnTo>
                    <a:pt x="604" y="680"/>
                  </a:lnTo>
                  <a:lnTo>
                    <a:pt x="604" y="849"/>
                  </a:lnTo>
                  <a:lnTo>
                    <a:pt x="341" y="849"/>
                  </a:lnTo>
                  <a:lnTo>
                    <a:pt x="341" y="680"/>
                  </a:lnTo>
                  <a:close/>
                  <a:moveTo>
                    <a:pt x="341" y="386"/>
                  </a:moveTo>
                  <a:lnTo>
                    <a:pt x="604" y="386"/>
                  </a:lnTo>
                  <a:lnTo>
                    <a:pt x="604" y="554"/>
                  </a:lnTo>
                  <a:lnTo>
                    <a:pt x="341" y="554"/>
                  </a:lnTo>
                  <a:lnTo>
                    <a:pt x="341" y="386"/>
                  </a:lnTo>
                  <a:close/>
                  <a:moveTo>
                    <a:pt x="927" y="207"/>
                  </a:moveTo>
                  <a:lnTo>
                    <a:pt x="927" y="1358"/>
                  </a:lnTo>
                  <a:lnTo>
                    <a:pt x="2098" y="1358"/>
                  </a:lnTo>
                  <a:lnTo>
                    <a:pt x="2098" y="207"/>
                  </a:lnTo>
                  <a:lnTo>
                    <a:pt x="927" y="207"/>
                  </a:lnTo>
                  <a:close/>
                  <a:moveTo>
                    <a:pt x="193" y="201"/>
                  </a:moveTo>
                  <a:lnTo>
                    <a:pt x="193" y="1364"/>
                  </a:lnTo>
                  <a:lnTo>
                    <a:pt x="765" y="1364"/>
                  </a:lnTo>
                  <a:lnTo>
                    <a:pt x="765" y="201"/>
                  </a:lnTo>
                  <a:lnTo>
                    <a:pt x="193" y="201"/>
                  </a:lnTo>
                  <a:close/>
                  <a:moveTo>
                    <a:pt x="0" y="0"/>
                  </a:moveTo>
                  <a:lnTo>
                    <a:pt x="2327" y="0"/>
                  </a:lnTo>
                  <a:lnTo>
                    <a:pt x="2327" y="1700"/>
                  </a:lnTo>
                  <a:lnTo>
                    <a:pt x="0" y="1700"/>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grpSp>
        <p:nvGrpSpPr>
          <p:cNvPr id="10" name="Group 9"/>
          <p:cNvGrpSpPr/>
          <p:nvPr/>
        </p:nvGrpSpPr>
        <p:grpSpPr>
          <a:xfrm>
            <a:off x="9551609" y="1931295"/>
            <a:ext cx="1023648" cy="565414"/>
            <a:chOff x="12028656" y="2379853"/>
            <a:chExt cx="1094369" cy="604476"/>
          </a:xfrm>
        </p:grpSpPr>
        <p:sp>
          <p:nvSpPr>
            <p:cNvPr id="40" name="Freeform 39"/>
            <p:cNvSpPr>
              <a:spLocks/>
            </p:cNvSpPr>
            <p:nvPr/>
          </p:nvSpPr>
          <p:spPr bwMode="auto">
            <a:xfrm>
              <a:off x="12383184" y="2379853"/>
              <a:ext cx="739841" cy="604476"/>
            </a:xfrm>
            <a:custGeom>
              <a:avLst/>
              <a:gdLst>
                <a:gd name="T0" fmla="*/ 2925 w 3170"/>
                <a:gd name="T1" fmla="*/ 0 h 2592"/>
                <a:gd name="T2" fmla="*/ 3002 w 3170"/>
                <a:gd name="T3" fmla="*/ 12 h 2592"/>
                <a:gd name="T4" fmla="*/ 3070 w 3170"/>
                <a:gd name="T5" fmla="*/ 47 h 2592"/>
                <a:gd name="T6" fmla="*/ 3123 w 3170"/>
                <a:gd name="T7" fmla="*/ 100 h 2592"/>
                <a:gd name="T8" fmla="*/ 3157 w 3170"/>
                <a:gd name="T9" fmla="*/ 168 h 2592"/>
                <a:gd name="T10" fmla="*/ 3170 w 3170"/>
                <a:gd name="T11" fmla="*/ 245 h 2592"/>
                <a:gd name="T12" fmla="*/ 3166 w 3170"/>
                <a:gd name="T13" fmla="*/ 1940 h 2592"/>
                <a:gd name="T14" fmla="*/ 3142 w 3170"/>
                <a:gd name="T15" fmla="*/ 2013 h 2592"/>
                <a:gd name="T16" fmla="*/ 3098 w 3170"/>
                <a:gd name="T17" fmla="*/ 2073 h 2592"/>
                <a:gd name="T18" fmla="*/ 3037 w 3170"/>
                <a:gd name="T19" fmla="*/ 2118 h 2592"/>
                <a:gd name="T20" fmla="*/ 2965 w 3170"/>
                <a:gd name="T21" fmla="*/ 2142 h 2592"/>
                <a:gd name="T22" fmla="*/ 1400 w 3170"/>
                <a:gd name="T23" fmla="*/ 2146 h 2592"/>
                <a:gd name="T24" fmla="*/ 1392 w 3170"/>
                <a:gd name="T25" fmla="*/ 2145 h 2592"/>
                <a:gd name="T26" fmla="*/ 1389 w 3170"/>
                <a:gd name="T27" fmla="*/ 2387 h 2592"/>
                <a:gd name="T28" fmla="*/ 1365 w 3170"/>
                <a:gd name="T29" fmla="*/ 2460 h 2592"/>
                <a:gd name="T30" fmla="*/ 1320 w 3170"/>
                <a:gd name="T31" fmla="*/ 2521 h 2592"/>
                <a:gd name="T32" fmla="*/ 1260 w 3170"/>
                <a:gd name="T33" fmla="*/ 2566 h 2592"/>
                <a:gd name="T34" fmla="*/ 1186 w 3170"/>
                <a:gd name="T35" fmla="*/ 2590 h 2592"/>
                <a:gd name="T36" fmla="*/ 245 w 3170"/>
                <a:gd name="T37" fmla="*/ 2592 h 2592"/>
                <a:gd name="T38" fmla="*/ 168 w 3170"/>
                <a:gd name="T39" fmla="*/ 2580 h 2592"/>
                <a:gd name="T40" fmla="*/ 100 w 3170"/>
                <a:gd name="T41" fmla="*/ 2545 h 2592"/>
                <a:gd name="T42" fmla="*/ 47 w 3170"/>
                <a:gd name="T43" fmla="*/ 2492 h 2592"/>
                <a:gd name="T44" fmla="*/ 13 w 3170"/>
                <a:gd name="T45" fmla="*/ 2424 h 2592"/>
                <a:gd name="T46" fmla="*/ 0 w 3170"/>
                <a:gd name="T47" fmla="*/ 2347 h 2592"/>
                <a:gd name="T48" fmla="*/ 4 w 3170"/>
                <a:gd name="T49" fmla="*/ 652 h 2592"/>
                <a:gd name="T50" fmla="*/ 28 w 3170"/>
                <a:gd name="T51" fmla="*/ 579 h 2592"/>
                <a:gd name="T52" fmla="*/ 72 w 3170"/>
                <a:gd name="T53" fmla="*/ 519 h 2592"/>
                <a:gd name="T54" fmla="*/ 133 w 3170"/>
                <a:gd name="T55" fmla="*/ 474 h 2592"/>
                <a:gd name="T56" fmla="*/ 205 w 3170"/>
                <a:gd name="T57" fmla="*/ 450 h 2592"/>
                <a:gd name="T58" fmla="*/ 713 w 3170"/>
                <a:gd name="T59" fmla="*/ 446 h 2592"/>
                <a:gd name="T60" fmla="*/ 717 w 3170"/>
                <a:gd name="T61" fmla="*/ 205 h 2592"/>
                <a:gd name="T62" fmla="*/ 741 w 3170"/>
                <a:gd name="T63" fmla="*/ 133 h 2592"/>
                <a:gd name="T64" fmla="*/ 786 w 3170"/>
                <a:gd name="T65" fmla="*/ 71 h 2592"/>
                <a:gd name="T66" fmla="*/ 846 w 3170"/>
                <a:gd name="T67" fmla="*/ 26 h 2592"/>
                <a:gd name="T68" fmla="*/ 919 w 3170"/>
                <a:gd name="T69" fmla="*/ 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0" h="2592">
                  <a:moveTo>
                    <a:pt x="959" y="0"/>
                  </a:moveTo>
                  <a:lnTo>
                    <a:pt x="2925" y="0"/>
                  </a:lnTo>
                  <a:lnTo>
                    <a:pt x="2965" y="2"/>
                  </a:lnTo>
                  <a:lnTo>
                    <a:pt x="3002" y="12"/>
                  </a:lnTo>
                  <a:lnTo>
                    <a:pt x="3037" y="26"/>
                  </a:lnTo>
                  <a:lnTo>
                    <a:pt x="3070" y="47"/>
                  </a:lnTo>
                  <a:lnTo>
                    <a:pt x="3098" y="71"/>
                  </a:lnTo>
                  <a:lnTo>
                    <a:pt x="3123" y="100"/>
                  </a:lnTo>
                  <a:lnTo>
                    <a:pt x="3142" y="133"/>
                  </a:lnTo>
                  <a:lnTo>
                    <a:pt x="3157" y="168"/>
                  </a:lnTo>
                  <a:lnTo>
                    <a:pt x="3166" y="205"/>
                  </a:lnTo>
                  <a:lnTo>
                    <a:pt x="3170" y="245"/>
                  </a:lnTo>
                  <a:lnTo>
                    <a:pt x="3170" y="1901"/>
                  </a:lnTo>
                  <a:lnTo>
                    <a:pt x="3166" y="1940"/>
                  </a:lnTo>
                  <a:lnTo>
                    <a:pt x="3157" y="1978"/>
                  </a:lnTo>
                  <a:lnTo>
                    <a:pt x="3142" y="2013"/>
                  </a:lnTo>
                  <a:lnTo>
                    <a:pt x="3123" y="2046"/>
                  </a:lnTo>
                  <a:lnTo>
                    <a:pt x="3098" y="2073"/>
                  </a:lnTo>
                  <a:lnTo>
                    <a:pt x="3070" y="2099"/>
                  </a:lnTo>
                  <a:lnTo>
                    <a:pt x="3037" y="2118"/>
                  </a:lnTo>
                  <a:lnTo>
                    <a:pt x="3002" y="2134"/>
                  </a:lnTo>
                  <a:lnTo>
                    <a:pt x="2965" y="2142"/>
                  </a:lnTo>
                  <a:lnTo>
                    <a:pt x="2925" y="2146"/>
                  </a:lnTo>
                  <a:lnTo>
                    <a:pt x="1400" y="2146"/>
                  </a:lnTo>
                  <a:lnTo>
                    <a:pt x="1396" y="2146"/>
                  </a:lnTo>
                  <a:lnTo>
                    <a:pt x="1392" y="2145"/>
                  </a:lnTo>
                  <a:lnTo>
                    <a:pt x="1392" y="2347"/>
                  </a:lnTo>
                  <a:lnTo>
                    <a:pt x="1389" y="2387"/>
                  </a:lnTo>
                  <a:lnTo>
                    <a:pt x="1379" y="2424"/>
                  </a:lnTo>
                  <a:lnTo>
                    <a:pt x="1365" y="2460"/>
                  </a:lnTo>
                  <a:lnTo>
                    <a:pt x="1344" y="2492"/>
                  </a:lnTo>
                  <a:lnTo>
                    <a:pt x="1320" y="2521"/>
                  </a:lnTo>
                  <a:lnTo>
                    <a:pt x="1291" y="2545"/>
                  </a:lnTo>
                  <a:lnTo>
                    <a:pt x="1260" y="2566"/>
                  </a:lnTo>
                  <a:lnTo>
                    <a:pt x="1223" y="2580"/>
                  </a:lnTo>
                  <a:lnTo>
                    <a:pt x="1186" y="2590"/>
                  </a:lnTo>
                  <a:lnTo>
                    <a:pt x="1146" y="2592"/>
                  </a:lnTo>
                  <a:lnTo>
                    <a:pt x="245" y="2592"/>
                  </a:lnTo>
                  <a:lnTo>
                    <a:pt x="205" y="2590"/>
                  </a:lnTo>
                  <a:lnTo>
                    <a:pt x="168" y="2580"/>
                  </a:lnTo>
                  <a:lnTo>
                    <a:pt x="133" y="2566"/>
                  </a:lnTo>
                  <a:lnTo>
                    <a:pt x="100" y="2545"/>
                  </a:lnTo>
                  <a:lnTo>
                    <a:pt x="72" y="2521"/>
                  </a:lnTo>
                  <a:lnTo>
                    <a:pt x="47" y="2492"/>
                  </a:lnTo>
                  <a:lnTo>
                    <a:pt x="28" y="2460"/>
                  </a:lnTo>
                  <a:lnTo>
                    <a:pt x="13" y="2424"/>
                  </a:lnTo>
                  <a:lnTo>
                    <a:pt x="4" y="2387"/>
                  </a:lnTo>
                  <a:lnTo>
                    <a:pt x="0" y="2347"/>
                  </a:lnTo>
                  <a:lnTo>
                    <a:pt x="0" y="691"/>
                  </a:lnTo>
                  <a:lnTo>
                    <a:pt x="4" y="652"/>
                  </a:lnTo>
                  <a:lnTo>
                    <a:pt x="13" y="614"/>
                  </a:lnTo>
                  <a:lnTo>
                    <a:pt x="28" y="579"/>
                  </a:lnTo>
                  <a:lnTo>
                    <a:pt x="47" y="546"/>
                  </a:lnTo>
                  <a:lnTo>
                    <a:pt x="72" y="519"/>
                  </a:lnTo>
                  <a:lnTo>
                    <a:pt x="100" y="493"/>
                  </a:lnTo>
                  <a:lnTo>
                    <a:pt x="133" y="474"/>
                  </a:lnTo>
                  <a:lnTo>
                    <a:pt x="168" y="458"/>
                  </a:lnTo>
                  <a:lnTo>
                    <a:pt x="205" y="450"/>
                  </a:lnTo>
                  <a:lnTo>
                    <a:pt x="245" y="446"/>
                  </a:lnTo>
                  <a:lnTo>
                    <a:pt x="713" y="446"/>
                  </a:lnTo>
                  <a:lnTo>
                    <a:pt x="713" y="245"/>
                  </a:lnTo>
                  <a:lnTo>
                    <a:pt x="717" y="205"/>
                  </a:lnTo>
                  <a:lnTo>
                    <a:pt x="725" y="168"/>
                  </a:lnTo>
                  <a:lnTo>
                    <a:pt x="741" y="133"/>
                  </a:lnTo>
                  <a:lnTo>
                    <a:pt x="760" y="100"/>
                  </a:lnTo>
                  <a:lnTo>
                    <a:pt x="786" y="71"/>
                  </a:lnTo>
                  <a:lnTo>
                    <a:pt x="814" y="47"/>
                  </a:lnTo>
                  <a:lnTo>
                    <a:pt x="846" y="26"/>
                  </a:lnTo>
                  <a:lnTo>
                    <a:pt x="881" y="12"/>
                  </a:lnTo>
                  <a:lnTo>
                    <a:pt x="919" y="2"/>
                  </a:lnTo>
                  <a:lnTo>
                    <a:pt x="959"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1" name="Freeform 40"/>
            <p:cNvSpPr>
              <a:spLocks noEditPoints="1"/>
            </p:cNvSpPr>
            <p:nvPr/>
          </p:nvSpPr>
          <p:spPr bwMode="auto">
            <a:xfrm>
              <a:off x="12028656" y="2511717"/>
              <a:ext cx="268397" cy="444605"/>
            </a:xfrm>
            <a:custGeom>
              <a:avLst/>
              <a:gdLst>
                <a:gd name="T0" fmla="*/ 549 w 1152"/>
                <a:gd name="T1" fmla="*/ 1607 h 1906"/>
                <a:gd name="T2" fmla="*/ 501 w 1152"/>
                <a:gd name="T3" fmla="*/ 1633 h 1906"/>
                <a:gd name="T4" fmla="*/ 475 w 1152"/>
                <a:gd name="T5" fmla="*/ 1680 h 1906"/>
                <a:gd name="T6" fmla="*/ 475 w 1152"/>
                <a:gd name="T7" fmla="*/ 1736 h 1906"/>
                <a:gd name="T8" fmla="*/ 501 w 1152"/>
                <a:gd name="T9" fmla="*/ 1782 h 1906"/>
                <a:gd name="T10" fmla="*/ 549 w 1152"/>
                <a:gd name="T11" fmla="*/ 1809 h 1906"/>
                <a:gd name="T12" fmla="*/ 601 w 1152"/>
                <a:gd name="T13" fmla="*/ 1810 h 1906"/>
                <a:gd name="T14" fmla="*/ 642 w 1152"/>
                <a:gd name="T15" fmla="*/ 1789 h 1906"/>
                <a:gd name="T16" fmla="*/ 671 w 1152"/>
                <a:gd name="T17" fmla="*/ 1754 h 1906"/>
                <a:gd name="T18" fmla="*/ 680 w 1152"/>
                <a:gd name="T19" fmla="*/ 1708 h 1906"/>
                <a:gd name="T20" fmla="*/ 667 w 1152"/>
                <a:gd name="T21" fmla="*/ 1655 h 1906"/>
                <a:gd name="T22" fmla="*/ 628 w 1152"/>
                <a:gd name="T23" fmla="*/ 1617 h 1906"/>
                <a:gd name="T24" fmla="*/ 576 w 1152"/>
                <a:gd name="T25" fmla="*/ 1603 h 1906"/>
                <a:gd name="T26" fmla="*/ 150 w 1152"/>
                <a:gd name="T27" fmla="*/ 1457 h 1906"/>
                <a:gd name="T28" fmla="*/ 1003 w 1152"/>
                <a:gd name="T29" fmla="*/ 215 h 1906"/>
                <a:gd name="T30" fmla="*/ 125 w 1152"/>
                <a:gd name="T31" fmla="*/ 0 h 1906"/>
                <a:gd name="T32" fmla="*/ 1055 w 1152"/>
                <a:gd name="T33" fmla="*/ 3 h 1906"/>
                <a:gd name="T34" fmla="*/ 1105 w 1152"/>
                <a:gd name="T35" fmla="*/ 28 h 1906"/>
                <a:gd name="T36" fmla="*/ 1140 w 1152"/>
                <a:gd name="T37" fmla="*/ 70 h 1906"/>
                <a:gd name="T38" fmla="*/ 1152 w 1152"/>
                <a:gd name="T39" fmla="*/ 125 h 1906"/>
                <a:gd name="T40" fmla="*/ 1149 w 1152"/>
                <a:gd name="T41" fmla="*/ 1810 h 1906"/>
                <a:gd name="T42" fmla="*/ 1125 w 1152"/>
                <a:gd name="T43" fmla="*/ 1859 h 1906"/>
                <a:gd name="T44" fmla="*/ 1082 w 1152"/>
                <a:gd name="T45" fmla="*/ 1894 h 1906"/>
                <a:gd name="T46" fmla="*/ 1026 w 1152"/>
                <a:gd name="T47" fmla="*/ 1906 h 1906"/>
                <a:gd name="T48" fmla="*/ 96 w 1152"/>
                <a:gd name="T49" fmla="*/ 1903 h 1906"/>
                <a:gd name="T50" fmla="*/ 47 w 1152"/>
                <a:gd name="T51" fmla="*/ 1879 h 1906"/>
                <a:gd name="T52" fmla="*/ 13 w 1152"/>
                <a:gd name="T53" fmla="*/ 1836 h 1906"/>
                <a:gd name="T54" fmla="*/ 0 w 1152"/>
                <a:gd name="T55" fmla="*/ 1781 h 1906"/>
                <a:gd name="T56" fmla="*/ 3 w 1152"/>
                <a:gd name="T57" fmla="*/ 96 h 1906"/>
                <a:gd name="T58" fmla="*/ 27 w 1152"/>
                <a:gd name="T59" fmla="*/ 47 h 1906"/>
                <a:gd name="T60" fmla="*/ 70 w 1152"/>
                <a:gd name="T61" fmla="*/ 13 h 1906"/>
                <a:gd name="T62" fmla="*/ 125 w 1152"/>
                <a:gd name="T63" fmla="*/ 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52" h="1906">
                  <a:moveTo>
                    <a:pt x="576" y="1603"/>
                  </a:moveTo>
                  <a:lnTo>
                    <a:pt x="549" y="1607"/>
                  </a:lnTo>
                  <a:lnTo>
                    <a:pt x="523" y="1617"/>
                  </a:lnTo>
                  <a:lnTo>
                    <a:pt x="501" y="1633"/>
                  </a:lnTo>
                  <a:lnTo>
                    <a:pt x="486" y="1655"/>
                  </a:lnTo>
                  <a:lnTo>
                    <a:pt x="475" y="1680"/>
                  </a:lnTo>
                  <a:lnTo>
                    <a:pt x="471" y="1708"/>
                  </a:lnTo>
                  <a:lnTo>
                    <a:pt x="475" y="1736"/>
                  </a:lnTo>
                  <a:lnTo>
                    <a:pt x="486" y="1760"/>
                  </a:lnTo>
                  <a:lnTo>
                    <a:pt x="501" y="1782"/>
                  </a:lnTo>
                  <a:lnTo>
                    <a:pt x="523" y="1798"/>
                  </a:lnTo>
                  <a:lnTo>
                    <a:pt x="549" y="1809"/>
                  </a:lnTo>
                  <a:lnTo>
                    <a:pt x="576" y="1812"/>
                  </a:lnTo>
                  <a:lnTo>
                    <a:pt x="601" y="1810"/>
                  </a:lnTo>
                  <a:lnTo>
                    <a:pt x="622" y="1801"/>
                  </a:lnTo>
                  <a:lnTo>
                    <a:pt x="642" y="1789"/>
                  </a:lnTo>
                  <a:lnTo>
                    <a:pt x="657" y="1773"/>
                  </a:lnTo>
                  <a:lnTo>
                    <a:pt x="671" y="1754"/>
                  </a:lnTo>
                  <a:lnTo>
                    <a:pt x="678" y="1731"/>
                  </a:lnTo>
                  <a:lnTo>
                    <a:pt x="680" y="1708"/>
                  </a:lnTo>
                  <a:lnTo>
                    <a:pt x="677" y="1680"/>
                  </a:lnTo>
                  <a:lnTo>
                    <a:pt x="667" y="1655"/>
                  </a:lnTo>
                  <a:lnTo>
                    <a:pt x="650" y="1633"/>
                  </a:lnTo>
                  <a:lnTo>
                    <a:pt x="628" y="1617"/>
                  </a:lnTo>
                  <a:lnTo>
                    <a:pt x="604" y="1607"/>
                  </a:lnTo>
                  <a:lnTo>
                    <a:pt x="576" y="1603"/>
                  </a:lnTo>
                  <a:close/>
                  <a:moveTo>
                    <a:pt x="150" y="215"/>
                  </a:moveTo>
                  <a:lnTo>
                    <a:pt x="150" y="1457"/>
                  </a:lnTo>
                  <a:lnTo>
                    <a:pt x="1003" y="1457"/>
                  </a:lnTo>
                  <a:lnTo>
                    <a:pt x="1003" y="215"/>
                  </a:lnTo>
                  <a:lnTo>
                    <a:pt x="150" y="215"/>
                  </a:lnTo>
                  <a:close/>
                  <a:moveTo>
                    <a:pt x="125" y="0"/>
                  </a:moveTo>
                  <a:lnTo>
                    <a:pt x="1026" y="0"/>
                  </a:lnTo>
                  <a:lnTo>
                    <a:pt x="1055" y="3"/>
                  </a:lnTo>
                  <a:lnTo>
                    <a:pt x="1082" y="13"/>
                  </a:lnTo>
                  <a:lnTo>
                    <a:pt x="1105" y="28"/>
                  </a:lnTo>
                  <a:lnTo>
                    <a:pt x="1125" y="47"/>
                  </a:lnTo>
                  <a:lnTo>
                    <a:pt x="1140" y="70"/>
                  </a:lnTo>
                  <a:lnTo>
                    <a:pt x="1149" y="96"/>
                  </a:lnTo>
                  <a:lnTo>
                    <a:pt x="1152" y="125"/>
                  </a:lnTo>
                  <a:lnTo>
                    <a:pt x="1152" y="1781"/>
                  </a:lnTo>
                  <a:lnTo>
                    <a:pt x="1149" y="1810"/>
                  </a:lnTo>
                  <a:lnTo>
                    <a:pt x="1140" y="1836"/>
                  </a:lnTo>
                  <a:lnTo>
                    <a:pt x="1125" y="1859"/>
                  </a:lnTo>
                  <a:lnTo>
                    <a:pt x="1105" y="1879"/>
                  </a:lnTo>
                  <a:lnTo>
                    <a:pt x="1082" y="1894"/>
                  </a:lnTo>
                  <a:lnTo>
                    <a:pt x="1055" y="1903"/>
                  </a:lnTo>
                  <a:lnTo>
                    <a:pt x="1026" y="1906"/>
                  </a:lnTo>
                  <a:lnTo>
                    <a:pt x="125" y="1906"/>
                  </a:lnTo>
                  <a:lnTo>
                    <a:pt x="96" y="1903"/>
                  </a:lnTo>
                  <a:lnTo>
                    <a:pt x="70" y="1894"/>
                  </a:lnTo>
                  <a:lnTo>
                    <a:pt x="47" y="1879"/>
                  </a:lnTo>
                  <a:lnTo>
                    <a:pt x="27" y="1859"/>
                  </a:lnTo>
                  <a:lnTo>
                    <a:pt x="13" y="1836"/>
                  </a:lnTo>
                  <a:lnTo>
                    <a:pt x="3" y="1810"/>
                  </a:lnTo>
                  <a:lnTo>
                    <a:pt x="0" y="1781"/>
                  </a:lnTo>
                  <a:lnTo>
                    <a:pt x="0" y="125"/>
                  </a:lnTo>
                  <a:lnTo>
                    <a:pt x="3" y="96"/>
                  </a:lnTo>
                  <a:lnTo>
                    <a:pt x="13" y="70"/>
                  </a:lnTo>
                  <a:lnTo>
                    <a:pt x="27" y="47"/>
                  </a:lnTo>
                  <a:lnTo>
                    <a:pt x="47" y="28"/>
                  </a:lnTo>
                  <a:lnTo>
                    <a:pt x="70" y="13"/>
                  </a:lnTo>
                  <a:lnTo>
                    <a:pt x="96" y="3"/>
                  </a:lnTo>
                  <a:lnTo>
                    <a:pt x="12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42" name="Freeform 41"/>
            <p:cNvSpPr>
              <a:spLocks noEditPoints="1"/>
            </p:cNvSpPr>
            <p:nvPr/>
          </p:nvSpPr>
          <p:spPr bwMode="auto">
            <a:xfrm>
              <a:off x="12195537" y="2407860"/>
              <a:ext cx="516954" cy="444605"/>
            </a:xfrm>
            <a:custGeom>
              <a:avLst/>
              <a:gdLst>
                <a:gd name="T0" fmla="*/ 1404 w 2217"/>
                <a:gd name="T1" fmla="*/ 1581 h 1906"/>
                <a:gd name="T2" fmla="*/ 1363 w 2217"/>
                <a:gd name="T3" fmla="*/ 1600 h 1906"/>
                <a:gd name="T4" fmla="*/ 1334 w 2217"/>
                <a:gd name="T5" fmla="*/ 1637 h 1906"/>
                <a:gd name="T6" fmla="*/ 1324 w 2217"/>
                <a:gd name="T7" fmla="*/ 1683 h 1906"/>
                <a:gd name="T8" fmla="*/ 1337 w 2217"/>
                <a:gd name="T9" fmla="*/ 1736 h 1906"/>
                <a:gd name="T10" fmla="*/ 1375 w 2217"/>
                <a:gd name="T11" fmla="*/ 1773 h 1906"/>
                <a:gd name="T12" fmla="*/ 1428 w 2217"/>
                <a:gd name="T13" fmla="*/ 1788 h 1906"/>
                <a:gd name="T14" fmla="*/ 1481 w 2217"/>
                <a:gd name="T15" fmla="*/ 1773 h 1906"/>
                <a:gd name="T16" fmla="*/ 1519 w 2217"/>
                <a:gd name="T17" fmla="*/ 1736 h 1906"/>
                <a:gd name="T18" fmla="*/ 1533 w 2217"/>
                <a:gd name="T19" fmla="*/ 1683 h 1906"/>
                <a:gd name="T20" fmla="*/ 1522 w 2217"/>
                <a:gd name="T21" fmla="*/ 1642 h 1906"/>
                <a:gd name="T22" fmla="*/ 1493 w 2217"/>
                <a:gd name="T23" fmla="*/ 1604 h 1906"/>
                <a:gd name="T24" fmla="*/ 1452 w 2217"/>
                <a:gd name="T25" fmla="*/ 1581 h 1906"/>
                <a:gd name="T26" fmla="*/ 1109 w 2217"/>
                <a:gd name="T27" fmla="*/ 1577 h 1906"/>
                <a:gd name="T28" fmla="*/ 1063 w 2217"/>
                <a:gd name="T29" fmla="*/ 1588 h 1906"/>
                <a:gd name="T30" fmla="*/ 1026 w 2217"/>
                <a:gd name="T31" fmla="*/ 1617 h 1906"/>
                <a:gd name="T32" fmla="*/ 1007 w 2217"/>
                <a:gd name="T33" fmla="*/ 1658 h 1906"/>
                <a:gd name="T34" fmla="*/ 1007 w 2217"/>
                <a:gd name="T35" fmla="*/ 1710 h 1906"/>
                <a:gd name="T36" fmla="*/ 1035 w 2217"/>
                <a:gd name="T37" fmla="*/ 1756 h 1906"/>
                <a:gd name="T38" fmla="*/ 1081 w 2217"/>
                <a:gd name="T39" fmla="*/ 1784 h 1906"/>
                <a:gd name="T40" fmla="*/ 1136 w 2217"/>
                <a:gd name="T41" fmla="*/ 1784 h 1906"/>
                <a:gd name="T42" fmla="*/ 1182 w 2217"/>
                <a:gd name="T43" fmla="*/ 1756 h 1906"/>
                <a:gd name="T44" fmla="*/ 1210 w 2217"/>
                <a:gd name="T45" fmla="*/ 1710 h 1906"/>
                <a:gd name="T46" fmla="*/ 1210 w 2217"/>
                <a:gd name="T47" fmla="*/ 1662 h 1906"/>
                <a:gd name="T48" fmla="*/ 1191 w 2217"/>
                <a:gd name="T49" fmla="*/ 1622 h 1906"/>
                <a:gd name="T50" fmla="*/ 1155 w 2217"/>
                <a:gd name="T51" fmla="*/ 1591 h 1906"/>
                <a:gd name="T52" fmla="*/ 1109 w 2217"/>
                <a:gd name="T53" fmla="*/ 1577 h 1906"/>
                <a:gd name="T54" fmla="*/ 765 w 2217"/>
                <a:gd name="T55" fmla="*/ 1581 h 1906"/>
                <a:gd name="T56" fmla="*/ 723 w 2217"/>
                <a:gd name="T57" fmla="*/ 1600 h 1906"/>
                <a:gd name="T58" fmla="*/ 695 w 2217"/>
                <a:gd name="T59" fmla="*/ 1637 h 1906"/>
                <a:gd name="T60" fmla="*/ 684 w 2217"/>
                <a:gd name="T61" fmla="*/ 1683 h 1906"/>
                <a:gd name="T62" fmla="*/ 699 w 2217"/>
                <a:gd name="T63" fmla="*/ 1736 h 1906"/>
                <a:gd name="T64" fmla="*/ 736 w 2217"/>
                <a:gd name="T65" fmla="*/ 1773 h 1906"/>
                <a:gd name="T66" fmla="*/ 789 w 2217"/>
                <a:gd name="T67" fmla="*/ 1788 h 1906"/>
                <a:gd name="T68" fmla="*/ 841 w 2217"/>
                <a:gd name="T69" fmla="*/ 1773 h 1906"/>
                <a:gd name="T70" fmla="*/ 880 w 2217"/>
                <a:gd name="T71" fmla="*/ 1736 h 1906"/>
                <a:gd name="T72" fmla="*/ 893 w 2217"/>
                <a:gd name="T73" fmla="*/ 1683 h 1906"/>
                <a:gd name="T74" fmla="*/ 884 w 2217"/>
                <a:gd name="T75" fmla="*/ 1642 h 1906"/>
                <a:gd name="T76" fmla="*/ 855 w 2217"/>
                <a:gd name="T77" fmla="*/ 1604 h 1906"/>
                <a:gd name="T78" fmla="*/ 814 w 2217"/>
                <a:gd name="T79" fmla="*/ 1581 h 1906"/>
                <a:gd name="T80" fmla="*/ 126 w 2217"/>
                <a:gd name="T81" fmla="*/ 0 h 1906"/>
                <a:gd name="T82" fmla="*/ 2121 w 2217"/>
                <a:gd name="T83" fmla="*/ 3 h 1906"/>
                <a:gd name="T84" fmla="*/ 2170 w 2217"/>
                <a:gd name="T85" fmla="*/ 27 h 1906"/>
                <a:gd name="T86" fmla="*/ 2204 w 2217"/>
                <a:gd name="T87" fmla="*/ 70 h 1906"/>
                <a:gd name="T88" fmla="*/ 2217 w 2217"/>
                <a:gd name="T89" fmla="*/ 125 h 1906"/>
                <a:gd name="T90" fmla="*/ 2214 w 2217"/>
                <a:gd name="T91" fmla="*/ 1810 h 1906"/>
                <a:gd name="T92" fmla="*/ 2190 w 2217"/>
                <a:gd name="T93" fmla="*/ 1859 h 1906"/>
                <a:gd name="T94" fmla="*/ 2147 w 2217"/>
                <a:gd name="T95" fmla="*/ 1893 h 1906"/>
                <a:gd name="T96" fmla="*/ 2092 w 2217"/>
                <a:gd name="T97" fmla="*/ 1906 h 1906"/>
                <a:gd name="T98" fmla="*/ 567 w 2217"/>
                <a:gd name="T99" fmla="*/ 1386 h 1906"/>
                <a:gd name="T100" fmla="*/ 2067 w 2217"/>
                <a:gd name="T101" fmla="*/ 214 h 1906"/>
                <a:gd name="T102" fmla="*/ 149 w 2217"/>
                <a:gd name="T103" fmla="*/ 339 h 1906"/>
                <a:gd name="T104" fmla="*/ 0 w 2217"/>
                <a:gd name="T105" fmla="*/ 125 h 1906"/>
                <a:gd name="T106" fmla="*/ 13 w 2217"/>
                <a:gd name="T107" fmla="*/ 70 h 1906"/>
                <a:gd name="T108" fmla="*/ 47 w 2217"/>
                <a:gd name="T109" fmla="*/ 27 h 1906"/>
                <a:gd name="T110" fmla="*/ 97 w 2217"/>
                <a:gd name="T111" fmla="*/ 3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7" h="1906">
                  <a:moveTo>
                    <a:pt x="1428" y="1577"/>
                  </a:moveTo>
                  <a:lnTo>
                    <a:pt x="1404" y="1581"/>
                  </a:lnTo>
                  <a:lnTo>
                    <a:pt x="1382" y="1588"/>
                  </a:lnTo>
                  <a:lnTo>
                    <a:pt x="1363" y="1600"/>
                  </a:lnTo>
                  <a:lnTo>
                    <a:pt x="1347" y="1617"/>
                  </a:lnTo>
                  <a:lnTo>
                    <a:pt x="1334" y="1637"/>
                  </a:lnTo>
                  <a:lnTo>
                    <a:pt x="1326" y="1658"/>
                  </a:lnTo>
                  <a:lnTo>
                    <a:pt x="1324" y="1683"/>
                  </a:lnTo>
                  <a:lnTo>
                    <a:pt x="1328" y="1710"/>
                  </a:lnTo>
                  <a:lnTo>
                    <a:pt x="1337" y="1736"/>
                  </a:lnTo>
                  <a:lnTo>
                    <a:pt x="1354" y="1756"/>
                  </a:lnTo>
                  <a:lnTo>
                    <a:pt x="1375" y="1773"/>
                  </a:lnTo>
                  <a:lnTo>
                    <a:pt x="1400" y="1784"/>
                  </a:lnTo>
                  <a:lnTo>
                    <a:pt x="1428" y="1788"/>
                  </a:lnTo>
                  <a:lnTo>
                    <a:pt x="1456" y="1784"/>
                  </a:lnTo>
                  <a:lnTo>
                    <a:pt x="1481" y="1773"/>
                  </a:lnTo>
                  <a:lnTo>
                    <a:pt x="1502" y="1756"/>
                  </a:lnTo>
                  <a:lnTo>
                    <a:pt x="1519" y="1736"/>
                  </a:lnTo>
                  <a:lnTo>
                    <a:pt x="1529" y="1710"/>
                  </a:lnTo>
                  <a:lnTo>
                    <a:pt x="1533" y="1683"/>
                  </a:lnTo>
                  <a:lnTo>
                    <a:pt x="1531" y="1662"/>
                  </a:lnTo>
                  <a:lnTo>
                    <a:pt x="1522" y="1642"/>
                  </a:lnTo>
                  <a:lnTo>
                    <a:pt x="1510" y="1622"/>
                  </a:lnTo>
                  <a:lnTo>
                    <a:pt x="1493" y="1604"/>
                  </a:lnTo>
                  <a:lnTo>
                    <a:pt x="1474" y="1591"/>
                  </a:lnTo>
                  <a:lnTo>
                    <a:pt x="1452" y="1581"/>
                  </a:lnTo>
                  <a:lnTo>
                    <a:pt x="1428" y="1577"/>
                  </a:lnTo>
                  <a:close/>
                  <a:moveTo>
                    <a:pt x="1109" y="1577"/>
                  </a:moveTo>
                  <a:lnTo>
                    <a:pt x="1085" y="1581"/>
                  </a:lnTo>
                  <a:lnTo>
                    <a:pt x="1063" y="1588"/>
                  </a:lnTo>
                  <a:lnTo>
                    <a:pt x="1043" y="1600"/>
                  </a:lnTo>
                  <a:lnTo>
                    <a:pt x="1026" y="1617"/>
                  </a:lnTo>
                  <a:lnTo>
                    <a:pt x="1014" y="1637"/>
                  </a:lnTo>
                  <a:lnTo>
                    <a:pt x="1007" y="1658"/>
                  </a:lnTo>
                  <a:lnTo>
                    <a:pt x="1003" y="1683"/>
                  </a:lnTo>
                  <a:lnTo>
                    <a:pt x="1007" y="1710"/>
                  </a:lnTo>
                  <a:lnTo>
                    <a:pt x="1018" y="1736"/>
                  </a:lnTo>
                  <a:lnTo>
                    <a:pt x="1035" y="1756"/>
                  </a:lnTo>
                  <a:lnTo>
                    <a:pt x="1055" y="1773"/>
                  </a:lnTo>
                  <a:lnTo>
                    <a:pt x="1081" y="1784"/>
                  </a:lnTo>
                  <a:lnTo>
                    <a:pt x="1109" y="1788"/>
                  </a:lnTo>
                  <a:lnTo>
                    <a:pt x="1136" y="1784"/>
                  </a:lnTo>
                  <a:lnTo>
                    <a:pt x="1162" y="1773"/>
                  </a:lnTo>
                  <a:lnTo>
                    <a:pt x="1182" y="1756"/>
                  </a:lnTo>
                  <a:lnTo>
                    <a:pt x="1199" y="1736"/>
                  </a:lnTo>
                  <a:lnTo>
                    <a:pt x="1210" y="1710"/>
                  </a:lnTo>
                  <a:lnTo>
                    <a:pt x="1214" y="1683"/>
                  </a:lnTo>
                  <a:lnTo>
                    <a:pt x="1210" y="1662"/>
                  </a:lnTo>
                  <a:lnTo>
                    <a:pt x="1203" y="1642"/>
                  </a:lnTo>
                  <a:lnTo>
                    <a:pt x="1191" y="1622"/>
                  </a:lnTo>
                  <a:lnTo>
                    <a:pt x="1174" y="1604"/>
                  </a:lnTo>
                  <a:lnTo>
                    <a:pt x="1155" y="1591"/>
                  </a:lnTo>
                  <a:lnTo>
                    <a:pt x="1133" y="1581"/>
                  </a:lnTo>
                  <a:lnTo>
                    <a:pt x="1109" y="1577"/>
                  </a:lnTo>
                  <a:close/>
                  <a:moveTo>
                    <a:pt x="789" y="1577"/>
                  </a:moveTo>
                  <a:lnTo>
                    <a:pt x="765" y="1581"/>
                  </a:lnTo>
                  <a:lnTo>
                    <a:pt x="744" y="1588"/>
                  </a:lnTo>
                  <a:lnTo>
                    <a:pt x="723" y="1600"/>
                  </a:lnTo>
                  <a:lnTo>
                    <a:pt x="707" y="1617"/>
                  </a:lnTo>
                  <a:lnTo>
                    <a:pt x="695" y="1637"/>
                  </a:lnTo>
                  <a:lnTo>
                    <a:pt x="687" y="1658"/>
                  </a:lnTo>
                  <a:lnTo>
                    <a:pt x="684" y="1683"/>
                  </a:lnTo>
                  <a:lnTo>
                    <a:pt x="688" y="1710"/>
                  </a:lnTo>
                  <a:lnTo>
                    <a:pt x="699" y="1736"/>
                  </a:lnTo>
                  <a:lnTo>
                    <a:pt x="715" y="1756"/>
                  </a:lnTo>
                  <a:lnTo>
                    <a:pt x="736" y="1773"/>
                  </a:lnTo>
                  <a:lnTo>
                    <a:pt x="762" y="1784"/>
                  </a:lnTo>
                  <a:lnTo>
                    <a:pt x="789" y="1788"/>
                  </a:lnTo>
                  <a:lnTo>
                    <a:pt x="817" y="1784"/>
                  </a:lnTo>
                  <a:lnTo>
                    <a:pt x="841" y="1773"/>
                  </a:lnTo>
                  <a:lnTo>
                    <a:pt x="863" y="1756"/>
                  </a:lnTo>
                  <a:lnTo>
                    <a:pt x="880" y="1736"/>
                  </a:lnTo>
                  <a:lnTo>
                    <a:pt x="890" y="1710"/>
                  </a:lnTo>
                  <a:lnTo>
                    <a:pt x="893" y="1683"/>
                  </a:lnTo>
                  <a:lnTo>
                    <a:pt x="891" y="1662"/>
                  </a:lnTo>
                  <a:lnTo>
                    <a:pt x="884" y="1642"/>
                  </a:lnTo>
                  <a:lnTo>
                    <a:pt x="870" y="1622"/>
                  </a:lnTo>
                  <a:lnTo>
                    <a:pt x="855" y="1604"/>
                  </a:lnTo>
                  <a:lnTo>
                    <a:pt x="835" y="1591"/>
                  </a:lnTo>
                  <a:lnTo>
                    <a:pt x="814" y="1581"/>
                  </a:lnTo>
                  <a:lnTo>
                    <a:pt x="789" y="1577"/>
                  </a:lnTo>
                  <a:close/>
                  <a:moveTo>
                    <a:pt x="126" y="0"/>
                  </a:moveTo>
                  <a:lnTo>
                    <a:pt x="2092" y="0"/>
                  </a:lnTo>
                  <a:lnTo>
                    <a:pt x="2121" y="3"/>
                  </a:lnTo>
                  <a:lnTo>
                    <a:pt x="2147" y="12"/>
                  </a:lnTo>
                  <a:lnTo>
                    <a:pt x="2170" y="27"/>
                  </a:lnTo>
                  <a:lnTo>
                    <a:pt x="2190" y="47"/>
                  </a:lnTo>
                  <a:lnTo>
                    <a:pt x="2204" y="70"/>
                  </a:lnTo>
                  <a:lnTo>
                    <a:pt x="2214" y="96"/>
                  </a:lnTo>
                  <a:lnTo>
                    <a:pt x="2217" y="125"/>
                  </a:lnTo>
                  <a:lnTo>
                    <a:pt x="2217" y="1781"/>
                  </a:lnTo>
                  <a:lnTo>
                    <a:pt x="2214" y="1810"/>
                  </a:lnTo>
                  <a:lnTo>
                    <a:pt x="2204" y="1836"/>
                  </a:lnTo>
                  <a:lnTo>
                    <a:pt x="2190" y="1859"/>
                  </a:lnTo>
                  <a:lnTo>
                    <a:pt x="2170" y="1878"/>
                  </a:lnTo>
                  <a:lnTo>
                    <a:pt x="2147" y="1893"/>
                  </a:lnTo>
                  <a:lnTo>
                    <a:pt x="2121" y="1903"/>
                  </a:lnTo>
                  <a:lnTo>
                    <a:pt x="2092" y="1906"/>
                  </a:lnTo>
                  <a:lnTo>
                    <a:pt x="567" y="1906"/>
                  </a:lnTo>
                  <a:lnTo>
                    <a:pt x="567" y="1386"/>
                  </a:lnTo>
                  <a:lnTo>
                    <a:pt x="2067" y="1386"/>
                  </a:lnTo>
                  <a:lnTo>
                    <a:pt x="2067" y="214"/>
                  </a:lnTo>
                  <a:lnTo>
                    <a:pt x="149" y="214"/>
                  </a:lnTo>
                  <a:lnTo>
                    <a:pt x="149" y="339"/>
                  </a:lnTo>
                  <a:lnTo>
                    <a:pt x="0" y="339"/>
                  </a:lnTo>
                  <a:lnTo>
                    <a:pt x="0" y="125"/>
                  </a:lnTo>
                  <a:lnTo>
                    <a:pt x="4" y="96"/>
                  </a:lnTo>
                  <a:lnTo>
                    <a:pt x="13" y="70"/>
                  </a:lnTo>
                  <a:lnTo>
                    <a:pt x="28" y="47"/>
                  </a:lnTo>
                  <a:lnTo>
                    <a:pt x="47" y="27"/>
                  </a:lnTo>
                  <a:lnTo>
                    <a:pt x="70" y="12"/>
                  </a:lnTo>
                  <a:lnTo>
                    <a:pt x="97" y="3"/>
                  </a:lnTo>
                  <a:lnTo>
                    <a:pt x="12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grpSp>
      <p:sp>
        <p:nvSpPr>
          <p:cNvPr id="11" name="TextBox 10"/>
          <p:cNvSpPr txBox="1"/>
          <p:nvPr/>
        </p:nvSpPr>
        <p:spPr>
          <a:xfrm>
            <a:off x="7196322" y="1636556"/>
            <a:ext cx="973267"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Pro</a:t>
            </a:r>
          </a:p>
        </p:txBody>
      </p:sp>
      <p:sp>
        <p:nvSpPr>
          <p:cNvPr id="12" name="TextBox 11"/>
          <p:cNvSpPr txBox="1"/>
          <p:nvPr/>
        </p:nvSpPr>
        <p:spPr>
          <a:xfrm>
            <a:off x="8386748" y="1636556"/>
            <a:ext cx="816716"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Web</a:t>
            </a:r>
          </a:p>
        </p:txBody>
      </p:sp>
      <p:sp>
        <p:nvSpPr>
          <p:cNvPr id="13" name="TextBox 12"/>
          <p:cNvSpPr txBox="1"/>
          <p:nvPr/>
        </p:nvSpPr>
        <p:spPr>
          <a:xfrm>
            <a:off x="9424953" y="1636555"/>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Collector</a:t>
            </a:r>
          </a:p>
        </p:txBody>
      </p:sp>
      <p:sp>
        <p:nvSpPr>
          <p:cNvPr id="37" name="Freeform 36"/>
          <p:cNvSpPr>
            <a:spLocks/>
          </p:cNvSpPr>
          <p:nvPr/>
        </p:nvSpPr>
        <p:spPr bwMode="auto">
          <a:xfrm>
            <a:off x="9202408" y="4872822"/>
            <a:ext cx="617823" cy="505929"/>
          </a:xfrm>
          <a:custGeom>
            <a:avLst/>
            <a:gdLst>
              <a:gd name="T0" fmla="*/ 120 w 2596"/>
              <a:gd name="T1" fmla="*/ 0 h 2126"/>
              <a:gd name="T2" fmla="*/ 2476 w 2596"/>
              <a:gd name="T3" fmla="*/ 0 h 2126"/>
              <a:gd name="T4" fmla="*/ 2504 w 2596"/>
              <a:gd name="T5" fmla="*/ 3 h 2126"/>
              <a:gd name="T6" fmla="*/ 2528 w 2596"/>
              <a:gd name="T7" fmla="*/ 12 h 2126"/>
              <a:gd name="T8" fmla="*/ 2551 w 2596"/>
              <a:gd name="T9" fmla="*/ 26 h 2126"/>
              <a:gd name="T10" fmla="*/ 2569 w 2596"/>
              <a:gd name="T11" fmla="*/ 44 h 2126"/>
              <a:gd name="T12" fmla="*/ 2584 w 2596"/>
              <a:gd name="T13" fmla="*/ 67 h 2126"/>
              <a:gd name="T14" fmla="*/ 2592 w 2596"/>
              <a:gd name="T15" fmla="*/ 92 h 2126"/>
              <a:gd name="T16" fmla="*/ 2596 w 2596"/>
              <a:gd name="T17" fmla="*/ 119 h 2126"/>
              <a:gd name="T18" fmla="*/ 2596 w 2596"/>
              <a:gd name="T19" fmla="*/ 2007 h 2126"/>
              <a:gd name="T20" fmla="*/ 2592 w 2596"/>
              <a:gd name="T21" fmla="*/ 2035 h 2126"/>
              <a:gd name="T22" fmla="*/ 2584 w 2596"/>
              <a:gd name="T23" fmla="*/ 2060 h 2126"/>
              <a:gd name="T24" fmla="*/ 2569 w 2596"/>
              <a:gd name="T25" fmla="*/ 2082 h 2126"/>
              <a:gd name="T26" fmla="*/ 2551 w 2596"/>
              <a:gd name="T27" fmla="*/ 2100 h 2126"/>
              <a:gd name="T28" fmla="*/ 2528 w 2596"/>
              <a:gd name="T29" fmla="*/ 2114 h 2126"/>
              <a:gd name="T30" fmla="*/ 2504 w 2596"/>
              <a:gd name="T31" fmla="*/ 2123 h 2126"/>
              <a:gd name="T32" fmla="*/ 2476 w 2596"/>
              <a:gd name="T33" fmla="*/ 2126 h 2126"/>
              <a:gd name="T34" fmla="*/ 120 w 2596"/>
              <a:gd name="T35" fmla="*/ 2126 h 2126"/>
              <a:gd name="T36" fmla="*/ 92 w 2596"/>
              <a:gd name="T37" fmla="*/ 2123 h 2126"/>
              <a:gd name="T38" fmla="*/ 67 w 2596"/>
              <a:gd name="T39" fmla="*/ 2114 h 2126"/>
              <a:gd name="T40" fmla="*/ 45 w 2596"/>
              <a:gd name="T41" fmla="*/ 2100 h 2126"/>
              <a:gd name="T42" fmla="*/ 25 w 2596"/>
              <a:gd name="T43" fmla="*/ 2082 h 2126"/>
              <a:gd name="T44" fmla="*/ 12 w 2596"/>
              <a:gd name="T45" fmla="*/ 2060 h 2126"/>
              <a:gd name="T46" fmla="*/ 2 w 2596"/>
              <a:gd name="T47" fmla="*/ 2035 h 2126"/>
              <a:gd name="T48" fmla="*/ 0 w 2596"/>
              <a:gd name="T49" fmla="*/ 2007 h 2126"/>
              <a:gd name="T50" fmla="*/ 0 w 2596"/>
              <a:gd name="T51" fmla="*/ 119 h 2126"/>
              <a:gd name="T52" fmla="*/ 2 w 2596"/>
              <a:gd name="T53" fmla="*/ 92 h 2126"/>
              <a:gd name="T54" fmla="*/ 12 w 2596"/>
              <a:gd name="T55" fmla="*/ 67 h 2126"/>
              <a:gd name="T56" fmla="*/ 25 w 2596"/>
              <a:gd name="T57" fmla="*/ 44 h 2126"/>
              <a:gd name="T58" fmla="*/ 45 w 2596"/>
              <a:gd name="T59" fmla="*/ 26 h 2126"/>
              <a:gd name="T60" fmla="*/ 67 w 2596"/>
              <a:gd name="T61" fmla="*/ 12 h 2126"/>
              <a:gd name="T62" fmla="*/ 92 w 2596"/>
              <a:gd name="T63" fmla="*/ 3 h 2126"/>
              <a:gd name="T64" fmla="*/ 120 w 2596"/>
              <a:gd name="T65" fmla="*/ 0 h 2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6" h="2126">
                <a:moveTo>
                  <a:pt x="120" y="0"/>
                </a:moveTo>
                <a:lnTo>
                  <a:pt x="2476" y="0"/>
                </a:lnTo>
                <a:lnTo>
                  <a:pt x="2504" y="3"/>
                </a:lnTo>
                <a:lnTo>
                  <a:pt x="2528" y="12"/>
                </a:lnTo>
                <a:lnTo>
                  <a:pt x="2551" y="26"/>
                </a:lnTo>
                <a:lnTo>
                  <a:pt x="2569" y="44"/>
                </a:lnTo>
                <a:lnTo>
                  <a:pt x="2584" y="67"/>
                </a:lnTo>
                <a:lnTo>
                  <a:pt x="2592" y="92"/>
                </a:lnTo>
                <a:lnTo>
                  <a:pt x="2596" y="119"/>
                </a:lnTo>
                <a:lnTo>
                  <a:pt x="2596" y="2007"/>
                </a:lnTo>
                <a:lnTo>
                  <a:pt x="2592" y="2035"/>
                </a:lnTo>
                <a:lnTo>
                  <a:pt x="2584" y="2060"/>
                </a:lnTo>
                <a:lnTo>
                  <a:pt x="2569" y="2082"/>
                </a:lnTo>
                <a:lnTo>
                  <a:pt x="2551" y="2100"/>
                </a:lnTo>
                <a:lnTo>
                  <a:pt x="2528" y="2114"/>
                </a:lnTo>
                <a:lnTo>
                  <a:pt x="2504" y="2123"/>
                </a:lnTo>
                <a:lnTo>
                  <a:pt x="2476" y="2126"/>
                </a:lnTo>
                <a:lnTo>
                  <a:pt x="120" y="2126"/>
                </a:lnTo>
                <a:lnTo>
                  <a:pt x="92" y="2123"/>
                </a:lnTo>
                <a:lnTo>
                  <a:pt x="67" y="2114"/>
                </a:lnTo>
                <a:lnTo>
                  <a:pt x="45" y="2100"/>
                </a:lnTo>
                <a:lnTo>
                  <a:pt x="25" y="2082"/>
                </a:lnTo>
                <a:lnTo>
                  <a:pt x="12" y="2060"/>
                </a:lnTo>
                <a:lnTo>
                  <a:pt x="2" y="2035"/>
                </a:lnTo>
                <a:lnTo>
                  <a:pt x="0" y="2007"/>
                </a:lnTo>
                <a:lnTo>
                  <a:pt x="0" y="119"/>
                </a:lnTo>
                <a:lnTo>
                  <a:pt x="2" y="92"/>
                </a:lnTo>
                <a:lnTo>
                  <a:pt x="12" y="67"/>
                </a:lnTo>
                <a:lnTo>
                  <a:pt x="25" y="44"/>
                </a:lnTo>
                <a:lnTo>
                  <a:pt x="45" y="26"/>
                </a:lnTo>
                <a:lnTo>
                  <a:pt x="67" y="12"/>
                </a:lnTo>
                <a:lnTo>
                  <a:pt x="92" y="3"/>
                </a:lnTo>
                <a:lnTo>
                  <a:pt x="120"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51" name="TextBox 50"/>
          <p:cNvSpPr txBox="1"/>
          <p:nvPr/>
        </p:nvSpPr>
        <p:spPr>
          <a:xfrm>
            <a:off x="10191253" y="2021879"/>
            <a:ext cx="894069"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C000"/>
                </a:solidFill>
                <a:effectLst/>
                <a:uLnTx/>
                <a:uFillTx/>
                <a:latin typeface="Calibri" panose="020F0502020204030204"/>
                <a:ea typeface="ＭＳ Ｐゴシック"/>
              </a:rPr>
              <a:t>….</a:t>
            </a:r>
          </a:p>
        </p:txBody>
      </p:sp>
      <p:grpSp>
        <p:nvGrpSpPr>
          <p:cNvPr id="66" name="Group 65"/>
          <p:cNvGrpSpPr/>
          <p:nvPr/>
        </p:nvGrpSpPr>
        <p:grpSpPr>
          <a:xfrm>
            <a:off x="7209419" y="3296367"/>
            <a:ext cx="2498287" cy="1002672"/>
            <a:chOff x="6016668" y="3385479"/>
            <a:chExt cx="2498287" cy="1002672"/>
          </a:xfrm>
        </p:grpSpPr>
        <p:sp>
          <p:nvSpPr>
            <p:cNvPr id="57" name="Freeform 56"/>
            <p:cNvSpPr>
              <a:spLocks noEditPoints="1"/>
            </p:cNvSpPr>
            <p:nvPr/>
          </p:nvSpPr>
          <p:spPr bwMode="auto">
            <a:xfrm>
              <a:off x="7538387" y="3633758"/>
              <a:ext cx="783525" cy="464199"/>
            </a:xfrm>
            <a:custGeom>
              <a:avLst/>
              <a:gdLst>
                <a:gd name="T0" fmla="*/ 664 w 1638"/>
                <a:gd name="T1" fmla="*/ 663 h 872"/>
                <a:gd name="T2" fmla="*/ 0 w 1638"/>
                <a:gd name="T3" fmla="*/ 782 h 872"/>
                <a:gd name="T4" fmla="*/ 0 w 1638"/>
                <a:gd name="T5" fmla="*/ 361 h 872"/>
                <a:gd name="T6" fmla="*/ 664 w 1638"/>
                <a:gd name="T7" fmla="*/ 480 h 872"/>
                <a:gd name="T8" fmla="*/ 0 w 1638"/>
                <a:gd name="T9" fmla="*/ 361 h 872"/>
                <a:gd name="T10" fmla="*/ 1638 w 1638"/>
                <a:gd name="T11" fmla="*/ 761 h 872"/>
                <a:gd name="T12" fmla="*/ 1592 w 1638"/>
                <a:gd name="T13" fmla="*/ 802 h 872"/>
                <a:gd name="T14" fmla="*/ 1530 w 1638"/>
                <a:gd name="T15" fmla="*/ 833 h 872"/>
                <a:gd name="T16" fmla="*/ 1456 w 1638"/>
                <a:gd name="T17" fmla="*/ 853 h 872"/>
                <a:gd name="T18" fmla="*/ 1378 w 1638"/>
                <a:gd name="T19" fmla="*/ 865 h 872"/>
                <a:gd name="T20" fmla="*/ 1305 w 1638"/>
                <a:gd name="T21" fmla="*/ 870 h 872"/>
                <a:gd name="T22" fmla="*/ 1239 w 1638"/>
                <a:gd name="T23" fmla="*/ 872 h 872"/>
                <a:gd name="T24" fmla="*/ 1175 w 1638"/>
                <a:gd name="T25" fmla="*/ 870 h 872"/>
                <a:gd name="T26" fmla="*/ 1101 w 1638"/>
                <a:gd name="T27" fmla="*/ 865 h 872"/>
                <a:gd name="T28" fmla="*/ 1024 w 1638"/>
                <a:gd name="T29" fmla="*/ 853 h 872"/>
                <a:gd name="T30" fmla="*/ 950 w 1638"/>
                <a:gd name="T31" fmla="*/ 833 h 872"/>
                <a:gd name="T32" fmla="*/ 887 w 1638"/>
                <a:gd name="T33" fmla="*/ 802 h 872"/>
                <a:gd name="T34" fmla="*/ 840 w 1638"/>
                <a:gd name="T35" fmla="*/ 761 h 872"/>
                <a:gd name="T36" fmla="*/ 873 w 1638"/>
                <a:gd name="T37" fmla="*/ 309 h 872"/>
                <a:gd name="T38" fmla="*/ 953 w 1638"/>
                <a:gd name="T39" fmla="*/ 339 h 872"/>
                <a:gd name="T40" fmla="*/ 1046 w 1638"/>
                <a:gd name="T41" fmla="*/ 359 h 872"/>
                <a:gd name="T42" fmla="*/ 1144 w 1638"/>
                <a:gd name="T43" fmla="*/ 371 h 872"/>
                <a:gd name="T44" fmla="*/ 1239 w 1638"/>
                <a:gd name="T45" fmla="*/ 373 h 872"/>
                <a:gd name="T46" fmla="*/ 1336 w 1638"/>
                <a:gd name="T47" fmla="*/ 371 h 872"/>
                <a:gd name="T48" fmla="*/ 1434 w 1638"/>
                <a:gd name="T49" fmla="*/ 359 h 872"/>
                <a:gd name="T50" fmla="*/ 1526 w 1638"/>
                <a:gd name="T51" fmla="*/ 339 h 872"/>
                <a:gd name="T52" fmla="*/ 1606 w 1638"/>
                <a:gd name="T53" fmla="*/ 309 h 872"/>
                <a:gd name="T54" fmla="*/ 0 w 1638"/>
                <a:gd name="T55" fmla="*/ 59 h 872"/>
                <a:gd name="T56" fmla="*/ 664 w 1638"/>
                <a:gd name="T57" fmla="*/ 177 h 872"/>
                <a:gd name="T58" fmla="*/ 0 w 1638"/>
                <a:gd name="T59" fmla="*/ 59 h 872"/>
                <a:gd name="T60" fmla="*/ 1299 w 1638"/>
                <a:gd name="T61" fmla="*/ 1 h 872"/>
                <a:gd name="T62" fmla="*/ 1407 w 1638"/>
                <a:gd name="T63" fmla="*/ 12 h 872"/>
                <a:gd name="T64" fmla="*/ 1502 w 1638"/>
                <a:gd name="T65" fmla="*/ 30 h 872"/>
                <a:gd name="T66" fmla="*/ 1574 w 1638"/>
                <a:gd name="T67" fmla="*/ 56 h 872"/>
                <a:gd name="T68" fmla="*/ 1621 w 1638"/>
                <a:gd name="T69" fmla="*/ 88 h 872"/>
                <a:gd name="T70" fmla="*/ 1638 w 1638"/>
                <a:gd name="T71" fmla="*/ 123 h 872"/>
                <a:gd name="T72" fmla="*/ 1621 w 1638"/>
                <a:gd name="T73" fmla="*/ 158 h 872"/>
                <a:gd name="T74" fmla="*/ 1574 w 1638"/>
                <a:gd name="T75" fmla="*/ 189 h 872"/>
                <a:gd name="T76" fmla="*/ 1502 w 1638"/>
                <a:gd name="T77" fmla="*/ 216 h 872"/>
                <a:gd name="T78" fmla="*/ 1407 w 1638"/>
                <a:gd name="T79" fmla="*/ 234 h 872"/>
                <a:gd name="T80" fmla="*/ 1299 w 1638"/>
                <a:gd name="T81" fmla="*/ 245 h 872"/>
                <a:gd name="T82" fmla="*/ 1180 w 1638"/>
                <a:gd name="T83" fmla="*/ 245 h 872"/>
                <a:gd name="T84" fmla="*/ 1071 w 1638"/>
                <a:gd name="T85" fmla="*/ 234 h 872"/>
                <a:gd name="T86" fmla="*/ 978 w 1638"/>
                <a:gd name="T87" fmla="*/ 216 h 872"/>
                <a:gd name="T88" fmla="*/ 904 w 1638"/>
                <a:gd name="T89" fmla="*/ 189 h 872"/>
                <a:gd name="T90" fmla="*/ 857 w 1638"/>
                <a:gd name="T91" fmla="*/ 158 h 872"/>
                <a:gd name="T92" fmla="*/ 840 w 1638"/>
                <a:gd name="T93" fmla="*/ 123 h 872"/>
                <a:gd name="T94" fmla="*/ 857 w 1638"/>
                <a:gd name="T95" fmla="*/ 88 h 872"/>
                <a:gd name="T96" fmla="*/ 904 w 1638"/>
                <a:gd name="T97" fmla="*/ 56 h 872"/>
                <a:gd name="T98" fmla="*/ 978 w 1638"/>
                <a:gd name="T99" fmla="*/ 30 h 872"/>
                <a:gd name="T100" fmla="*/ 1071 w 1638"/>
                <a:gd name="T101" fmla="*/ 12 h 872"/>
                <a:gd name="T102" fmla="*/ 1180 w 1638"/>
                <a:gd name="T103" fmla="*/ 1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8" h="872">
                  <a:moveTo>
                    <a:pt x="0" y="663"/>
                  </a:moveTo>
                  <a:lnTo>
                    <a:pt x="664" y="663"/>
                  </a:lnTo>
                  <a:lnTo>
                    <a:pt x="664" y="782"/>
                  </a:lnTo>
                  <a:lnTo>
                    <a:pt x="0" y="782"/>
                  </a:lnTo>
                  <a:lnTo>
                    <a:pt x="0" y="663"/>
                  </a:lnTo>
                  <a:close/>
                  <a:moveTo>
                    <a:pt x="0" y="361"/>
                  </a:moveTo>
                  <a:lnTo>
                    <a:pt x="664" y="361"/>
                  </a:lnTo>
                  <a:lnTo>
                    <a:pt x="664" y="480"/>
                  </a:lnTo>
                  <a:lnTo>
                    <a:pt x="0" y="480"/>
                  </a:lnTo>
                  <a:lnTo>
                    <a:pt x="0" y="361"/>
                  </a:lnTo>
                  <a:close/>
                  <a:moveTo>
                    <a:pt x="1638" y="291"/>
                  </a:moveTo>
                  <a:lnTo>
                    <a:pt x="1638" y="761"/>
                  </a:lnTo>
                  <a:lnTo>
                    <a:pt x="1618" y="783"/>
                  </a:lnTo>
                  <a:lnTo>
                    <a:pt x="1592" y="802"/>
                  </a:lnTo>
                  <a:lnTo>
                    <a:pt x="1562" y="819"/>
                  </a:lnTo>
                  <a:lnTo>
                    <a:pt x="1530" y="833"/>
                  </a:lnTo>
                  <a:lnTo>
                    <a:pt x="1493" y="843"/>
                  </a:lnTo>
                  <a:lnTo>
                    <a:pt x="1456" y="853"/>
                  </a:lnTo>
                  <a:lnTo>
                    <a:pt x="1417" y="859"/>
                  </a:lnTo>
                  <a:lnTo>
                    <a:pt x="1378" y="865"/>
                  </a:lnTo>
                  <a:lnTo>
                    <a:pt x="1341" y="868"/>
                  </a:lnTo>
                  <a:lnTo>
                    <a:pt x="1305" y="870"/>
                  </a:lnTo>
                  <a:lnTo>
                    <a:pt x="1271" y="871"/>
                  </a:lnTo>
                  <a:lnTo>
                    <a:pt x="1239" y="872"/>
                  </a:lnTo>
                  <a:lnTo>
                    <a:pt x="1209" y="871"/>
                  </a:lnTo>
                  <a:lnTo>
                    <a:pt x="1175" y="870"/>
                  </a:lnTo>
                  <a:lnTo>
                    <a:pt x="1139" y="868"/>
                  </a:lnTo>
                  <a:lnTo>
                    <a:pt x="1101" y="865"/>
                  </a:lnTo>
                  <a:lnTo>
                    <a:pt x="1063" y="859"/>
                  </a:lnTo>
                  <a:lnTo>
                    <a:pt x="1024" y="853"/>
                  </a:lnTo>
                  <a:lnTo>
                    <a:pt x="987" y="843"/>
                  </a:lnTo>
                  <a:lnTo>
                    <a:pt x="950" y="833"/>
                  </a:lnTo>
                  <a:lnTo>
                    <a:pt x="916" y="819"/>
                  </a:lnTo>
                  <a:lnTo>
                    <a:pt x="887" y="802"/>
                  </a:lnTo>
                  <a:lnTo>
                    <a:pt x="861" y="784"/>
                  </a:lnTo>
                  <a:lnTo>
                    <a:pt x="840" y="761"/>
                  </a:lnTo>
                  <a:lnTo>
                    <a:pt x="840" y="291"/>
                  </a:lnTo>
                  <a:lnTo>
                    <a:pt x="873" y="309"/>
                  </a:lnTo>
                  <a:lnTo>
                    <a:pt x="912" y="326"/>
                  </a:lnTo>
                  <a:lnTo>
                    <a:pt x="953" y="339"/>
                  </a:lnTo>
                  <a:lnTo>
                    <a:pt x="999" y="350"/>
                  </a:lnTo>
                  <a:lnTo>
                    <a:pt x="1046" y="359"/>
                  </a:lnTo>
                  <a:lnTo>
                    <a:pt x="1094" y="366"/>
                  </a:lnTo>
                  <a:lnTo>
                    <a:pt x="1144" y="371"/>
                  </a:lnTo>
                  <a:lnTo>
                    <a:pt x="1192" y="373"/>
                  </a:lnTo>
                  <a:lnTo>
                    <a:pt x="1239" y="373"/>
                  </a:lnTo>
                  <a:lnTo>
                    <a:pt x="1286" y="373"/>
                  </a:lnTo>
                  <a:lnTo>
                    <a:pt x="1336" y="371"/>
                  </a:lnTo>
                  <a:lnTo>
                    <a:pt x="1384" y="366"/>
                  </a:lnTo>
                  <a:lnTo>
                    <a:pt x="1434" y="359"/>
                  </a:lnTo>
                  <a:lnTo>
                    <a:pt x="1481" y="350"/>
                  </a:lnTo>
                  <a:lnTo>
                    <a:pt x="1526" y="339"/>
                  </a:lnTo>
                  <a:lnTo>
                    <a:pt x="1568" y="326"/>
                  </a:lnTo>
                  <a:lnTo>
                    <a:pt x="1606" y="309"/>
                  </a:lnTo>
                  <a:lnTo>
                    <a:pt x="1638" y="291"/>
                  </a:lnTo>
                  <a:close/>
                  <a:moveTo>
                    <a:pt x="0" y="59"/>
                  </a:moveTo>
                  <a:lnTo>
                    <a:pt x="664" y="59"/>
                  </a:lnTo>
                  <a:lnTo>
                    <a:pt x="664" y="177"/>
                  </a:lnTo>
                  <a:lnTo>
                    <a:pt x="0" y="177"/>
                  </a:lnTo>
                  <a:lnTo>
                    <a:pt x="0" y="59"/>
                  </a:lnTo>
                  <a:close/>
                  <a:moveTo>
                    <a:pt x="1239" y="0"/>
                  </a:moveTo>
                  <a:lnTo>
                    <a:pt x="1299" y="1"/>
                  </a:lnTo>
                  <a:lnTo>
                    <a:pt x="1355" y="6"/>
                  </a:lnTo>
                  <a:lnTo>
                    <a:pt x="1407" y="12"/>
                  </a:lnTo>
                  <a:lnTo>
                    <a:pt x="1457" y="20"/>
                  </a:lnTo>
                  <a:lnTo>
                    <a:pt x="1502" y="30"/>
                  </a:lnTo>
                  <a:lnTo>
                    <a:pt x="1540" y="42"/>
                  </a:lnTo>
                  <a:lnTo>
                    <a:pt x="1574" y="56"/>
                  </a:lnTo>
                  <a:lnTo>
                    <a:pt x="1602" y="71"/>
                  </a:lnTo>
                  <a:lnTo>
                    <a:pt x="1621" y="88"/>
                  </a:lnTo>
                  <a:lnTo>
                    <a:pt x="1635" y="105"/>
                  </a:lnTo>
                  <a:lnTo>
                    <a:pt x="1638" y="123"/>
                  </a:lnTo>
                  <a:lnTo>
                    <a:pt x="1635" y="141"/>
                  </a:lnTo>
                  <a:lnTo>
                    <a:pt x="1621" y="158"/>
                  </a:lnTo>
                  <a:lnTo>
                    <a:pt x="1602" y="175"/>
                  </a:lnTo>
                  <a:lnTo>
                    <a:pt x="1574" y="189"/>
                  </a:lnTo>
                  <a:lnTo>
                    <a:pt x="1540" y="204"/>
                  </a:lnTo>
                  <a:lnTo>
                    <a:pt x="1502" y="216"/>
                  </a:lnTo>
                  <a:lnTo>
                    <a:pt x="1457" y="226"/>
                  </a:lnTo>
                  <a:lnTo>
                    <a:pt x="1407" y="234"/>
                  </a:lnTo>
                  <a:lnTo>
                    <a:pt x="1355" y="240"/>
                  </a:lnTo>
                  <a:lnTo>
                    <a:pt x="1299" y="245"/>
                  </a:lnTo>
                  <a:lnTo>
                    <a:pt x="1239" y="246"/>
                  </a:lnTo>
                  <a:lnTo>
                    <a:pt x="1180" y="245"/>
                  </a:lnTo>
                  <a:lnTo>
                    <a:pt x="1124" y="240"/>
                  </a:lnTo>
                  <a:lnTo>
                    <a:pt x="1071" y="234"/>
                  </a:lnTo>
                  <a:lnTo>
                    <a:pt x="1023" y="226"/>
                  </a:lnTo>
                  <a:lnTo>
                    <a:pt x="978" y="216"/>
                  </a:lnTo>
                  <a:lnTo>
                    <a:pt x="938" y="204"/>
                  </a:lnTo>
                  <a:lnTo>
                    <a:pt x="904" y="189"/>
                  </a:lnTo>
                  <a:lnTo>
                    <a:pt x="878" y="175"/>
                  </a:lnTo>
                  <a:lnTo>
                    <a:pt x="857" y="158"/>
                  </a:lnTo>
                  <a:lnTo>
                    <a:pt x="845" y="141"/>
                  </a:lnTo>
                  <a:lnTo>
                    <a:pt x="840" y="123"/>
                  </a:lnTo>
                  <a:lnTo>
                    <a:pt x="845" y="105"/>
                  </a:lnTo>
                  <a:lnTo>
                    <a:pt x="857" y="88"/>
                  </a:lnTo>
                  <a:lnTo>
                    <a:pt x="878" y="71"/>
                  </a:lnTo>
                  <a:lnTo>
                    <a:pt x="904" y="56"/>
                  </a:lnTo>
                  <a:lnTo>
                    <a:pt x="938" y="42"/>
                  </a:lnTo>
                  <a:lnTo>
                    <a:pt x="978" y="30"/>
                  </a:lnTo>
                  <a:lnTo>
                    <a:pt x="1023" y="20"/>
                  </a:lnTo>
                  <a:lnTo>
                    <a:pt x="1071" y="12"/>
                  </a:lnTo>
                  <a:lnTo>
                    <a:pt x="1124" y="6"/>
                  </a:lnTo>
                  <a:lnTo>
                    <a:pt x="1180" y="1"/>
                  </a:lnTo>
                  <a:lnTo>
                    <a:pt x="1239"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58" name="Freeform 57"/>
            <p:cNvSpPr>
              <a:spLocks noEditPoints="1"/>
            </p:cNvSpPr>
            <p:nvPr/>
          </p:nvSpPr>
          <p:spPr bwMode="auto">
            <a:xfrm>
              <a:off x="7389835" y="3385479"/>
              <a:ext cx="1125120" cy="1002672"/>
            </a:xfrm>
            <a:custGeom>
              <a:avLst/>
              <a:gdLst>
                <a:gd name="T0" fmla="*/ 174 w 2356"/>
                <a:gd name="T1" fmla="*/ 174 h 1888"/>
                <a:gd name="T2" fmla="*/ 174 w 2356"/>
                <a:gd name="T3" fmla="*/ 1598 h 1888"/>
                <a:gd name="T4" fmla="*/ 2182 w 2356"/>
                <a:gd name="T5" fmla="*/ 1598 h 1888"/>
                <a:gd name="T6" fmla="*/ 2182 w 2356"/>
                <a:gd name="T7" fmla="*/ 174 h 1888"/>
                <a:gd name="T8" fmla="*/ 174 w 2356"/>
                <a:gd name="T9" fmla="*/ 174 h 1888"/>
                <a:gd name="T10" fmla="*/ 0 w 2356"/>
                <a:gd name="T11" fmla="*/ 0 h 1888"/>
                <a:gd name="T12" fmla="*/ 2356 w 2356"/>
                <a:gd name="T13" fmla="*/ 0 h 1888"/>
                <a:gd name="T14" fmla="*/ 2356 w 2356"/>
                <a:gd name="T15" fmla="*/ 1888 h 1888"/>
                <a:gd name="T16" fmla="*/ 0 w 2356"/>
                <a:gd name="T17" fmla="*/ 1888 h 1888"/>
                <a:gd name="T18" fmla="*/ 0 w 2356"/>
                <a:gd name="T19" fmla="*/ 0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6" h="1888">
                  <a:moveTo>
                    <a:pt x="174" y="174"/>
                  </a:moveTo>
                  <a:lnTo>
                    <a:pt x="174" y="1598"/>
                  </a:lnTo>
                  <a:lnTo>
                    <a:pt x="2182" y="1598"/>
                  </a:lnTo>
                  <a:lnTo>
                    <a:pt x="2182" y="174"/>
                  </a:lnTo>
                  <a:lnTo>
                    <a:pt x="174" y="174"/>
                  </a:lnTo>
                  <a:close/>
                  <a:moveTo>
                    <a:pt x="0" y="0"/>
                  </a:moveTo>
                  <a:lnTo>
                    <a:pt x="2356" y="0"/>
                  </a:lnTo>
                  <a:lnTo>
                    <a:pt x="2356" y="1888"/>
                  </a:lnTo>
                  <a:lnTo>
                    <a:pt x="0" y="1888"/>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ＭＳ Ｐゴシック"/>
              </a:endParaRPr>
            </a:p>
          </p:txBody>
        </p:sp>
        <p:sp>
          <p:nvSpPr>
            <p:cNvPr id="61" name="Rectangle 60"/>
            <p:cNvSpPr>
              <a:spLocks noChangeArrowheads="1"/>
            </p:cNvSpPr>
            <p:nvPr/>
          </p:nvSpPr>
          <p:spPr bwMode="auto">
            <a:xfrm>
              <a:off x="6016668" y="3522515"/>
              <a:ext cx="1715793" cy="692060"/>
            </a:xfrm>
            <a:prstGeom prst="rect">
              <a:avLst/>
            </a:prstGeom>
            <a:solidFill>
              <a:srgbClr val="658EFF"/>
            </a:solidFill>
            <a:ln w="0">
              <a:noFill/>
              <a:prstDash val="solid"/>
              <a:miter lim="800000"/>
              <a:headEnd/>
              <a:tailEnd/>
            </a:ln>
          </p:spPr>
          <p:txBody>
            <a:bodyPr vert="horz" wrap="square" lIns="91440" tIns="45720" rIns="91440" bIns="45720" numCol="1" anchor="ctr" anchorCtr="0" compatLnSpc="1">
              <a:prstTxWarp prst="textNoShape">
                <a:avLst/>
              </a:prstTxWarp>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a:ea typeface="ＭＳ Ｐゴシック"/>
                </a:rPr>
                <a:t>Enterprise</a:t>
              </a:r>
            </a:p>
          </p:txBody>
        </p:sp>
      </p:grpSp>
      <p:sp>
        <p:nvSpPr>
          <p:cNvPr id="73" name="TextBox 72"/>
          <p:cNvSpPr txBox="1"/>
          <p:nvPr/>
        </p:nvSpPr>
        <p:spPr>
          <a:xfrm>
            <a:off x="8538868" y="4989779"/>
            <a:ext cx="1242253" cy="288724"/>
          </a:xfrm>
          <a:prstGeom prst="rect">
            <a:avLst/>
          </a:prstGeom>
          <a:noFill/>
          <a:effectLst/>
        </p:spPr>
        <p:txBody>
          <a:bodyPr wrap="square" lIns="0" tIns="0" rIns="0" bIns="0" rtlCol="0" anchor="t">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ＭＳ Ｐゴシック"/>
              </a:rPr>
              <a:t>Enterprise Geodatabase</a:t>
            </a:r>
          </a:p>
        </p:txBody>
      </p:sp>
      <p:sp>
        <p:nvSpPr>
          <p:cNvPr id="55" name="Freeform 113"/>
          <p:cNvSpPr>
            <a:spLocks noEditPoints="1"/>
          </p:cNvSpPr>
          <p:nvPr/>
        </p:nvSpPr>
        <p:spPr bwMode="auto">
          <a:xfrm>
            <a:off x="8942714" y="4507986"/>
            <a:ext cx="432651" cy="455971"/>
          </a:xfrm>
          <a:custGeom>
            <a:avLst/>
            <a:gdLst>
              <a:gd name="T0" fmla="*/ 1639 w 1668"/>
              <a:gd name="T1" fmla="*/ 1560 h 1758"/>
              <a:gd name="T2" fmla="*/ 1521 w 1668"/>
              <a:gd name="T3" fmla="*/ 1642 h 1758"/>
              <a:gd name="T4" fmla="*/ 1370 w 1668"/>
              <a:gd name="T5" fmla="*/ 1698 h 1758"/>
              <a:gd name="T6" fmla="*/ 1200 w 1668"/>
              <a:gd name="T7" fmla="*/ 1733 h 1758"/>
              <a:gd name="T8" fmla="*/ 1032 w 1668"/>
              <a:gd name="T9" fmla="*/ 1751 h 1758"/>
              <a:gd name="T10" fmla="*/ 879 w 1668"/>
              <a:gd name="T11" fmla="*/ 1758 h 1758"/>
              <a:gd name="T12" fmla="*/ 747 w 1668"/>
              <a:gd name="T13" fmla="*/ 1757 h 1758"/>
              <a:gd name="T14" fmla="*/ 597 w 1668"/>
              <a:gd name="T15" fmla="*/ 1748 h 1758"/>
              <a:gd name="T16" fmla="*/ 436 w 1668"/>
              <a:gd name="T17" fmla="*/ 1728 h 1758"/>
              <a:gd name="T18" fmla="*/ 279 w 1668"/>
              <a:gd name="T19" fmla="*/ 1692 h 1758"/>
              <a:gd name="T20" fmla="*/ 138 w 1668"/>
              <a:gd name="T21" fmla="*/ 1637 h 1758"/>
              <a:gd name="T22" fmla="*/ 28 w 1668"/>
              <a:gd name="T23" fmla="*/ 1559 h 1758"/>
              <a:gd name="T24" fmla="*/ 46 w 1668"/>
              <a:gd name="T25" fmla="*/ 1011 h 1758"/>
              <a:gd name="T26" fmla="*/ 214 w 1668"/>
              <a:gd name="T27" fmla="*/ 1079 h 1758"/>
              <a:gd name="T28" fmla="*/ 413 w 1668"/>
              <a:gd name="T29" fmla="*/ 1123 h 1758"/>
              <a:gd name="T30" fmla="*/ 625 w 1668"/>
              <a:gd name="T31" fmla="*/ 1149 h 1758"/>
              <a:gd name="T32" fmla="*/ 833 w 1668"/>
              <a:gd name="T33" fmla="*/ 1156 h 1758"/>
              <a:gd name="T34" fmla="*/ 1042 w 1668"/>
              <a:gd name="T35" fmla="*/ 1149 h 1758"/>
              <a:gd name="T36" fmla="*/ 1255 w 1668"/>
              <a:gd name="T37" fmla="*/ 1123 h 1758"/>
              <a:gd name="T38" fmla="*/ 1454 w 1668"/>
              <a:gd name="T39" fmla="*/ 1079 h 1758"/>
              <a:gd name="T40" fmla="*/ 1622 w 1668"/>
              <a:gd name="T41" fmla="*/ 1011 h 1758"/>
              <a:gd name="T42" fmla="*/ 919 w 1668"/>
              <a:gd name="T43" fmla="*/ 1 h 1758"/>
              <a:gd name="T44" fmla="*/ 1159 w 1668"/>
              <a:gd name="T45" fmla="*/ 21 h 1758"/>
              <a:gd name="T46" fmla="*/ 1365 w 1668"/>
              <a:gd name="T47" fmla="*/ 59 h 1758"/>
              <a:gd name="T48" fmla="*/ 1526 w 1668"/>
              <a:gd name="T49" fmla="*/ 114 h 1758"/>
              <a:gd name="T50" fmla="*/ 1631 w 1668"/>
              <a:gd name="T51" fmla="*/ 180 h 1758"/>
              <a:gd name="T52" fmla="*/ 1668 w 1668"/>
              <a:gd name="T53" fmla="*/ 258 h 1758"/>
              <a:gd name="T54" fmla="*/ 1631 w 1668"/>
              <a:gd name="T55" fmla="*/ 334 h 1758"/>
              <a:gd name="T56" fmla="*/ 1526 w 1668"/>
              <a:gd name="T57" fmla="*/ 400 h 1758"/>
              <a:gd name="T58" fmla="*/ 1365 w 1668"/>
              <a:gd name="T59" fmla="*/ 455 h 1758"/>
              <a:gd name="T60" fmla="*/ 1159 w 1668"/>
              <a:gd name="T61" fmla="*/ 493 h 1758"/>
              <a:gd name="T62" fmla="*/ 919 w 1668"/>
              <a:gd name="T63" fmla="*/ 513 h 1758"/>
              <a:gd name="T64" fmla="*/ 666 w 1668"/>
              <a:gd name="T65" fmla="*/ 509 h 1758"/>
              <a:gd name="T66" fmla="*/ 436 w 1668"/>
              <a:gd name="T67" fmla="*/ 482 h 1758"/>
              <a:gd name="T68" fmla="*/ 244 w 1668"/>
              <a:gd name="T69" fmla="*/ 439 h 1758"/>
              <a:gd name="T70" fmla="*/ 100 w 1668"/>
              <a:gd name="T71" fmla="*/ 380 h 1758"/>
              <a:gd name="T72" fmla="*/ 17 w 1668"/>
              <a:gd name="T73" fmla="*/ 308 h 1758"/>
              <a:gd name="T74" fmla="*/ 3 w 1668"/>
              <a:gd name="T75" fmla="*/ 231 h 1758"/>
              <a:gd name="T76" fmla="*/ 65 w 1668"/>
              <a:gd name="T77" fmla="*/ 157 h 1758"/>
              <a:gd name="T78" fmla="*/ 190 w 1668"/>
              <a:gd name="T79" fmla="*/ 93 h 1758"/>
              <a:gd name="T80" fmla="*/ 367 w 1668"/>
              <a:gd name="T81" fmla="*/ 44 h 1758"/>
              <a:gd name="T82" fmla="*/ 586 w 1668"/>
              <a:gd name="T83" fmla="*/ 12 h 1758"/>
              <a:gd name="T84" fmla="*/ 833 w 1668"/>
              <a:gd name="T85" fmla="*/ 0 h 1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8" h="1758">
                <a:moveTo>
                  <a:pt x="1668" y="983"/>
                </a:moveTo>
                <a:lnTo>
                  <a:pt x="1668" y="1526"/>
                </a:lnTo>
                <a:lnTo>
                  <a:pt x="1639" y="1560"/>
                </a:lnTo>
                <a:lnTo>
                  <a:pt x="1604" y="1590"/>
                </a:lnTo>
                <a:lnTo>
                  <a:pt x="1564" y="1618"/>
                </a:lnTo>
                <a:lnTo>
                  <a:pt x="1521" y="1642"/>
                </a:lnTo>
                <a:lnTo>
                  <a:pt x="1472" y="1662"/>
                </a:lnTo>
                <a:lnTo>
                  <a:pt x="1423" y="1682"/>
                </a:lnTo>
                <a:lnTo>
                  <a:pt x="1370" y="1698"/>
                </a:lnTo>
                <a:lnTo>
                  <a:pt x="1314" y="1711"/>
                </a:lnTo>
                <a:lnTo>
                  <a:pt x="1258" y="1723"/>
                </a:lnTo>
                <a:lnTo>
                  <a:pt x="1200" y="1733"/>
                </a:lnTo>
                <a:lnTo>
                  <a:pt x="1144" y="1740"/>
                </a:lnTo>
                <a:lnTo>
                  <a:pt x="1088" y="1746"/>
                </a:lnTo>
                <a:lnTo>
                  <a:pt x="1032" y="1751"/>
                </a:lnTo>
                <a:lnTo>
                  <a:pt x="978" y="1754"/>
                </a:lnTo>
                <a:lnTo>
                  <a:pt x="927" y="1757"/>
                </a:lnTo>
                <a:lnTo>
                  <a:pt x="879" y="1758"/>
                </a:lnTo>
                <a:lnTo>
                  <a:pt x="833" y="1758"/>
                </a:lnTo>
                <a:lnTo>
                  <a:pt x="792" y="1758"/>
                </a:lnTo>
                <a:lnTo>
                  <a:pt x="747" y="1757"/>
                </a:lnTo>
                <a:lnTo>
                  <a:pt x="699" y="1754"/>
                </a:lnTo>
                <a:lnTo>
                  <a:pt x="649" y="1752"/>
                </a:lnTo>
                <a:lnTo>
                  <a:pt x="597" y="1748"/>
                </a:lnTo>
                <a:lnTo>
                  <a:pt x="544" y="1742"/>
                </a:lnTo>
                <a:lnTo>
                  <a:pt x="491" y="1736"/>
                </a:lnTo>
                <a:lnTo>
                  <a:pt x="436" y="1728"/>
                </a:lnTo>
                <a:lnTo>
                  <a:pt x="383" y="1718"/>
                </a:lnTo>
                <a:lnTo>
                  <a:pt x="330" y="1706"/>
                </a:lnTo>
                <a:lnTo>
                  <a:pt x="279" y="1692"/>
                </a:lnTo>
                <a:lnTo>
                  <a:pt x="229" y="1676"/>
                </a:lnTo>
                <a:lnTo>
                  <a:pt x="182" y="1658"/>
                </a:lnTo>
                <a:lnTo>
                  <a:pt x="138" y="1637"/>
                </a:lnTo>
                <a:lnTo>
                  <a:pt x="96" y="1613"/>
                </a:lnTo>
                <a:lnTo>
                  <a:pt x="60" y="1588"/>
                </a:lnTo>
                <a:lnTo>
                  <a:pt x="28" y="1559"/>
                </a:lnTo>
                <a:lnTo>
                  <a:pt x="0" y="1526"/>
                </a:lnTo>
                <a:lnTo>
                  <a:pt x="0" y="983"/>
                </a:lnTo>
                <a:lnTo>
                  <a:pt x="46" y="1011"/>
                </a:lnTo>
                <a:lnTo>
                  <a:pt x="98" y="1036"/>
                </a:lnTo>
                <a:lnTo>
                  <a:pt x="154" y="1058"/>
                </a:lnTo>
                <a:lnTo>
                  <a:pt x="214" y="1079"/>
                </a:lnTo>
                <a:lnTo>
                  <a:pt x="278" y="1095"/>
                </a:lnTo>
                <a:lnTo>
                  <a:pt x="344" y="1111"/>
                </a:lnTo>
                <a:lnTo>
                  <a:pt x="413" y="1123"/>
                </a:lnTo>
                <a:lnTo>
                  <a:pt x="483" y="1134"/>
                </a:lnTo>
                <a:lnTo>
                  <a:pt x="555" y="1143"/>
                </a:lnTo>
                <a:lnTo>
                  <a:pt x="625" y="1149"/>
                </a:lnTo>
                <a:lnTo>
                  <a:pt x="696" y="1153"/>
                </a:lnTo>
                <a:lnTo>
                  <a:pt x="766" y="1156"/>
                </a:lnTo>
                <a:lnTo>
                  <a:pt x="833" y="1156"/>
                </a:lnTo>
                <a:lnTo>
                  <a:pt x="902" y="1156"/>
                </a:lnTo>
                <a:lnTo>
                  <a:pt x="972" y="1153"/>
                </a:lnTo>
                <a:lnTo>
                  <a:pt x="1042" y="1149"/>
                </a:lnTo>
                <a:lnTo>
                  <a:pt x="1113" y="1143"/>
                </a:lnTo>
                <a:lnTo>
                  <a:pt x="1185" y="1134"/>
                </a:lnTo>
                <a:lnTo>
                  <a:pt x="1255" y="1123"/>
                </a:lnTo>
                <a:lnTo>
                  <a:pt x="1324" y="1110"/>
                </a:lnTo>
                <a:lnTo>
                  <a:pt x="1390" y="1095"/>
                </a:lnTo>
                <a:lnTo>
                  <a:pt x="1454" y="1079"/>
                </a:lnTo>
                <a:lnTo>
                  <a:pt x="1514" y="1058"/>
                </a:lnTo>
                <a:lnTo>
                  <a:pt x="1570" y="1036"/>
                </a:lnTo>
                <a:lnTo>
                  <a:pt x="1622" y="1011"/>
                </a:lnTo>
                <a:lnTo>
                  <a:pt x="1668" y="983"/>
                </a:lnTo>
                <a:close/>
                <a:moveTo>
                  <a:pt x="833" y="0"/>
                </a:moveTo>
                <a:lnTo>
                  <a:pt x="919" y="1"/>
                </a:lnTo>
                <a:lnTo>
                  <a:pt x="1002" y="5"/>
                </a:lnTo>
                <a:lnTo>
                  <a:pt x="1082" y="12"/>
                </a:lnTo>
                <a:lnTo>
                  <a:pt x="1159" y="21"/>
                </a:lnTo>
                <a:lnTo>
                  <a:pt x="1232" y="31"/>
                </a:lnTo>
                <a:lnTo>
                  <a:pt x="1301" y="44"/>
                </a:lnTo>
                <a:lnTo>
                  <a:pt x="1365" y="59"/>
                </a:lnTo>
                <a:lnTo>
                  <a:pt x="1424" y="75"/>
                </a:lnTo>
                <a:lnTo>
                  <a:pt x="1477" y="93"/>
                </a:lnTo>
                <a:lnTo>
                  <a:pt x="1526" y="114"/>
                </a:lnTo>
                <a:lnTo>
                  <a:pt x="1568" y="134"/>
                </a:lnTo>
                <a:lnTo>
                  <a:pt x="1603" y="157"/>
                </a:lnTo>
                <a:lnTo>
                  <a:pt x="1631" y="180"/>
                </a:lnTo>
                <a:lnTo>
                  <a:pt x="1651" y="206"/>
                </a:lnTo>
                <a:lnTo>
                  <a:pt x="1665" y="231"/>
                </a:lnTo>
                <a:lnTo>
                  <a:pt x="1668" y="258"/>
                </a:lnTo>
                <a:lnTo>
                  <a:pt x="1665" y="283"/>
                </a:lnTo>
                <a:lnTo>
                  <a:pt x="1651" y="308"/>
                </a:lnTo>
                <a:lnTo>
                  <a:pt x="1631" y="334"/>
                </a:lnTo>
                <a:lnTo>
                  <a:pt x="1603" y="357"/>
                </a:lnTo>
                <a:lnTo>
                  <a:pt x="1568" y="380"/>
                </a:lnTo>
                <a:lnTo>
                  <a:pt x="1526" y="400"/>
                </a:lnTo>
                <a:lnTo>
                  <a:pt x="1477" y="421"/>
                </a:lnTo>
                <a:lnTo>
                  <a:pt x="1424" y="439"/>
                </a:lnTo>
                <a:lnTo>
                  <a:pt x="1365" y="455"/>
                </a:lnTo>
                <a:lnTo>
                  <a:pt x="1301" y="470"/>
                </a:lnTo>
                <a:lnTo>
                  <a:pt x="1232" y="482"/>
                </a:lnTo>
                <a:lnTo>
                  <a:pt x="1159" y="493"/>
                </a:lnTo>
                <a:lnTo>
                  <a:pt x="1082" y="502"/>
                </a:lnTo>
                <a:lnTo>
                  <a:pt x="1002" y="509"/>
                </a:lnTo>
                <a:lnTo>
                  <a:pt x="919" y="513"/>
                </a:lnTo>
                <a:lnTo>
                  <a:pt x="833" y="514"/>
                </a:lnTo>
                <a:lnTo>
                  <a:pt x="748" y="513"/>
                </a:lnTo>
                <a:lnTo>
                  <a:pt x="666" y="509"/>
                </a:lnTo>
                <a:lnTo>
                  <a:pt x="586" y="502"/>
                </a:lnTo>
                <a:lnTo>
                  <a:pt x="509" y="493"/>
                </a:lnTo>
                <a:lnTo>
                  <a:pt x="436" y="482"/>
                </a:lnTo>
                <a:lnTo>
                  <a:pt x="367" y="470"/>
                </a:lnTo>
                <a:lnTo>
                  <a:pt x="303" y="455"/>
                </a:lnTo>
                <a:lnTo>
                  <a:pt x="244" y="439"/>
                </a:lnTo>
                <a:lnTo>
                  <a:pt x="190" y="421"/>
                </a:lnTo>
                <a:lnTo>
                  <a:pt x="142" y="400"/>
                </a:lnTo>
                <a:lnTo>
                  <a:pt x="100" y="380"/>
                </a:lnTo>
                <a:lnTo>
                  <a:pt x="65" y="357"/>
                </a:lnTo>
                <a:lnTo>
                  <a:pt x="37" y="334"/>
                </a:lnTo>
                <a:lnTo>
                  <a:pt x="17" y="308"/>
                </a:lnTo>
                <a:lnTo>
                  <a:pt x="3" y="283"/>
                </a:lnTo>
                <a:lnTo>
                  <a:pt x="0" y="258"/>
                </a:lnTo>
                <a:lnTo>
                  <a:pt x="3" y="231"/>
                </a:lnTo>
                <a:lnTo>
                  <a:pt x="17" y="206"/>
                </a:lnTo>
                <a:lnTo>
                  <a:pt x="37" y="180"/>
                </a:lnTo>
                <a:lnTo>
                  <a:pt x="65" y="157"/>
                </a:lnTo>
                <a:lnTo>
                  <a:pt x="100" y="134"/>
                </a:lnTo>
                <a:lnTo>
                  <a:pt x="142" y="114"/>
                </a:lnTo>
                <a:lnTo>
                  <a:pt x="190" y="93"/>
                </a:lnTo>
                <a:lnTo>
                  <a:pt x="244" y="75"/>
                </a:lnTo>
                <a:lnTo>
                  <a:pt x="303" y="59"/>
                </a:lnTo>
                <a:lnTo>
                  <a:pt x="367" y="44"/>
                </a:lnTo>
                <a:lnTo>
                  <a:pt x="436" y="31"/>
                </a:lnTo>
                <a:lnTo>
                  <a:pt x="509" y="21"/>
                </a:lnTo>
                <a:lnTo>
                  <a:pt x="586" y="12"/>
                </a:lnTo>
                <a:lnTo>
                  <a:pt x="666" y="5"/>
                </a:lnTo>
                <a:lnTo>
                  <a:pt x="748" y="1"/>
                </a:lnTo>
                <a:lnTo>
                  <a:pt x="833"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ＭＳ Ｐゴシック"/>
            </a:endParaRPr>
          </a:p>
        </p:txBody>
      </p:sp>
      <p:sp>
        <p:nvSpPr>
          <p:cNvPr id="56" name="Freeform 114"/>
          <p:cNvSpPr>
            <a:spLocks/>
          </p:cNvSpPr>
          <p:nvPr/>
        </p:nvSpPr>
        <p:spPr bwMode="auto">
          <a:xfrm>
            <a:off x="8942714" y="4633637"/>
            <a:ext cx="432651" cy="136014"/>
          </a:xfrm>
          <a:custGeom>
            <a:avLst/>
            <a:gdLst>
              <a:gd name="T0" fmla="*/ 0 w 1668"/>
              <a:gd name="T1" fmla="*/ 0 h 524"/>
              <a:gd name="T2" fmla="*/ 36 w 1668"/>
              <a:gd name="T3" fmla="*/ 23 h 524"/>
              <a:gd name="T4" fmla="*/ 80 w 1668"/>
              <a:gd name="T5" fmla="*/ 47 h 524"/>
              <a:gd name="T6" fmla="*/ 132 w 1668"/>
              <a:gd name="T7" fmla="*/ 69 h 524"/>
              <a:gd name="T8" fmla="*/ 188 w 1668"/>
              <a:gd name="T9" fmla="*/ 89 h 524"/>
              <a:gd name="T10" fmla="*/ 252 w 1668"/>
              <a:gd name="T11" fmla="*/ 108 h 524"/>
              <a:gd name="T12" fmla="*/ 323 w 1668"/>
              <a:gd name="T13" fmla="*/ 127 h 524"/>
              <a:gd name="T14" fmla="*/ 398 w 1668"/>
              <a:gd name="T15" fmla="*/ 142 h 524"/>
              <a:gd name="T16" fmla="*/ 477 w 1668"/>
              <a:gd name="T17" fmla="*/ 156 h 524"/>
              <a:gd name="T18" fmla="*/ 561 w 1668"/>
              <a:gd name="T19" fmla="*/ 168 h 524"/>
              <a:gd name="T20" fmla="*/ 649 w 1668"/>
              <a:gd name="T21" fmla="*/ 175 h 524"/>
              <a:gd name="T22" fmla="*/ 740 w 1668"/>
              <a:gd name="T23" fmla="*/ 181 h 524"/>
              <a:gd name="T24" fmla="*/ 833 w 1668"/>
              <a:gd name="T25" fmla="*/ 182 h 524"/>
              <a:gd name="T26" fmla="*/ 928 w 1668"/>
              <a:gd name="T27" fmla="*/ 181 h 524"/>
              <a:gd name="T28" fmla="*/ 1019 w 1668"/>
              <a:gd name="T29" fmla="*/ 175 h 524"/>
              <a:gd name="T30" fmla="*/ 1106 w 1668"/>
              <a:gd name="T31" fmla="*/ 168 h 524"/>
              <a:gd name="T32" fmla="*/ 1191 w 1668"/>
              <a:gd name="T33" fmla="*/ 156 h 524"/>
              <a:gd name="T34" fmla="*/ 1270 w 1668"/>
              <a:gd name="T35" fmla="*/ 142 h 524"/>
              <a:gd name="T36" fmla="*/ 1345 w 1668"/>
              <a:gd name="T37" fmla="*/ 127 h 524"/>
              <a:gd name="T38" fmla="*/ 1416 w 1668"/>
              <a:gd name="T39" fmla="*/ 108 h 524"/>
              <a:gd name="T40" fmla="*/ 1480 w 1668"/>
              <a:gd name="T41" fmla="*/ 89 h 524"/>
              <a:gd name="T42" fmla="*/ 1536 w 1668"/>
              <a:gd name="T43" fmla="*/ 69 h 524"/>
              <a:gd name="T44" fmla="*/ 1588 w 1668"/>
              <a:gd name="T45" fmla="*/ 47 h 524"/>
              <a:gd name="T46" fmla="*/ 1632 w 1668"/>
              <a:gd name="T47" fmla="*/ 23 h 524"/>
              <a:gd name="T48" fmla="*/ 1668 w 1668"/>
              <a:gd name="T49" fmla="*/ 0 h 524"/>
              <a:gd name="T50" fmla="*/ 1668 w 1668"/>
              <a:gd name="T51" fmla="*/ 342 h 524"/>
              <a:gd name="T52" fmla="*/ 1632 w 1668"/>
              <a:gd name="T53" fmla="*/ 366 h 524"/>
              <a:gd name="T54" fmla="*/ 1588 w 1668"/>
              <a:gd name="T55" fmla="*/ 389 h 524"/>
              <a:gd name="T56" fmla="*/ 1536 w 1668"/>
              <a:gd name="T57" fmla="*/ 411 h 524"/>
              <a:gd name="T58" fmla="*/ 1480 w 1668"/>
              <a:gd name="T59" fmla="*/ 432 h 524"/>
              <a:gd name="T60" fmla="*/ 1416 w 1668"/>
              <a:gd name="T61" fmla="*/ 452 h 524"/>
              <a:gd name="T62" fmla="*/ 1345 w 1668"/>
              <a:gd name="T63" fmla="*/ 469 h 524"/>
              <a:gd name="T64" fmla="*/ 1270 w 1668"/>
              <a:gd name="T65" fmla="*/ 486 h 524"/>
              <a:gd name="T66" fmla="*/ 1191 w 1668"/>
              <a:gd name="T67" fmla="*/ 499 h 524"/>
              <a:gd name="T68" fmla="*/ 1106 w 1668"/>
              <a:gd name="T69" fmla="*/ 510 h 524"/>
              <a:gd name="T70" fmla="*/ 1019 w 1668"/>
              <a:gd name="T71" fmla="*/ 518 h 524"/>
              <a:gd name="T72" fmla="*/ 928 w 1668"/>
              <a:gd name="T73" fmla="*/ 523 h 524"/>
              <a:gd name="T74" fmla="*/ 833 w 1668"/>
              <a:gd name="T75" fmla="*/ 524 h 524"/>
              <a:gd name="T76" fmla="*/ 740 w 1668"/>
              <a:gd name="T77" fmla="*/ 523 h 524"/>
              <a:gd name="T78" fmla="*/ 649 w 1668"/>
              <a:gd name="T79" fmla="*/ 518 h 524"/>
              <a:gd name="T80" fmla="*/ 561 w 1668"/>
              <a:gd name="T81" fmla="*/ 510 h 524"/>
              <a:gd name="T82" fmla="*/ 477 w 1668"/>
              <a:gd name="T83" fmla="*/ 499 h 524"/>
              <a:gd name="T84" fmla="*/ 398 w 1668"/>
              <a:gd name="T85" fmla="*/ 486 h 524"/>
              <a:gd name="T86" fmla="*/ 323 w 1668"/>
              <a:gd name="T87" fmla="*/ 469 h 524"/>
              <a:gd name="T88" fmla="*/ 252 w 1668"/>
              <a:gd name="T89" fmla="*/ 452 h 524"/>
              <a:gd name="T90" fmla="*/ 188 w 1668"/>
              <a:gd name="T91" fmla="*/ 432 h 524"/>
              <a:gd name="T92" fmla="*/ 132 w 1668"/>
              <a:gd name="T93" fmla="*/ 411 h 524"/>
              <a:gd name="T94" fmla="*/ 80 w 1668"/>
              <a:gd name="T95" fmla="*/ 389 h 524"/>
              <a:gd name="T96" fmla="*/ 36 w 1668"/>
              <a:gd name="T97" fmla="*/ 366 h 524"/>
              <a:gd name="T98" fmla="*/ 0 w 1668"/>
              <a:gd name="T99" fmla="*/ 342 h 524"/>
              <a:gd name="T100" fmla="*/ 0 w 1668"/>
              <a:gd name="T10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8" h="524">
                <a:moveTo>
                  <a:pt x="0" y="0"/>
                </a:moveTo>
                <a:lnTo>
                  <a:pt x="36" y="23"/>
                </a:lnTo>
                <a:lnTo>
                  <a:pt x="80" y="47"/>
                </a:lnTo>
                <a:lnTo>
                  <a:pt x="132" y="69"/>
                </a:lnTo>
                <a:lnTo>
                  <a:pt x="188" y="89"/>
                </a:lnTo>
                <a:lnTo>
                  <a:pt x="252" y="108"/>
                </a:lnTo>
                <a:lnTo>
                  <a:pt x="323" y="127"/>
                </a:lnTo>
                <a:lnTo>
                  <a:pt x="398" y="142"/>
                </a:lnTo>
                <a:lnTo>
                  <a:pt x="477" y="156"/>
                </a:lnTo>
                <a:lnTo>
                  <a:pt x="561" y="168"/>
                </a:lnTo>
                <a:lnTo>
                  <a:pt x="649" y="175"/>
                </a:lnTo>
                <a:lnTo>
                  <a:pt x="740" y="181"/>
                </a:lnTo>
                <a:lnTo>
                  <a:pt x="833" y="182"/>
                </a:lnTo>
                <a:lnTo>
                  <a:pt x="928" y="181"/>
                </a:lnTo>
                <a:lnTo>
                  <a:pt x="1019" y="175"/>
                </a:lnTo>
                <a:lnTo>
                  <a:pt x="1106" y="168"/>
                </a:lnTo>
                <a:lnTo>
                  <a:pt x="1191" y="156"/>
                </a:lnTo>
                <a:lnTo>
                  <a:pt x="1270" y="142"/>
                </a:lnTo>
                <a:lnTo>
                  <a:pt x="1345" y="127"/>
                </a:lnTo>
                <a:lnTo>
                  <a:pt x="1416" y="108"/>
                </a:lnTo>
                <a:lnTo>
                  <a:pt x="1480" y="89"/>
                </a:lnTo>
                <a:lnTo>
                  <a:pt x="1536" y="69"/>
                </a:lnTo>
                <a:lnTo>
                  <a:pt x="1588" y="47"/>
                </a:lnTo>
                <a:lnTo>
                  <a:pt x="1632" y="23"/>
                </a:lnTo>
                <a:lnTo>
                  <a:pt x="1668" y="0"/>
                </a:lnTo>
                <a:lnTo>
                  <a:pt x="1668" y="342"/>
                </a:lnTo>
                <a:lnTo>
                  <a:pt x="1632" y="366"/>
                </a:lnTo>
                <a:lnTo>
                  <a:pt x="1588" y="389"/>
                </a:lnTo>
                <a:lnTo>
                  <a:pt x="1536" y="411"/>
                </a:lnTo>
                <a:lnTo>
                  <a:pt x="1480" y="432"/>
                </a:lnTo>
                <a:lnTo>
                  <a:pt x="1416" y="452"/>
                </a:lnTo>
                <a:lnTo>
                  <a:pt x="1345" y="469"/>
                </a:lnTo>
                <a:lnTo>
                  <a:pt x="1270" y="486"/>
                </a:lnTo>
                <a:lnTo>
                  <a:pt x="1191" y="499"/>
                </a:lnTo>
                <a:lnTo>
                  <a:pt x="1106" y="510"/>
                </a:lnTo>
                <a:lnTo>
                  <a:pt x="1019" y="518"/>
                </a:lnTo>
                <a:lnTo>
                  <a:pt x="928" y="523"/>
                </a:lnTo>
                <a:lnTo>
                  <a:pt x="833" y="524"/>
                </a:lnTo>
                <a:lnTo>
                  <a:pt x="740" y="523"/>
                </a:lnTo>
                <a:lnTo>
                  <a:pt x="649" y="518"/>
                </a:lnTo>
                <a:lnTo>
                  <a:pt x="561" y="510"/>
                </a:lnTo>
                <a:lnTo>
                  <a:pt x="477" y="499"/>
                </a:lnTo>
                <a:lnTo>
                  <a:pt x="398" y="486"/>
                </a:lnTo>
                <a:lnTo>
                  <a:pt x="323" y="469"/>
                </a:lnTo>
                <a:lnTo>
                  <a:pt x="252" y="452"/>
                </a:lnTo>
                <a:lnTo>
                  <a:pt x="188" y="432"/>
                </a:lnTo>
                <a:lnTo>
                  <a:pt x="132" y="411"/>
                </a:lnTo>
                <a:lnTo>
                  <a:pt x="80" y="389"/>
                </a:lnTo>
                <a:lnTo>
                  <a:pt x="36" y="366"/>
                </a:lnTo>
                <a:lnTo>
                  <a:pt x="0" y="342"/>
                </a:lnTo>
                <a:lnTo>
                  <a:pt x="0"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ＭＳ Ｐゴシック"/>
            </a:endParaRPr>
          </a:p>
        </p:txBody>
      </p:sp>
    </p:spTree>
    <p:extLst>
      <p:ext uri="{BB962C8B-B14F-4D97-AF65-F5344CB8AC3E}">
        <p14:creationId xmlns:p14="http://schemas.microsoft.com/office/powerpoint/2010/main" val="466602795"/>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ackground"/>
          <p:cNvGrpSpPr/>
          <p:nvPr/>
        </p:nvGrpSpPr>
        <p:grpSpPr>
          <a:xfrm>
            <a:off x="-92596" y="-16008"/>
            <a:ext cx="12301746" cy="6881036"/>
            <a:chOff x="-92596" y="-16008"/>
            <a:chExt cx="12301746" cy="6881036"/>
          </a:xfrm>
        </p:grpSpPr>
        <p:sp>
          <p:nvSpPr>
            <p:cNvPr id="10" name="Rectangle 9"/>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6" name="keyart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6" cy="6856951"/>
            </a:xfrm>
            <a:prstGeom prst="rect">
              <a:avLst/>
            </a:prstGeom>
          </p:spPr>
        </p:pic>
        <p:sp>
          <p:nvSpPr>
            <p:cNvPr id="13" name="shading (lower right)">
              <a:extLst>
                <a:ext uri="{FF2B5EF4-FFF2-40B4-BE49-F238E27FC236}">
                  <a16:creationId xmlns:a16="http://schemas.microsoft.com/office/drawing/2014/main" id="{C0783C77-C7D8-1647-BFDB-8532B647668C}"/>
                </a:ext>
              </a:extLst>
            </p:cNvPr>
            <p:cNvSpPr/>
            <p:nvPr/>
          </p:nvSpPr>
          <p:spPr bwMode="auto">
            <a:xfrm>
              <a:off x="-92596" y="1736203"/>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4" name="shading (upper left)">
              <a:extLst>
                <a:ext uri="{FF2B5EF4-FFF2-40B4-BE49-F238E27FC236}">
                  <a16:creationId xmlns:a16="http://schemas.microsoft.com/office/drawing/2014/main" id="{C0783C77-C7D8-1647-BFDB-8532B647668C}"/>
                </a:ext>
              </a:extLst>
            </p:cNvPr>
            <p:cNvSpPr/>
            <p:nvPr/>
          </p:nvSpPr>
          <p:spPr bwMode="auto">
            <a:xfrm rot="10800000">
              <a:off x="-3315" y="-5050"/>
              <a:ext cx="12189315" cy="6870078"/>
            </a:xfrm>
            <a:prstGeom prst="rect">
              <a:avLst/>
            </a:prstGeom>
            <a:gradFill flip="none" rotWithShape="1">
              <a:gsLst>
                <a:gs pos="31000">
                  <a:srgbClr val="0D134A">
                    <a:alpha val="9000"/>
                  </a:srgbClr>
                </a:gs>
                <a:gs pos="52000">
                  <a:srgbClr val="0D134A">
                    <a:alpha val="0"/>
                  </a:srgbClr>
                </a:gs>
                <a:gs pos="10000">
                  <a:srgbClr val="0D134A">
                    <a:alpha val="21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4" name="Text Subtitle">
            <a:extLst>
              <a:ext uri="{FF2B5EF4-FFF2-40B4-BE49-F238E27FC236}">
                <a16:creationId xmlns:a16="http://schemas.microsoft.com/office/drawing/2014/main" id="{891AD9C8-5272-B34E-9EFD-84E8D133429C}"/>
              </a:ext>
            </a:extLst>
          </p:cNvPr>
          <p:cNvSpPr>
            <a:spLocks noGrp="1"/>
          </p:cNvSpPr>
          <p:nvPr>
            <p:ph type="body" idx="1"/>
          </p:nvPr>
        </p:nvSpPr>
        <p:spPr/>
        <p:txBody>
          <a:bodyPr/>
          <a:lstStyle/>
          <a:p>
            <a:r>
              <a:rPr lang="en-US" dirty="0"/>
              <a:t>General Info</a:t>
            </a:r>
          </a:p>
        </p:txBody>
      </p:sp>
      <p:sp>
        <p:nvSpPr>
          <p:cNvPr id="3" name="Title ">
            <a:extLst>
              <a:ext uri="{FF2B5EF4-FFF2-40B4-BE49-F238E27FC236}">
                <a16:creationId xmlns:a16="http://schemas.microsoft.com/office/drawing/2014/main" id="{9195EC55-525B-F746-8A77-3C6B91C18C2D}"/>
              </a:ext>
            </a:extLst>
          </p:cNvPr>
          <p:cNvSpPr>
            <a:spLocks noGrp="1"/>
          </p:cNvSpPr>
          <p:nvPr>
            <p:ph type="title"/>
          </p:nvPr>
        </p:nvSpPr>
        <p:spPr>
          <a:xfrm>
            <a:off x="6976871" y="2932886"/>
            <a:ext cx="4527741" cy="584775"/>
          </a:xfrm>
        </p:spPr>
        <p:txBody>
          <a:bodyPr/>
          <a:lstStyle/>
          <a:p>
            <a:r>
              <a:rPr lang="en-US" dirty="0"/>
              <a:t>Demo</a:t>
            </a:r>
          </a:p>
        </p:txBody>
      </p:sp>
    </p:spTree>
    <p:extLst>
      <p:ext uri="{BB962C8B-B14F-4D97-AF65-F5344CB8AC3E}">
        <p14:creationId xmlns:p14="http://schemas.microsoft.com/office/powerpoint/2010/main" val="67396402"/>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p:cNvGrpSpPr/>
          <p:nvPr/>
        </p:nvGrpSpPr>
        <p:grpSpPr>
          <a:xfrm>
            <a:off x="-92598" y="-16008"/>
            <a:ext cx="12301748" cy="6881826"/>
            <a:chOff x="-92598" y="-16008"/>
            <a:chExt cx="12301748" cy="6881826"/>
          </a:xfrm>
        </p:grpSpPr>
        <p:sp>
          <p:nvSpPr>
            <p:cNvPr id="9" name="Rectangle 8"/>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1"/>
            <p:cNvPicPr>
              <a:picLocks noChangeAspect="1"/>
            </p:cNvPicPr>
            <p:nvPr/>
          </p:nvPicPr>
          <p:blipFill rotWithShape="1">
            <a:blip r:embed="rId3">
              <a:extLst>
                <a:ext uri="{28A0092B-C50C-407E-A947-70E740481C1C}">
                  <a14:useLocalDpi xmlns:a14="http://schemas.microsoft.com/office/drawing/2010/main" val="0"/>
                </a:ext>
              </a:extLst>
            </a:blip>
            <a:srcRect l="53646" t="11238" r="5417" b="5631"/>
            <a:stretch/>
          </p:blipFill>
          <p:spPr>
            <a:xfrm>
              <a:off x="6212591" y="-1048"/>
              <a:ext cx="5996559" cy="6849810"/>
            </a:xfrm>
            <a:prstGeom prst="rect">
              <a:avLst/>
            </a:prstGeom>
          </p:spPr>
        </p:pic>
        <p:pic>
          <p:nvPicPr>
            <p:cNvPr id="15" name="keyart2"/>
            <p:cNvPicPr>
              <a:picLocks noChangeAspect="1"/>
            </p:cNvPicPr>
            <p:nvPr/>
          </p:nvPicPr>
          <p:blipFill rotWithShape="1">
            <a:blip r:embed="rId3">
              <a:alphaModFix amt="87000"/>
              <a:extLst>
                <a:ext uri="{28A0092B-C50C-407E-A947-70E740481C1C}">
                  <a14:useLocalDpi xmlns:a14="http://schemas.microsoft.com/office/drawing/2010/main" val="0"/>
                </a:ext>
              </a:extLst>
            </a:blip>
            <a:srcRect l="2" r="72434" b="68401"/>
            <a:stretch/>
          </p:blipFill>
          <p:spPr>
            <a:xfrm>
              <a:off x="-1" y="0"/>
              <a:ext cx="3356658" cy="2164466"/>
            </a:xfrm>
            <a:prstGeom prst="rect">
              <a:avLst/>
            </a:prstGeom>
          </p:spPr>
        </p:pic>
        <p:sp>
          <p:nvSpPr>
            <p:cNvPr id="12" name="shading (lower right)">
              <a:extLst>
                <a:ext uri="{FF2B5EF4-FFF2-40B4-BE49-F238E27FC236}">
                  <a16:creationId xmlns:a16="http://schemas.microsoft.com/office/drawing/2014/main" id="{C0783C77-C7D8-1647-BFDB-8532B647668C}"/>
                </a:ext>
              </a:extLst>
            </p:cNvPr>
            <p:cNvSpPr/>
            <p:nvPr/>
          </p:nvSpPr>
          <p:spPr bwMode="auto">
            <a:xfrm>
              <a:off x="-92598" y="1736203"/>
              <a:ext cx="12301748" cy="5129615"/>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ext Placeholder 3"/>
          <p:cNvSpPr>
            <a:spLocks noGrp="1"/>
          </p:cNvSpPr>
          <p:nvPr>
            <p:ph type="body" idx="1"/>
          </p:nvPr>
        </p:nvSpPr>
        <p:spPr/>
        <p:txBody>
          <a:bodyPr/>
          <a:lstStyle/>
          <a:p>
            <a:endParaRPr lang="en-US"/>
          </a:p>
        </p:txBody>
      </p:sp>
      <p:sp>
        <p:nvSpPr>
          <p:cNvPr id="3" name="Title 2"/>
          <p:cNvSpPr>
            <a:spLocks noGrp="1"/>
          </p:cNvSpPr>
          <p:nvPr>
            <p:ph type="title"/>
          </p:nvPr>
        </p:nvSpPr>
        <p:spPr/>
        <p:txBody>
          <a:bodyPr/>
          <a:lstStyle/>
          <a:p>
            <a:r>
              <a:rPr lang="en-US" dirty="0"/>
              <a:t>Branch Versioning</a:t>
            </a:r>
          </a:p>
        </p:txBody>
      </p:sp>
    </p:spTree>
    <p:extLst>
      <p:ext uri="{BB962C8B-B14F-4D97-AF65-F5344CB8AC3E}">
        <p14:creationId xmlns:p14="http://schemas.microsoft.com/office/powerpoint/2010/main" val="633366433"/>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Branch versioning</a:t>
            </a:r>
          </a:p>
        </p:txBody>
      </p:sp>
      <p:sp>
        <p:nvSpPr>
          <p:cNvPr id="19" name="Content Placeholder 18"/>
          <p:cNvSpPr>
            <a:spLocks noGrp="1"/>
          </p:cNvSpPr>
          <p:nvPr>
            <p:ph sz="quarter" idx="10"/>
          </p:nvPr>
        </p:nvSpPr>
        <p:spPr>
          <a:xfrm>
            <a:off x="914400" y="1828799"/>
            <a:ext cx="10369296" cy="4346575"/>
          </a:xfrm>
        </p:spPr>
        <p:txBody>
          <a:bodyPr/>
          <a:lstStyle/>
          <a:p>
            <a:r>
              <a:rPr lang="en-US" dirty="0"/>
              <a:t>New versioning model in Enterprise geodatabase</a:t>
            </a:r>
          </a:p>
          <a:p>
            <a:r>
              <a:rPr lang="en-US" dirty="0"/>
              <a:t>Only for by reference services not available for hosted services</a:t>
            </a:r>
          </a:p>
          <a:p>
            <a:r>
              <a:rPr lang="en-US" dirty="0"/>
              <a:t>Only editable via feature service</a:t>
            </a:r>
          </a:p>
          <a:p>
            <a:r>
              <a:rPr lang="en-US" dirty="0"/>
              <a:t>Timestamp based</a:t>
            </a:r>
          </a:p>
          <a:p>
            <a:r>
              <a:rPr lang="en-US" dirty="0"/>
              <a:t>Only versioning model for newer datasets</a:t>
            </a:r>
          </a:p>
          <a:p>
            <a:pPr lvl="1"/>
            <a:r>
              <a:rPr lang="en-US" dirty="0"/>
              <a:t>Parcel fabric</a:t>
            </a:r>
          </a:p>
          <a:p>
            <a:pPr lvl="1"/>
            <a:r>
              <a:rPr lang="en-US" dirty="0"/>
              <a:t>Utility network</a:t>
            </a:r>
          </a:p>
          <a:p>
            <a:r>
              <a:rPr lang="en-US" dirty="0"/>
              <a:t>Same basic workflows as before (edit, reconcile, post)</a:t>
            </a:r>
          </a:p>
          <a:p>
            <a:r>
              <a:rPr lang="en-US" dirty="0"/>
              <a:t>Same types of versions (private, protected, public)</a:t>
            </a:r>
          </a:p>
        </p:txBody>
      </p:sp>
    </p:spTree>
    <p:extLst>
      <p:ext uri="{BB962C8B-B14F-4D97-AF65-F5344CB8AC3E}">
        <p14:creationId xmlns:p14="http://schemas.microsoft.com/office/powerpoint/2010/main" val="1292623404"/>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More about versions and permissions</a:t>
            </a:r>
          </a:p>
        </p:txBody>
      </p:sp>
      <p:sp>
        <p:nvSpPr>
          <p:cNvPr id="19" name="Content Placeholder 18"/>
          <p:cNvSpPr>
            <a:spLocks noGrp="1"/>
          </p:cNvSpPr>
          <p:nvPr>
            <p:ph sz="quarter" idx="10"/>
          </p:nvPr>
        </p:nvSpPr>
        <p:spPr>
          <a:xfrm>
            <a:off x="914400" y="1828799"/>
            <a:ext cx="10369296" cy="4346575"/>
          </a:xfrm>
        </p:spPr>
        <p:txBody>
          <a:bodyPr/>
          <a:lstStyle/>
          <a:p>
            <a:r>
              <a:rPr lang="en-US" dirty="0"/>
              <a:t>Services can be secured or unsecured</a:t>
            </a:r>
          </a:p>
          <a:p>
            <a:pPr lvl="1"/>
            <a:r>
              <a:rPr lang="en-US" dirty="0"/>
              <a:t>Secured – shared within your Organization or within your ArcGIS Server</a:t>
            </a:r>
          </a:p>
          <a:p>
            <a:pPr lvl="1"/>
            <a:r>
              <a:rPr lang="en-US" dirty="0"/>
              <a:t>Unsecured – shared with everyone</a:t>
            </a:r>
          </a:p>
          <a:p>
            <a:endParaRPr lang="en-US" dirty="0"/>
          </a:p>
          <a:p>
            <a:r>
              <a:rPr lang="en-US" dirty="0"/>
              <a:t>Feature service and version access based on the Portal user not DBMS user</a:t>
            </a:r>
          </a:p>
          <a:p>
            <a:pPr lvl="1"/>
            <a:r>
              <a:rPr lang="en-US" dirty="0"/>
              <a:t>Due to version access it is recommended to use secured services</a:t>
            </a:r>
          </a:p>
          <a:p>
            <a:pPr lvl="1"/>
            <a:r>
              <a:rPr lang="en-US" dirty="0"/>
              <a:t>Editor tracking comes from portal user</a:t>
            </a:r>
          </a:p>
          <a:p>
            <a:pPr lvl="1"/>
            <a:endParaRPr lang="en-US" dirty="0"/>
          </a:p>
          <a:p>
            <a:r>
              <a:rPr lang="en-US" dirty="0" err="1"/>
              <a:t>Esri</a:t>
            </a:r>
            <a:r>
              <a:rPr lang="en-US" dirty="0"/>
              <a:t> suggests using a protected version for the Default version</a:t>
            </a:r>
          </a:p>
          <a:p>
            <a:pPr lvl="1"/>
            <a:r>
              <a:rPr lang="en-US" dirty="0"/>
              <a:t>Other users can create versions from it</a:t>
            </a:r>
          </a:p>
          <a:p>
            <a:pPr lvl="1"/>
            <a:r>
              <a:rPr lang="en-US" dirty="0"/>
              <a:t>Allows QA by admin before data is posted</a:t>
            </a:r>
          </a:p>
          <a:p>
            <a:endParaRPr lang="en-US" dirty="0"/>
          </a:p>
        </p:txBody>
      </p:sp>
    </p:spTree>
    <p:extLst>
      <p:ext uri="{BB962C8B-B14F-4D97-AF65-F5344CB8AC3E}">
        <p14:creationId xmlns:p14="http://schemas.microsoft.com/office/powerpoint/2010/main" val="49194629"/>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t>Add global id’s</a:t>
            </a:r>
          </a:p>
          <a:p>
            <a:pPr lvl="1"/>
            <a:r>
              <a:rPr lang="en-US" dirty="0"/>
              <a:t>Enable editor tracking</a:t>
            </a:r>
          </a:p>
          <a:p>
            <a:pPr lvl="1"/>
            <a:r>
              <a:rPr lang="en-US" dirty="0"/>
              <a:t>Relationships cannot be OID based</a:t>
            </a:r>
          </a:p>
          <a:p>
            <a:r>
              <a:rPr lang="en-US" dirty="0"/>
              <a:t>Make a branch version connection in Pro</a:t>
            </a:r>
          </a:p>
          <a:p>
            <a:r>
              <a:rPr lang="en-US" dirty="0"/>
              <a:t>Register as branch versioned</a:t>
            </a:r>
          </a:p>
          <a:p>
            <a:r>
              <a:rPr lang="en-US" dirty="0"/>
              <a:t>Publish to Enterprise ‘by reference’ feature service</a:t>
            </a:r>
          </a:p>
          <a:p>
            <a:r>
              <a:rPr lang="en-US" dirty="0"/>
              <a:t>Enable version management capability</a:t>
            </a:r>
          </a:p>
          <a:p>
            <a:endParaRPr lang="en-US" dirty="0"/>
          </a:p>
        </p:txBody>
      </p:sp>
    </p:spTree>
    <p:extLst>
      <p:ext uri="{BB962C8B-B14F-4D97-AF65-F5344CB8AC3E}">
        <p14:creationId xmlns:p14="http://schemas.microsoft.com/office/powerpoint/2010/main" val="1696233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solidFill>
                  <a:srgbClr val="FFFF00"/>
                </a:solidFill>
              </a:rPr>
              <a:t>Add global id’s</a:t>
            </a:r>
          </a:p>
          <a:p>
            <a:pPr lvl="1"/>
            <a:r>
              <a:rPr lang="en-US" dirty="0">
                <a:solidFill>
                  <a:srgbClr val="FFFF00"/>
                </a:solidFill>
              </a:rPr>
              <a:t>Enable editor tracking</a:t>
            </a:r>
          </a:p>
          <a:p>
            <a:pPr lvl="1"/>
            <a:r>
              <a:rPr lang="en-US" dirty="0"/>
              <a:t>Relationships cannot be OID based</a:t>
            </a:r>
          </a:p>
          <a:p>
            <a:r>
              <a:rPr lang="en-US" dirty="0"/>
              <a:t>Make a branch version connection in Pro</a:t>
            </a:r>
          </a:p>
          <a:p>
            <a:r>
              <a:rPr lang="en-US" dirty="0"/>
              <a:t>Register as branch versioned</a:t>
            </a:r>
          </a:p>
          <a:p>
            <a:r>
              <a:rPr lang="en-US" dirty="0"/>
              <a:t>Publish to Enterprise ‘by reference’ feature service</a:t>
            </a:r>
          </a:p>
          <a:p>
            <a:r>
              <a:rPr lang="en-US" dirty="0"/>
              <a:t>Enable version management capability</a:t>
            </a:r>
          </a:p>
          <a:p>
            <a:endParaRPr lang="en-US" dirty="0"/>
          </a:p>
        </p:txBody>
      </p:sp>
      <p:grpSp>
        <p:nvGrpSpPr>
          <p:cNvPr id="10" name="Group 9">
            <a:extLst>
              <a:ext uri="{FF2B5EF4-FFF2-40B4-BE49-F238E27FC236}">
                <a16:creationId xmlns:a16="http://schemas.microsoft.com/office/drawing/2014/main" id="{926A18F0-6F02-4509-BBBE-62B8A1F05657}"/>
              </a:ext>
            </a:extLst>
          </p:cNvPr>
          <p:cNvGrpSpPr/>
          <p:nvPr/>
        </p:nvGrpSpPr>
        <p:grpSpPr>
          <a:xfrm>
            <a:off x="7426721" y="682625"/>
            <a:ext cx="4303847" cy="5678979"/>
            <a:chOff x="4007150" y="1186115"/>
            <a:chExt cx="3905250" cy="5153025"/>
          </a:xfrm>
        </p:grpSpPr>
        <p:pic>
          <p:nvPicPr>
            <p:cNvPr id="11" name="Picture 10">
              <a:extLst>
                <a:ext uri="{FF2B5EF4-FFF2-40B4-BE49-F238E27FC236}">
                  <a16:creationId xmlns:a16="http://schemas.microsoft.com/office/drawing/2014/main" id="{C6F2D069-D94C-4311-ACD1-64F86806DDFE}"/>
                </a:ext>
              </a:extLst>
            </p:cNvPr>
            <p:cNvPicPr>
              <a:picLocks noChangeAspect="1"/>
            </p:cNvPicPr>
            <p:nvPr/>
          </p:nvPicPr>
          <p:blipFill>
            <a:blip r:embed="rId4"/>
            <a:stretch>
              <a:fillRect/>
            </a:stretch>
          </p:blipFill>
          <p:spPr>
            <a:xfrm>
              <a:off x="4007150" y="1186115"/>
              <a:ext cx="3905250" cy="5153025"/>
            </a:xfrm>
            <a:prstGeom prst="rect">
              <a:avLst/>
            </a:prstGeom>
          </p:spPr>
        </p:pic>
        <p:cxnSp>
          <p:nvCxnSpPr>
            <p:cNvPr id="12" name="Straight Arrow Connector 11">
              <a:extLst>
                <a:ext uri="{FF2B5EF4-FFF2-40B4-BE49-F238E27FC236}">
                  <a16:creationId xmlns:a16="http://schemas.microsoft.com/office/drawing/2014/main" id="{910504EA-4CC6-4D25-B21A-F734A9D20B91}"/>
                </a:ext>
              </a:extLst>
            </p:cNvPr>
            <p:cNvCxnSpPr>
              <a:cxnSpLocks/>
            </p:cNvCxnSpPr>
            <p:nvPr/>
          </p:nvCxnSpPr>
          <p:spPr bwMode="auto">
            <a:xfrm flipH="1">
              <a:off x="5200186" y="3228965"/>
              <a:ext cx="874188" cy="533663"/>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158CA631-DA6B-4C3E-900F-958F57328081}"/>
                </a:ext>
              </a:extLst>
            </p:cNvPr>
            <p:cNvCxnSpPr>
              <a:cxnSpLocks/>
            </p:cNvCxnSpPr>
            <p:nvPr/>
          </p:nvCxnSpPr>
          <p:spPr bwMode="auto">
            <a:xfrm flipH="1">
              <a:off x="5548081" y="4832462"/>
              <a:ext cx="874188" cy="533663"/>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2456293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p:cNvGrpSpPr/>
          <p:nvPr/>
        </p:nvGrpSpPr>
        <p:grpSpPr>
          <a:xfrm>
            <a:off x="-92598" y="-16008"/>
            <a:ext cx="12301748" cy="6881826"/>
            <a:chOff x="-92598" y="-16008"/>
            <a:chExt cx="12301748" cy="6881826"/>
          </a:xfrm>
        </p:grpSpPr>
        <p:sp>
          <p:nvSpPr>
            <p:cNvPr id="9" name="Rectangle 8"/>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1"/>
            <p:cNvPicPr>
              <a:picLocks noChangeAspect="1"/>
            </p:cNvPicPr>
            <p:nvPr/>
          </p:nvPicPr>
          <p:blipFill rotWithShape="1">
            <a:blip r:embed="rId3">
              <a:extLst>
                <a:ext uri="{28A0092B-C50C-407E-A947-70E740481C1C}">
                  <a14:useLocalDpi xmlns:a14="http://schemas.microsoft.com/office/drawing/2010/main" val="0"/>
                </a:ext>
              </a:extLst>
            </a:blip>
            <a:srcRect l="53646" t="11238" r="5417" b="5631"/>
            <a:stretch/>
          </p:blipFill>
          <p:spPr>
            <a:xfrm>
              <a:off x="6212591" y="-1048"/>
              <a:ext cx="5996559" cy="6849810"/>
            </a:xfrm>
            <a:prstGeom prst="rect">
              <a:avLst/>
            </a:prstGeom>
          </p:spPr>
        </p:pic>
        <p:pic>
          <p:nvPicPr>
            <p:cNvPr id="15" name="keyart2"/>
            <p:cNvPicPr>
              <a:picLocks noChangeAspect="1"/>
            </p:cNvPicPr>
            <p:nvPr/>
          </p:nvPicPr>
          <p:blipFill rotWithShape="1">
            <a:blip r:embed="rId3">
              <a:alphaModFix amt="87000"/>
              <a:extLst>
                <a:ext uri="{28A0092B-C50C-407E-A947-70E740481C1C}">
                  <a14:useLocalDpi xmlns:a14="http://schemas.microsoft.com/office/drawing/2010/main" val="0"/>
                </a:ext>
              </a:extLst>
            </a:blip>
            <a:srcRect l="2" r="72434" b="68401"/>
            <a:stretch/>
          </p:blipFill>
          <p:spPr>
            <a:xfrm>
              <a:off x="-1" y="0"/>
              <a:ext cx="3356658" cy="2164466"/>
            </a:xfrm>
            <a:prstGeom prst="rect">
              <a:avLst/>
            </a:prstGeom>
          </p:spPr>
        </p:pic>
        <p:sp>
          <p:nvSpPr>
            <p:cNvPr id="12" name="shading (lower right)">
              <a:extLst>
                <a:ext uri="{FF2B5EF4-FFF2-40B4-BE49-F238E27FC236}">
                  <a16:creationId xmlns:a16="http://schemas.microsoft.com/office/drawing/2014/main" id="{C0783C77-C7D8-1647-BFDB-8532B647668C}"/>
                </a:ext>
              </a:extLst>
            </p:cNvPr>
            <p:cNvSpPr/>
            <p:nvPr/>
          </p:nvSpPr>
          <p:spPr bwMode="auto">
            <a:xfrm>
              <a:off x="-92598" y="1736203"/>
              <a:ext cx="12301748" cy="5129615"/>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ext Placeholder 3"/>
          <p:cNvSpPr>
            <a:spLocks noGrp="1"/>
          </p:cNvSpPr>
          <p:nvPr>
            <p:ph type="body" idx="1"/>
          </p:nvPr>
        </p:nvSpPr>
        <p:spPr/>
        <p:txBody>
          <a:bodyPr/>
          <a:lstStyle/>
          <a:p>
            <a:endParaRPr lang="en-US"/>
          </a:p>
        </p:txBody>
      </p:sp>
      <p:sp>
        <p:nvSpPr>
          <p:cNvPr id="3" name="Title 2"/>
          <p:cNvSpPr>
            <a:spLocks noGrp="1"/>
          </p:cNvSpPr>
          <p:nvPr>
            <p:ph type="title"/>
          </p:nvPr>
        </p:nvSpPr>
        <p:spPr>
          <a:xfrm>
            <a:off x="914400" y="2732670"/>
            <a:ext cx="8683723" cy="738664"/>
          </a:xfrm>
        </p:spPr>
        <p:txBody>
          <a:bodyPr/>
          <a:lstStyle/>
          <a:p>
            <a:r>
              <a:rPr lang="en-US" dirty="0"/>
              <a:t>Feature Service Overview</a:t>
            </a:r>
          </a:p>
        </p:txBody>
      </p:sp>
    </p:spTree>
    <p:extLst>
      <p:ext uri="{BB962C8B-B14F-4D97-AF65-F5344CB8AC3E}">
        <p14:creationId xmlns:p14="http://schemas.microsoft.com/office/powerpoint/2010/main" val="2302799714"/>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t>Add global id’s</a:t>
            </a:r>
          </a:p>
          <a:p>
            <a:pPr lvl="1"/>
            <a:r>
              <a:rPr lang="en-US" dirty="0"/>
              <a:t>Enable editor tracking</a:t>
            </a:r>
          </a:p>
          <a:p>
            <a:pPr lvl="1"/>
            <a:r>
              <a:rPr lang="en-US" dirty="0">
                <a:solidFill>
                  <a:srgbClr val="FFFF00"/>
                </a:solidFill>
              </a:rPr>
              <a:t>Relationships cannot be OID based</a:t>
            </a:r>
          </a:p>
          <a:p>
            <a:r>
              <a:rPr lang="en-US" dirty="0"/>
              <a:t>Make a branch version connection in Pro</a:t>
            </a:r>
          </a:p>
          <a:p>
            <a:r>
              <a:rPr lang="en-US" dirty="0"/>
              <a:t>Register as branch versioned</a:t>
            </a:r>
          </a:p>
          <a:p>
            <a:r>
              <a:rPr lang="en-US" dirty="0"/>
              <a:t>Publish to Enterprise ‘by reference’ feature service</a:t>
            </a:r>
          </a:p>
          <a:p>
            <a:r>
              <a:rPr lang="en-US" dirty="0"/>
              <a:t>Enable version management capability</a:t>
            </a:r>
          </a:p>
          <a:p>
            <a:endParaRPr lang="en-US" dirty="0"/>
          </a:p>
        </p:txBody>
      </p:sp>
      <p:pic>
        <p:nvPicPr>
          <p:cNvPr id="2" name="Picture 1">
            <a:extLst>
              <a:ext uri="{FF2B5EF4-FFF2-40B4-BE49-F238E27FC236}">
                <a16:creationId xmlns:a16="http://schemas.microsoft.com/office/drawing/2014/main" id="{9F26CF3B-46E6-4526-A0CD-0EFEC5911E13}"/>
              </a:ext>
            </a:extLst>
          </p:cNvPr>
          <p:cNvPicPr>
            <a:picLocks noChangeAspect="1"/>
          </p:cNvPicPr>
          <p:nvPr/>
        </p:nvPicPr>
        <p:blipFill>
          <a:blip r:embed="rId4"/>
          <a:stretch>
            <a:fillRect/>
          </a:stretch>
        </p:blipFill>
        <p:spPr>
          <a:xfrm>
            <a:off x="7666037" y="2116136"/>
            <a:ext cx="3971925" cy="1885950"/>
          </a:xfrm>
          <a:prstGeom prst="rect">
            <a:avLst/>
          </a:prstGeom>
        </p:spPr>
      </p:pic>
    </p:spTree>
    <p:extLst>
      <p:ext uri="{BB962C8B-B14F-4D97-AF65-F5344CB8AC3E}">
        <p14:creationId xmlns:p14="http://schemas.microsoft.com/office/powerpoint/2010/main" val="465617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t>Add global id’s</a:t>
            </a:r>
          </a:p>
          <a:p>
            <a:pPr lvl="1"/>
            <a:r>
              <a:rPr lang="en-US" dirty="0"/>
              <a:t>Enable editor tracking</a:t>
            </a:r>
          </a:p>
          <a:p>
            <a:pPr lvl="1"/>
            <a:r>
              <a:rPr lang="en-US" dirty="0"/>
              <a:t>Relationships cannot be OID based</a:t>
            </a:r>
          </a:p>
          <a:p>
            <a:r>
              <a:rPr lang="en-US" dirty="0">
                <a:solidFill>
                  <a:srgbClr val="FFFF00"/>
                </a:solidFill>
              </a:rPr>
              <a:t>Make a branch version connection in Pro</a:t>
            </a:r>
          </a:p>
          <a:p>
            <a:r>
              <a:rPr lang="en-US" dirty="0"/>
              <a:t>Register as branch versioned</a:t>
            </a:r>
          </a:p>
          <a:p>
            <a:r>
              <a:rPr lang="en-US" dirty="0"/>
              <a:t>Publish to Enterprise ‘by reference’ feature service</a:t>
            </a:r>
          </a:p>
          <a:p>
            <a:r>
              <a:rPr lang="en-US" dirty="0"/>
              <a:t>Enable version management capability</a:t>
            </a:r>
          </a:p>
          <a:p>
            <a:endParaRPr lang="en-US" dirty="0"/>
          </a:p>
        </p:txBody>
      </p:sp>
      <p:pic>
        <p:nvPicPr>
          <p:cNvPr id="10" name="Picture 9">
            <a:extLst>
              <a:ext uri="{FF2B5EF4-FFF2-40B4-BE49-F238E27FC236}">
                <a16:creationId xmlns:a16="http://schemas.microsoft.com/office/drawing/2014/main" id="{7B92FF2D-8B7B-4571-BB36-7CDF4B15AC77}"/>
              </a:ext>
            </a:extLst>
          </p:cNvPr>
          <p:cNvPicPr>
            <a:picLocks noChangeAspect="1"/>
          </p:cNvPicPr>
          <p:nvPr/>
        </p:nvPicPr>
        <p:blipFill>
          <a:blip r:embed="rId4"/>
          <a:stretch>
            <a:fillRect/>
          </a:stretch>
        </p:blipFill>
        <p:spPr>
          <a:xfrm>
            <a:off x="7112030" y="1305957"/>
            <a:ext cx="2628900" cy="857250"/>
          </a:xfrm>
          <a:prstGeom prst="rect">
            <a:avLst/>
          </a:prstGeom>
        </p:spPr>
      </p:pic>
      <p:grpSp>
        <p:nvGrpSpPr>
          <p:cNvPr id="11" name="Group 10">
            <a:extLst>
              <a:ext uri="{FF2B5EF4-FFF2-40B4-BE49-F238E27FC236}">
                <a16:creationId xmlns:a16="http://schemas.microsoft.com/office/drawing/2014/main" id="{9013C6FB-EF4C-44EB-881C-375D502B1687}"/>
              </a:ext>
            </a:extLst>
          </p:cNvPr>
          <p:cNvGrpSpPr/>
          <p:nvPr/>
        </p:nvGrpSpPr>
        <p:grpSpPr>
          <a:xfrm>
            <a:off x="7618111" y="2218733"/>
            <a:ext cx="4381500" cy="4476750"/>
            <a:chOff x="685800" y="2827084"/>
            <a:chExt cx="4381500" cy="4476750"/>
          </a:xfrm>
        </p:grpSpPr>
        <p:pic>
          <p:nvPicPr>
            <p:cNvPr id="12" name="Picture 11">
              <a:extLst>
                <a:ext uri="{FF2B5EF4-FFF2-40B4-BE49-F238E27FC236}">
                  <a16:creationId xmlns:a16="http://schemas.microsoft.com/office/drawing/2014/main" id="{E64129FF-5727-4FC0-AF51-3E92AA025411}"/>
                </a:ext>
              </a:extLst>
            </p:cNvPr>
            <p:cNvPicPr>
              <a:picLocks noChangeAspect="1"/>
            </p:cNvPicPr>
            <p:nvPr/>
          </p:nvPicPr>
          <p:blipFill>
            <a:blip r:embed="rId5"/>
            <a:stretch>
              <a:fillRect/>
            </a:stretch>
          </p:blipFill>
          <p:spPr>
            <a:xfrm>
              <a:off x="685800" y="2827084"/>
              <a:ext cx="4381500" cy="4476750"/>
            </a:xfrm>
            <a:prstGeom prst="rect">
              <a:avLst/>
            </a:prstGeom>
          </p:spPr>
        </p:pic>
        <p:cxnSp>
          <p:nvCxnSpPr>
            <p:cNvPr id="13" name="Straight Arrow Connector 12">
              <a:extLst>
                <a:ext uri="{FF2B5EF4-FFF2-40B4-BE49-F238E27FC236}">
                  <a16:creationId xmlns:a16="http://schemas.microsoft.com/office/drawing/2014/main" id="{49C52905-F5E3-42B2-A5B2-C6B9D6D107BB}"/>
                </a:ext>
              </a:extLst>
            </p:cNvPr>
            <p:cNvCxnSpPr>
              <a:cxnSpLocks/>
            </p:cNvCxnSpPr>
            <p:nvPr/>
          </p:nvCxnSpPr>
          <p:spPr bwMode="auto">
            <a:xfrm flipH="1" flipV="1">
              <a:off x="1494169" y="3745371"/>
              <a:ext cx="685799" cy="236235"/>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1592525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t>Add global id’s</a:t>
            </a:r>
          </a:p>
          <a:p>
            <a:pPr lvl="1"/>
            <a:r>
              <a:rPr lang="en-US" dirty="0"/>
              <a:t>Enable editor tracking</a:t>
            </a:r>
          </a:p>
          <a:p>
            <a:pPr lvl="1"/>
            <a:r>
              <a:rPr lang="en-US" dirty="0"/>
              <a:t>Relationships cannot be OID based</a:t>
            </a:r>
          </a:p>
          <a:p>
            <a:r>
              <a:rPr lang="en-US" dirty="0"/>
              <a:t>Make a branch version connection in Pro</a:t>
            </a:r>
          </a:p>
          <a:p>
            <a:r>
              <a:rPr lang="en-US" dirty="0">
                <a:solidFill>
                  <a:srgbClr val="FFFF00"/>
                </a:solidFill>
              </a:rPr>
              <a:t>Register as branch versioned</a:t>
            </a:r>
          </a:p>
          <a:p>
            <a:r>
              <a:rPr lang="en-US" dirty="0"/>
              <a:t>Publish to Enterprise ‘by reference’ feature service</a:t>
            </a:r>
          </a:p>
          <a:p>
            <a:r>
              <a:rPr lang="en-US" dirty="0"/>
              <a:t>Enable version management capability</a:t>
            </a:r>
          </a:p>
          <a:p>
            <a:endParaRPr lang="en-US" dirty="0"/>
          </a:p>
        </p:txBody>
      </p:sp>
      <p:grpSp>
        <p:nvGrpSpPr>
          <p:cNvPr id="10" name="Group 9">
            <a:extLst>
              <a:ext uri="{FF2B5EF4-FFF2-40B4-BE49-F238E27FC236}">
                <a16:creationId xmlns:a16="http://schemas.microsoft.com/office/drawing/2014/main" id="{C9DAB91F-DB16-4149-8C4D-3139CA8E5AE1}"/>
              </a:ext>
            </a:extLst>
          </p:cNvPr>
          <p:cNvGrpSpPr/>
          <p:nvPr/>
        </p:nvGrpSpPr>
        <p:grpSpPr>
          <a:xfrm>
            <a:off x="7426721" y="682625"/>
            <a:ext cx="4303847" cy="5678979"/>
            <a:chOff x="4007150" y="1186115"/>
            <a:chExt cx="3905250" cy="5153025"/>
          </a:xfrm>
        </p:grpSpPr>
        <p:pic>
          <p:nvPicPr>
            <p:cNvPr id="11" name="Picture 10">
              <a:extLst>
                <a:ext uri="{FF2B5EF4-FFF2-40B4-BE49-F238E27FC236}">
                  <a16:creationId xmlns:a16="http://schemas.microsoft.com/office/drawing/2014/main" id="{29AB7AF7-5E2C-4FCC-B850-F1C5B9E81023}"/>
                </a:ext>
              </a:extLst>
            </p:cNvPr>
            <p:cNvPicPr>
              <a:picLocks noChangeAspect="1"/>
            </p:cNvPicPr>
            <p:nvPr/>
          </p:nvPicPr>
          <p:blipFill>
            <a:blip r:embed="rId4"/>
            <a:stretch>
              <a:fillRect/>
            </a:stretch>
          </p:blipFill>
          <p:spPr>
            <a:xfrm>
              <a:off x="4007150" y="1186115"/>
              <a:ext cx="3905250" cy="5153025"/>
            </a:xfrm>
            <a:prstGeom prst="rect">
              <a:avLst/>
            </a:prstGeom>
          </p:spPr>
        </p:pic>
        <p:cxnSp>
          <p:nvCxnSpPr>
            <p:cNvPr id="13" name="Straight Arrow Connector 12">
              <a:extLst>
                <a:ext uri="{FF2B5EF4-FFF2-40B4-BE49-F238E27FC236}">
                  <a16:creationId xmlns:a16="http://schemas.microsoft.com/office/drawing/2014/main" id="{52ACFA74-1E46-4D30-BF24-103081536135}"/>
                </a:ext>
              </a:extLst>
            </p:cNvPr>
            <p:cNvCxnSpPr>
              <a:cxnSpLocks/>
            </p:cNvCxnSpPr>
            <p:nvPr/>
          </p:nvCxnSpPr>
          <p:spPr bwMode="auto">
            <a:xfrm flipH="1" flipV="1">
              <a:off x="5559604" y="4353909"/>
              <a:ext cx="874188" cy="292227"/>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751022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t>Add global id’s</a:t>
            </a:r>
          </a:p>
          <a:p>
            <a:pPr lvl="1"/>
            <a:r>
              <a:rPr lang="en-US" dirty="0"/>
              <a:t>Enable editor tracking</a:t>
            </a:r>
          </a:p>
          <a:p>
            <a:pPr lvl="1"/>
            <a:r>
              <a:rPr lang="en-US" dirty="0"/>
              <a:t>Relationships cannot be OID based</a:t>
            </a:r>
          </a:p>
          <a:p>
            <a:r>
              <a:rPr lang="en-US" dirty="0"/>
              <a:t>Make a branch version connection in Pro</a:t>
            </a:r>
          </a:p>
          <a:p>
            <a:r>
              <a:rPr lang="en-US" dirty="0"/>
              <a:t>Register as branch versioned</a:t>
            </a:r>
          </a:p>
          <a:p>
            <a:r>
              <a:rPr lang="en-US" dirty="0">
                <a:solidFill>
                  <a:srgbClr val="FFFF00"/>
                </a:solidFill>
              </a:rPr>
              <a:t>Publish to Enterprise ‘by reference’ feature service</a:t>
            </a:r>
          </a:p>
          <a:p>
            <a:r>
              <a:rPr lang="en-US" dirty="0"/>
              <a:t>Enable version management capability</a:t>
            </a:r>
          </a:p>
          <a:p>
            <a:endParaRPr lang="en-US" dirty="0"/>
          </a:p>
        </p:txBody>
      </p:sp>
      <p:grpSp>
        <p:nvGrpSpPr>
          <p:cNvPr id="10" name="Group 9">
            <a:extLst>
              <a:ext uri="{FF2B5EF4-FFF2-40B4-BE49-F238E27FC236}">
                <a16:creationId xmlns:a16="http://schemas.microsoft.com/office/drawing/2014/main" id="{31982D96-2FBC-44A0-9CEC-2DF5B043A077}"/>
              </a:ext>
            </a:extLst>
          </p:cNvPr>
          <p:cNvGrpSpPr/>
          <p:nvPr/>
        </p:nvGrpSpPr>
        <p:grpSpPr>
          <a:xfrm>
            <a:off x="7534683" y="1318657"/>
            <a:ext cx="3977613" cy="4706016"/>
            <a:chOff x="5702962" y="1257300"/>
            <a:chExt cx="3977613" cy="4706016"/>
          </a:xfrm>
        </p:grpSpPr>
        <p:pic>
          <p:nvPicPr>
            <p:cNvPr id="11" name="Picture 10">
              <a:extLst>
                <a:ext uri="{FF2B5EF4-FFF2-40B4-BE49-F238E27FC236}">
                  <a16:creationId xmlns:a16="http://schemas.microsoft.com/office/drawing/2014/main" id="{53711109-01E0-435B-8C62-24BC8049CF88}"/>
                </a:ext>
              </a:extLst>
            </p:cNvPr>
            <p:cNvPicPr>
              <a:picLocks noChangeAspect="1"/>
            </p:cNvPicPr>
            <p:nvPr/>
          </p:nvPicPr>
          <p:blipFill rotWithShape="1">
            <a:blip r:embed="rId4"/>
            <a:srcRect t="1383" r="1510"/>
            <a:stretch/>
          </p:blipFill>
          <p:spPr>
            <a:xfrm>
              <a:off x="5702962" y="1257300"/>
              <a:ext cx="3977613" cy="4706016"/>
            </a:xfrm>
            <a:prstGeom prst="rect">
              <a:avLst/>
            </a:prstGeom>
          </p:spPr>
        </p:pic>
        <p:cxnSp>
          <p:nvCxnSpPr>
            <p:cNvPr id="12" name="Straight Arrow Connector 11">
              <a:extLst>
                <a:ext uri="{FF2B5EF4-FFF2-40B4-BE49-F238E27FC236}">
                  <a16:creationId xmlns:a16="http://schemas.microsoft.com/office/drawing/2014/main" id="{56A633F4-E2BC-459B-90D6-F6F06DBBE403}"/>
                </a:ext>
              </a:extLst>
            </p:cNvPr>
            <p:cNvCxnSpPr>
              <a:cxnSpLocks/>
            </p:cNvCxnSpPr>
            <p:nvPr/>
          </p:nvCxnSpPr>
          <p:spPr bwMode="auto">
            <a:xfrm flipH="1">
              <a:off x="7394267" y="4648200"/>
              <a:ext cx="784533" cy="189390"/>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3191393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sp>
        <p:nvSpPr>
          <p:cNvPr id="19" name="Content Placeholder 18"/>
          <p:cNvSpPr>
            <a:spLocks noGrp="1"/>
          </p:cNvSpPr>
          <p:nvPr>
            <p:ph sz="quarter" idx="10"/>
          </p:nvPr>
        </p:nvSpPr>
        <p:spPr>
          <a:xfrm>
            <a:off x="914400" y="1828799"/>
            <a:ext cx="10369296" cy="4346575"/>
          </a:xfrm>
        </p:spPr>
        <p:txBody>
          <a:bodyPr/>
          <a:lstStyle/>
          <a:p>
            <a:r>
              <a:rPr lang="en-US" dirty="0"/>
              <a:t>Create tables, set up schema, load data</a:t>
            </a:r>
          </a:p>
          <a:p>
            <a:pPr lvl="1"/>
            <a:r>
              <a:rPr lang="en-US" dirty="0"/>
              <a:t>Add global id’s</a:t>
            </a:r>
          </a:p>
          <a:p>
            <a:pPr lvl="1"/>
            <a:r>
              <a:rPr lang="en-US" dirty="0"/>
              <a:t>Enable editor tracking</a:t>
            </a:r>
          </a:p>
          <a:p>
            <a:pPr lvl="1"/>
            <a:r>
              <a:rPr lang="en-US" dirty="0"/>
              <a:t>Relationships cannot be OID based</a:t>
            </a:r>
          </a:p>
          <a:p>
            <a:r>
              <a:rPr lang="en-US" dirty="0"/>
              <a:t>Make a branch version connection in Pro</a:t>
            </a:r>
          </a:p>
          <a:p>
            <a:r>
              <a:rPr lang="en-US" dirty="0"/>
              <a:t>Register as branch versioned</a:t>
            </a:r>
          </a:p>
          <a:p>
            <a:r>
              <a:rPr lang="en-US" dirty="0"/>
              <a:t>Publish to Enterprise ‘by reference’ feature service</a:t>
            </a:r>
          </a:p>
          <a:p>
            <a:r>
              <a:rPr lang="en-US" dirty="0">
                <a:solidFill>
                  <a:srgbClr val="FFFF00"/>
                </a:solidFill>
              </a:rPr>
              <a:t>Enable version management capability (VMS)</a:t>
            </a:r>
          </a:p>
          <a:p>
            <a:endParaRPr lang="en-US" dirty="0"/>
          </a:p>
        </p:txBody>
      </p:sp>
      <p:grpSp>
        <p:nvGrpSpPr>
          <p:cNvPr id="10" name="Group 9">
            <a:extLst>
              <a:ext uri="{FF2B5EF4-FFF2-40B4-BE49-F238E27FC236}">
                <a16:creationId xmlns:a16="http://schemas.microsoft.com/office/drawing/2014/main" id="{09B66EA8-38B4-41E1-8384-125CCB334F9A}"/>
              </a:ext>
            </a:extLst>
          </p:cNvPr>
          <p:cNvGrpSpPr/>
          <p:nvPr/>
        </p:nvGrpSpPr>
        <p:grpSpPr>
          <a:xfrm>
            <a:off x="7717368" y="682625"/>
            <a:ext cx="4241800" cy="8593130"/>
            <a:chOff x="9862900" y="181308"/>
            <a:chExt cx="3385293" cy="6858000"/>
          </a:xfrm>
        </p:grpSpPr>
        <p:pic>
          <p:nvPicPr>
            <p:cNvPr id="11" name="Picture 10">
              <a:extLst>
                <a:ext uri="{FF2B5EF4-FFF2-40B4-BE49-F238E27FC236}">
                  <a16:creationId xmlns:a16="http://schemas.microsoft.com/office/drawing/2014/main" id="{A0BD032F-A452-4430-B59D-5387E41DA292}"/>
                </a:ext>
              </a:extLst>
            </p:cNvPr>
            <p:cNvPicPr>
              <a:picLocks noChangeAspect="1"/>
            </p:cNvPicPr>
            <p:nvPr/>
          </p:nvPicPr>
          <p:blipFill>
            <a:blip r:embed="rId4"/>
            <a:stretch>
              <a:fillRect/>
            </a:stretch>
          </p:blipFill>
          <p:spPr>
            <a:xfrm>
              <a:off x="9862900" y="181308"/>
              <a:ext cx="3385293" cy="6858000"/>
            </a:xfrm>
            <a:prstGeom prst="rect">
              <a:avLst/>
            </a:prstGeom>
          </p:spPr>
        </p:pic>
        <p:cxnSp>
          <p:nvCxnSpPr>
            <p:cNvPr id="12" name="Straight Arrow Connector 11">
              <a:extLst>
                <a:ext uri="{FF2B5EF4-FFF2-40B4-BE49-F238E27FC236}">
                  <a16:creationId xmlns:a16="http://schemas.microsoft.com/office/drawing/2014/main" id="{8C9B9218-2CF3-463E-9015-3967A135FD7F}"/>
                </a:ext>
              </a:extLst>
            </p:cNvPr>
            <p:cNvCxnSpPr>
              <a:cxnSpLocks/>
            </p:cNvCxnSpPr>
            <p:nvPr/>
          </p:nvCxnSpPr>
          <p:spPr bwMode="auto">
            <a:xfrm flipH="1" flipV="1">
              <a:off x="11220450" y="4127739"/>
              <a:ext cx="571500" cy="337104"/>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A333B4E8-0FCA-4B75-B1B3-E43565B29F93}"/>
                </a:ext>
              </a:extLst>
            </p:cNvPr>
            <p:cNvCxnSpPr>
              <a:cxnSpLocks/>
            </p:cNvCxnSpPr>
            <p:nvPr/>
          </p:nvCxnSpPr>
          <p:spPr bwMode="auto">
            <a:xfrm flipH="1" flipV="1">
              <a:off x="10706100" y="2196186"/>
              <a:ext cx="571500" cy="337104"/>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3349863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p:cNvGrpSpPr/>
          <p:nvPr/>
        </p:nvGrpSpPr>
        <p:grpSpPr>
          <a:xfrm>
            <a:off x="-92598" y="-16008"/>
            <a:ext cx="12301748" cy="6881826"/>
            <a:chOff x="-92598" y="-16008"/>
            <a:chExt cx="12301748" cy="6881826"/>
          </a:xfrm>
        </p:grpSpPr>
        <p:sp>
          <p:nvSpPr>
            <p:cNvPr id="9" name="Rectangle 8"/>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1"/>
            <p:cNvPicPr>
              <a:picLocks noChangeAspect="1"/>
            </p:cNvPicPr>
            <p:nvPr/>
          </p:nvPicPr>
          <p:blipFill rotWithShape="1">
            <a:blip r:embed="rId3">
              <a:extLst>
                <a:ext uri="{28A0092B-C50C-407E-A947-70E740481C1C}">
                  <a14:useLocalDpi xmlns:a14="http://schemas.microsoft.com/office/drawing/2010/main" val="0"/>
                </a:ext>
              </a:extLst>
            </a:blip>
            <a:srcRect l="53646" t="11238" r="5417" b="5631"/>
            <a:stretch/>
          </p:blipFill>
          <p:spPr>
            <a:xfrm>
              <a:off x="6212591" y="-1048"/>
              <a:ext cx="5996559" cy="6849810"/>
            </a:xfrm>
            <a:prstGeom prst="rect">
              <a:avLst/>
            </a:prstGeom>
          </p:spPr>
        </p:pic>
        <p:pic>
          <p:nvPicPr>
            <p:cNvPr id="15" name="keyart2"/>
            <p:cNvPicPr>
              <a:picLocks noChangeAspect="1"/>
            </p:cNvPicPr>
            <p:nvPr/>
          </p:nvPicPr>
          <p:blipFill rotWithShape="1">
            <a:blip r:embed="rId3">
              <a:alphaModFix amt="87000"/>
              <a:extLst>
                <a:ext uri="{28A0092B-C50C-407E-A947-70E740481C1C}">
                  <a14:useLocalDpi xmlns:a14="http://schemas.microsoft.com/office/drawing/2010/main" val="0"/>
                </a:ext>
              </a:extLst>
            </a:blip>
            <a:srcRect l="2" r="72434" b="68401"/>
            <a:stretch/>
          </p:blipFill>
          <p:spPr>
            <a:xfrm>
              <a:off x="-1" y="0"/>
              <a:ext cx="3356658" cy="2164466"/>
            </a:xfrm>
            <a:prstGeom prst="rect">
              <a:avLst/>
            </a:prstGeom>
          </p:spPr>
        </p:pic>
        <p:sp>
          <p:nvSpPr>
            <p:cNvPr id="12" name="shading (lower right)">
              <a:extLst>
                <a:ext uri="{FF2B5EF4-FFF2-40B4-BE49-F238E27FC236}">
                  <a16:creationId xmlns:a16="http://schemas.microsoft.com/office/drawing/2014/main" id="{C0783C77-C7D8-1647-BFDB-8532B647668C}"/>
                </a:ext>
              </a:extLst>
            </p:cNvPr>
            <p:cNvSpPr/>
            <p:nvPr/>
          </p:nvSpPr>
          <p:spPr bwMode="auto">
            <a:xfrm>
              <a:off x="-92598" y="1736203"/>
              <a:ext cx="12301748" cy="5129615"/>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ext Placeholder 3"/>
          <p:cNvSpPr>
            <a:spLocks noGrp="1"/>
          </p:cNvSpPr>
          <p:nvPr>
            <p:ph type="body" idx="1"/>
          </p:nvPr>
        </p:nvSpPr>
        <p:spPr/>
        <p:txBody>
          <a:bodyPr/>
          <a:lstStyle/>
          <a:p>
            <a:endParaRPr lang="en-US"/>
          </a:p>
        </p:txBody>
      </p:sp>
      <p:sp>
        <p:nvSpPr>
          <p:cNvPr id="3" name="Title 2"/>
          <p:cNvSpPr>
            <a:spLocks noGrp="1"/>
          </p:cNvSpPr>
          <p:nvPr>
            <p:ph type="title"/>
          </p:nvPr>
        </p:nvSpPr>
        <p:spPr/>
        <p:txBody>
          <a:bodyPr/>
          <a:lstStyle/>
          <a:p>
            <a:r>
              <a:rPr lang="en-US" dirty="0"/>
              <a:t>Editing feature services</a:t>
            </a:r>
          </a:p>
        </p:txBody>
      </p:sp>
    </p:spTree>
    <p:extLst>
      <p:ext uri="{BB962C8B-B14F-4D97-AF65-F5344CB8AC3E}">
        <p14:creationId xmlns:p14="http://schemas.microsoft.com/office/powerpoint/2010/main" val="3079544677"/>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Feature service editing permissions</a:t>
            </a:r>
          </a:p>
        </p:txBody>
      </p:sp>
      <p:sp>
        <p:nvSpPr>
          <p:cNvPr id="19" name="Content Placeholder 18"/>
          <p:cNvSpPr>
            <a:spLocks noGrp="1"/>
          </p:cNvSpPr>
          <p:nvPr>
            <p:ph sz="quarter" idx="10"/>
          </p:nvPr>
        </p:nvSpPr>
        <p:spPr>
          <a:xfrm>
            <a:off x="914400" y="1828799"/>
            <a:ext cx="10369296" cy="4346575"/>
          </a:xfrm>
        </p:spPr>
        <p:txBody>
          <a:bodyPr/>
          <a:lstStyle/>
          <a:p>
            <a:r>
              <a:rPr lang="en-US" dirty="0"/>
              <a:t>Permissions</a:t>
            </a:r>
          </a:p>
          <a:p>
            <a:pPr lvl="1"/>
            <a:r>
              <a:rPr lang="en-US" dirty="0"/>
              <a:t>Query, Insert, Update, Delete</a:t>
            </a:r>
          </a:p>
          <a:p>
            <a:pPr lvl="1"/>
            <a:r>
              <a:rPr lang="en-US" dirty="0"/>
              <a:t>Service level, not on the individual layer</a:t>
            </a:r>
          </a:p>
          <a:p>
            <a:endParaRPr lang="en-US" dirty="0"/>
          </a:p>
          <a:p>
            <a:r>
              <a:rPr lang="en-US" dirty="0"/>
              <a:t>Ownership based access control</a:t>
            </a:r>
          </a:p>
          <a:p>
            <a:pPr lvl="1"/>
            <a:r>
              <a:rPr lang="en-US" dirty="0"/>
              <a:t>Unique to feature services</a:t>
            </a:r>
          </a:p>
          <a:p>
            <a:pPr lvl="1"/>
            <a:r>
              <a:rPr lang="en-US" dirty="0"/>
              <a:t>Row level security based on editor tracking</a:t>
            </a:r>
          </a:p>
          <a:p>
            <a:pPr lvl="1"/>
            <a:endParaRPr lang="en-US" dirty="0"/>
          </a:p>
        </p:txBody>
      </p:sp>
    </p:spTree>
    <p:extLst>
      <p:ext uri="{BB962C8B-B14F-4D97-AF65-F5344CB8AC3E}">
        <p14:creationId xmlns:p14="http://schemas.microsoft.com/office/powerpoint/2010/main" val="2670923085"/>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Transaction model 	</a:t>
            </a:r>
          </a:p>
        </p:txBody>
      </p:sp>
      <p:sp>
        <p:nvSpPr>
          <p:cNvPr id="19" name="Content Placeholder 18"/>
          <p:cNvSpPr>
            <a:spLocks noGrp="1"/>
          </p:cNvSpPr>
          <p:nvPr>
            <p:ph sz="quarter" idx="10"/>
          </p:nvPr>
        </p:nvSpPr>
        <p:spPr>
          <a:xfrm>
            <a:off x="1134195" y="1734582"/>
            <a:ext cx="4399280" cy="4346575"/>
          </a:xfrm>
        </p:spPr>
        <p:txBody>
          <a:bodyPr/>
          <a:lstStyle/>
          <a:p>
            <a:r>
              <a:rPr lang="en-US" sz="2400" dirty="0"/>
              <a:t>Feature Service only         </a:t>
            </a:r>
            <a:r>
              <a:rPr lang="en-US" sz="2400" dirty="0">
                <a:solidFill>
                  <a:srgbClr val="FFFF00"/>
                </a:solidFill>
              </a:rPr>
              <a:t> No VMS</a:t>
            </a:r>
          </a:p>
          <a:p>
            <a:endParaRPr lang="en-US" dirty="0"/>
          </a:p>
          <a:p>
            <a:r>
              <a:rPr lang="en-US" dirty="0"/>
              <a:t>Applies to all hosted services</a:t>
            </a:r>
          </a:p>
          <a:p>
            <a:pPr lvl="1"/>
            <a:r>
              <a:rPr lang="en-US" dirty="0"/>
              <a:t>Short transactions, last in wins</a:t>
            </a:r>
          </a:p>
          <a:p>
            <a:r>
              <a:rPr lang="en-US" dirty="0"/>
              <a:t>Applies to ‘by reference’ services if VMS is not present</a:t>
            </a:r>
          </a:p>
          <a:p>
            <a:pPr lvl="1"/>
            <a:r>
              <a:rPr lang="en-US" dirty="0"/>
              <a:t>Even when data is versioned</a:t>
            </a:r>
          </a:p>
          <a:p>
            <a:r>
              <a:rPr lang="en-US" dirty="0"/>
              <a:t>No edit sessions</a:t>
            </a:r>
          </a:p>
        </p:txBody>
      </p:sp>
      <p:sp>
        <p:nvSpPr>
          <p:cNvPr id="10" name="Content Placeholder 18">
            <a:extLst>
              <a:ext uri="{FF2B5EF4-FFF2-40B4-BE49-F238E27FC236}">
                <a16:creationId xmlns:a16="http://schemas.microsoft.com/office/drawing/2014/main" id="{437ADD9B-9474-4924-A6A1-B1D07FF260F6}"/>
              </a:ext>
            </a:extLst>
          </p:cNvPr>
          <p:cNvSpPr txBox="1">
            <a:spLocks/>
          </p:cNvSpPr>
          <p:nvPr/>
        </p:nvSpPr>
        <p:spPr>
          <a:xfrm>
            <a:off x="6348928" y="1734581"/>
            <a:ext cx="4399280" cy="4346575"/>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400" dirty="0"/>
              <a:t>Feature Service with  </a:t>
            </a:r>
            <a:r>
              <a:rPr lang="en-US" sz="2400" dirty="0">
                <a:solidFill>
                  <a:schemeClr val="tx2">
                    <a:lumMod val="75000"/>
                  </a:schemeClr>
                </a:solidFill>
              </a:rPr>
              <a:t> Version Management (VMS)</a:t>
            </a:r>
          </a:p>
          <a:p>
            <a:endParaRPr lang="en-US" dirty="0">
              <a:solidFill>
                <a:schemeClr val="tx2">
                  <a:lumMod val="75000"/>
                </a:schemeClr>
              </a:solidFill>
            </a:endParaRPr>
          </a:p>
          <a:p>
            <a:r>
              <a:rPr lang="en-US" dirty="0"/>
              <a:t>Long transaction editing behavior for Pro</a:t>
            </a:r>
          </a:p>
          <a:p>
            <a:pPr lvl="1"/>
            <a:r>
              <a:rPr lang="en-US" dirty="0"/>
              <a:t>Create versions</a:t>
            </a:r>
          </a:p>
          <a:p>
            <a:pPr lvl="1"/>
            <a:r>
              <a:rPr lang="en-US" dirty="0"/>
              <a:t>Edit in version</a:t>
            </a:r>
          </a:p>
          <a:p>
            <a:pPr lvl="1"/>
            <a:r>
              <a:rPr lang="en-US" dirty="0"/>
              <a:t>Reconcile</a:t>
            </a:r>
          </a:p>
          <a:p>
            <a:pPr lvl="1"/>
            <a:r>
              <a:rPr lang="en-US" dirty="0"/>
              <a:t>Review conflicts </a:t>
            </a:r>
          </a:p>
          <a:p>
            <a:pPr lvl="1"/>
            <a:r>
              <a:rPr lang="en-US" dirty="0"/>
              <a:t>Post</a:t>
            </a:r>
          </a:p>
          <a:p>
            <a:pPr lvl="1"/>
            <a:r>
              <a:rPr lang="en-US" dirty="0"/>
              <a:t>Delete version</a:t>
            </a:r>
          </a:p>
        </p:txBody>
      </p:sp>
      <p:sp>
        <p:nvSpPr>
          <p:cNvPr id="2" name="TextBox 1">
            <a:extLst>
              <a:ext uri="{FF2B5EF4-FFF2-40B4-BE49-F238E27FC236}">
                <a16:creationId xmlns:a16="http://schemas.microsoft.com/office/drawing/2014/main" id="{1E5CB990-A1E0-45C2-8BBE-25151801C15D}"/>
              </a:ext>
            </a:extLst>
          </p:cNvPr>
          <p:cNvSpPr txBox="1"/>
          <p:nvPr/>
        </p:nvSpPr>
        <p:spPr>
          <a:xfrm>
            <a:off x="535499" y="6383512"/>
            <a:ext cx="3041535" cy="241993"/>
          </a:xfrm>
          <a:prstGeom prst="rect">
            <a:avLst/>
          </a:prstGeom>
          <a:noFill/>
          <a:effectLst/>
        </p:spPr>
        <p:txBody>
          <a:bodyPr wrap="none" lIns="0" tIns="0" rIns="0" bIns="0" rtlCol="0">
            <a:noAutofit/>
          </a:bodyPr>
          <a:lstStyle/>
          <a:p>
            <a:pPr algn="l" eaLnBrk="0" hangingPunct="0">
              <a:lnSpc>
                <a:spcPts val="1800"/>
              </a:lnSpc>
            </a:pPr>
            <a:r>
              <a:rPr lang="en-US" sz="1400" b="1" dirty="0">
                <a:ea typeface="+mn-ea"/>
                <a:cs typeface="+mn-cs"/>
              </a:rPr>
              <a:t>VMS = version management server</a:t>
            </a:r>
          </a:p>
        </p:txBody>
      </p:sp>
    </p:spTree>
    <p:extLst>
      <p:ext uri="{BB962C8B-B14F-4D97-AF65-F5344CB8AC3E}">
        <p14:creationId xmlns:p14="http://schemas.microsoft.com/office/powerpoint/2010/main" val="444222162"/>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B6B24E9-6B72-4944-B81E-447CAFE59B76}"/>
              </a:ext>
            </a:extLst>
          </p:cNvPr>
          <p:cNvGrpSpPr/>
          <p:nvPr/>
        </p:nvGrpSpPr>
        <p:grpSpPr>
          <a:xfrm>
            <a:off x="-43251" y="0"/>
            <a:ext cx="12252401" cy="6858000"/>
            <a:chOff x="-43251" y="0"/>
            <a:chExt cx="12252401" cy="6858000"/>
          </a:xfrm>
        </p:grpSpPr>
        <p:sp>
          <p:nvSpPr>
            <p:cNvPr id="8" name="Rectangle 7">
              <a:extLst>
                <a:ext uri="{FF2B5EF4-FFF2-40B4-BE49-F238E27FC236}">
                  <a16:creationId xmlns:a16="http://schemas.microsoft.com/office/drawing/2014/main" id="{511F7C17-E6D9-41DA-9D1E-14B890A0E0FD}"/>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keyart3">
              <a:extLst>
                <a:ext uri="{FF2B5EF4-FFF2-40B4-BE49-F238E27FC236}">
                  <a16:creationId xmlns:a16="http://schemas.microsoft.com/office/drawing/2014/main" id="{953463CA-25DD-49EC-98BD-A5C905E7627B}"/>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0" name="shading (lower right)">
              <a:extLst>
                <a:ext uri="{FF2B5EF4-FFF2-40B4-BE49-F238E27FC236}">
                  <a16:creationId xmlns:a16="http://schemas.microsoft.com/office/drawing/2014/main" id="{8C0F916C-7472-46F2-A849-CEC9D2A0344F}"/>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a:xfrm>
            <a:off x="682625" y="437567"/>
            <a:ext cx="10826496" cy="369332"/>
          </a:xfrm>
        </p:spPr>
        <p:txBody>
          <a:bodyPr/>
          <a:lstStyle/>
          <a:p>
            <a:r>
              <a:rPr lang="en-US" dirty="0"/>
              <a:t>Determining Editing Behavior</a:t>
            </a:r>
          </a:p>
        </p:txBody>
      </p:sp>
      <p:sp>
        <p:nvSpPr>
          <p:cNvPr id="4" name="Content Placeholder 3"/>
          <p:cNvSpPr>
            <a:spLocks noGrp="1"/>
          </p:cNvSpPr>
          <p:nvPr>
            <p:ph sz="quarter" idx="12"/>
          </p:nvPr>
        </p:nvSpPr>
        <p:spPr>
          <a:xfrm>
            <a:off x="794477" y="982012"/>
            <a:ext cx="10597896" cy="369332"/>
          </a:xfrm>
        </p:spPr>
        <p:txBody>
          <a:bodyPr/>
          <a:lstStyle/>
          <a:p>
            <a:pPr marL="283464" lvl="1" indent="0">
              <a:buNone/>
            </a:pPr>
            <a:r>
              <a:rPr lang="en-US" dirty="0"/>
              <a:t>Check underlying </a:t>
            </a:r>
            <a:r>
              <a:rPr lang="en-US" dirty="0" err="1">
                <a:latin typeface="Consolas" panose="020B0609020204030204" pitchFamily="49" charset="0"/>
              </a:rPr>
              <a:t>GeodatabaseType</a:t>
            </a:r>
            <a:r>
              <a:rPr lang="en-US" dirty="0"/>
              <a:t> and </a:t>
            </a:r>
            <a:r>
              <a:rPr lang="en-US" dirty="0" err="1">
                <a:latin typeface="Consolas" panose="020B0609020204030204" pitchFamily="49" charset="0"/>
              </a:rPr>
              <a:t>RegistrationType</a:t>
            </a:r>
            <a:r>
              <a:rPr lang="en-US" dirty="0"/>
              <a:t> of the feature class:</a:t>
            </a:r>
          </a:p>
          <a:p>
            <a:pPr lvl="1"/>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r>
              <a:rPr lang="en-US" dirty="0"/>
              <a:t>											                                                      *no undo/redo</a:t>
            </a:r>
          </a:p>
          <a:p>
            <a:pPr lvl="1"/>
            <a:endParaRPr lang="en-US" dirty="0"/>
          </a:p>
          <a:p>
            <a:pPr lvl="1"/>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10755857"/>
              </p:ext>
            </p:extLst>
          </p:nvPr>
        </p:nvGraphicFramePr>
        <p:xfrm>
          <a:off x="386080" y="3125410"/>
          <a:ext cx="11430000" cy="1483360"/>
        </p:xfrm>
        <a:graphic>
          <a:graphicData uri="http://schemas.openxmlformats.org/drawingml/2006/table">
            <a:tbl>
              <a:tblPr firstRow="1" bandRow="1">
                <a:tableStyleId>{5C22544A-7EE6-4342-B048-85BDC9FD1C3A}</a:tableStyleId>
              </a:tblPr>
              <a:tblGrid>
                <a:gridCol w="2204720">
                  <a:extLst>
                    <a:ext uri="{9D8B030D-6E8A-4147-A177-3AD203B41FA5}">
                      <a16:colId xmlns:a16="http://schemas.microsoft.com/office/drawing/2014/main" val="20000"/>
                    </a:ext>
                  </a:extLst>
                </a:gridCol>
                <a:gridCol w="22148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2407920">
                  <a:extLst>
                    <a:ext uri="{9D8B030D-6E8A-4147-A177-3AD203B41FA5}">
                      <a16:colId xmlns:a16="http://schemas.microsoft.com/office/drawing/2014/main" val="20003"/>
                    </a:ext>
                  </a:extLst>
                </a:gridCol>
                <a:gridCol w="3048000">
                  <a:extLst>
                    <a:ext uri="{9D8B030D-6E8A-4147-A177-3AD203B41FA5}">
                      <a16:colId xmlns:a16="http://schemas.microsoft.com/office/drawing/2014/main" val="4269975865"/>
                    </a:ext>
                  </a:extLst>
                </a:gridCol>
              </a:tblGrid>
              <a:tr h="370840">
                <a:tc>
                  <a:txBody>
                    <a:bodyPr/>
                    <a:lstStyle/>
                    <a:p>
                      <a:r>
                        <a:rPr lang="en-US" dirty="0" err="1"/>
                        <a:t>GeodatabaseType</a:t>
                      </a:r>
                      <a:endParaRPr lang="en-US" dirty="0"/>
                    </a:p>
                  </a:txBody>
                  <a:tcPr>
                    <a:noFill/>
                  </a:tcPr>
                </a:tc>
                <a:tc>
                  <a:txBody>
                    <a:bodyPr/>
                    <a:lstStyle/>
                    <a:p>
                      <a:pPr algn="ctr"/>
                      <a:r>
                        <a:rPr lang="en-US" dirty="0" err="1"/>
                        <a:t>RegistrationType</a:t>
                      </a:r>
                      <a:endParaRPr lang="en-US" dirty="0"/>
                    </a:p>
                  </a:txBody>
                  <a:tcPr>
                    <a:noFill/>
                  </a:tcPr>
                </a:tc>
                <a:tc>
                  <a:txBody>
                    <a:bodyPr/>
                    <a:lstStyle/>
                    <a:p>
                      <a:pPr algn="ctr"/>
                      <a:r>
                        <a:rPr lang="en-US" dirty="0"/>
                        <a:t>Version</a:t>
                      </a:r>
                    </a:p>
                  </a:txBody>
                  <a:tcPr>
                    <a:noFill/>
                  </a:tcPr>
                </a:tc>
                <a:tc>
                  <a:txBody>
                    <a:bodyPr/>
                    <a:lstStyle/>
                    <a:p>
                      <a:pPr algn="ctr"/>
                      <a:r>
                        <a:rPr lang="en-US" dirty="0" err="1"/>
                        <a:t>EditOperationType</a:t>
                      </a:r>
                      <a:endParaRPr lang="en-US" dirty="0"/>
                    </a:p>
                  </a:txBody>
                  <a:tcPr>
                    <a:noFill/>
                  </a:tcPr>
                </a:tc>
                <a:tc>
                  <a:txBody>
                    <a:bodyPr/>
                    <a:lstStyle/>
                    <a:p>
                      <a:pPr algn="ctr"/>
                      <a:r>
                        <a:rPr lang="en-US" dirty="0"/>
                        <a:t>Example</a:t>
                      </a:r>
                    </a:p>
                  </a:txBody>
                  <a:tcPr>
                    <a:noFill/>
                  </a:tcPr>
                </a:tc>
                <a:extLst>
                  <a:ext uri="{0D108BD9-81ED-4DB2-BD59-A6C34878D82A}">
                    <a16:rowId xmlns:a16="http://schemas.microsoft.com/office/drawing/2014/main" val="10000"/>
                  </a:ext>
                </a:extLst>
              </a:tr>
              <a:tr h="370840">
                <a:tc>
                  <a:txBody>
                    <a:bodyPr/>
                    <a:lstStyle/>
                    <a:p>
                      <a:r>
                        <a:rPr lang="en-US" b="1" dirty="0">
                          <a:solidFill>
                            <a:schemeClr val="tx1"/>
                          </a:solidFill>
                        </a:rPr>
                        <a:t>Service</a:t>
                      </a:r>
                    </a:p>
                  </a:txBody>
                  <a:tcPr>
                    <a:noFill/>
                  </a:tcPr>
                </a:tc>
                <a:tc>
                  <a:txBody>
                    <a:bodyPr/>
                    <a:lstStyle/>
                    <a:p>
                      <a:pPr algn="ctr"/>
                      <a:r>
                        <a:rPr lang="en-US" b="1" dirty="0" err="1">
                          <a:solidFill>
                            <a:schemeClr val="tx1"/>
                          </a:solidFill>
                        </a:rPr>
                        <a:t>NonVersioned</a:t>
                      </a:r>
                      <a:endParaRPr lang="en-US" b="1" dirty="0">
                        <a:solidFill>
                          <a:schemeClr val="tx1"/>
                        </a:solidFill>
                      </a:endParaRPr>
                    </a:p>
                  </a:txBody>
                  <a:tcPr>
                    <a:solidFill>
                      <a:schemeClr val="tx1">
                        <a:lumMod val="50000"/>
                      </a:schemeClr>
                    </a:solidFill>
                  </a:tcPr>
                </a:tc>
                <a:tc>
                  <a:txBody>
                    <a:bodyPr/>
                    <a:lstStyle/>
                    <a:p>
                      <a:pPr algn="ctr"/>
                      <a:r>
                        <a:rPr lang="en-US" b="1" dirty="0">
                          <a:solidFill>
                            <a:schemeClr val="tx1"/>
                          </a:solidFill>
                        </a:rPr>
                        <a:t>N/A</a:t>
                      </a:r>
                    </a:p>
                  </a:txBody>
                  <a:tcPr>
                    <a:solidFill>
                      <a:schemeClr val="tx1">
                        <a:lumMod val="50000"/>
                      </a:schemeClr>
                    </a:solidFill>
                  </a:tcPr>
                </a:tc>
                <a:tc>
                  <a:txBody>
                    <a:bodyPr/>
                    <a:lstStyle/>
                    <a:p>
                      <a:pPr algn="ctr"/>
                      <a:r>
                        <a:rPr lang="en-US" b="1" dirty="0">
                          <a:solidFill>
                            <a:schemeClr val="tx1"/>
                          </a:solidFill>
                        </a:rPr>
                        <a:t>SHORT</a:t>
                      </a:r>
                    </a:p>
                  </a:txBody>
                  <a:tcPr>
                    <a:solidFill>
                      <a:srgbClr val="A7B0B1"/>
                    </a:solidFill>
                  </a:tcPr>
                </a:tc>
                <a:tc>
                  <a:txBody>
                    <a:bodyPr/>
                    <a:lstStyle/>
                    <a:p>
                      <a:pPr algn="ctr"/>
                      <a:r>
                        <a:rPr lang="en-US" b="1" dirty="0">
                          <a:solidFill>
                            <a:schemeClr val="tx1"/>
                          </a:solidFill>
                        </a:rPr>
                        <a:t>Hosted or  By Reference</a:t>
                      </a:r>
                    </a:p>
                  </a:txBody>
                  <a:tcPr>
                    <a:noFill/>
                  </a:tcPr>
                </a:tc>
                <a:extLst>
                  <a:ext uri="{0D108BD9-81ED-4DB2-BD59-A6C34878D82A}">
                    <a16:rowId xmlns:a16="http://schemas.microsoft.com/office/drawing/2014/main" val="10005"/>
                  </a:ext>
                </a:extLst>
              </a:tr>
              <a:tr h="370840">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chemeClr val="tx1">
                        <a:lumMod val="50000"/>
                      </a:schemeClr>
                    </a:solidFill>
                  </a:tcPr>
                </a:tc>
                <a:tc>
                  <a:txBody>
                    <a:bodyPr/>
                    <a:lstStyle/>
                    <a:p>
                      <a:pPr algn="ctr"/>
                      <a:r>
                        <a:rPr lang="en-US" b="1" dirty="0">
                          <a:solidFill>
                            <a:schemeClr val="tx1"/>
                          </a:solidFill>
                        </a:rPr>
                        <a:t>Default</a:t>
                      </a:r>
                    </a:p>
                  </a:txBody>
                  <a:tcPr>
                    <a:solidFill>
                      <a:schemeClr val="tx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solidFill>
                            <a:schemeClr val="tx1"/>
                          </a:solidFill>
                        </a:rPr>
                        <a:t> LONG*</a:t>
                      </a:r>
                    </a:p>
                  </a:txBody>
                  <a:tcPr>
                    <a:solidFill>
                      <a:srgbClr val="005C91"/>
                    </a:solidFill>
                  </a:tcPr>
                </a:tc>
                <a:tc>
                  <a:txBody>
                    <a:bodyPr/>
                    <a:lstStyle/>
                    <a:p>
                      <a:pPr algn="ctr"/>
                      <a:r>
                        <a:rPr lang="en-US" b="1" dirty="0">
                          <a:solidFill>
                            <a:schemeClr val="tx1"/>
                          </a:solidFill>
                        </a:rPr>
                        <a:t>Branch Versioned</a:t>
                      </a:r>
                    </a:p>
                  </a:txBody>
                  <a:tcPr>
                    <a:noFill/>
                  </a:tcPr>
                </a:tc>
                <a:extLst>
                  <a:ext uri="{0D108BD9-81ED-4DB2-BD59-A6C34878D82A}">
                    <a16:rowId xmlns:a16="http://schemas.microsoft.com/office/drawing/2014/main" val="10006"/>
                  </a:ext>
                </a:extLst>
              </a:tr>
              <a:tr h="370840">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chemeClr val="tx1">
                        <a:lumMod val="50000"/>
                      </a:schemeClr>
                    </a:solidFill>
                  </a:tcPr>
                </a:tc>
                <a:tc>
                  <a:txBody>
                    <a:bodyPr/>
                    <a:lstStyle/>
                    <a:p>
                      <a:pPr algn="ctr"/>
                      <a:r>
                        <a:rPr lang="en-US" b="1" dirty="0">
                          <a:solidFill>
                            <a:schemeClr val="tx1"/>
                          </a:solidFill>
                        </a:rPr>
                        <a:t>Named</a:t>
                      </a:r>
                    </a:p>
                  </a:txBody>
                  <a:tcPr>
                    <a:solidFill>
                      <a:schemeClr val="tx1">
                        <a:lumMod val="50000"/>
                      </a:schemeClr>
                    </a:solidFill>
                  </a:tcPr>
                </a:tc>
                <a:tc>
                  <a:txBody>
                    <a:bodyPr/>
                    <a:lstStyle/>
                    <a:p>
                      <a:pPr algn="ctr"/>
                      <a:r>
                        <a:rPr lang="en-US" b="1" dirty="0">
                          <a:solidFill>
                            <a:schemeClr val="tx1"/>
                          </a:solidFill>
                        </a:rPr>
                        <a:t>LONG</a:t>
                      </a:r>
                    </a:p>
                  </a:txBody>
                  <a:tcPr>
                    <a:solidFill>
                      <a:schemeClr val="bg2">
                        <a:lumMod val="75000"/>
                      </a:schemeClr>
                    </a:solidFill>
                  </a:tcPr>
                </a:tc>
                <a:tc>
                  <a:txBody>
                    <a:bodyPr/>
                    <a:lstStyle/>
                    <a:p>
                      <a:pPr algn="ctr"/>
                      <a:r>
                        <a:rPr lang="en-US" b="1" dirty="0">
                          <a:solidFill>
                            <a:schemeClr val="tx1"/>
                          </a:solidFill>
                        </a:rPr>
                        <a:t>Branch Versioned</a:t>
                      </a:r>
                    </a:p>
                  </a:txBody>
                  <a:tcPr>
                    <a:noFill/>
                  </a:tcPr>
                </a:tc>
                <a:extLst>
                  <a:ext uri="{0D108BD9-81ED-4DB2-BD59-A6C34878D82A}">
                    <a16:rowId xmlns:a16="http://schemas.microsoft.com/office/drawing/2014/main" val="10007"/>
                  </a:ext>
                </a:extLst>
              </a:tr>
            </a:tbl>
          </a:graphicData>
        </a:graphic>
      </p:graphicFrame>
      <p:sp>
        <p:nvSpPr>
          <p:cNvPr id="6" name="Rectangle 5"/>
          <p:cNvSpPr/>
          <p:nvPr/>
        </p:nvSpPr>
        <p:spPr bwMode="auto">
          <a:xfrm>
            <a:off x="794477" y="1533168"/>
            <a:ext cx="10090773" cy="823672"/>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800"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a:t>
            </a:r>
            <a:r>
              <a:rPr lang="en-US" dirty="0">
                <a:solidFill>
                  <a:srgbClr val="2B91AF"/>
                </a:solidFill>
                <a:highlight>
                  <a:srgbClr val="FFFFFF"/>
                </a:highlight>
                <a:latin typeface="Consolas" panose="020B0609020204030204" pitchFamily="49" charset="0"/>
              </a:rPr>
              <a:t>Geodatabase</a:t>
            </a:r>
            <a:r>
              <a:rPr lang="en-US" dirty="0">
                <a:solidFill>
                  <a:srgbClr val="000000"/>
                </a:solidFill>
                <a:latin typeface="Consolas" panose="020B0609020204030204" pitchFamily="49" charset="0"/>
              </a:rPr>
              <a:t>)</a:t>
            </a:r>
            <a:r>
              <a:rPr lang="en-US" dirty="0" err="1">
                <a:solidFill>
                  <a:srgbClr val="000000"/>
                </a:solidFill>
                <a:latin typeface="Consolas" panose="020B0609020204030204" pitchFamily="49" charset="0"/>
              </a:rPr>
              <a:t>featLayer.GetFeatureClass</a:t>
            </a:r>
            <a:r>
              <a:rPr lang="en-US" dirty="0">
                <a:solidFill>
                  <a:srgbClr val="000000"/>
                </a:solidFill>
                <a:latin typeface="Consolas" panose="020B0609020204030204" pitchFamily="49" charset="0"/>
              </a:rPr>
              <a:t>().</a:t>
            </a:r>
            <a:r>
              <a:rPr lang="en-US" dirty="0" err="1">
                <a:solidFill>
                  <a:srgbClr val="000000"/>
                </a:solidFill>
                <a:latin typeface="Consolas" panose="020B0609020204030204" pitchFamily="49" charset="0"/>
              </a:rPr>
              <a:t>GetDatastore</a:t>
            </a:r>
            <a:r>
              <a:rPr lang="en-US" dirty="0">
                <a:solidFill>
                  <a:srgbClr val="000000"/>
                </a:solidFill>
                <a:latin typeface="Consolas" panose="020B0609020204030204" pitchFamily="49" charset="0"/>
              </a:rPr>
              <a:t>()).</a:t>
            </a:r>
            <a:r>
              <a:rPr lang="en-US" dirty="0" err="1">
                <a:solidFill>
                  <a:srgbClr val="000000"/>
                </a:solidFill>
                <a:latin typeface="Consolas" panose="020B0609020204030204" pitchFamily="49" charset="0"/>
              </a:rPr>
              <a:t>GetGeodatabaseType</a:t>
            </a:r>
            <a:r>
              <a:rPr lang="en-US" dirty="0">
                <a:solidFill>
                  <a:srgbClr val="000000"/>
                </a:solidFill>
                <a:latin typeface="Consolas" panose="020B0609020204030204" pitchFamily="49" charset="0"/>
              </a:rPr>
              <a:t>();</a:t>
            </a:r>
          </a:p>
          <a:p>
            <a:endParaRPr lang="en-US" sz="900"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featLayer.GetFeatureClass</a:t>
            </a:r>
            <a:r>
              <a:rPr lang="en-US" dirty="0">
                <a:solidFill>
                  <a:srgbClr val="000000"/>
                </a:solidFill>
                <a:latin typeface="Consolas" panose="020B0609020204030204" pitchFamily="49" charset="0"/>
              </a:rPr>
              <a:t>()?.</a:t>
            </a:r>
            <a:r>
              <a:rPr lang="en-US" dirty="0" err="1">
                <a:solidFill>
                  <a:srgbClr val="000000"/>
                </a:solidFill>
                <a:latin typeface="Consolas" panose="020B0609020204030204" pitchFamily="49" charset="0"/>
              </a:rPr>
              <a:t>GetRegistrationType</a:t>
            </a:r>
            <a:r>
              <a:rPr lang="en-US" dirty="0">
                <a:solidFill>
                  <a:srgbClr val="000000"/>
                </a:solidFill>
                <a:latin typeface="Consolas" panose="020B0609020204030204" pitchFamily="49" charset="0"/>
              </a:rPr>
              <a:t>();</a:t>
            </a:r>
            <a:endParaRPr lang="en-US" dirty="0">
              <a:solidFill>
                <a:srgbClr val="0000FF"/>
              </a:solidFill>
              <a:highlight>
                <a:srgbClr val="FFFFFF"/>
              </a:highlight>
              <a:latin typeface="Consolas" panose="020B0609020204030204" pitchFamily="49" charset="0"/>
            </a:endParaRPr>
          </a:p>
          <a:p>
            <a:endParaRPr lang="en-US" sz="14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4181423237"/>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EDE0188-EB73-45E1-A443-EEDC513BA872}"/>
              </a:ext>
            </a:extLst>
          </p:cNvPr>
          <p:cNvGrpSpPr/>
          <p:nvPr/>
        </p:nvGrpSpPr>
        <p:grpSpPr>
          <a:xfrm>
            <a:off x="-43251" y="0"/>
            <a:ext cx="12252401" cy="6858000"/>
            <a:chOff x="-43251" y="0"/>
            <a:chExt cx="12252401" cy="6858000"/>
          </a:xfrm>
        </p:grpSpPr>
        <p:sp>
          <p:nvSpPr>
            <p:cNvPr id="10" name="Rectangle 9">
              <a:extLst>
                <a:ext uri="{FF2B5EF4-FFF2-40B4-BE49-F238E27FC236}">
                  <a16:creationId xmlns:a16="http://schemas.microsoft.com/office/drawing/2014/main" id="{991202BB-ABCD-435A-AEEE-5346540722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1" name="keyart3">
              <a:extLst>
                <a:ext uri="{FF2B5EF4-FFF2-40B4-BE49-F238E27FC236}">
                  <a16:creationId xmlns:a16="http://schemas.microsoft.com/office/drawing/2014/main" id="{DED97009-5EF9-4DEC-8C45-A8958DCD4CAD}"/>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2" name="shading (lower right)">
              <a:extLst>
                <a:ext uri="{FF2B5EF4-FFF2-40B4-BE49-F238E27FC236}">
                  <a16:creationId xmlns:a16="http://schemas.microsoft.com/office/drawing/2014/main" id="{31FF9F0B-E984-4A69-B962-FF92B7E75937}"/>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p:txBody>
          <a:bodyPr/>
          <a:lstStyle/>
          <a:p>
            <a:r>
              <a:rPr lang="en-US" dirty="0"/>
              <a:t>Edit Behavior</a:t>
            </a:r>
          </a:p>
        </p:txBody>
      </p:sp>
      <p:sp>
        <p:nvSpPr>
          <p:cNvPr id="4" name="Content Placeholder 3"/>
          <p:cNvSpPr>
            <a:spLocks noGrp="1"/>
          </p:cNvSpPr>
          <p:nvPr>
            <p:ph sz="quarter" idx="12"/>
          </p:nvPr>
        </p:nvSpPr>
        <p:spPr>
          <a:xfrm>
            <a:off x="789709" y="1326084"/>
            <a:ext cx="10878550" cy="4958806"/>
          </a:xfrm>
        </p:spPr>
        <p:txBody>
          <a:bodyPr/>
          <a:lstStyle/>
          <a:p>
            <a:r>
              <a:rPr lang="en-US" dirty="0"/>
              <a:t>Summary of characteristics by Long and Short type</a:t>
            </a:r>
          </a:p>
          <a:p>
            <a:endParaRPr lang="en-US" dirty="0"/>
          </a:p>
          <a:p>
            <a:endParaRPr lang="en-US" dirty="0"/>
          </a:p>
          <a:p>
            <a:endParaRPr lang="en-US" dirty="0"/>
          </a:p>
          <a:p>
            <a:endParaRPr lang="en-US" dirty="0"/>
          </a:p>
          <a:p>
            <a:endParaRPr lang="en-US" dirty="0"/>
          </a:p>
          <a:p>
            <a:endParaRPr lang="en-US" dirty="0"/>
          </a:p>
          <a:p>
            <a:endParaRPr lang="en-US" sz="1200" dirty="0"/>
          </a:p>
          <a:p>
            <a:endParaRPr lang="en-US" b="0" dirty="0"/>
          </a:p>
          <a:p>
            <a:endParaRPr lang="en-US" dirty="0"/>
          </a:p>
          <a:p>
            <a:endParaRPr lang="en-US" dirty="0"/>
          </a:p>
          <a:p>
            <a:endParaRPr lang="en-US" dirty="0"/>
          </a:p>
          <a:p>
            <a:endParaRPr lang="en-US" dirty="0"/>
          </a:p>
        </p:txBody>
      </p:sp>
      <p:graphicFrame>
        <p:nvGraphicFramePr>
          <p:cNvPr id="7" name="Table 6">
            <a:extLst>
              <a:ext uri="{FF2B5EF4-FFF2-40B4-BE49-F238E27FC236}">
                <a16:creationId xmlns:a16="http://schemas.microsoft.com/office/drawing/2014/main" id="{78D234FE-0C34-4DE2-9C3A-B2A9AF1CF914}"/>
              </a:ext>
            </a:extLst>
          </p:cNvPr>
          <p:cNvGraphicFramePr>
            <a:graphicFrameLocks noGrp="1"/>
          </p:cNvGraphicFramePr>
          <p:nvPr>
            <p:extLst/>
          </p:nvPr>
        </p:nvGraphicFramePr>
        <p:xfrm>
          <a:off x="274321" y="2053102"/>
          <a:ext cx="11393938" cy="1483360"/>
        </p:xfrm>
        <a:graphic>
          <a:graphicData uri="http://schemas.openxmlformats.org/drawingml/2006/table">
            <a:tbl>
              <a:tblPr firstRow="1" bandRow="1">
                <a:tableStyleId>{5C22544A-7EE6-4342-B048-85BDC9FD1C3A}</a:tableStyleId>
              </a:tblPr>
              <a:tblGrid>
                <a:gridCol w="2153919">
                  <a:extLst>
                    <a:ext uri="{9D8B030D-6E8A-4147-A177-3AD203B41FA5}">
                      <a16:colId xmlns:a16="http://schemas.microsoft.com/office/drawing/2014/main" val="20000"/>
                    </a:ext>
                  </a:extLst>
                </a:gridCol>
                <a:gridCol w="2388562">
                  <a:extLst>
                    <a:ext uri="{9D8B030D-6E8A-4147-A177-3AD203B41FA5}">
                      <a16:colId xmlns:a16="http://schemas.microsoft.com/office/drawing/2014/main" val="20001"/>
                    </a:ext>
                  </a:extLst>
                </a:gridCol>
                <a:gridCol w="1891229">
                  <a:extLst>
                    <a:ext uri="{9D8B030D-6E8A-4147-A177-3AD203B41FA5}">
                      <a16:colId xmlns:a16="http://schemas.microsoft.com/office/drawing/2014/main" val="20002"/>
                    </a:ext>
                  </a:extLst>
                </a:gridCol>
                <a:gridCol w="1664734">
                  <a:extLst>
                    <a:ext uri="{9D8B030D-6E8A-4147-A177-3AD203B41FA5}">
                      <a16:colId xmlns:a16="http://schemas.microsoft.com/office/drawing/2014/main" val="2281652670"/>
                    </a:ext>
                  </a:extLst>
                </a:gridCol>
                <a:gridCol w="1664734">
                  <a:extLst>
                    <a:ext uri="{9D8B030D-6E8A-4147-A177-3AD203B41FA5}">
                      <a16:colId xmlns:a16="http://schemas.microsoft.com/office/drawing/2014/main" val="20003"/>
                    </a:ext>
                  </a:extLst>
                </a:gridCol>
                <a:gridCol w="1630760">
                  <a:extLst>
                    <a:ext uri="{9D8B030D-6E8A-4147-A177-3AD203B41FA5}">
                      <a16:colId xmlns:a16="http://schemas.microsoft.com/office/drawing/2014/main" val="2261407628"/>
                    </a:ext>
                  </a:extLst>
                </a:gridCol>
              </a:tblGrid>
              <a:tr h="370840">
                <a:tc>
                  <a:txBody>
                    <a:bodyPr/>
                    <a:lstStyle/>
                    <a:p>
                      <a:r>
                        <a:rPr lang="en-US" dirty="0" err="1"/>
                        <a:t>GeodatabaseType</a:t>
                      </a:r>
                      <a:endParaRPr lang="en-US" dirty="0"/>
                    </a:p>
                  </a:txBody>
                  <a:tcPr>
                    <a:noFill/>
                  </a:tcPr>
                </a:tc>
                <a:tc>
                  <a:txBody>
                    <a:bodyPr/>
                    <a:lstStyle/>
                    <a:p>
                      <a:pPr algn="ctr"/>
                      <a:r>
                        <a:rPr lang="en-US" dirty="0" err="1"/>
                        <a:t>RegistrationType</a:t>
                      </a:r>
                      <a:endParaRPr lang="en-US" dirty="0"/>
                    </a:p>
                  </a:txBody>
                  <a:tcPr>
                    <a:noFill/>
                  </a:tcPr>
                </a:tc>
                <a:tc>
                  <a:txBody>
                    <a:bodyPr/>
                    <a:lstStyle/>
                    <a:p>
                      <a:pPr algn="ctr"/>
                      <a:r>
                        <a:rPr lang="en-US" dirty="0" err="1"/>
                        <a:t>CancelEdit</a:t>
                      </a:r>
                      <a:endParaRPr lang="en-US" dirty="0"/>
                    </a:p>
                  </a:txBody>
                  <a:tcPr>
                    <a:noFill/>
                  </a:tcPr>
                </a:tc>
                <a:tc>
                  <a:txBody>
                    <a:bodyPr/>
                    <a:lstStyle/>
                    <a:p>
                      <a:pPr algn="ctr"/>
                      <a:r>
                        <a:rPr lang="en-US" dirty="0"/>
                        <a:t>Group Edits</a:t>
                      </a:r>
                    </a:p>
                  </a:txBody>
                  <a:tcPr>
                    <a:noFill/>
                  </a:tcPr>
                </a:tc>
                <a:tc>
                  <a:txBody>
                    <a:bodyPr/>
                    <a:lstStyle/>
                    <a:p>
                      <a:pPr algn="ctr"/>
                      <a:r>
                        <a:rPr lang="en-US" dirty="0"/>
                        <a:t>Undo/Redo</a:t>
                      </a:r>
                    </a:p>
                  </a:txBody>
                  <a:tcPr>
                    <a:noFill/>
                  </a:tcPr>
                </a:tc>
                <a:tc>
                  <a:txBody>
                    <a:bodyPr/>
                    <a:lstStyle/>
                    <a:p>
                      <a:pPr algn="ctr"/>
                      <a:r>
                        <a:rPr lang="en-US" dirty="0"/>
                        <a:t>Save/Discard</a:t>
                      </a:r>
                    </a:p>
                  </a:txBody>
                  <a:tcPr>
                    <a:noFill/>
                  </a:tcPr>
                </a:tc>
                <a:extLst>
                  <a:ext uri="{0D108BD9-81ED-4DB2-BD59-A6C34878D82A}">
                    <a16:rowId xmlns:a16="http://schemas.microsoft.com/office/drawing/2014/main" val="10000"/>
                  </a:ext>
                </a:extLst>
              </a:tr>
              <a:tr h="370840">
                <a:tc>
                  <a:txBody>
                    <a:bodyPr/>
                    <a:lstStyle/>
                    <a:p>
                      <a:r>
                        <a:rPr lang="en-US" b="1" dirty="0">
                          <a:solidFill>
                            <a:schemeClr val="tx1"/>
                          </a:solidFill>
                        </a:rPr>
                        <a:t>Service</a:t>
                      </a:r>
                    </a:p>
                  </a:txBody>
                  <a:tcPr>
                    <a:solidFill>
                      <a:schemeClr val="tx1">
                        <a:lumMod val="65000"/>
                      </a:schemeClr>
                    </a:solidFill>
                  </a:tcPr>
                </a:tc>
                <a:tc>
                  <a:txBody>
                    <a:bodyPr/>
                    <a:lstStyle/>
                    <a:p>
                      <a:pPr algn="ctr"/>
                      <a:r>
                        <a:rPr lang="en-US" b="1" dirty="0" err="1">
                          <a:solidFill>
                            <a:schemeClr val="tx1"/>
                          </a:solidFill>
                        </a:rPr>
                        <a:t>NonVersioned</a:t>
                      </a:r>
                      <a:endParaRPr lang="en-US" b="1" dirty="0">
                        <a:solidFill>
                          <a:schemeClr val="tx1"/>
                        </a:solidFill>
                      </a:endParaRPr>
                    </a:p>
                  </a:txBody>
                  <a:tcPr>
                    <a:solidFill>
                      <a:schemeClr val="tx1">
                        <a:lumMod val="65000"/>
                      </a:schemeClr>
                    </a:solidFill>
                  </a:tcPr>
                </a:tc>
                <a:tc>
                  <a:txBody>
                    <a:bodyPr/>
                    <a:lstStyle/>
                    <a:p>
                      <a:pPr marL="0" algn="ctr" defTabSz="457200" rtl="0" eaLnBrk="1" latinLnBrk="0" hangingPunct="1"/>
                      <a:r>
                        <a:rPr lang="en-US" sz="1800" b="1" kern="1200" dirty="0">
                          <a:solidFill>
                            <a:schemeClr val="tx1"/>
                          </a:solidFill>
                          <a:latin typeface="+mn-lt"/>
                          <a:ea typeface="+mn-ea"/>
                          <a:cs typeface="+mn-cs"/>
                        </a:rPr>
                        <a:t> YES*</a:t>
                      </a:r>
                    </a:p>
                  </a:txBody>
                  <a:tcPr>
                    <a:solidFill>
                      <a:srgbClr val="35AC46"/>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dirty="0">
                          <a:solidFill>
                            <a:schemeClr val="tx1"/>
                          </a:solidFill>
                        </a:rPr>
                        <a:t>NO</a:t>
                      </a:r>
                    </a:p>
                  </a:txBody>
                  <a:tcPr>
                    <a:solidFill>
                      <a:schemeClr val="accent3">
                        <a:lumMod val="75000"/>
                      </a:schemeClr>
                    </a:solidFill>
                  </a:tcPr>
                </a:tc>
                <a:extLst>
                  <a:ext uri="{0D108BD9-81ED-4DB2-BD59-A6C34878D82A}">
                    <a16:rowId xmlns:a16="http://schemas.microsoft.com/office/drawing/2014/main" val="10005"/>
                  </a:ext>
                </a:extLst>
              </a:tr>
              <a:tr h="370840">
                <a:tc>
                  <a:txBody>
                    <a:bodyPr/>
                    <a:lstStyle/>
                    <a:p>
                      <a:r>
                        <a:rPr lang="en-US" b="1" dirty="0">
                          <a:solidFill>
                            <a:schemeClr val="tx1"/>
                          </a:solidFill>
                        </a:rPr>
                        <a:t>Service</a:t>
                      </a:r>
                    </a:p>
                  </a:txBody>
                  <a:tcPr>
                    <a:solidFill>
                      <a:srgbClr val="007AC2"/>
                    </a:solidFill>
                  </a:tcPr>
                </a:tc>
                <a:tc>
                  <a:txBody>
                    <a:bodyPr/>
                    <a:lstStyle/>
                    <a:p>
                      <a:pPr algn="ctr"/>
                      <a:r>
                        <a:rPr lang="en-US" b="1" dirty="0">
                          <a:solidFill>
                            <a:schemeClr val="tx1"/>
                          </a:solidFill>
                        </a:rPr>
                        <a:t>Versioned (Default)</a:t>
                      </a:r>
                    </a:p>
                  </a:txBody>
                  <a:tcPr>
                    <a:solidFill>
                      <a:srgbClr val="007AC2"/>
                    </a:solidFill>
                  </a:tcPr>
                </a:tc>
                <a:tc>
                  <a:txBody>
                    <a:bodyPr/>
                    <a:lstStyle/>
                    <a:p>
                      <a:pPr marL="0" algn="ctr" defTabSz="457200" rtl="0" eaLnBrk="1" latinLnBrk="0" hangingPunct="1"/>
                      <a:r>
                        <a:rPr lang="en-US" sz="1800" b="1" kern="1200" dirty="0">
                          <a:solidFill>
                            <a:schemeClr val="tx1"/>
                          </a:solidFill>
                          <a:latin typeface="+mn-lt"/>
                          <a:ea typeface="+mn-ea"/>
                          <a:cs typeface="+mn-cs"/>
                        </a:rPr>
                        <a:t>YES</a:t>
                      </a:r>
                    </a:p>
                  </a:txBody>
                  <a:tcPr>
                    <a:solidFill>
                      <a:schemeClr val="accent1"/>
                    </a:solidFill>
                  </a:tcPr>
                </a:tc>
                <a:tc>
                  <a:txBody>
                    <a:bodyPr/>
                    <a:lstStyle/>
                    <a:p>
                      <a:pPr algn="ctr"/>
                      <a:r>
                        <a:rPr lang="en-US" b="1" dirty="0">
                          <a:solidFill>
                            <a:schemeClr val="tx1"/>
                          </a:solidFill>
                        </a:rPr>
                        <a:t>YES</a:t>
                      </a:r>
                    </a:p>
                  </a:txBody>
                  <a:tcPr>
                    <a:solidFill>
                      <a:srgbClr val="35AC46"/>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dirty="0">
                          <a:solidFill>
                            <a:schemeClr val="tx1"/>
                          </a:solidFill>
                        </a:rPr>
                        <a:t>NO</a:t>
                      </a:r>
                    </a:p>
                  </a:txBody>
                  <a:tcPr>
                    <a:solidFill>
                      <a:schemeClr val="accent3">
                        <a:lumMod val="75000"/>
                      </a:schemeClr>
                    </a:solidFill>
                  </a:tcPr>
                </a:tc>
                <a:extLst>
                  <a:ext uri="{0D108BD9-81ED-4DB2-BD59-A6C34878D82A}">
                    <a16:rowId xmlns:a16="http://schemas.microsoft.com/office/drawing/2014/main" val="10006"/>
                  </a:ext>
                </a:extLst>
              </a:tr>
              <a:tr h="370840">
                <a:tc>
                  <a:txBody>
                    <a:bodyPr/>
                    <a:lstStyle/>
                    <a:p>
                      <a:r>
                        <a:rPr lang="en-US" b="1" dirty="0">
                          <a:solidFill>
                            <a:schemeClr val="tx1"/>
                          </a:solidFill>
                        </a:rPr>
                        <a:t>Service</a:t>
                      </a:r>
                    </a:p>
                  </a:txBody>
                  <a:tcPr>
                    <a:solidFill>
                      <a:schemeClr val="bg2"/>
                    </a:solidFill>
                  </a:tcPr>
                </a:tc>
                <a:tc>
                  <a:txBody>
                    <a:bodyPr/>
                    <a:lstStyle/>
                    <a:p>
                      <a:pPr algn="ctr"/>
                      <a:r>
                        <a:rPr lang="en-US" b="1" dirty="0">
                          <a:solidFill>
                            <a:schemeClr val="tx1"/>
                          </a:solidFill>
                        </a:rPr>
                        <a:t>Versioned (Named)</a:t>
                      </a:r>
                    </a:p>
                  </a:txBody>
                  <a:tcPr>
                    <a:solidFill>
                      <a:schemeClr val="bg2"/>
                    </a:solidFill>
                  </a:tcPr>
                </a:tc>
                <a:tc>
                  <a:txBody>
                    <a:bodyPr/>
                    <a:lstStyle/>
                    <a:p>
                      <a:pPr algn="ctr"/>
                      <a:r>
                        <a:rPr lang="en-US" b="1" dirty="0">
                          <a:solidFill>
                            <a:schemeClr val="tx1"/>
                          </a:solidFill>
                        </a:rPr>
                        <a:t>YES</a:t>
                      </a:r>
                    </a:p>
                  </a:txBody>
                  <a:tcPr>
                    <a:solidFill>
                      <a:schemeClr val="accent1"/>
                    </a:solidFill>
                  </a:tcPr>
                </a:tc>
                <a:tc>
                  <a:txBody>
                    <a:bodyPr/>
                    <a:lstStyle/>
                    <a:p>
                      <a:pPr algn="ctr"/>
                      <a:r>
                        <a:rPr lang="en-US" b="1" dirty="0">
                          <a:solidFill>
                            <a:schemeClr val="tx1"/>
                          </a:solidFill>
                        </a:rPr>
                        <a:t>YES</a:t>
                      </a:r>
                    </a:p>
                  </a:txBody>
                  <a:tcPr>
                    <a:solidFill>
                      <a:schemeClr val="accent1"/>
                    </a:solidFill>
                  </a:tcPr>
                </a:tc>
                <a:tc>
                  <a:txBody>
                    <a:bodyPr/>
                    <a:lstStyle/>
                    <a:p>
                      <a:pPr algn="ctr"/>
                      <a:r>
                        <a:rPr lang="en-US" b="1" dirty="0">
                          <a:solidFill>
                            <a:schemeClr val="tx1"/>
                          </a:solidFill>
                        </a:rPr>
                        <a:t>YES</a:t>
                      </a:r>
                    </a:p>
                  </a:txBody>
                  <a:tcPr>
                    <a:solidFill>
                      <a:schemeClr val="accent1"/>
                    </a:solidFill>
                  </a:tcPr>
                </a:tc>
                <a:tc>
                  <a:txBody>
                    <a:bodyPr/>
                    <a:lstStyle/>
                    <a:p>
                      <a:pPr algn="ctr"/>
                      <a:r>
                        <a:rPr lang="en-US" b="1" dirty="0">
                          <a:solidFill>
                            <a:schemeClr val="tx1"/>
                          </a:solidFill>
                        </a:rPr>
                        <a:t>YES</a:t>
                      </a:r>
                    </a:p>
                  </a:txBody>
                  <a:tcPr>
                    <a:solidFill>
                      <a:schemeClr val="accent1"/>
                    </a:solidFill>
                  </a:tcPr>
                </a:tc>
                <a:extLst>
                  <a:ext uri="{0D108BD9-81ED-4DB2-BD59-A6C34878D82A}">
                    <a16:rowId xmlns:a16="http://schemas.microsoft.com/office/drawing/2014/main" val="10007"/>
                  </a:ext>
                </a:extLst>
              </a:tr>
            </a:tbl>
          </a:graphicData>
        </a:graphic>
      </p:graphicFrame>
      <p:graphicFrame>
        <p:nvGraphicFramePr>
          <p:cNvPr id="3" name="Table 2">
            <a:extLst>
              <a:ext uri="{FF2B5EF4-FFF2-40B4-BE49-F238E27FC236}">
                <a16:creationId xmlns:a16="http://schemas.microsoft.com/office/drawing/2014/main" id="{12922985-4615-4660-B83D-DA4295673C82}"/>
              </a:ext>
            </a:extLst>
          </p:cNvPr>
          <p:cNvGraphicFramePr>
            <a:graphicFrameLocks noGrp="1"/>
          </p:cNvGraphicFramePr>
          <p:nvPr>
            <p:extLst/>
          </p:nvPr>
        </p:nvGraphicFramePr>
        <p:xfrm>
          <a:off x="1144778" y="5645047"/>
          <a:ext cx="3090885" cy="370840"/>
        </p:xfrm>
        <a:graphic>
          <a:graphicData uri="http://schemas.openxmlformats.org/drawingml/2006/table">
            <a:tbl>
              <a:tblPr firstRow="1" bandRow="1">
                <a:tableStyleId>{5C22544A-7EE6-4342-B048-85BDC9FD1C3A}</a:tableStyleId>
              </a:tblPr>
              <a:tblGrid>
                <a:gridCol w="476474">
                  <a:extLst>
                    <a:ext uri="{9D8B030D-6E8A-4147-A177-3AD203B41FA5}">
                      <a16:colId xmlns:a16="http://schemas.microsoft.com/office/drawing/2014/main" val="3279729332"/>
                    </a:ext>
                  </a:extLst>
                </a:gridCol>
                <a:gridCol w="862885">
                  <a:extLst>
                    <a:ext uri="{9D8B030D-6E8A-4147-A177-3AD203B41FA5}">
                      <a16:colId xmlns:a16="http://schemas.microsoft.com/office/drawing/2014/main" val="1340086188"/>
                    </a:ext>
                  </a:extLst>
                </a:gridCol>
                <a:gridCol w="412123">
                  <a:extLst>
                    <a:ext uri="{9D8B030D-6E8A-4147-A177-3AD203B41FA5}">
                      <a16:colId xmlns:a16="http://schemas.microsoft.com/office/drawing/2014/main" val="1826019177"/>
                    </a:ext>
                  </a:extLst>
                </a:gridCol>
                <a:gridCol w="1339403">
                  <a:extLst>
                    <a:ext uri="{9D8B030D-6E8A-4147-A177-3AD203B41FA5}">
                      <a16:colId xmlns:a16="http://schemas.microsoft.com/office/drawing/2014/main" val="3457431684"/>
                    </a:ext>
                  </a:extLst>
                </a:gridCol>
              </a:tblGrid>
              <a:tr h="370840">
                <a:tc>
                  <a:txBody>
                    <a:bodyPr/>
                    <a:lstStyle/>
                    <a:p>
                      <a:endParaRPr lang="en-US" dirty="0"/>
                    </a:p>
                  </a:txBody>
                  <a:tcPr>
                    <a:lnR w="12700" cap="flat" cmpd="sng" algn="ctr">
                      <a:solidFill>
                        <a:schemeClr val="tx1"/>
                      </a:solidFill>
                      <a:prstDash val="solid"/>
                      <a:round/>
                      <a:headEnd type="none" w="med" len="med"/>
                      <a:tailEnd type="none" w="med" len="med"/>
                    </a:lnR>
                    <a:solidFill>
                      <a:schemeClr val="bg2"/>
                    </a:solidFill>
                  </a:tcPr>
                </a:tc>
                <a:tc>
                  <a:txBody>
                    <a:bodyPr/>
                    <a:lstStyle/>
                    <a:p>
                      <a:r>
                        <a:rPr lang="en-US" dirty="0"/>
                        <a:t>LONG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tx1">
                        <a:lumMod val="65000"/>
                      </a:schemeClr>
                    </a:solidFill>
                  </a:tcPr>
                </a:tc>
                <a:tc>
                  <a:txBody>
                    <a:bodyPr/>
                    <a:lstStyle/>
                    <a:p>
                      <a:r>
                        <a:rPr lang="en-US" dirty="0"/>
                        <a:t>SHORT</a:t>
                      </a:r>
                    </a:p>
                  </a:txBody>
                  <a:tcP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12295081"/>
                  </a:ext>
                </a:extLst>
              </a:tr>
            </a:tbl>
          </a:graphicData>
        </a:graphic>
      </p:graphicFrame>
      <p:sp>
        <p:nvSpPr>
          <p:cNvPr id="8" name="TextBox 7">
            <a:extLst>
              <a:ext uri="{FF2B5EF4-FFF2-40B4-BE49-F238E27FC236}">
                <a16:creationId xmlns:a16="http://schemas.microsoft.com/office/drawing/2014/main" id="{B3319EDF-84B3-46D5-AE0B-4CFAA960D1BA}"/>
              </a:ext>
            </a:extLst>
          </p:cNvPr>
          <p:cNvSpPr txBox="1"/>
          <p:nvPr/>
        </p:nvSpPr>
        <p:spPr>
          <a:xfrm>
            <a:off x="5788310" y="5757858"/>
            <a:ext cx="5358110" cy="383147"/>
          </a:xfrm>
          <a:prstGeom prst="rect">
            <a:avLst/>
          </a:prstGeom>
          <a:noFill/>
          <a:effectLst/>
        </p:spPr>
        <p:txBody>
          <a:bodyPr wrap="none" lIns="0" tIns="0" rIns="0" bIns="0" rtlCol="0">
            <a:noAutofit/>
          </a:bodyPr>
          <a:lstStyle/>
          <a:p>
            <a:pPr marL="0" marR="0" lvl="0" indent="0" algn="l" defTabSz="457200" rtl="0" eaLnBrk="0" fontAlgn="auto" latinLnBrk="0" hangingPunct="0">
              <a:lnSpc>
                <a:spcPts val="1800"/>
              </a:lnSpc>
              <a:spcBef>
                <a:spcPts val="0"/>
              </a:spcBef>
              <a:spcAft>
                <a:spcPts val="0"/>
              </a:spcAft>
              <a:buClrTx/>
              <a:buSzTx/>
              <a:buFontTx/>
              <a:buNone/>
              <a:tabLst/>
              <a:defRPr/>
            </a:pPr>
            <a:r>
              <a:rPr kumimoji="0" lang="en-US" sz="2800" b="1" i="0" u="none" strike="noStrike" kern="1200" cap="none" spc="0" normalizeH="0" baseline="30000" noProof="0" dirty="0">
                <a:ln>
                  <a:noFill/>
                </a:ln>
                <a:solidFill>
                  <a:prstClr val="white"/>
                </a:solidFill>
                <a:effectLst/>
                <a:uLnTx/>
                <a:uFillTx/>
                <a:latin typeface="Arial"/>
                <a:ea typeface="ＭＳ Ｐゴシック"/>
              </a:rPr>
              <a:t>*</a:t>
            </a:r>
            <a:r>
              <a:rPr kumimoji="0" lang="en-US" sz="2000" b="1" i="0" u="none" strike="noStrike" kern="1200" cap="none" spc="0" normalizeH="0" baseline="0" noProof="0" dirty="0">
                <a:ln>
                  <a:noFill/>
                </a:ln>
                <a:solidFill>
                  <a:prstClr val="white"/>
                </a:solidFill>
                <a:effectLst/>
                <a:uLnTx/>
                <a:uFillTx/>
                <a:latin typeface="Arial"/>
                <a:ea typeface="ＭＳ Ｐゴシック"/>
                <a:cs typeface="+mn-cs"/>
              </a:rPr>
              <a:t>2.2 and earlier - Create cannot be canceled</a:t>
            </a:r>
            <a:endParaRPr kumimoji="0" lang="en-US" sz="1400" b="1" i="0" u="none" strike="noStrike" kern="1200" cap="none" spc="0" normalizeH="0" baseline="0" noProof="0" dirty="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881610689"/>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Feature services</a:t>
            </a:r>
          </a:p>
        </p:txBody>
      </p:sp>
      <p:sp>
        <p:nvSpPr>
          <p:cNvPr id="19" name="Content Placeholder 18"/>
          <p:cNvSpPr>
            <a:spLocks noGrp="1"/>
          </p:cNvSpPr>
          <p:nvPr>
            <p:ph sz="quarter" idx="10"/>
          </p:nvPr>
        </p:nvSpPr>
        <p:spPr>
          <a:xfrm>
            <a:off x="914400" y="1828799"/>
            <a:ext cx="10369296" cy="4346575"/>
          </a:xfrm>
        </p:spPr>
        <p:txBody>
          <a:bodyPr/>
          <a:lstStyle/>
          <a:p>
            <a:r>
              <a:rPr lang="en-US" dirty="0"/>
              <a:t>Platform feature access</a:t>
            </a:r>
          </a:p>
          <a:p>
            <a:r>
              <a:rPr lang="en-US" dirty="0"/>
              <a:t>Access via </a:t>
            </a:r>
          </a:p>
          <a:p>
            <a:pPr lvl="1"/>
            <a:r>
              <a:rPr lang="en-US" dirty="0"/>
              <a:t>Web Browser</a:t>
            </a:r>
          </a:p>
          <a:p>
            <a:pPr lvl="1"/>
            <a:r>
              <a:rPr lang="en-US" dirty="0"/>
              <a:t>Desktop</a:t>
            </a:r>
          </a:p>
          <a:p>
            <a:pPr lvl="1"/>
            <a:r>
              <a:rPr lang="en-US" dirty="0"/>
              <a:t>Apps</a:t>
            </a:r>
          </a:p>
          <a:p>
            <a:r>
              <a:rPr lang="en-US" dirty="0"/>
              <a:t>Branch versioning</a:t>
            </a:r>
          </a:p>
          <a:p>
            <a:r>
              <a:rPr lang="en-US" dirty="0"/>
              <a:t>Distributed/disconnected editing via Sync</a:t>
            </a:r>
          </a:p>
          <a:p>
            <a:r>
              <a:rPr lang="en-US" dirty="0"/>
              <a:t>Utility Networks</a:t>
            </a:r>
          </a:p>
          <a:p>
            <a:r>
              <a:rPr lang="en-US" dirty="0"/>
              <a:t>Parcel Fabrics</a:t>
            </a:r>
          </a:p>
          <a:p>
            <a:pPr lvl="1"/>
            <a:endParaRPr lang="en-US" dirty="0"/>
          </a:p>
        </p:txBody>
      </p:sp>
      <p:grpSp>
        <p:nvGrpSpPr>
          <p:cNvPr id="10" name="Group 9">
            <a:extLst>
              <a:ext uri="{FF2B5EF4-FFF2-40B4-BE49-F238E27FC236}">
                <a16:creationId xmlns:a16="http://schemas.microsoft.com/office/drawing/2014/main" id="{2291F9B2-4840-46B7-A060-5E07FC21F6E0}"/>
              </a:ext>
            </a:extLst>
          </p:cNvPr>
          <p:cNvGrpSpPr/>
          <p:nvPr/>
        </p:nvGrpSpPr>
        <p:grpSpPr>
          <a:xfrm>
            <a:off x="6297998" y="1187076"/>
            <a:ext cx="5105675" cy="4017685"/>
            <a:chOff x="1224046" y="1224316"/>
            <a:chExt cx="3788432" cy="2981139"/>
          </a:xfrm>
        </p:grpSpPr>
        <p:sp>
          <p:nvSpPr>
            <p:cNvPr id="11" name="Rectangle 61">
              <a:extLst>
                <a:ext uri="{FF2B5EF4-FFF2-40B4-BE49-F238E27FC236}">
                  <a16:creationId xmlns:a16="http://schemas.microsoft.com/office/drawing/2014/main" id="{40A74A63-9133-4783-A144-F3E0189DDFD1}"/>
                </a:ext>
              </a:extLst>
            </p:cNvPr>
            <p:cNvSpPr>
              <a:spLocks/>
            </p:cNvSpPr>
            <p:nvPr/>
          </p:nvSpPr>
          <p:spPr bwMode="auto">
            <a:xfrm rot="18000000" flipV="1">
              <a:off x="3132778" y="2696716"/>
              <a:ext cx="723374"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prstClr val="white"/>
                </a:solidFill>
                <a:latin typeface="Arial"/>
                <a:ea typeface="ＭＳ Ｐゴシック"/>
                <a:cs typeface="ＭＳ Ｐゴシック"/>
              </a:endParaRPr>
            </a:p>
          </p:txBody>
        </p:sp>
        <p:sp>
          <p:nvSpPr>
            <p:cNvPr id="12" name="Rectangle 61">
              <a:extLst>
                <a:ext uri="{FF2B5EF4-FFF2-40B4-BE49-F238E27FC236}">
                  <a16:creationId xmlns:a16="http://schemas.microsoft.com/office/drawing/2014/main" id="{F354AC70-4824-4D1F-928F-D9E134A84531}"/>
                </a:ext>
              </a:extLst>
            </p:cNvPr>
            <p:cNvSpPr>
              <a:spLocks/>
            </p:cNvSpPr>
            <p:nvPr/>
          </p:nvSpPr>
          <p:spPr bwMode="auto">
            <a:xfrm rot="5400000" flipH="1" flipV="1">
              <a:off x="2622046" y="2477560"/>
              <a:ext cx="657863" cy="54864"/>
            </a:xfrm>
            <a:custGeom>
              <a:avLst/>
              <a:gdLst>
                <a:gd name="T0" fmla="*/ 457200 w 3745311"/>
                <a:gd name="T1" fmla="*/ 0 h 91440"/>
                <a:gd name="T2" fmla="*/ 0 w 3745311"/>
                <a:gd name="T3" fmla="*/ 0 h 91440"/>
                <a:gd name="T4" fmla="*/ 0 w 3745311"/>
                <a:gd name="T5" fmla="*/ 91440 h 91440"/>
                <a:gd name="T6" fmla="*/ 457200 w 3745311"/>
                <a:gd name="T7" fmla="*/ 91440 h 91440"/>
                <a:gd name="T8" fmla="*/ 45720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1"/>
              <a:tileRect/>
            </a:gradFill>
            <a:ln w="76200" cap="flat" cmpd="sng" algn="ctr">
              <a:noFill/>
              <a:prstDash val="solid"/>
              <a:round/>
              <a:headEnd type="none" w="med" len="med"/>
              <a:tailEnd type="none" w="med" len="med"/>
            </a:ln>
            <a:effectLst/>
            <a:extLst>
              <a:ext uri="{91240B29-F687-4F45-9708-019B960494DF}">
                <a14:hiddenLine xmlns:a14="http://schemas.microsoft.com/office/drawing/2010/main" w="76200" cap="flat" cmpd="sng" algn="ctr">
                  <a:solidFill>
                    <a:srgbClr val="000000"/>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prstClr val="white"/>
                </a:solidFill>
                <a:latin typeface="Arial"/>
                <a:ea typeface="ＭＳ Ｐゴシック"/>
                <a:cs typeface="ＭＳ Ｐゴシック"/>
              </a:endParaRPr>
            </a:p>
          </p:txBody>
        </p:sp>
        <p:grpSp>
          <p:nvGrpSpPr>
            <p:cNvPr id="13" name="Group 116">
              <a:extLst>
                <a:ext uri="{FF2B5EF4-FFF2-40B4-BE49-F238E27FC236}">
                  <a16:creationId xmlns:a16="http://schemas.microsoft.com/office/drawing/2014/main" id="{E7963640-C530-4E6E-9027-6171562DAB28}"/>
                </a:ext>
              </a:extLst>
            </p:cNvPr>
            <p:cNvGrpSpPr>
              <a:grpSpLocks/>
            </p:cNvGrpSpPr>
            <p:nvPr/>
          </p:nvGrpSpPr>
          <p:grpSpPr bwMode="auto">
            <a:xfrm>
              <a:off x="3553844" y="1833027"/>
              <a:ext cx="413065" cy="650948"/>
              <a:chOff x="1307548" y="5067851"/>
              <a:chExt cx="357084" cy="571802"/>
            </a:xfrm>
          </p:grpSpPr>
          <p:sp useBgFill="1">
            <p:nvSpPr>
              <p:cNvPr id="57" name="Freeform 214">
                <a:extLst>
                  <a:ext uri="{FF2B5EF4-FFF2-40B4-BE49-F238E27FC236}">
                    <a16:creationId xmlns:a16="http://schemas.microsoft.com/office/drawing/2014/main" id="{1CE296F4-9D8E-484C-A922-2D35904E4762}"/>
                  </a:ext>
                </a:extLst>
              </p:cNvPr>
              <p:cNvSpPr>
                <a:spLocks/>
              </p:cNvSpPr>
              <p:nvPr/>
            </p:nvSpPr>
            <p:spPr bwMode="auto">
              <a:xfrm>
                <a:off x="1307548" y="5067851"/>
                <a:ext cx="357084" cy="571802"/>
              </a:xfrm>
              <a:custGeom>
                <a:avLst/>
                <a:gdLst>
                  <a:gd name="T0" fmla="*/ 14236560 w 1526"/>
                  <a:gd name="T1" fmla="*/ 0 h 2450"/>
                  <a:gd name="T2" fmla="*/ 69321096 w 1526"/>
                  <a:gd name="T3" fmla="*/ 0 h 2450"/>
                  <a:gd name="T4" fmla="*/ 71620848 w 1526"/>
                  <a:gd name="T5" fmla="*/ 217985 h 2450"/>
                  <a:gd name="T6" fmla="*/ 73811088 w 1526"/>
                  <a:gd name="T7" fmla="*/ 708101 h 2450"/>
                  <a:gd name="T8" fmla="*/ 75891816 w 1526"/>
                  <a:gd name="T9" fmla="*/ 1634187 h 2450"/>
                  <a:gd name="T10" fmla="*/ 77753520 w 1526"/>
                  <a:gd name="T11" fmla="*/ 2778024 h 2450"/>
                  <a:gd name="T12" fmla="*/ 79396200 w 1526"/>
                  <a:gd name="T13" fmla="*/ 4248606 h 2450"/>
                  <a:gd name="T14" fmla="*/ 80819856 w 1526"/>
                  <a:gd name="T15" fmla="*/ 5937172 h 2450"/>
                  <a:gd name="T16" fmla="*/ 81969732 w 1526"/>
                  <a:gd name="T17" fmla="*/ 7843723 h 2450"/>
                  <a:gd name="T18" fmla="*/ 82845828 w 1526"/>
                  <a:gd name="T19" fmla="*/ 9913646 h 2450"/>
                  <a:gd name="T20" fmla="*/ 83338632 w 1526"/>
                  <a:gd name="T21" fmla="*/ 12146942 h 2450"/>
                  <a:gd name="T22" fmla="*/ 83557656 w 1526"/>
                  <a:gd name="T23" fmla="*/ 14488996 h 2450"/>
                  <a:gd name="T24" fmla="*/ 83557656 w 1526"/>
                  <a:gd name="T25" fmla="*/ 119017436 h 2450"/>
                  <a:gd name="T26" fmla="*/ 83338632 w 1526"/>
                  <a:gd name="T27" fmla="*/ 121305110 h 2450"/>
                  <a:gd name="T28" fmla="*/ 82845828 w 1526"/>
                  <a:gd name="T29" fmla="*/ 123538406 h 2450"/>
                  <a:gd name="T30" fmla="*/ 81969732 w 1526"/>
                  <a:gd name="T31" fmla="*/ 125608329 h 2450"/>
                  <a:gd name="T32" fmla="*/ 80819856 w 1526"/>
                  <a:gd name="T33" fmla="*/ 127514880 h 2450"/>
                  <a:gd name="T34" fmla="*/ 79396200 w 1526"/>
                  <a:gd name="T35" fmla="*/ 129203446 h 2450"/>
                  <a:gd name="T36" fmla="*/ 77753520 w 1526"/>
                  <a:gd name="T37" fmla="*/ 130674028 h 2450"/>
                  <a:gd name="T38" fmla="*/ 75891816 w 1526"/>
                  <a:gd name="T39" fmla="*/ 131817865 h 2450"/>
                  <a:gd name="T40" fmla="*/ 73811088 w 1526"/>
                  <a:gd name="T41" fmla="*/ 132743951 h 2450"/>
                  <a:gd name="T42" fmla="*/ 71620848 w 1526"/>
                  <a:gd name="T43" fmla="*/ 133234067 h 2450"/>
                  <a:gd name="T44" fmla="*/ 69321096 w 1526"/>
                  <a:gd name="T45" fmla="*/ 133452052 h 2450"/>
                  <a:gd name="T46" fmla="*/ 14236560 w 1526"/>
                  <a:gd name="T47" fmla="*/ 133452052 h 2450"/>
                  <a:gd name="T48" fmla="*/ 11936808 w 1526"/>
                  <a:gd name="T49" fmla="*/ 133234067 h 2450"/>
                  <a:gd name="T50" fmla="*/ 9746568 w 1526"/>
                  <a:gd name="T51" fmla="*/ 132743951 h 2450"/>
                  <a:gd name="T52" fmla="*/ 7665840 w 1526"/>
                  <a:gd name="T53" fmla="*/ 131817865 h 2450"/>
                  <a:gd name="T54" fmla="*/ 5804136 w 1526"/>
                  <a:gd name="T55" fmla="*/ 130674028 h 2450"/>
                  <a:gd name="T56" fmla="*/ 4161456 w 1526"/>
                  <a:gd name="T57" fmla="*/ 129203446 h 2450"/>
                  <a:gd name="T58" fmla="*/ 2737800 w 1526"/>
                  <a:gd name="T59" fmla="*/ 127514880 h 2450"/>
                  <a:gd name="T60" fmla="*/ 1587924 w 1526"/>
                  <a:gd name="T61" fmla="*/ 125608329 h 2450"/>
                  <a:gd name="T62" fmla="*/ 711828 w 1526"/>
                  <a:gd name="T63" fmla="*/ 123538406 h 2450"/>
                  <a:gd name="T64" fmla="*/ 219024 w 1526"/>
                  <a:gd name="T65" fmla="*/ 121305110 h 2450"/>
                  <a:gd name="T66" fmla="*/ 0 w 1526"/>
                  <a:gd name="T67" fmla="*/ 119017436 h 2450"/>
                  <a:gd name="T68" fmla="*/ 0 w 1526"/>
                  <a:gd name="T69" fmla="*/ 14488996 h 2450"/>
                  <a:gd name="T70" fmla="*/ 219024 w 1526"/>
                  <a:gd name="T71" fmla="*/ 12146942 h 2450"/>
                  <a:gd name="T72" fmla="*/ 711828 w 1526"/>
                  <a:gd name="T73" fmla="*/ 9913646 h 2450"/>
                  <a:gd name="T74" fmla="*/ 1587924 w 1526"/>
                  <a:gd name="T75" fmla="*/ 7843723 h 2450"/>
                  <a:gd name="T76" fmla="*/ 2737800 w 1526"/>
                  <a:gd name="T77" fmla="*/ 5937172 h 2450"/>
                  <a:gd name="T78" fmla="*/ 4161456 w 1526"/>
                  <a:gd name="T79" fmla="*/ 4248606 h 2450"/>
                  <a:gd name="T80" fmla="*/ 5804136 w 1526"/>
                  <a:gd name="T81" fmla="*/ 2778024 h 2450"/>
                  <a:gd name="T82" fmla="*/ 7665840 w 1526"/>
                  <a:gd name="T83" fmla="*/ 1634187 h 2450"/>
                  <a:gd name="T84" fmla="*/ 9746568 w 1526"/>
                  <a:gd name="T85" fmla="*/ 708101 h 2450"/>
                  <a:gd name="T86" fmla="*/ 11936808 w 1526"/>
                  <a:gd name="T87" fmla="*/ 217985 h 2450"/>
                  <a:gd name="T88" fmla="*/ 14236560 w 1526"/>
                  <a:gd name="T89" fmla="*/ 0 h 24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26" h="2450">
                    <a:moveTo>
                      <a:pt x="260" y="0"/>
                    </a:moveTo>
                    <a:lnTo>
                      <a:pt x="1266" y="0"/>
                    </a:lnTo>
                    <a:lnTo>
                      <a:pt x="1308" y="4"/>
                    </a:lnTo>
                    <a:lnTo>
                      <a:pt x="1348" y="13"/>
                    </a:lnTo>
                    <a:lnTo>
                      <a:pt x="1386" y="30"/>
                    </a:lnTo>
                    <a:lnTo>
                      <a:pt x="1420" y="51"/>
                    </a:lnTo>
                    <a:lnTo>
                      <a:pt x="1450" y="78"/>
                    </a:lnTo>
                    <a:lnTo>
                      <a:pt x="1476" y="109"/>
                    </a:lnTo>
                    <a:lnTo>
                      <a:pt x="1497" y="144"/>
                    </a:lnTo>
                    <a:lnTo>
                      <a:pt x="1513" y="182"/>
                    </a:lnTo>
                    <a:lnTo>
                      <a:pt x="1522" y="223"/>
                    </a:lnTo>
                    <a:lnTo>
                      <a:pt x="1526" y="266"/>
                    </a:lnTo>
                    <a:lnTo>
                      <a:pt x="1526" y="2185"/>
                    </a:lnTo>
                    <a:lnTo>
                      <a:pt x="1522" y="2227"/>
                    </a:lnTo>
                    <a:lnTo>
                      <a:pt x="1513" y="2268"/>
                    </a:lnTo>
                    <a:lnTo>
                      <a:pt x="1497" y="2306"/>
                    </a:lnTo>
                    <a:lnTo>
                      <a:pt x="1476" y="2341"/>
                    </a:lnTo>
                    <a:lnTo>
                      <a:pt x="1450" y="2372"/>
                    </a:lnTo>
                    <a:lnTo>
                      <a:pt x="1420" y="2399"/>
                    </a:lnTo>
                    <a:lnTo>
                      <a:pt x="1386" y="2420"/>
                    </a:lnTo>
                    <a:lnTo>
                      <a:pt x="1348" y="2437"/>
                    </a:lnTo>
                    <a:lnTo>
                      <a:pt x="1308" y="2446"/>
                    </a:lnTo>
                    <a:lnTo>
                      <a:pt x="1266" y="2450"/>
                    </a:lnTo>
                    <a:lnTo>
                      <a:pt x="260" y="2450"/>
                    </a:lnTo>
                    <a:lnTo>
                      <a:pt x="218" y="2446"/>
                    </a:lnTo>
                    <a:lnTo>
                      <a:pt x="178" y="2437"/>
                    </a:lnTo>
                    <a:lnTo>
                      <a:pt x="140" y="2420"/>
                    </a:lnTo>
                    <a:lnTo>
                      <a:pt x="106" y="2399"/>
                    </a:lnTo>
                    <a:lnTo>
                      <a:pt x="76" y="2372"/>
                    </a:lnTo>
                    <a:lnTo>
                      <a:pt x="50" y="2341"/>
                    </a:lnTo>
                    <a:lnTo>
                      <a:pt x="29" y="2306"/>
                    </a:lnTo>
                    <a:lnTo>
                      <a:pt x="13" y="2268"/>
                    </a:lnTo>
                    <a:lnTo>
                      <a:pt x="4" y="2227"/>
                    </a:lnTo>
                    <a:lnTo>
                      <a:pt x="0" y="2185"/>
                    </a:lnTo>
                    <a:lnTo>
                      <a:pt x="0" y="266"/>
                    </a:lnTo>
                    <a:lnTo>
                      <a:pt x="4" y="223"/>
                    </a:lnTo>
                    <a:lnTo>
                      <a:pt x="13" y="182"/>
                    </a:lnTo>
                    <a:lnTo>
                      <a:pt x="29" y="144"/>
                    </a:lnTo>
                    <a:lnTo>
                      <a:pt x="50" y="109"/>
                    </a:lnTo>
                    <a:lnTo>
                      <a:pt x="76" y="78"/>
                    </a:lnTo>
                    <a:lnTo>
                      <a:pt x="106" y="51"/>
                    </a:lnTo>
                    <a:lnTo>
                      <a:pt x="140" y="30"/>
                    </a:lnTo>
                    <a:lnTo>
                      <a:pt x="178" y="13"/>
                    </a:lnTo>
                    <a:lnTo>
                      <a:pt x="218" y="4"/>
                    </a:lnTo>
                    <a:lnTo>
                      <a:pt x="260" y="0"/>
                    </a:lnTo>
                    <a:close/>
                  </a:path>
                </a:pathLst>
              </a:custGeom>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dirty="0"/>
              </a:p>
            </p:txBody>
          </p:sp>
          <p:sp>
            <p:nvSpPr>
              <p:cNvPr id="58" name="Freeform 215">
                <a:extLst>
                  <a:ext uri="{FF2B5EF4-FFF2-40B4-BE49-F238E27FC236}">
                    <a16:creationId xmlns:a16="http://schemas.microsoft.com/office/drawing/2014/main" id="{A5B54655-9841-4FC5-AC86-2F370E914AA1}"/>
                  </a:ext>
                </a:extLst>
              </p:cNvPr>
              <p:cNvSpPr>
                <a:spLocks noEditPoints="1"/>
              </p:cNvSpPr>
              <p:nvPr/>
            </p:nvSpPr>
            <p:spPr bwMode="auto">
              <a:xfrm>
                <a:off x="1335554" y="5095858"/>
                <a:ext cx="301071" cy="515789"/>
              </a:xfrm>
              <a:custGeom>
                <a:avLst/>
                <a:gdLst>
                  <a:gd name="T0" fmla="*/ 34036709 w 1286"/>
                  <a:gd name="T1" fmla="*/ 103602405 h 2210"/>
                  <a:gd name="T2" fmla="*/ 31460749 w 1286"/>
                  <a:gd name="T3" fmla="*/ 104855236 h 2210"/>
                  <a:gd name="T4" fmla="*/ 29761547 w 1286"/>
                  <a:gd name="T5" fmla="*/ 106925160 h 2210"/>
                  <a:gd name="T6" fmla="*/ 29103920 w 1286"/>
                  <a:gd name="T7" fmla="*/ 109757565 h 2210"/>
                  <a:gd name="T8" fmla="*/ 29761547 w 1286"/>
                  <a:gd name="T9" fmla="*/ 112589970 h 2210"/>
                  <a:gd name="T10" fmla="*/ 31460749 w 1286"/>
                  <a:gd name="T11" fmla="*/ 114768887 h 2210"/>
                  <a:gd name="T12" fmla="*/ 34036709 w 1286"/>
                  <a:gd name="T13" fmla="*/ 115967338 h 2210"/>
                  <a:gd name="T14" fmla="*/ 36941599 w 1286"/>
                  <a:gd name="T15" fmla="*/ 115967338 h 2210"/>
                  <a:gd name="T16" fmla="*/ 39462776 w 1286"/>
                  <a:gd name="T17" fmla="*/ 114768887 h 2210"/>
                  <a:gd name="T18" fmla="*/ 41271543 w 1286"/>
                  <a:gd name="T19" fmla="*/ 112589970 h 2210"/>
                  <a:gd name="T20" fmla="*/ 41929170 w 1286"/>
                  <a:gd name="T21" fmla="*/ 109757565 h 2210"/>
                  <a:gd name="T22" fmla="*/ 41271543 w 1286"/>
                  <a:gd name="T23" fmla="*/ 106925160 h 2210"/>
                  <a:gd name="T24" fmla="*/ 39462776 w 1286"/>
                  <a:gd name="T25" fmla="*/ 104855236 h 2210"/>
                  <a:gd name="T26" fmla="*/ 36941599 w 1286"/>
                  <a:gd name="T27" fmla="*/ 103602405 h 2210"/>
                  <a:gd name="T28" fmla="*/ 6522425 w 1286"/>
                  <a:gd name="T29" fmla="*/ 12964041 h 2210"/>
                  <a:gd name="T30" fmla="*/ 64346318 w 1286"/>
                  <a:gd name="T31" fmla="*/ 98700076 h 2210"/>
                  <a:gd name="T32" fmla="*/ 6522425 w 1286"/>
                  <a:gd name="T33" fmla="*/ 12964041 h 2210"/>
                  <a:gd name="T34" fmla="*/ 62811698 w 1286"/>
                  <a:gd name="T35" fmla="*/ 0 h 2210"/>
                  <a:gd name="T36" fmla="*/ 65771371 w 1286"/>
                  <a:gd name="T37" fmla="*/ 599109 h 2210"/>
                  <a:gd name="T38" fmla="*/ 68237766 w 1286"/>
                  <a:gd name="T39" fmla="*/ 2287676 h 2210"/>
                  <a:gd name="T40" fmla="*/ 69882184 w 1286"/>
                  <a:gd name="T41" fmla="*/ 4847950 h 2210"/>
                  <a:gd name="T42" fmla="*/ 70485029 w 1286"/>
                  <a:gd name="T43" fmla="*/ 7952720 h 2210"/>
                  <a:gd name="T44" fmla="*/ 70375463 w 1286"/>
                  <a:gd name="T45" fmla="*/ 114060786 h 2210"/>
                  <a:gd name="T46" fmla="*/ 69169541 w 1286"/>
                  <a:gd name="T47" fmla="*/ 116893191 h 2210"/>
                  <a:gd name="T48" fmla="*/ 67141642 w 1286"/>
                  <a:gd name="T49" fmla="*/ 119017495 h 2210"/>
                  <a:gd name="T50" fmla="*/ 64401100 w 1286"/>
                  <a:gd name="T51" fmla="*/ 120270325 h 2210"/>
                  <a:gd name="T52" fmla="*/ 7673331 w 1286"/>
                  <a:gd name="T53" fmla="*/ 120379318 h 2210"/>
                  <a:gd name="T54" fmla="*/ 4713657 w 1286"/>
                  <a:gd name="T55" fmla="*/ 119780209 h 2210"/>
                  <a:gd name="T56" fmla="*/ 2247263 w 1286"/>
                  <a:gd name="T57" fmla="*/ 118091642 h 2210"/>
                  <a:gd name="T58" fmla="*/ 602844 w 1286"/>
                  <a:gd name="T59" fmla="*/ 115531368 h 2210"/>
                  <a:gd name="T60" fmla="*/ 0 w 1286"/>
                  <a:gd name="T61" fmla="*/ 112481211 h 2210"/>
                  <a:gd name="T62" fmla="*/ 109565 w 1286"/>
                  <a:gd name="T63" fmla="*/ 6318532 h 2210"/>
                  <a:gd name="T64" fmla="*/ 1315488 w 1286"/>
                  <a:gd name="T65" fmla="*/ 3486127 h 2210"/>
                  <a:gd name="T66" fmla="*/ 3343386 w 1286"/>
                  <a:gd name="T67" fmla="*/ 1361823 h 2210"/>
                  <a:gd name="T68" fmla="*/ 6083929 w 1286"/>
                  <a:gd name="T69" fmla="*/ 108993 h 221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86" h="2210">
                    <a:moveTo>
                      <a:pt x="648" y="1898"/>
                    </a:moveTo>
                    <a:lnTo>
                      <a:pt x="621" y="1902"/>
                    </a:lnTo>
                    <a:lnTo>
                      <a:pt x="596" y="1910"/>
                    </a:lnTo>
                    <a:lnTo>
                      <a:pt x="574" y="1925"/>
                    </a:lnTo>
                    <a:lnTo>
                      <a:pt x="556" y="1943"/>
                    </a:lnTo>
                    <a:lnTo>
                      <a:pt x="543" y="1963"/>
                    </a:lnTo>
                    <a:lnTo>
                      <a:pt x="534" y="1989"/>
                    </a:lnTo>
                    <a:lnTo>
                      <a:pt x="531" y="2015"/>
                    </a:lnTo>
                    <a:lnTo>
                      <a:pt x="534" y="2042"/>
                    </a:lnTo>
                    <a:lnTo>
                      <a:pt x="543" y="2067"/>
                    </a:lnTo>
                    <a:lnTo>
                      <a:pt x="556" y="2089"/>
                    </a:lnTo>
                    <a:lnTo>
                      <a:pt x="574" y="2107"/>
                    </a:lnTo>
                    <a:lnTo>
                      <a:pt x="596" y="2121"/>
                    </a:lnTo>
                    <a:lnTo>
                      <a:pt x="621" y="2129"/>
                    </a:lnTo>
                    <a:lnTo>
                      <a:pt x="648" y="2133"/>
                    </a:lnTo>
                    <a:lnTo>
                      <a:pt x="674" y="2129"/>
                    </a:lnTo>
                    <a:lnTo>
                      <a:pt x="699" y="2121"/>
                    </a:lnTo>
                    <a:lnTo>
                      <a:pt x="720" y="2107"/>
                    </a:lnTo>
                    <a:lnTo>
                      <a:pt x="739" y="2089"/>
                    </a:lnTo>
                    <a:lnTo>
                      <a:pt x="753" y="2067"/>
                    </a:lnTo>
                    <a:lnTo>
                      <a:pt x="761" y="2042"/>
                    </a:lnTo>
                    <a:lnTo>
                      <a:pt x="765" y="2015"/>
                    </a:lnTo>
                    <a:lnTo>
                      <a:pt x="761" y="1989"/>
                    </a:lnTo>
                    <a:lnTo>
                      <a:pt x="753" y="1963"/>
                    </a:lnTo>
                    <a:lnTo>
                      <a:pt x="739" y="1943"/>
                    </a:lnTo>
                    <a:lnTo>
                      <a:pt x="720" y="1925"/>
                    </a:lnTo>
                    <a:lnTo>
                      <a:pt x="699" y="1910"/>
                    </a:lnTo>
                    <a:lnTo>
                      <a:pt x="674" y="1902"/>
                    </a:lnTo>
                    <a:lnTo>
                      <a:pt x="648" y="1898"/>
                    </a:lnTo>
                    <a:close/>
                    <a:moveTo>
                      <a:pt x="119" y="238"/>
                    </a:moveTo>
                    <a:lnTo>
                      <a:pt x="119" y="1812"/>
                    </a:lnTo>
                    <a:lnTo>
                      <a:pt x="1174" y="1812"/>
                    </a:lnTo>
                    <a:lnTo>
                      <a:pt x="1174" y="238"/>
                    </a:lnTo>
                    <a:lnTo>
                      <a:pt x="119" y="238"/>
                    </a:lnTo>
                    <a:close/>
                    <a:moveTo>
                      <a:pt x="140" y="0"/>
                    </a:moveTo>
                    <a:lnTo>
                      <a:pt x="1146" y="0"/>
                    </a:lnTo>
                    <a:lnTo>
                      <a:pt x="1175" y="2"/>
                    </a:lnTo>
                    <a:lnTo>
                      <a:pt x="1200" y="11"/>
                    </a:lnTo>
                    <a:lnTo>
                      <a:pt x="1225" y="25"/>
                    </a:lnTo>
                    <a:lnTo>
                      <a:pt x="1245" y="42"/>
                    </a:lnTo>
                    <a:lnTo>
                      <a:pt x="1262" y="64"/>
                    </a:lnTo>
                    <a:lnTo>
                      <a:pt x="1275" y="89"/>
                    </a:lnTo>
                    <a:lnTo>
                      <a:pt x="1284" y="116"/>
                    </a:lnTo>
                    <a:lnTo>
                      <a:pt x="1286" y="146"/>
                    </a:lnTo>
                    <a:lnTo>
                      <a:pt x="1286" y="2065"/>
                    </a:lnTo>
                    <a:lnTo>
                      <a:pt x="1284" y="2094"/>
                    </a:lnTo>
                    <a:lnTo>
                      <a:pt x="1275" y="2121"/>
                    </a:lnTo>
                    <a:lnTo>
                      <a:pt x="1262" y="2146"/>
                    </a:lnTo>
                    <a:lnTo>
                      <a:pt x="1245" y="2168"/>
                    </a:lnTo>
                    <a:lnTo>
                      <a:pt x="1225" y="2185"/>
                    </a:lnTo>
                    <a:lnTo>
                      <a:pt x="1200" y="2199"/>
                    </a:lnTo>
                    <a:lnTo>
                      <a:pt x="1175" y="2208"/>
                    </a:lnTo>
                    <a:lnTo>
                      <a:pt x="1146" y="2210"/>
                    </a:lnTo>
                    <a:lnTo>
                      <a:pt x="140" y="2210"/>
                    </a:lnTo>
                    <a:lnTo>
                      <a:pt x="111" y="2208"/>
                    </a:lnTo>
                    <a:lnTo>
                      <a:pt x="86" y="2199"/>
                    </a:lnTo>
                    <a:lnTo>
                      <a:pt x="61" y="2185"/>
                    </a:lnTo>
                    <a:lnTo>
                      <a:pt x="41" y="2168"/>
                    </a:lnTo>
                    <a:lnTo>
                      <a:pt x="24" y="2146"/>
                    </a:lnTo>
                    <a:lnTo>
                      <a:pt x="11" y="2121"/>
                    </a:lnTo>
                    <a:lnTo>
                      <a:pt x="2" y="2094"/>
                    </a:lnTo>
                    <a:lnTo>
                      <a:pt x="0" y="2065"/>
                    </a:lnTo>
                    <a:lnTo>
                      <a:pt x="0" y="146"/>
                    </a:lnTo>
                    <a:lnTo>
                      <a:pt x="2" y="116"/>
                    </a:lnTo>
                    <a:lnTo>
                      <a:pt x="11" y="89"/>
                    </a:lnTo>
                    <a:lnTo>
                      <a:pt x="24" y="64"/>
                    </a:lnTo>
                    <a:lnTo>
                      <a:pt x="41" y="42"/>
                    </a:lnTo>
                    <a:lnTo>
                      <a:pt x="61" y="25"/>
                    </a:lnTo>
                    <a:lnTo>
                      <a:pt x="86" y="11"/>
                    </a:lnTo>
                    <a:lnTo>
                      <a:pt x="111" y="2"/>
                    </a:lnTo>
                    <a:lnTo>
                      <a:pt x="140"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dirty="0"/>
              </a:p>
            </p:txBody>
          </p:sp>
        </p:grpSp>
        <p:sp>
          <p:nvSpPr>
            <p:cNvPr id="14" name="Rectangle 61">
              <a:extLst>
                <a:ext uri="{FF2B5EF4-FFF2-40B4-BE49-F238E27FC236}">
                  <a16:creationId xmlns:a16="http://schemas.microsoft.com/office/drawing/2014/main" id="{16725DC3-9F04-423F-9A62-DC0A09CD04C8}"/>
                </a:ext>
              </a:extLst>
            </p:cNvPr>
            <p:cNvSpPr>
              <a:spLocks/>
            </p:cNvSpPr>
            <p:nvPr/>
          </p:nvSpPr>
          <p:spPr bwMode="auto">
            <a:xfrm rot="19960064" flipV="1">
              <a:off x="3270421" y="2878465"/>
              <a:ext cx="1097280" cy="54864"/>
            </a:xfrm>
            <a:custGeom>
              <a:avLst/>
              <a:gdLst>
                <a:gd name="T0" fmla="*/ 640080 w 3745311"/>
                <a:gd name="T1" fmla="*/ 0 h 91440"/>
                <a:gd name="T2" fmla="*/ 0 w 3745311"/>
                <a:gd name="T3" fmla="*/ 0 h 91440"/>
                <a:gd name="T4" fmla="*/ 0 w 3745311"/>
                <a:gd name="T5" fmla="*/ 91440 h 91440"/>
                <a:gd name="T6" fmla="*/ 640080 w 3745311"/>
                <a:gd name="T7" fmla="*/ 91440 h 91440"/>
                <a:gd name="T8" fmla="*/ 640080 w 3745311"/>
                <a:gd name="T9" fmla="*/ 0 h 914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5311" h="91440">
                  <a:moveTo>
                    <a:pt x="3745311" y="0"/>
                  </a:moveTo>
                  <a:lnTo>
                    <a:pt x="0" y="0"/>
                  </a:lnTo>
                  <a:lnTo>
                    <a:pt x="0" y="91440"/>
                  </a:lnTo>
                  <a:lnTo>
                    <a:pt x="3745311" y="91440"/>
                  </a:lnTo>
                  <a:lnTo>
                    <a:pt x="3745311" y="0"/>
                  </a:lnTo>
                  <a:close/>
                </a:path>
              </a:pathLst>
            </a:custGeom>
            <a:gradFill flip="none" rotWithShape="1">
              <a:gsLst>
                <a:gs pos="100000">
                  <a:srgbClr val="FABE3C">
                    <a:alpha val="0"/>
                  </a:srgbClr>
                </a:gs>
                <a:gs pos="40000">
                  <a:srgbClr val="FABE3C"/>
                </a:gs>
              </a:gsLst>
              <a:lin ang="0" scaled="0"/>
              <a:tileRect/>
            </a:gradFill>
            <a:ln w="76200" cap="flat" cmpd="sng" algn="ctr">
              <a:noFill/>
              <a:prstDash val="solid"/>
              <a:round/>
              <a:headEnd type="none" w="med" len="med"/>
              <a:tailEnd type="none" w="med" len="med"/>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prstClr val="white"/>
                </a:solidFill>
                <a:latin typeface="Arial"/>
                <a:ea typeface="ＭＳ Ｐゴシック"/>
                <a:cs typeface="ＭＳ Ｐゴシック"/>
              </a:endParaRPr>
            </a:p>
          </p:txBody>
        </p:sp>
        <p:sp>
          <p:nvSpPr>
            <p:cNvPr id="15" name="Freeform 29">
              <a:extLst>
                <a:ext uri="{FF2B5EF4-FFF2-40B4-BE49-F238E27FC236}">
                  <a16:creationId xmlns:a16="http://schemas.microsoft.com/office/drawing/2014/main" id="{FEA40033-D4FB-406E-9481-F8401E7B08C7}"/>
                </a:ext>
              </a:extLst>
            </p:cNvPr>
            <p:cNvSpPr>
              <a:spLocks/>
            </p:cNvSpPr>
            <p:nvPr/>
          </p:nvSpPr>
          <p:spPr bwMode="auto">
            <a:xfrm>
              <a:off x="1769212" y="2518323"/>
              <a:ext cx="2280481" cy="1450065"/>
            </a:xfrm>
            <a:custGeom>
              <a:avLst/>
              <a:gdLst>
                <a:gd name="T0" fmla="*/ 1531 w 2706"/>
                <a:gd name="T1" fmla="*/ 4 h 1717"/>
                <a:gd name="T2" fmla="*/ 1651 w 2706"/>
                <a:gd name="T3" fmla="*/ 33 h 1717"/>
                <a:gd name="T4" fmla="*/ 1758 w 2706"/>
                <a:gd name="T5" fmla="*/ 85 h 1717"/>
                <a:gd name="T6" fmla="*/ 1851 w 2706"/>
                <a:gd name="T7" fmla="*/ 160 h 1717"/>
                <a:gd name="T8" fmla="*/ 1925 w 2706"/>
                <a:gd name="T9" fmla="*/ 253 h 1717"/>
                <a:gd name="T10" fmla="*/ 1978 w 2706"/>
                <a:gd name="T11" fmla="*/ 362 h 1717"/>
                <a:gd name="T12" fmla="*/ 2016 w 2706"/>
                <a:gd name="T13" fmla="*/ 419 h 1717"/>
                <a:gd name="T14" fmla="*/ 2126 w 2706"/>
                <a:gd name="T15" fmla="*/ 433 h 1717"/>
                <a:gd name="T16" fmla="*/ 2226 w 2706"/>
                <a:gd name="T17" fmla="*/ 472 h 1717"/>
                <a:gd name="T18" fmla="*/ 2313 w 2706"/>
                <a:gd name="T19" fmla="*/ 532 h 1717"/>
                <a:gd name="T20" fmla="*/ 2383 w 2706"/>
                <a:gd name="T21" fmla="*/ 611 h 1717"/>
                <a:gd name="T22" fmla="*/ 2434 w 2706"/>
                <a:gd name="T23" fmla="*/ 705 h 1717"/>
                <a:gd name="T24" fmla="*/ 2461 w 2706"/>
                <a:gd name="T25" fmla="*/ 812 h 1717"/>
                <a:gd name="T26" fmla="*/ 2461 w 2706"/>
                <a:gd name="T27" fmla="*/ 923 h 1717"/>
                <a:gd name="T28" fmla="*/ 2493 w 2706"/>
                <a:gd name="T29" fmla="*/ 994 h 1717"/>
                <a:gd name="T30" fmla="*/ 2572 w 2706"/>
                <a:gd name="T31" fmla="*/ 1045 h 1717"/>
                <a:gd name="T32" fmla="*/ 2635 w 2706"/>
                <a:gd name="T33" fmla="*/ 1113 h 1717"/>
                <a:gd name="T34" fmla="*/ 2680 w 2706"/>
                <a:gd name="T35" fmla="*/ 1194 h 1717"/>
                <a:gd name="T36" fmla="*/ 2704 w 2706"/>
                <a:gd name="T37" fmla="*/ 1287 h 1717"/>
                <a:gd name="T38" fmla="*/ 2703 w 2706"/>
                <a:gd name="T39" fmla="*/ 1387 h 1717"/>
                <a:gd name="T40" fmla="*/ 2677 w 2706"/>
                <a:gd name="T41" fmla="*/ 1484 h 1717"/>
                <a:gd name="T42" fmla="*/ 2628 w 2706"/>
                <a:gd name="T43" fmla="*/ 1568 h 1717"/>
                <a:gd name="T44" fmla="*/ 2559 w 2706"/>
                <a:gd name="T45" fmla="*/ 1637 h 1717"/>
                <a:gd name="T46" fmla="*/ 2474 w 2706"/>
                <a:gd name="T47" fmla="*/ 1687 h 1717"/>
                <a:gd name="T48" fmla="*/ 2377 w 2706"/>
                <a:gd name="T49" fmla="*/ 1714 h 1717"/>
                <a:gd name="T50" fmla="*/ 521 w 2706"/>
                <a:gd name="T51" fmla="*/ 1717 h 1717"/>
                <a:gd name="T52" fmla="*/ 402 w 2706"/>
                <a:gd name="T53" fmla="*/ 1704 h 1717"/>
                <a:gd name="T54" fmla="*/ 292 w 2706"/>
                <a:gd name="T55" fmla="*/ 1665 h 1717"/>
                <a:gd name="T56" fmla="*/ 195 w 2706"/>
                <a:gd name="T57" fmla="*/ 1604 h 1717"/>
                <a:gd name="T58" fmla="*/ 115 w 2706"/>
                <a:gd name="T59" fmla="*/ 1523 h 1717"/>
                <a:gd name="T60" fmla="*/ 54 w 2706"/>
                <a:gd name="T61" fmla="*/ 1426 h 1717"/>
                <a:gd name="T62" fmla="*/ 14 w 2706"/>
                <a:gd name="T63" fmla="*/ 1316 h 1717"/>
                <a:gd name="T64" fmla="*/ 0 w 2706"/>
                <a:gd name="T65" fmla="*/ 1196 h 1717"/>
                <a:gd name="T66" fmla="*/ 15 w 2706"/>
                <a:gd name="T67" fmla="*/ 1075 h 1717"/>
                <a:gd name="T68" fmla="*/ 55 w 2706"/>
                <a:gd name="T69" fmla="*/ 964 h 1717"/>
                <a:gd name="T70" fmla="*/ 119 w 2706"/>
                <a:gd name="T71" fmla="*/ 866 h 1717"/>
                <a:gd name="T72" fmla="*/ 202 w 2706"/>
                <a:gd name="T73" fmla="*/ 785 h 1717"/>
                <a:gd name="T74" fmla="*/ 301 w 2706"/>
                <a:gd name="T75" fmla="*/ 723 h 1717"/>
                <a:gd name="T76" fmla="*/ 414 w 2706"/>
                <a:gd name="T77" fmla="*/ 686 h 1717"/>
                <a:gd name="T78" fmla="*/ 415 w 2706"/>
                <a:gd name="T79" fmla="*/ 585 h 1717"/>
                <a:gd name="T80" fmla="*/ 442 w 2706"/>
                <a:gd name="T81" fmla="*/ 480 h 1717"/>
                <a:gd name="T82" fmla="*/ 491 w 2706"/>
                <a:gd name="T83" fmla="*/ 387 h 1717"/>
                <a:gd name="T84" fmla="*/ 561 w 2706"/>
                <a:gd name="T85" fmla="*/ 309 h 1717"/>
                <a:gd name="T86" fmla="*/ 648 w 2706"/>
                <a:gd name="T87" fmla="*/ 249 h 1717"/>
                <a:gd name="T88" fmla="*/ 748 w 2706"/>
                <a:gd name="T89" fmla="*/ 211 h 1717"/>
                <a:gd name="T90" fmla="*/ 858 w 2706"/>
                <a:gd name="T91" fmla="*/ 196 h 1717"/>
                <a:gd name="T92" fmla="*/ 945 w 2706"/>
                <a:gd name="T93" fmla="*/ 206 h 1717"/>
                <a:gd name="T94" fmla="*/ 1026 w 2706"/>
                <a:gd name="T95" fmla="*/ 230 h 1717"/>
                <a:gd name="T96" fmla="*/ 1101 w 2706"/>
                <a:gd name="T97" fmla="*/ 145 h 1717"/>
                <a:gd name="T98" fmla="*/ 1190 w 2706"/>
                <a:gd name="T99" fmla="*/ 78 h 1717"/>
                <a:gd name="T100" fmla="*/ 1294 w 2706"/>
                <a:gd name="T101" fmla="*/ 29 h 1717"/>
                <a:gd name="T102" fmla="*/ 1408 w 2706"/>
                <a:gd name="T103" fmla="*/ 4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06" h="1717">
                  <a:moveTo>
                    <a:pt x="1468" y="0"/>
                  </a:moveTo>
                  <a:lnTo>
                    <a:pt x="1531" y="4"/>
                  </a:lnTo>
                  <a:lnTo>
                    <a:pt x="1593" y="15"/>
                  </a:lnTo>
                  <a:lnTo>
                    <a:pt x="1651" y="33"/>
                  </a:lnTo>
                  <a:lnTo>
                    <a:pt x="1706" y="56"/>
                  </a:lnTo>
                  <a:lnTo>
                    <a:pt x="1758" y="85"/>
                  </a:lnTo>
                  <a:lnTo>
                    <a:pt x="1807" y="120"/>
                  </a:lnTo>
                  <a:lnTo>
                    <a:pt x="1851" y="160"/>
                  </a:lnTo>
                  <a:lnTo>
                    <a:pt x="1891" y="205"/>
                  </a:lnTo>
                  <a:lnTo>
                    <a:pt x="1925" y="253"/>
                  </a:lnTo>
                  <a:lnTo>
                    <a:pt x="1954" y="306"/>
                  </a:lnTo>
                  <a:lnTo>
                    <a:pt x="1978" y="362"/>
                  </a:lnTo>
                  <a:lnTo>
                    <a:pt x="1995" y="420"/>
                  </a:lnTo>
                  <a:lnTo>
                    <a:pt x="2016" y="419"/>
                  </a:lnTo>
                  <a:lnTo>
                    <a:pt x="2071" y="422"/>
                  </a:lnTo>
                  <a:lnTo>
                    <a:pt x="2126" y="433"/>
                  </a:lnTo>
                  <a:lnTo>
                    <a:pt x="2178" y="449"/>
                  </a:lnTo>
                  <a:lnTo>
                    <a:pt x="2226" y="472"/>
                  </a:lnTo>
                  <a:lnTo>
                    <a:pt x="2272" y="500"/>
                  </a:lnTo>
                  <a:lnTo>
                    <a:pt x="2313" y="532"/>
                  </a:lnTo>
                  <a:lnTo>
                    <a:pt x="2351" y="570"/>
                  </a:lnTo>
                  <a:lnTo>
                    <a:pt x="2383" y="611"/>
                  </a:lnTo>
                  <a:lnTo>
                    <a:pt x="2411" y="657"/>
                  </a:lnTo>
                  <a:lnTo>
                    <a:pt x="2434" y="705"/>
                  </a:lnTo>
                  <a:lnTo>
                    <a:pt x="2450" y="757"/>
                  </a:lnTo>
                  <a:lnTo>
                    <a:pt x="2461" y="812"/>
                  </a:lnTo>
                  <a:lnTo>
                    <a:pt x="2464" y="867"/>
                  </a:lnTo>
                  <a:lnTo>
                    <a:pt x="2461" y="923"/>
                  </a:lnTo>
                  <a:lnTo>
                    <a:pt x="2450" y="976"/>
                  </a:lnTo>
                  <a:lnTo>
                    <a:pt x="2493" y="994"/>
                  </a:lnTo>
                  <a:lnTo>
                    <a:pt x="2535" y="1017"/>
                  </a:lnTo>
                  <a:lnTo>
                    <a:pt x="2572" y="1045"/>
                  </a:lnTo>
                  <a:lnTo>
                    <a:pt x="2605" y="1076"/>
                  </a:lnTo>
                  <a:lnTo>
                    <a:pt x="2635" y="1113"/>
                  </a:lnTo>
                  <a:lnTo>
                    <a:pt x="2659" y="1151"/>
                  </a:lnTo>
                  <a:lnTo>
                    <a:pt x="2680" y="1194"/>
                  </a:lnTo>
                  <a:lnTo>
                    <a:pt x="2694" y="1240"/>
                  </a:lnTo>
                  <a:lnTo>
                    <a:pt x="2704" y="1287"/>
                  </a:lnTo>
                  <a:lnTo>
                    <a:pt x="2706" y="1336"/>
                  </a:lnTo>
                  <a:lnTo>
                    <a:pt x="2703" y="1387"/>
                  </a:lnTo>
                  <a:lnTo>
                    <a:pt x="2693" y="1437"/>
                  </a:lnTo>
                  <a:lnTo>
                    <a:pt x="2677" y="1484"/>
                  </a:lnTo>
                  <a:lnTo>
                    <a:pt x="2654" y="1529"/>
                  </a:lnTo>
                  <a:lnTo>
                    <a:pt x="2628" y="1568"/>
                  </a:lnTo>
                  <a:lnTo>
                    <a:pt x="2595" y="1606"/>
                  </a:lnTo>
                  <a:lnTo>
                    <a:pt x="2559" y="1637"/>
                  </a:lnTo>
                  <a:lnTo>
                    <a:pt x="2518" y="1665"/>
                  </a:lnTo>
                  <a:lnTo>
                    <a:pt x="2474" y="1687"/>
                  </a:lnTo>
                  <a:lnTo>
                    <a:pt x="2427" y="1704"/>
                  </a:lnTo>
                  <a:lnTo>
                    <a:pt x="2377" y="1714"/>
                  </a:lnTo>
                  <a:lnTo>
                    <a:pt x="2325" y="1717"/>
                  </a:lnTo>
                  <a:lnTo>
                    <a:pt x="521" y="1717"/>
                  </a:lnTo>
                  <a:lnTo>
                    <a:pt x="461" y="1714"/>
                  </a:lnTo>
                  <a:lnTo>
                    <a:pt x="402" y="1704"/>
                  </a:lnTo>
                  <a:lnTo>
                    <a:pt x="346" y="1687"/>
                  </a:lnTo>
                  <a:lnTo>
                    <a:pt x="292" y="1665"/>
                  </a:lnTo>
                  <a:lnTo>
                    <a:pt x="242" y="1636"/>
                  </a:lnTo>
                  <a:lnTo>
                    <a:pt x="195" y="1604"/>
                  </a:lnTo>
                  <a:lnTo>
                    <a:pt x="153" y="1565"/>
                  </a:lnTo>
                  <a:lnTo>
                    <a:pt x="115" y="1523"/>
                  </a:lnTo>
                  <a:lnTo>
                    <a:pt x="81" y="1475"/>
                  </a:lnTo>
                  <a:lnTo>
                    <a:pt x="54" y="1426"/>
                  </a:lnTo>
                  <a:lnTo>
                    <a:pt x="31" y="1373"/>
                  </a:lnTo>
                  <a:lnTo>
                    <a:pt x="14" y="1316"/>
                  </a:lnTo>
                  <a:lnTo>
                    <a:pt x="4" y="1257"/>
                  </a:lnTo>
                  <a:lnTo>
                    <a:pt x="0" y="1196"/>
                  </a:lnTo>
                  <a:lnTo>
                    <a:pt x="4" y="1134"/>
                  </a:lnTo>
                  <a:lnTo>
                    <a:pt x="15" y="1075"/>
                  </a:lnTo>
                  <a:lnTo>
                    <a:pt x="32" y="1017"/>
                  </a:lnTo>
                  <a:lnTo>
                    <a:pt x="55" y="964"/>
                  </a:lnTo>
                  <a:lnTo>
                    <a:pt x="84" y="913"/>
                  </a:lnTo>
                  <a:lnTo>
                    <a:pt x="119" y="866"/>
                  </a:lnTo>
                  <a:lnTo>
                    <a:pt x="157" y="822"/>
                  </a:lnTo>
                  <a:lnTo>
                    <a:pt x="202" y="785"/>
                  </a:lnTo>
                  <a:lnTo>
                    <a:pt x="249" y="751"/>
                  </a:lnTo>
                  <a:lnTo>
                    <a:pt x="301" y="723"/>
                  </a:lnTo>
                  <a:lnTo>
                    <a:pt x="357" y="702"/>
                  </a:lnTo>
                  <a:lnTo>
                    <a:pt x="414" y="686"/>
                  </a:lnTo>
                  <a:lnTo>
                    <a:pt x="413" y="641"/>
                  </a:lnTo>
                  <a:lnTo>
                    <a:pt x="415" y="585"/>
                  </a:lnTo>
                  <a:lnTo>
                    <a:pt x="426" y="532"/>
                  </a:lnTo>
                  <a:lnTo>
                    <a:pt x="442" y="480"/>
                  </a:lnTo>
                  <a:lnTo>
                    <a:pt x="465" y="432"/>
                  </a:lnTo>
                  <a:lnTo>
                    <a:pt x="491" y="387"/>
                  </a:lnTo>
                  <a:lnTo>
                    <a:pt x="524" y="346"/>
                  </a:lnTo>
                  <a:lnTo>
                    <a:pt x="561" y="309"/>
                  </a:lnTo>
                  <a:lnTo>
                    <a:pt x="602" y="276"/>
                  </a:lnTo>
                  <a:lnTo>
                    <a:pt x="648" y="249"/>
                  </a:lnTo>
                  <a:lnTo>
                    <a:pt x="697" y="226"/>
                  </a:lnTo>
                  <a:lnTo>
                    <a:pt x="748" y="211"/>
                  </a:lnTo>
                  <a:lnTo>
                    <a:pt x="801" y="200"/>
                  </a:lnTo>
                  <a:lnTo>
                    <a:pt x="858" y="196"/>
                  </a:lnTo>
                  <a:lnTo>
                    <a:pt x="901" y="199"/>
                  </a:lnTo>
                  <a:lnTo>
                    <a:pt x="945" y="206"/>
                  </a:lnTo>
                  <a:lnTo>
                    <a:pt x="986" y="215"/>
                  </a:lnTo>
                  <a:lnTo>
                    <a:pt x="1026" y="230"/>
                  </a:lnTo>
                  <a:lnTo>
                    <a:pt x="1061" y="185"/>
                  </a:lnTo>
                  <a:lnTo>
                    <a:pt x="1101" y="145"/>
                  </a:lnTo>
                  <a:lnTo>
                    <a:pt x="1143" y="109"/>
                  </a:lnTo>
                  <a:lnTo>
                    <a:pt x="1190" y="78"/>
                  </a:lnTo>
                  <a:lnTo>
                    <a:pt x="1241" y="51"/>
                  </a:lnTo>
                  <a:lnTo>
                    <a:pt x="1294" y="29"/>
                  </a:lnTo>
                  <a:lnTo>
                    <a:pt x="1350" y="14"/>
                  </a:lnTo>
                  <a:lnTo>
                    <a:pt x="1408" y="4"/>
                  </a:lnTo>
                  <a:lnTo>
                    <a:pt x="1468" y="0"/>
                  </a:lnTo>
                  <a:close/>
                </a:path>
              </a:pathLst>
            </a:custGeom>
            <a:gradFill flip="none" rotWithShape="1">
              <a:gsLst>
                <a:gs pos="9000">
                  <a:srgbClr val="FFFFFF"/>
                </a:gs>
                <a:gs pos="100000">
                  <a:srgbClr val="389EE7"/>
                </a:gs>
              </a:gsLst>
              <a:lin ang="1800000" scaled="0"/>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nvGrpSpPr>
            <p:cNvPr id="16" name="Group 15">
              <a:extLst>
                <a:ext uri="{FF2B5EF4-FFF2-40B4-BE49-F238E27FC236}">
                  <a16:creationId xmlns:a16="http://schemas.microsoft.com/office/drawing/2014/main" id="{16D67D1A-21E9-4868-899B-A428AB8EA7D1}"/>
                </a:ext>
              </a:extLst>
            </p:cNvPr>
            <p:cNvGrpSpPr>
              <a:grpSpLocks noChangeAspect="1"/>
            </p:cNvGrpSpPr>
            <p:nvPr/>
          </p:nvGrpSpPr>
          <p:grpSpPr bwMode="auto">
            <a:xfrm>
              <a:off x="4230889" y="2492975"/>
              <a:ext cx="365219" cy="282750"/>
              <a:chOff x="5614" y="1635"/>
              <a:chExt cx="1488" cy="1152"/>
            </a:xfrm>
          </p:grpSpPr>
          <p:sp useBgFill="1">
            <p:nvSpPr>
              <p:cNvPr id="55" name="Freeform 16">
                <a:extLst>
                  <a:ext uri="{FF2B5EF4-FFF2-40B4-BE49-F238E27FC236}">
                    <a16:creationId xmlns:a16="http://schemas.microsoft.com/office/drawing/2014/main" id="{6C3700F8-4891-4AF3-842A-1ABAC84BB517}"/>
                  </a:ext>
                </a:extLst>
              </p:cNvPr>
              <p:cNvSpPr>
                <a:spLocks/>
              </p:cNvSpPr>
              <p:nvPr/>
            </p:nvSpPr>
            <p:spPr bwMode="auto">
              <a:xfrm>
                <a:off x="5614" y="1635"/>
                <a:ext cx="1488" cy="1152"/>
              </a:xfrm>
              <a:custGeom>
                <a:avLst/>
                <a:gdLst>
                  <a:gd name="T0" fmla="*/ 2322 w 5685"/>
                  <a:gd name="T1" fmla="*/ 4401 h 4401"/>
                  <a:gd name="T2" fmla="*/ 1856 w 5685"/>
                  <a:gd name="T3" fmla="*/ 3933 h 4401"/>
                  <a:gd name="T4" fmla="*/ 1875 w 5685"/>
                  <a:gd name="T5" fmla="*/ 3800 h 4401"/>
                  <a:gd name="T6" fmla="*/ 1923 w 5685"/>
                  <a:gd name="T7" fmla="*/ 3640 h 4401"/>
                  <a:gd name="T8" fmla="*/ 1312 w 5685"/>
                  <a:gd name="T9" fmla="*/ 3597 h 4401"/>
                  <a:gd name="T10" fmla="*/ 104 w 5685"/>
                  <a:gd name="T11" fmla="*/ 2389 h 4401"/>
                  <a:gd name="T12" fmla="*/ 104 w 5685"/>
                  <a:gd name="T13" fmla="*/ 2012 h 4401"/>
                  <a:gd name="T14" fmla="*/ 104 w 5685"/>
                  <a:gd name="T15" fmla="*/ 2012 h 4401"/>
                  <a:gd name="T16" fmla="*/ 1312 w 5685"/>
                  <a:gd name="T17" fmla="*/ 804 h 4401"/>
                  <a:gd name="T18" fmla="*/ 1972 w 5685"/>
                  <a:gd name="T19" fmla="*/ 804 h 4401"/>
                  <a:gd name="T20" fmla="*/ 1972 w 5685"/>
                  <a:gd name="T21" fmla="*/ 1464 h 4401"/>
                  <a:gd name="T22" fmla="*/ 1236 w 5685"/>
                  <a:gd name="T23" fmla="*/ 2201 h 4401"/>
                  <a:gd name="T24" fmla="*/ 1972 w 5685"/>
                  <a:gd name="T25" fmla="*/ 2937 h 4401"/>
                  <a:gd name="T26" fmla="*/ 2082 w 5685"/>
                  <a:gd name="T27" fmla="*/ 3110 h 4401"/>
                  <a:gd name="T28" fmla="*/ 2915 w 5685"/>
                  <a:gd name="T29" fmla="*/ 333 h 4401"/>
                  <a:gd name="T30" fmla="*/ 3362 w 5685"/>
                  <a:gd name="T31" fmla="*/ 1 h 4401"/>
                  <a:gd name="T32" fmla="*/ 3829 w 5685"/>
                  <a:gd name="T33" fmla="*/ 467 h 4401"/>
                  <a:gd name="T34" fmla="*/ 3810 w 5685"/>
                  <a:gd name="T35" fmla="*/ 601 h 4401"/>
                  <a:gd name="T36" fmla="*/ 3762 w 5685"/>
                  <a:gd name="T37" fmla="*/ 761 h 4401"/>
                  <a:gd name="T38" fmla="*/ 4372 w 5685"/>
                  <a:gd name="T39" fmla="*/ 804 h 4401"/>
                  <a:gd name="T40" fmla="*/ 5580 w 5685"/>
                  <a:gd name="T41" fmla="*/ 2012 h 4401"/>
                  <a:gd name="T42" fmla="*/ 5580 w 5685"/>
                  <a:gd name="T43" fmla="*/ 2389 h 4401"/>
                  <a:gd name="T44" fmla="*/ 5580 w 5685"/>
                  <a:gd name="T45" fmla="*/ 2389 h 4401"/>
                  <a:gd name="T46" fmla="*/ 4372 w 5685"/>
                  <a:gd name="T47" fmla="*/ 3597 h 4401"/>
                  <a:gd name="T48" fmla="*/ 3712 w 5685"/>
                  <a:gd name="T49" fmla="*/ 3597 h 4401"/>
                  <a:gd name="T50" fmla="*/ 3712 w 5685"/>
                  <a:gd name="T51" fmla="*/ 2937 h 4401"/>
                  <a:gd name="T52" fmla="*/ 4449 w 5685"/>
                  <a:gd name="T53" fmla="*/ 2201 h 4401"/>
                  <a:gd name="T54" fmla="*/ 3712 w 5685"/>
                  <a:gd name="T55" fmla="*/ 1464 h 4401"/>
                  <a:gd name="T56" fmla="*/ 3603 w 5685"/>
                  <a:gd name="T57" fmla="*/ 1291 h 4401"/>
                  <a:gd name="T58" fmla="*/ 2769 w 5685"/>
                  <a:gd name="T59" fmla="*/ 4068 h 4401"/>
                  <a:gd name="T60" fmla="*/ 2322 w 5685"/>
                  <a:gd name="T61" fmla="*/ 4401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85" h="4401">
                    <a:moveTo>
                      <a:pt x="2322" y="4401"/>
                    </a:moveTo>
                    <a:cubicBezTo>
                      <a:pt x="2064" y="4401"/>
                      <a:pt x="1855" y="4191"/>
                      <a:pt x="1856" y="3933"/>
                    </a:cubicBezTo>
                    <a:cubicBezTo>
                      <a:pt x="1856" y="3888"/>
                      <a:pt x="1862" y="3843"/>
                      <a:pt x="1875" y="3800"/>
                    </a:cubicBezTo>
                    <a:cubicBezTo>
                      <a:pt x="1923" y="3640"/>
                      <a:pt x="1923" y="3640"/>
                      <a:pt x="1923" y="3640"/>
                    </a:cubicBezTo>
                    <a:cubicBezTo>
                      <a:pt x="1737" y="3780"/>
                      <a:pt x="1477" y="3762"/>
                      <a:pt x="1312" y="3597"/>
                    </a:cubicBezTo>
                    <a:cubicBezTo>
                      <a:pt x="104" y="2389"/>
                      <a:pt x="104" y="2389"/>
                      <a:pt x="104" y="2389"/>
                    </a:cubicBezTo>
                    <a:cubicBezTo>
                      <a:pt x="0" y="2285"/>
                      <a:pt x="0" y="2116"/>
                      <a:pt x="104" y="2012"/>
                    </a:cubicBezTo>
                    <a:cubicBezTo>
                      <a:pt x="104" y="2012"/>
                      <a:pt x="104" y="2012"/>
                      <a:pt x="104" y="2012"/>
                    </a:cubicBezTo>
                    <a:cubicBezTo>
                      <a:pt x="1312" y="804"/>
                      <a:pt x="1312" y="804"/>
                      <a:pt x="1312" y="804"/>
                    </a:cubicBezTo>
                    <a:cubicBezTo>
                      <a:pt x="1495" y="622"/>
                      <a:pt x="1790" y="622"/>
                      <a:pt x="1972" y="804"/>
                    </a:cubicBezTo>
                    <a:cubicBezTo>
                      <a:pt x="2155" y="986"/>
                      <a:pt x="2155" y="1282"/>
                      <a:pt x="1972" y="1464"/>
                    </a:cubicBezTo>
                    <a:cubicBezTo>
                      <a:pt x="1236" y="2201"/>
                      <a:pt x="1236" y="2201"/>
                      <a:pt x="1236" y="2201"/>
                    </a:cubicBezTo>
                    <a:cubicBezTo>
                      <a:pt x="1972" y="2937"/>
                      <a:pt x="1972" y="2937"/>
                      <a:pt x="1972" y="2937"/>
                    </a:cubicBezTo>
                    <a:cubicBezTo>
                      <a:pt x="2021" y="2986"/>
                      <a:pt x="2059" y="3045"/>
                      <a:pt x="2082" y="3110"/>
                    </a:cubicBezTo>
                    <a:cubicBezTo>
                      <a:pt x="2915" y="333"/>
                      <a:pt x="2915" y="333"/>
                      <a:pt x="2915" y="333"/>
                    </a:cubicBezTo>
                    <a:cubicBezTo>
                      <a:pt x="2974" y="135"/>
                      <a:pt x="3156" y="0"/>
                      <a:pt x="3362" y="1"/>
                    </a:cubicBezTo>
                    <a:cubicBezTo>
                      <a:pt x="3620" y="1"/>
                      <a:pt x="3829" y="210"/>
                      <a:pt x="3829" y="467"/>
                    </a:cubicBezTo>
                    <a:cubicBezTo>
                      <a:pt x="3829" y="513"/>
                      <a:pt x="3823" y="558"/>
                      <a:pt x="3810" y="601"/>
                    </a:cubicBezTo>
                    <a:cubicBezTo>
                      <a:pt x="3762" y="761"/>
                      <a:pt x="3762" y="761"/>
                      <a:pt x="3762" y="761"/>
                    </a:cubicBezTo>
                    <a:cubicBezTo>
                      <a:pt x="3947" y="621"/>
                      <a:pt x="4208" y="640"/>
                      <a:pt x="4372" y="804"/>
                    </a:cubicBezTo>
                    <a:cubicBezTo>
                      <a:pt x="5580" y="2012"/>
                      <a:pt x="5580" y="2012"/>
                      <a:pt x="5580" y="2012"/>
                    </a:cubicBezTo>
                    <a:cubicBezTo>
                      <a:pt x="5684" y="2116"/>
                      <a:pt x="5685" y="2285"/>
                      <a:pt x="5580" y="2389"/>
                    </a:cubicBezTo>
                    <a:cubicBezTo>
                      <a:pt x="5580" y="2389"/>
                      <a:pt x="5580" y="2389"/>
                      <a:pt x="5580" y="2389"/>
                    </a:cubicBezTo>
                    <a:cubicBezTo>
                      <a:pt x="4372" y="3597"/>
                      <a:pt x="4372" y="3597"/>
                      <a:pt x="4372" y="3597"/>
                    </a:cubicBezTo>
                    <a:cubicBezTo>
                      <a:pt x="4190" y="3779"/>
                      <a:pt x="3895" y="3779"/>
                      <a:pt x="3712" y="3597"/>
                    </a:cubicBezTo>
                    <a:cubicBezTo>
                      <a:pt x="3530" y="3415"/>
                      <a:pt x="3530" y="3120"/>
                      <a:pt x="3712" y="2937"/>
                    </a:cubicBezTo>
                    <a:cubicBezTo>
                      <a:pt x="4449" y="2201"/>
                      <a:pt x="4449" y="2201"/>
                      <a:pt x="4449" y="2201"/>
                    </a:cubicBezTo>
                    <a:cubicBezTo>
                      <a:pt x="3712" y="1464"/>
                      <a:pt x="3712" y="1464"/>
                      <a:pt x="3712" y="1464"/>
                    </a:cubicBezTo>
                    <a:cubicBezTo>
                      <a:pt x="3663" y="1415"/>
                      <a:pt x="3626" y="1356"/>
                      <a:pt x="3603" y="1291"/>
                    </a:cubicBezTo>
                    <a:cubicBezTo>
                      <a:pt x="2769" y="4068"/>
                      <a:pt x="2769" y="4068"/>
                      <a:pt x="2769" y="4068"/>
                    </a:cubicBezTo>
                    <a:cubicBezTo>
                      <a:pt x="2709" y="4265"/>
                      <a:pt x="2528" y="4400"/>
                      <a:pt x="2322" y="4401"/>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7">
                <a:extLst>
                  <a:ext uri="{FF2B5EF4-FFF2-40B4-BE49-F238E27FC236}">
                    <a16:creationId xmlns:a16="http://schemas.microsoft.com/office/drawing/2014/main" id="{15155B58-B615-46D7-9341-3FB71DA64638}"/>
                  </a:ext>
                </a:extLst>
              </p:cNvPr>
              <p:cNvSpPr>
                <a:spLocks noEditPoints="1"/>
              </p:cNvSpPr>
              <p:nvPr/>
            </p:nvSpPr>
            <p:spPr bwMode="auto">
              <a:xfrm>
                <a:off x="5691" y="1705"/>
                <a:ext cx="1334" cy="1012"/>
              </a:xfrm>
              <a:custGeom>
                <a:avLst/>
                <a:gdLst>
                  <a:gd name="T0" fmla="*/ 2029 w 5099"/>
                  <a:gd name="T1" fmla="*/ 3867 h 3867"/>
                  <a:gd name="T2" fmla="*/ 1829 w 5099"/>
                  <a:gd name="T3" fmla="*/ 3667 h 3867"/>
                  <a:gd name="T4" fmla="*/ 1838 w 5099"/>
                  <a:gd name="T5" fmla="*/ 3609 h 3867"/>
                  <a:gd name="T6" fmla="*/ 2878 w 5099"/>
                  <a:gd name="T7" fmla="*/ 143 h 3867"/>
                  <a:gd name="T8" fmla="*/ 3069 w 5099"/>
                  <a:gd name="T9" fmla="*/ 0 h 3867"/>
                  <a:gd name="T10" fmla="*/ 3127 w 5099"/>
                  <a:gd name="T11" fmla="*/ 9 h 3867"/>
                  <a:gd name="T12" fmla="*/ 3261 w 5099"/>
                  <a:gd name="T13" fmla="*/ 258 h 3867"/>
                  <a:gd name="T14" fmla="*/ 2221 w 5099"/>
                  <a:gd name="T15" fmla="*/ 3724 h 3867"/>
                  <a:gd name="T16" fmla="*/ 2029 w 5099"/>
                  <a:gd name="T17" fmla="*/ 3867 h 3867"/>
                  <a:gd name="T18" fmla="*/ 3891 w 5099"/>
                  <a:gd name="T19" fmla="*/ 3142 h 3867"/>
                  <a:gd name="T20" fmla="*/ 5099 w 5099"/>
                  <a:gd name="T21" fmla="*/ 1934 h 3867"/>
                  <a:gd name="T22" fmla="*/ 3891 w 5099"/>
                  <a:gd name="T23" fmla="*/ 726 h 3867"/>
                  <a:gd name="T24" fmla="*/ 3608 w 5099"/>
                  <a:gd name="T25" fmla="*/ 726 h 3867"/>
                  <a:gd name="T26" fmla="*/ 3608 w 5099"/>
                  <a:gd name="T27" fmla="*/ 1008 h 3867"/>
                  <a:gd name="T28" fmla="*/ 4533 w 5099"/>
                  <a:gd name="T29" fmla="*/ 1934 h 3867"/>
                  <a:gd name="T30" fmla="*/ 3608 w 5099"/>
                  <a:gd name="T31" fmla="*/ 2859 h 3867"/>
                  <a:gd name="T32" fmla="*/ 3607 w 5099"/>
                  <a:gd name="T33" fmla="*/ 3142 h 3867"/>
                  <a:gd name="T34" fmla="*/ 3890 w 5099"/>
                  <a:gd name="T35" fmla="*/ 3142 h 3867"/>
                  <a:gd name="T36" fmla="*/ 3891 w 5099"/>
                  <a:gd name="T37" fmla="*/ 3142 h 3867"/>
                  <a:gd name="T38" fmla="*/ 1491 w 5099"/>
                  <a:gd name="T39" fmla="*/ 3142 h 3867"/>
                  <a:gd name="T40" fmla="*/ 1491 w 5099"/>
                  <a:gd name="T41" fmla="*/ 2859 h 3867"/>
                  <a:gd name="T42" fmla="*/ 1491 w 5099"/>
                  <a:gd name="T43" fmla="*/ 2859 h 3867"/>
                  <a:gd name="T44" fmla="*/ 565 w 5099"/>
                  <a:gd name="T45" fmla="*/ 1934 h 3867"/>
                  <a:gd name="T46" fmla="*/ 1491 w 5099"/>
                  <a:gd name="T47" fmla="*/ 1008 h 3867"/>
                  <a:gd name="T48" fmla="*/ 1490 w 5099"/>
                  <a:gd name="T49" fmla="*/ 726 h 3867"/>
                  <a:gd name="T50" fmla="*/ 1208 w 5099"/>
                  <a:gd name="T51" fmla="*/ 726 h 3867"/>
                  <a:gd name="T52" fmla="*/ 0 w 5099"/>
                  <a:gd name="T53" fmla="*/ 1934 h 3867"/>
                  <a:gd name="T54" fmla="*/ 1208 w 5099"/>
                  <a:gd name="T55" fmla="*/ 3142 h 3867"/>
                  <a:gd name="T56" fmla="*/ 1491 w 5099"/>
                  <a:gd name="T57" fmla="*/ 3142 h 3867"/>
                  <a:gd name="T58" fmla="*/ 1491 w 5099"/>
                  <a:gd name="T59" fmla="*/ 3142 h 3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99" h="3867">
                    <a:moveTo>
                      <a:pt x="2029" y="3867"/>
                    </a:moveTo>
                    <a:cubicBezTo>
                      <a:pt x="1919" y="3867"/>
                      <a:pt x="1829" y="3777"/>
                      <a:pt x="1829" y="3667"/>
                    </a:cubicBezTo>
                    <a:cubicBezTo>
                      <a:pt x="1829" y="3647"/>
                      <a:pt x="1832" y="3628"/>
                      <a:pt x="1838" y="3609"/>
                    </a:cubicBezTo>
                    <a:cubicBezTo>
                      <a:pt x="2878" y="143"/>
                      <a:pt x="2878" y="143"/>
                      <a:pt x="2878" y="143"/>
                    </a:cubicBezTo>
                    <a:cubicBezTo>
                      <a:pt x="2903" y="58"/>
                      <a:pt x="2981" y="0"/>
                      <a:pt x="3069" y="0"/>
                    </a:cubicBezTo>
                    <a:cubicBezTo>
                      <a:pt x="3089" y="0"/>
                      <a:pt x="3108" y="3"/>
                      <a:pt x="3127" y="9"/>
                    </a:cubicBezTo>
                    <a:cubicBezTo>
                      <a:pt x="3233" y="41"/>
                      <a:pt x="3293" y="152"/>
                      <a:pt x="3261" y="258"/>
                    </a:cubicBezTo>
                    <a:cubicBezTo>
                      <a:pt x="2221" y="3724"/>
                      <a:pt x="2221" y="3724"/>
                      <a:pt x="2221" y="3724"/>
                    </a:cubicBezTo>
                    <a:cubicBezTo>
                      <a:pt x="2195" y="3809"/>
                      <a:pt x="2118" y="3867"/>
                      <a:pt x="2029" y="3867"/>
                    </a:cubicBezTo>
                    <a:close/>
                    <a:moveTo>
                      <a:pt x="3891" y="3142"/>
                    </a:moveTo>
                    <a:cubicBezTo>
                      <a:pt x="5099" y="1934"/>
                      <a:pt x="5099" y="1934"/>
                      <a:pt x="5099" y="1934"/>
                    </a:cubicBezTo>
                    <a:cubicBezTo>
                      <a:pt x="3891" y="726"/>
                      <a:pt x="3891" y="726"/>
                      <a:pt x="3891" y="726"/>
                    </a:cubicBezTo>
                    <a:cubicBezTo>
                      <a:pt x="3812" y="648"/>
                      <a:pt x="3686" y="648"/>
                      <a:pt x="3608" y="726"/>
                    </a:cubicBezTo>
                    <a:cubicBezTo>
                      <a:pt x="3530" y="804"/>
                      <a:pt x="3530" y="930"/>
                      <a:pt x="3608" y="1008"/>
                    </a:cubicBezTo>
                    <a:cubicBezTo>
                      <a:pt x="4533" y="1934"/>
                      <a:pt x="4533" y="1934"/>
                      <a:pt x="4533" y="1934"/>
                    </a:cubicBezTo>
                    <a:cubicBezTo>
                      <a:pt x="3608" y="2859"/>
                      <a:pt x="3608" y="2859"/>
                      <a:pt x="3608" y="2859"/>
                    </a:cubicBezTo>
                    <a:cubicBezTo>
                      <a:pt x="3530" y="2937"/>
                      <a:pt x="3529" y="3063"/>
                      <a:pt x="3607" y="3142"/>
                    </a:cubicBezTo>
                    <a:cubicBezTo>
                      <a:pt x="3685" y="3220"/>
                      <a:pt x="3812" y="3220"/>
                      <a:pt x="3890" y="3142"/>
                    </a:cubicBezTo>
                    <a:cubicBezTo>
                      <a:pt x="3890" y="3142"/>
                      <a:pt x="3891" y="3142"/>
                      <a:pt x="3891" y="3142"/>
                    </a:cubicBezTo>
                    <a:close/>
                    <a:moveTo>
                      <a:pt x="1491" y="3142"/>
                    </a:moveTo>
                    <a:cubicBezTo>
                      <a:pt x="1569" y="3064"/>
                      <a:pt x="1569" y="2937"/>
                      <a:pt x="1491" y="2859"/>
                    </a:cubicBezTo>
                    <a:cubicBezTo>
                      <a:pt x="1491" y="2859"/>
                      <a:pt x="1491" y="2859"/>
                      <a:pt x="1491" y="2859"/>
                    </a:cubicBezTo>
                    <a:cubicBezTo>
                      <a:pt x="565" y="1934"/>
                      <a:pt x="565" y="1934"/>
                      <a:pt x="565" y="1934"/>
                    </a:cubicBezTo>
                    <a:cubicBezTo>
                      <a:pt x="1491" y="1008"/>
                      <a:pt x="1491" y="1008"/>
                      <a:pt x="1491" y="1008"/>
                    </a:cubicBezTo>
                    <a:cubicBezTo>
                      <a:pt x="1569" y="930"/>
                      <a:pt x="1568" y="804"/>
                      <a:pt x="1490" y="726"/>
                    </a:cubicBezTo>
                    <a:cubicBezTo>
                      <a:pt x="1412" y="648"/>
                      <a:pt x="1286" y="648"/>
                      <a:pt x="1208" y="726"/>
                    </a:cubicBezTo>
                    <a:cubicBezTo>
                      <a:pt x="0" y="1934"/>
                      <a:pt x="0" y="1934"/>
                      <a:pt x="0" y="1934"/>
                    </a:cubicBezTo>
                    <a:cubicBezTo>
                      <a:pt x="1208" y="3142"/>
                      <a:pt x="1208" y="3142"/>
                      <a:pt x="1208" y="3142"/>
                    </a:cubicBezTo>
                    <a:cubicBezTo>
                      <a:pt x="1286" y="3220"/>
                      <a:pt x="1413" y="3220"/>
                      <a:pt x="1491" y="3142"/>
                    </a:cubicBezTo>
                    <a:cubicBezTo>
                      <a:pt x="1491" y="3142"/>
                      <a:pt x="1491" y="3142"/>
                      <a:pt x="1491" y="3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 name="Group 17">
              <a:extLst>
                <a:ext uri="{FF2B5EF4-FFF2-40B4-BE49-F238E27FC236}">
                  <a16:creationId xmlns:a16="http://schemas.microsoft.com/office/drawing/2014/main" id="{E3C1D7E6-7259-46FB-9CD6-3881DE7CE0F2}"/>
                </a:ext>
              </a:extLst>
            </p:cNvPr>
            <p:cNvGrpSpPr/>
            <p:nvPr/>
          </p:nvGrpSpPr>
          <p:grpSpPr>
            <a:xfrm>
              <a:off x="1614856" y="2335050"/>
              <a:ext cx="1181092" cy="918199"/>
              <a:chOff x="1682518" y="2172664"/>
              <a:chExt cx="1181092" cy="918199"/>
            </a:xfrm>
          </p:grpSpPr>
          <p:sp>
            <p:nvSpPr>
              <p:cNvPr id="49" name="Oval 48">
                <a:extLst>
                  <a:ext uri="{FF2B5EF4-FFF2-40B4-BE49-F238E27FC236}">
                    <a16:creationId xmlns:a16="http://schemas.microsoft.com/office/drawing/2014/main" id="{569DECF9-4B23-4BAC-8D91-7F1567E44A46}"/>
                  </a:ext>
                </a:extLst>
              </p:cNvPr>
              <p:cNvSpPr/>
              <p:nvPr/>
            </p:nvSpPr>
            <p:spPr bwMode="auto">
              <a:xfrm>
                <a:off x="1755344" y="2502684"/>
                <a:ext cx="1108266" cy="588179"/>
              </a:xfrm>
              <a:prstGeom prst="ellipse">
                <a:avLst/>
              </a:prstGeom>
              <a:gradFill flip="none" rotWithShape="1">
                <a:gsLst>
                  <a:gs pos="0">
                    <a:schemeClr val="bg2">
                      <a:lumMod val="75000"/>
                      <a:alpha val="37000"/>
                    </a:schemeClr>
                  </a:gs>
                  <a:gs pos="47000">
                    <a:srgbClr val="1E5991">
                      <a:alpha val="0"/>
                    </a:srgbClr>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useBgFill="1">
            <p:nvSpPr>
              <p:cNvPr id="50" name="Rectangle 49">
                <a:extLst>
                  <a:ext uri="{FF2B5EF4-FFF2-40B4-BE49-F238E27FC236}">
                    <a16:creationId xmlns:a16="http://schemas.microsoft.com/office/drawing/2014/main" id="{A7369AE1-D10D-42D6-9DA3-7052C8011A75}"/>
                  </a:ext>
                </a:extLst>
              </p:cNvPr>
              <p:cNvSpPr/>
              <p:nvPr/>
            </p:nvSpPr>
            <p:spPr bwMode="auto">
              <a:xfrm>
                <a:off x="1778604" y="2267924"/>
                <a:ext cx="865528" cy="550070"/>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dirty="0">
                  <a:ln w="0"/>
                  <a:solidFill>
                    <a:schemeClr val="accent1"/>
                  </a:solidFill>
                  <a:effectLst>
                    <a:outerShdw blurRad="38100" dist="25400" dir="5400000" algn="ctr" rotWithShape="0">
                      <a:srgbClr val="6E747A">
                        <a:alpha val="43000"/>
                      </a:srgbClr>
                    </a:outerShdw>
                  </a:effectLst>
                  <a:latin typeface="Arial" charset="0"/>
                  <a:ea typeface="ＭＳ Ｐゴシック" pitchFamily="16" charset="-128"/>
                  <a:cs typeface="ＭＳ Ｐゴシック" pitchFamily="-97" charset="-128"/>
                </a:endParaRPr>
              </a:p>
            </p:txBody>
          </p:sp>
          <p:grpSp>
            <p:nvGrpSpPr>
              <p:cNvPr id="51" name="Group 10">
                <a:extLst>
                  <a:ext uri="{FF2B5EF4-FFF2-40B4-BE49-F238E27FC236}">
                    <a16:creationId xmlns:a16="http://schemas.microsoft.com/office/drawing/2014/main" id="{E12EE039-770D-4E3A-A6AF-41EDD8CEDBE3}"/>
                  </a:ext>
                </a:extLst>
              </p:cNvPr>
              <p:cNvGrpSpPr>
                <a:grpSpLocks noChangeAspect="1"/>
              </p:cNvGrpSpPr>
              <p:nvPr/>
            </p:nvGrpSpPr>
            <p:grpSpPr bwMode="auto">
              <a:xfrm>
                <a:off x="1682518" y="2172664"/>
                <a:ext cx="1043670" cy="865602"/>
                <a:chOff x="697" y="1635"/>
                <a:chExt cx="1389" cy="1152"/>
              </a:xfrm>
            </p:grpSpPr>
            <p:sp>
              <p:nvSpPr>
                <p:cNvPr id="52" name="AutoShape 9">
                  <a:extLst>
                    <a:ext uri="{FF2B5EF4-FFF2-40B4-BE49-F238E27FC236}">
                      <a16:creationId xmlns:a16="http://schemas.microsoft.com/office/drawing/2014/main" id="{589EF289-5F0E-4ACE-AD65-E8E97F229C25}"/>
                    </a:ext>
                  </a:extLst>
                </p:cNvPr>
                <p:cNvSpPr>
                  <a:spLocks noChangeAspect="1" noChangeArrowheads="1" noTextEdit="1"/>
                </p:cNvSpPr>
                <p:nvPr/>
              </p:nvSpPr>
              <p:spPr bwMode="auto">
                <a:xfrm>
                  <a:off x="704" y="1635"/>
                  <a:ext cx="138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1">
                  <a:extLst>
                    <a:ext uri="{FF2B5EF4-FFF2-40B4-BE49-F238E27FC236}">
                      <a16:creationId xmlns:a16="http://schemas.microsoft.com/office/drawing/2014/main" id="{56C95DEC-EFBB-45C2-A934-7F79B7DFA1E4}"/>
                    </a:ext>
                  </a:extLst>
                </p:cNvPr>
                <p:cNvSpPr>
                  <a:spLocks/>
                </p:cNvSpPr>
                <p:nvPr/>
              </p:nvSpPr>
              <p:spPr bwMode="auto">
                <a:xfrm>
                  <a:off x="697" y="1635"/>
                  <a:ext cx="1382" cy="1152"/>
                </a:xfrm>
                <a:custGeom>
                  <a:avLst/>
                  <a:gdLst>
                    <a:gd name="T0" fmla="*/ 2000 w 5600"/>
                    <a:gd name="T1" fmla="*/ 4667 h 4667"/>
                    <a:gd name="T2" fmla="*/ 1734 w 5600"/>
                    <a:gd name="T3" fmla="*/ 4400 h 4667"/>
                    <a:gd name="T4" fmla="*/ 1805 w 5600"/>
                    <a:gd name="T5" fmla="*/ 4134 h 4667"/>
                    <a:gd name="T6" fmla="*/ 667 w 5600"/>
                    <a:gd name="T7" fmla="*/ 4134 h 4667"/>
                    <a:gd name="T8" fmla="*/ 0 w 5600"/>
                    <a:gd name="T9" fmla="*/ 3467 h 4667"/>
                    <a:gd name="T10" fmla="*/ 0 w 5600"/>
                    <a:gd name="T11" fmla="*/ 667 h 4667"/>
                    <a:gd name="T12" fmla="*/ 667 w 5600"/>
                    <a:gd name="T13" fmla="*/ 0 h 4667"/>
                    <a:gd name="T14" fmla="*/ 4934 w 5600"/>
                    <a:gd name="T15" fmla="*/ 0 h 4667"/>
                    <a:gd name="T16" fmla="*/ 5600 w 5600"/>
                    <a:gd name="T17" fmla="*/ 667 h 4667"/>
                    <a:gd name="T18" fmla="*/ 5600 w 5600"/>
                    <a:gd name="T19" fmla="*/ 3467 h 4667"/>
                    <a:gd name="T20" fmla="*/ 4934 w 5600"/>
                    <a:gd name="T21" fmla="*/ 4134 h 4667"/>
                    <a:gd name="T22" fmla="*/ 3795 w 5600"/>
                    <a:gd name="T23" fmla="*/ 4134 h 4667"/>
                    <a:gd name="T24" fmla="*/ 3867 w 5600"/>
                    <a:gd name="T25" fmla="*/ 4400 h 4667"/>
                    <a:gd name="T26" fmla="*/ 3600 w 5600"/>
                    <a:gd name="T27" fmla="*/ 4667 h 4667"/>
                    <a:gd name="T28" fmla="*/ 2000 w 5600"/>
                    <a:gd name="T29" fmla="*/ 4667 h 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00" h="4667">
                      <a:moveTo>
                        <a:pt x="2000" y="4667"/>
                      </a:moveTo>
                      <a:cubicBezTo>
                        <a:pt x="1853" y="4667"/>
                        <a:pt x="1734" y="4548"/>
                        <a:pt x="1734" y="4400"/>
                      </a:cubicBezTo>
                      <a:cubicBezTo>
                        <a:pt x="1734" y="4307"/>
                        <a:pt x="1758" y="4215"/>
                        <a:pt x="1805" y="4134"/>
                      </a:cubicBezTo>
                      <a:cubicBezTo>
                        <a:pt x="667" y="4134"/>
                        <a:pt x="667" y="4134"/>
                        <a:pt x="667" y="4134"/>
                      </a:cubicBezTo>
                      <a:cubicBezTo>
                        <a:pt x="299" y="4133"/>
                        <a:pt x="1" y="3835"/>
                        <a:pt x="0" y="3467"/>
                      </a:cubicBezTo>
                      <a:cubicBezTo>
                        <a:pt x="0" y="667"/>
                        <a:pt x="0" y="667"/>
                        <a:pt x="0" y="667"/>
                      </a:cubicBezTo>
                      <a:cubicBezTo>
                        <a:pt x="1" y="299"/>
                        <a:pt x="299" y="1"/>
                        <a:pt x="667" y="0"/>
                      </a:cubicBezTo>
                      <a:cubicBezTo>
                        <a:pt x="4934" y="0"/>
                        <a:pt x="4934" y="0"/>
                        <a:pt x="4934" y="0"/>
                      </a:cubicBezTo>
                      <a:cubicBezTo>
                        <a:pt x="5302" y="1"/>
                        <a:pt x="5600" y="299"/>
                        <a:pt x="5600" y="667"/>
                      </a:cubicBezTo>
                      <a:cubicBezTo>
                        <a:pt x="5600" y="3467"/>
                        <a:pt x="5600" y="3467"/>
                        <a:pt x="5600" y="3467"/>
                      </a:cubicBezTo>
                      <a:cubicBezTo>
                        <a:pt x="5600" y="3835"/>
                        <a:pt x="5302" y="4133"/>
                        <a:pt x="4934" y="4134"/>
                      </a:cubicBezTo>
                      <a:cubicBezTo>
                        <a:pt x="3795" y="4134"/>
                        <a:pt x="3795" y="4134"/>
                        <a:pt x="3795" y="4134"/>
                      </a:cubicBezTo>
                      <a:cubicBezTo>
                        <a:pt x="3842" y="4215"/>
                        <a:pt x="3867" y="4307"/>
                        <a:pt x="3867" y="4400"/>
                      </a:cubicBezTo>
                      <a:cubicBezTo>
                        <a:pt x="3867" y="4548"/>
                        <a:pt x="3748" y="4667"/>
                        <a:pt x="3600" y="4667"/>
                      </a:cubicBezTo>
                      <a:lnTo>
                        <a:pt x="2000" y="4667"/>
                      </a:lnTo>
                      <a:close/>
                    </a:path>
                  </a:pathLst>
                </a:custGeom>
                <a:solidFill>
                  <a:srgbClr val="184A75">
                    <a:alpha val="2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2">
                  <a:extLst>
                    <a:ext uri="{FF2B5EF4-FFF2-40B4-BE49-F238E27FC236}">
                      <a16:creationId xmlns:a16="http://schemas.microsoft.com/office/drawing/2014/main" id="{A8DDE06D-7C0B-4F95-A12A-C1E65CC968D6}"/>
                    </a:ext>
                  </a:extLst>
                </p:cNvPr>
                <p:cNvSpPr>
                  <a:spLocks noEditPoints="1"/>
                </p:cNvSpPr>
                <p:nvPr/>
              </p:nvSpPr>
              <p:spPr bwMode="auto">
                <a:xfrm>
                  <a:off x="770" y="1701"/>
                  <a:ext cx="1250" cy="1020"/>
                </a:xfrm>
                <a:custGeom>
                  <a:avLst/>
                  <a:gdLst>
                    <a:gd name="T0" fmla="*/ 4667 w 5067"/>
                    <a:gd name="T1" fmla="*/ 0 h 4133"/>
                    <a:gd name="T2" fmla="*/ 400 w 5067"/>
                    <a:gd name="T3" fmla="*/ 0 h 4133"/>
                    <a:gd name="T4" fmla="*/ 0 w 5067"/>
                    <a:gd name="T5" fmla="*/ 400 h 4133"/>
                    <a:gd name="T6" fmla="*/ 0 w 5067"/>
                    <a:gd name="T7" fmla="*/ 3200 h 4133"/>
                    <a:gd name="T8" fmla="*/ 400 w 5067"/>
                    <a:gd name="T9" fmla="*/ 3600 h 4133"/>
                    <a:gd name="T10" fmla="*/ 400 w 5067"/>
                    <a:gd name="T11" fmla="*/ 3600 h 4133"/>
                    <a:gd name="T12" fmla="*/ 2267 w 5067"/>
                    <a:gd name="T13" fmla="*/ 3600 h 4133"/>
                    <a:gd name="T14" fmla="*/ 2267 w 5067"/>
                    <a:gd name="T15" fmla="*/ 3867 h 4133"/>
                    <a:gd name="T16" fmla="*/ 2000 w 5067"/>
                    <a:gd name="T17" fmla="*/ 3867 h 4133"/>
                    <a:gd name="T18" fmla="*/ 1733 w 5067"/>
                    <a:gd name="T19" fmla="*/ 4133 h 4133"/>
                    <a:gd name="T20" fmla="*/ 3333 w 5067"/>
                    <a:gd name="T21" fmla="*/ 4133 h 4133"/>
                    <a:gd name="T22" fmla="*/ 3067 w 5067"/>
                    <a:gd name="T23" fmla="*/ 3867 h 4133"/>
                    <a:gd name="T24" fmla="*/ 2800 w 5067"/>
                    <a:gd name="T25" fmla="*/ 3867 h 4133"/>
                    <a:gd name="T26" fmla="*/ 2800 w 5067"/>
                    <a:gd name="T27" fmla="*/ 3600 h 4133"/>
                    <a:gd name="T28" fmla="*/ 4667 w 5067"/>
                    <a:gd name="T29" fmla="*/ 3600 h 4133"/>
                    <a:gd name="T30" fmla="*/ 5067 w 5067"/>
                    <a:gd name="T31" fmla="*/ 3200 h 4133"/>
                    <a:gd name="T32" fmla="*/ 5067 w 5067"/>
                    <a:gd name="T33" fmla="*/ 3200 h 4133"/>
                    <a:gd name="T34" fmla="*/ 5067 w 5067"/>
                    <a:gd name="T35" fmla="*/ 400 h 4133"/>
                    <a:gd name="T36" fmla="*/ 4667 w 5067"/>
                    <a:gd name="T37" fmla="*/ 0 h 4133"/>
                    <a:gd name="T38" fmla="*/ 4800 w 5067"/>
                    <a:gd name="T39" fmla="*/ 3200 h 4133"/>
                    <a:gd name="T40" fmla="*/ 267 w 5067"/>
                    <a:gd name="T41" fmla="*/ 3200 h 4133"/>
                    <a:gd name="T42" fmla="*/ 267 w 5067"/>
                    <a:gd name="T43" fmla="*/ 400 h 4133"/>
                    <a:gd name="T44" fmla="*/ 4800 w 5067"/>
                    <a:gd name="T45" fmla="*/ 400 h 4133"/>
                    <a:gd name="T46" fmla="*/ 4800 w 5067"/>
                    <a:gd name="T47" fmla="*/ 320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67" h="4133">
                      <a:moveTo>
                        <a:pt x="4667" y="0"/>
                      </a:moveTo>
                      <a:cubicBezTo>
                        <a:pt x="400" y="0"/>
                        <a:pt x="400" y="0"/>
                        <a:pt x="400" y="0"/>
                      </a:cubicBezTo>
                      <a:cubicBezTo>
                        <a:pt x="179" y="0"/>
                        <a:pt x="0" y="179"/>
                        <a:pt x="0" y="400"/>
                      </a:cubicBezTo>
                      <a:cubicBezTo>
                        <a:pt x="0" y="3200"/>
                        <a:pt x="0" y="3200"/>
                        <a:pt x="0" y="3200"/>
                      </a:cubicBezTo>
                      <a:cubicBezTo>
                        <a:pt x="0" y="3421"/>
                        <a:pt x="179" y="3600"/>
                        <a:pt x="400" y="3600"/>
                      </a:cubicBezTo>
                      <a:cubicBezTo>
                        <a:pt x="400" y="3600"/>
                        <a:pt x="400" y="3600"/>
                        <a:pt x="400" y="3600"/>
                      </a:cubicBezTo>
                      <a:cubicBezTo>
                        <a:pt x="2267" y="3600"/>
                        <a:pt x="2267" y="3600"/>
                        <a:pt x="2267" y="3600"/>
                      </a:cubicBezTo>
                      <a:cubicBezTo>
                        <a:pt x="2267" y="3867"/>
                        <a:pt x="2267" y="3867"/>
                        <a:pt x="2267" y="3867"/>
                      </a:cubicBezTo>
                      <a:cubicBezTo>
                        <a:pt x="2000" y="3867"/>
                        <a:pt x="2000" y="3867"/>
                        <a:pt x="2000" y="3867"/>
                      </a:cubicBezTo>
                      <a:cubicBezTo>
                        <a:pt x="1853" y="3867"/>
                        <a:pt x="1733" y="3986"/>
                        <a:pt x="1733" y="4133"/>
                      </a:cubicBezTo>
                      <a:cubicBezTo>
                        <a:pt x="3333" y="4133"/>
                        <a:pt x="3333" y="4133"/>
                        <a:pt x="3333" y="4133"/>
                      </a:cubicBezTo>
                      <a:cubicBezTo>
                        <a:pt x="3333" y="3986"/>
                        <a:pt x="3214" y="3867"/>
                        <a:pt x="3067" y="3867"/>
                      </a:cubicBezTo>
                      <a:cubicBezTo>
                        <a:pt x="2800" y="3867"/>
                        <a:pt x="2800" y="3867"/>
                        <a:pt x="2800" y="3867"/>
                      </a:cubicBezTo>
                      <a:cubicBezTo>
                        <a:pt x="2800" y="3600"/>
                        <a:pt x="2800" y="3600"/>
                        <a:pt x="2800" y="3600"/>
                      </a:cubicBezTo>
                      <a:cubicBezTo>
                        <a:pt x="4667" y="3600"/>
                        <a:pt x="4667" y="3600"/>
                        <a:pt x="4667" y="3600"/>
                      </a:cubicBezTo>
                      <a:cubicBezTo>
                        <a:pt x="4888" y="3600"/>
                        <a:pt x="5067" y="3421"/>
                        <a:pt x="5067" y="3200"/>
                      </a:cubicBezTo>
                      <a:cubicBezTo>
                        <a:pt x="5067" y="3200"/>
                        <a:pt x="5067" y="3200"/>
                        <a:pt x="5067" y="3200"/>
                      </a:cubicBezTo>
                      <a:cubicBezTo>
                        <a:pt x="5067" y="400"/>
                        <a:pt x="5067" y="400"/>
                        <a:pt x="5067" y="400"/>
                      </a:cubicBezTo>
                      <a:cubicBezTo>
                        <a:pt x="5067" y="179"/>
                        <a:pt x="4888" y="0"/>
                        <a:pt x="4667" y="0"/>
                      </a:cubicBezTo>
                      <a:close/>
                      <a:moveTo>
                        <a:pt x="4800" y="3200"/>
                      </a:moveTo>
                      <a:cubicBezTo>
                        <a:pt x="267" y="3200"/>
                        <a:pt x="267" y="3200"/>
                        <a:pt x="267" y="3200"/>
                      </a:cubicBezTo>
                      <a:cubicBezTo>
                        <a:pt x="267" y="400"/>
                        <a:pt x="267" y="400"/>
                        <a:pt x="267" y="400"/>
                      </a:cubicBezTo>
                      <a:cubicBezTo>
                        <a:pt x="4800" y="400"/>
                        <a:pt x="4800" y="400"/>
                        <a:pt x="4800" y="400"/>
                      </a:cubicBezTo>
                      <a:lnTo>
                        <a:pt x="4800" y="32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Content Placeholder 10">
              <a:extLst>
                <a:ext uri="{FF2B5EF4-FFF2-40B4-BE49-F238E27FC236}">
                  <a16:creationId xmlns:a16="http://schemas.microsoft.com/office/drawing/2014/main" id="{43F6891F-81CE-4D94-9007-A5EA74BA4AB9}"/>
                </a:ext>
              </a:extLst>
            </p:cNvPr>
            <p:cNvSpPr txBox="1">
              <a:spLocks/>
            </p:cNvSpPr>
            <p:nvPr/>
          </p:nvSpPr>
          <p:spPr>
            <a:xfrm>
              <a:off x="3043257" y="1224316"/>
              <a:ext cx="589551" cy="24555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lgn="ctr">
                <a:buNone/>
              </a:pPr>
              <a:r>
                <a:rPr lang="en-US" sz="1400" b="0" dirty="0">
                  <a:solidFill>
                    <a:schemeClr val="accent4">
                      <a:lumMod val="40000"/>
                      <a:lumOff val="60000"/>
                    </a:schemeClr>
                  </a:solidFill>
                  <a:cs typeface="+mn-cs"/>
                </a:rPr>
                <a:t>Apps</a:t>
              </a:r>
            </a:p>
          </p:txBody>
        </p:sp>
        <p:sp>
          <p:nvSpPr>
            <p:cNvPr id="21" name="Content Placeholder 10">
              <a:extLst>
                <a:ext uri="{FF2B5EF4-FFF2-40B4-BE49-F238E27FC236}">
                  <a16:creationId xmlns:a16="http://schemas.microsoft.com/office/drawing/2014/main" id="{F9E2FC41-74E1-4F19-B867-82A6684D148B}"/>
                </a:ext>
              </a:extLst>
            </p:cNvPr>
            <p:cNvSpPr txBox="1">
              <a:spLocks/>
            </p:cNvSpPr>
            <p:nvPr/>
          </p:nvSpPr>
          <p:spPr>
            <a:xfrm>
              <a:off x="1224046" y="1963692"/>
              <a:ext cx="880738" cy="24555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lgn="ctr">
                <a:buNone/>
              </a:pPr>
              <a:r>
                <a:rPr lang="en-US" sz="1400" b="0">
                  <a:solidFill>
                    <a:schemeClr val="accent4">
                      <a:lumMod val="40000"/>
                      <a:lumOff val="60000"/>
                    </a:schemeClr>
                  </a:solidFill>
                  <a:cs typeface="+mn-cs"/>
                </a:rPr>
                <a:t>Desktop</a:t>
              </a:r>
              <a:endParaRPr lang="en-US" sz="1400" b="0" dirty="0">
                <a:solidFill>
                  <a:schemeClr val="accent4">
                    <a:lumMod val="40000"/>
                    <a:lumOff val="60000"/>
                  </a:schemeClr>
                </a:solidFill>
                <a:cs typeface="+mn-cs"/>
              </a:endParaRPr>
            </a:p>
          </p:txBody>
        </p:sp>
        <p:sp>
          <p:nvSpPr>
            <p:cNvPr id="22" name="Content Placeholder 10">
              <a:extLst>
                <a:ext uri="{FF2B5EF4-FFF2-40B4-BE49-F238E27FC236}">
                  <a16:creationId xmlns:a16="http://schemas.microsoft.com/office/drawing/2014/main" id="{CA27B0BC-2BB9-4367-AC63-7ECEDE681909}"/>
                </a:ext>
              </a:extLst>
            </p:cNvPr>
            <p:cNvSpPr txBox="1">
              <a:spLocks/>
            </p:cNvSpPr>
            <p:nvPr/>
          </p:nvSpPr>
          <p:spPr>
            <a:xfrm>
              <a:off x="4422927" y="2184695"/>
              <a:ext cx="589551" cy="24555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lgn="ctr">
                <a:buNone/>
              </a:pPr>
              <a:r>
                <a:rPr lang="en-US" sz="1400" b="0" dirty="0">
                  <a:solidFill>
                    <a:schemeClr val="accent4">
                      <a:lumMod val="40000"/>
                      <a:lumOff val="60000"/>
                    </a:schemeClr>
                  </a:solidFill>
                  <a:cs typeface="+mn-cs"/>
                </a:rPr>
                <a:t>APIs</a:t>
              </a:r>
            </a:p>
          </p:txBody>
        </p:sp>
        <p:grpSp>
          <p:nvGrpSpPr>
            <p:cNvPr id="23" name="Group 4">
              <a:extLst>
                <a:ext uri="{FF2B5EF4-FFF2-40B4-BE49-F238E27FC236}">
                  <a16:creationId xmlns:a16="http://schemas.microsoft.com/office/drawing/2014/main" id="{45D6233B-C337-46C3-8A9B-D73433D2FFDF}"/>
                </a:ext>
              </a:extLst>
            </p:cNvPr>
            <p:cNvGrpSpPr>
              <a:grpSpLocks noChangeAspect="1"/>
            </p:cNvGrpSpPr>
            <p:nvPr/>
          </p:nvGrpSpPr>
          <p:grpSpPr bwMode="auto">
            <a:xfrm>
              <a:off x="2506601" y="1565881"/>
              <a:ext cx="883637" cy="684567"/>
              <a:chOff x="3134" y="1635"/>
              <a:chExt cx="1487" cy="1152"/>
            </a:xfrm>
          </p:grpSpPr>
          <p:sp>
            <p:nvSpPr>
              <p:cNvPr id="45" name="AutoShape 3">
                <a:extLst>
                  <a:ext uri="{FF2B5EF4-FFF2-40B4-BE49-F238E27FC236}">
                    <a16:creationId xmlns:a16="http://schemas.microsoft.com/office/drawing/2014/main" id="{A9246C92-10C1-490C-922E-BC088C4EC34A}"/>
                  </a:ext>
                </a:extLst>
              </p:cNvPr>
              <p:cNvSpPr>
                <a:spLocks noChangeAspect="1" noChangeArrowheads="1" noTextEdit="1"/>
              </p:cNvSpPr>
              <p:nvPr/>
            </p:nvSpPr>
            <p:spPr bwMode="auto">
              <a:xfrm>
                <a:off x="3134" y="1635"/>
                <a:ext cx="1487"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useBgFill="1">
            <p:nvSpPr>
              <p:cNvPr id="46" name="Freeform 118">
                <a:extLst>
                  <a:ext uri="{FF2B5EF4-FFF2-40B4-BE49-F238E27FC236}">
                    <a16:creationId xmlns:a16="http://schemas.microsoft.com/office/drawing/2014/main" id="{F523F0F8-581E-4E28-AF97-BD8441A6B08B}"/>
                  </a:ext>
                </a:extLst>
              </p:cNvPr>
              <p:cNvSpPr>
                <a:spLocks/>
              </p:cNvSpPr>
              <p:nvPr/>
            </p:nvSpPr>
            <p:spPr bwMode="auto">
              <a:xfrm>
                <a:off x="3134" y="1635"/>
                <a:ext cx="1487" cy="1152"/>
              </a:xfrm>
              <a:custGeom>
                <a:avLst/>
                <a:gdLst>
                  <a:gd name="T0" fmla="*/ 5066 w 5333"/>
                  <a:gd name="T1" fmla="*/ 0 h 4133"/>
                  <a:gd name="T2" fmla="*/ 1200 w 5333"/>
                  <a:gd name="T3" fmla="*/ 0 h 4133"/>
                  <a:gd name="T4" fmla="*/ 933 w 5333"/>
                  <a:gd name="T5" fmla="*/ 266 h 4133"/>
                  <a:gd name="T6" fmla="*/ 933 w 5333"/>
                  <a:gd name="T7" fmla="*/ 800 h 4133"/>
                  <a:gd name="T8" fmla="*/ 266 w 5333"/>
                  <a:gd name="T9" fmla="*/ 800 h 4133"/>
                  <a:gd name="T10" fmla="*/ 0 w 5333"/>
                  <a:gd name="T11" fmla="*/ 1066 h 4133"/>
                  <a:gd name="T12" fmla="*/ 0 w 5333"/>
                  <a:gd name="T13" fmla="*/ 3866 h 4133"/>
                  <a:gd name="T14" fmla="*/ 266 w 5333"/>
                  <a:gd name="T15" fmla="*/ 4133 h 4133"/>
                  <a:gd name="T16" fmla="*/ 4133 w 5333"/>
                  <a:gd name="T17" fmla="*/ 4133 h 4133"/>
                  <a:gd name="T18" fmla="*/ 4400 w 5333"/>
                  <a:gd name="T19" fmla="*/ 3866 h 4133"/>
                  <a:gd name="T20" fmla="*/ 4400 w 5333"/>
                  <a:gd name="T21" fmla="*/ 3333 h 4133"/>
                  <a:gd name="T22" fmla="*/ 5066 w 5333"/>
                  <a:gd name="T23" fmla="*/ 3333 h 4133"/>
                  <a:gd name="T24" fmla="*/ 5333 w 5333"/>
                  <a:gd name="T25" fmla="*/ 3066 h 4133"/>
                  <a:gd name="T26" fmla="*/ 5333 w 5333"/>
                  <a:gd name="T27" fmla="*/ 266 h 4133"/>
                  <a:gd name="T28" fmla="*/ 5066 w 5333"/>
                  <a:gd name="T29" fmla="*/ 0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33" h="4133">
                    <a:moveTo>
                      <a:pt x="5066" y="0"/>
                    </a:moveTo>
                    <a:cubicBezTo>
                      <a:pt x="1200" y="0"/>
                      <a:pt x="1200" y="0"/>
                      <a:pt x="1200" y="0"/>
                    </a:cubicBezTo>
                    <a:cubicBezTo>
                      <a:pt x="1052" y="0"/>
                      <a:pt x="933" y="119"/>
                      <a:pt x="933" y="266"/>
                    </a:cubicBezTo>
                    <a:cubicBezTo>
                      <a:pt x="933" y="800"/>
                      <a:pt x="933" y="800"/>
                      <a:pt x="933" y="800"/>
                    </a:cubicBezTo>
                    <a:cubicBezTo>
                      <a:pt x="266" y="800"/>
                      <a:pt x="266" y="800"/>
                      <a:pt x="266" y="800"/>
                    </a:cubicBezTo>
                    <a:cubicBezTo>
                      <a:pt x="119" y="800"/>
                      <a:pt x="0" y="919"/>
                      <a:pt x="0" y="1066"/>
                    </a:cubicBezTo>
                    <a:cubicBezTo>
                      <a:pt x="0" y="3866"/>
                      <a:pt x="0" y="3866"/>
                      <a:pt x="0" y="3866"/>
                    </a:cubicBezTo>
                    <a:cubicBezTo>
                      <a:pt x="0" y="4014"/>
                      <a:pt x="119" y="4133"/>
                      <a:pt x="266" y="4133"/>
                    </a:cubicBezTo>
                    <a:cubicBezTo>
                      <a:pt x="4133" y="4133"/>
                      <a:pt x="4133" y="4133"/>
                      <a:pt x="4133" y="4133"/>
                    </a:cubicBezTo>
                    <a:cubicBezTo>
                      <a:pt x="4280" y="4133"/>
                      <a:pt x="4400" y="4014"/>
                      <a:pt x="4400" y="3866"/>
                    </a:cubicBezTo>
                    <a:cubicBezTo>
                      <a:pt x="4400" y="3333"/>
                      <a:pt x="4400" y="3333"/>
                      <a:pt x="4400" y="3333"/>
                    </a:cubicBezTo>
                    <a:cubicBezTo>
                      <a:pt x="5066" y="3333"/>
                      <a:pt x="5066" y="3333"/>
                      <a:pt x="5066" y="3333"/>
                    </a:cubicBezTo>
                    <a:cubicBezTo>
                      <a:pt x="5214" y="3333"/>
                      <a:pt x="5333" y="3214"/>
                      <a:pt x="5333" y="3066"/>
                    </a:cubicBezTo>
                    <a:cubicBezTo>
                      <a:pt x="5333" y="266"/>
                      <a:pt x="5333" y="266"/>
                      <a:pt x="5333" y="266"/>
                    </a:cubicBezTo>
                    <a:cubicBezTo>
                      <a:pt x="5333" y="119"/>
                      <a:pt x="5214" y="0"/>
                      <a:pt x="5066" y="0"/>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9">
                <a:extLst>
                  <a:ext uri="{FF2B5EF4-FFF2-40B4-BE49-F238E27FC236}">
                    <a16:creationId xmlns:a16="http://schemas.microsoft.com/office/drawing/2014/main" id="{B5DBF10E-E1AF-4F69-AE12-09311DEF2BFE}"/>
                  </a:ext>
                </a:extLst>
              </p:cNvPr>
              <p:cNvSpPr>
                <a:spLocks/>
              </p:cNvSpPr>
              <p:nvPr/>
            </p:nvSpPr>
            <p:spPr bwMode="auto">
              <a:xfrm>
                <a:off x="3469" y="1709"/>
                <a:ext cx="1078" cy="781"/>
              </a:xfrm>
              <a:custGeom>
                <a:avLst/>
                <a:gdLst>
                  <a:gd name="T0" fmla="*/ 0 w 1078"/>
                  <a:gd name="T1" fmla="*/ 0 h 781"/>
                  <a:gd name="T2" fmla="*/ 0 w 1078"/>
                  <a:gd name="T3" fmla="*/ 149 h 781"/>
                  <a:gd name="T4" fmla="*/ 74 w 1078"/>
                  <a:gd name="T5" fmla="*/ 149 h 781"/>
                  <a:gd name="T6" fmla="*/ 74 w 1078"/>
                  <a:gd name="T7" fmla="*/ 75 h 781"/>
                  <a:gd name="T8" fmla="*/ 371 w 1078"/>
                  <a:gd name="T9" fmla="*/ 75 h 781"/>
                  <a:gd name="T10" fmla="*/ 371 w 1078"/>
                  <a:gd name="T11" fmla="*/ 149 h 781"/>
                  <a:gd name="T12" fmla="*/ 446 w 1078"/>
                  <a:gd name="T13" fmla="*/ 149 h 781"/>
                  <a:gd name="T14" fmla="*/ 446 w 1078"/>
                  <a:gd name="T15" fmla="*/ 75 h 781"/>
                  <a:gd name="T16" fmla="*/ 1003 w 1078"/>
                  <a:gd name="T17" fmla="*/ 75 h 781"/>
                  <a:gd name="T18" fmla="*/ 1003 w 1078"/>
                  <a:gd name="T19" fmla="*/ 706 h 781"/>
                  <a:gd name="T20" fmla="*/ 892 w 1078"/>
                  <a:gd name="T21" fmla="*/ 706 h 781"/>
                  <a:gd name="T22" fmla="*/ 892 w 1078"/>
                  <a:gd name="T23" fmla="*/ 781 h 781"/>
                  <a:gd name="T24" fmla="*/ 1078 w 1078"/>
                  <a:gd name="T25" fmla="*/ 781 h 781"/>
                  <a:gd name="T26" fmla="*/ 1078 w 1078"/>
                  <a:gd name="T27" fmla="*/ 0 h 781"/>
                  <a:gd name="T28" fmla="*/ 0 w 1078"/>
                  <a:gd name="T29"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8" h="781">
                    <a:moveTo>
                      <a:pt x="0" y="0"/>
                    </a:moveTo>
                    <a:lnTo>
                      <a:pt x="0" y="149"/>
                    </a:lnTo>
                    <a:lnTo>
                      <a:pt x="74" y="149"/>
                    </a:lnTo>
                    <a:lnTo>
                      <a:pt x="74" y="75"/>
                    </a:lnTo>
                    <a:lnTo>
                      <a:pt x="371" y="75"/>
                    </a:lnTo>
                    <a:lnTo>
                      <a:pt x="371" y="149"/>
                    </a:lnTo>
                    <a:lnTo>
                      <a:pt x="446" y="149"/>
                    </a:lnTo>
                    <a:lnTo>
                      <a:pt x="446" y="75"/>
                    </a:lnTo>
                    <a:lnTo>
                      <a:pt x="1003" y="75"/>
                    </a:lnTo>
                    <a:lnTo>
                      <a:pt x="1003" y="706"/>
                    </a:lnTo>
                    <a:lnTo>
                      <a:pt x="892" y="706"/>
                    </a:lnTo>
                    <a:lnTo>
                      <a:pt x="892" y="781"/>
                    </a:lnTo>
                    <a:lnTo>
                      <a:pt x="1078" y="781"/>
                    </a:lnTo>
                    <a:lnTo>
                      <a:pt x="107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20">
                <a:extLst>
                  <a:ext uri="{FF2B5EF4-FFF2-40B4-BE49-F238E27FC236}">
                    <a16:creationId xmlns:a16="http://schemas.microsoft.com/office/drawing/2014/main" id="{50F0A587-CCE7-4551-8602-2F267A6E773A}"/>
                  </a:ext>
                </a:extLst>
              </p:cNvPr>
              <p:cNvSpPr>
                <a:spLocks noEditPoints="1"/>
              </p:cNvSpPr>
              <p:nvPr/>
            </p:nvSpPr>
            <p:spPr bwMode="auto">
              <a:xfrm>
                <a:off x="3208" y="1932"/>
                <a:ext cx="1078" cy="781"/>
              </a:xfrm>
              <a:custGeom>
                <a:avLst/>
                <a:gdLst>
                  <a:gd name="T0" fmla="*/ 298 w 1078"/>
                  <a:gd name="T1" fmla="*/ 261 h 781"/>
                  <a:gd name="T2" fmla="*/ 149 w 1078"/>
                  <a:gd name="T3" fmla="*/ 261 h 781"/>
                  <a:gd name="T4" fmla="*/ 149 w 1078"/>
                  <a:gd name="T5" fmla="*/ 186 h 781"/>
                  <a:gd name="T6" fmla="*/ 298 w 1078"/>
                  <a:gd name="T7" fmla="*/ 186 h 781"/>
                  <a:gd name="T8" fmla="*/ 298 w 1078"/>
                  <a:gd name="T9" fmla="*/ 261 h 781"/>
                  <a:gd name="T10" fmla="*/ 298 w 1078"/>
                  <a:gd name="T11" fmla="*/ 335 h 781"/>
                  <a:gd name="T12" fmla="*/ 149 w 1078"/>
                  <a:gd name="T13" fmla="*/ 335 h 781"/>
                  <a:gd name="T14" fmla="*/ 149 w 1078"/>
                  <a:gd name="T15" fmla="*/ 409 h 781"/>
                  <a:gd name="T16" fmla="*/ 298 w 1078"/>
                  <a:gd name="T17" fmla="*/ 409 h 781"/>
                  <a:gd name="T18" fmla="*/ 298 w 1078"/>
                  <a:gd name="T19" fmla="*/ 335 h 781"/>
                  <a:gd name="T20" fmla="*/ 1078 w 1078"/>
                  <a:gd name="T21" fmla="*/ 0 h 781"/>
                  <a:gd name="T22" fmla="*/ 1078 w 1078"/>
                  <a:gd name="T23" fmla="*/ 781 h 781"/>
                  <a:gd name="T24" fmla="*/ 0 w 1078"/>
                  <a:gd name="T25" fmla="*/ 781 h 781"/>
                  <a:gd name="T26" fmla="*/ 0 w 1078"/>
                  <a:gd name="T27" fmla="*/ 0 h 781"/>
                  <a:gd name="T28" fmla="*/ 1078 w 1078"/>
                  <a:gd name="T29" fmla="*/ 0 h 781"/>
                  <a:gd name="T30" fmla="*/ 372 w 1078"/>
                  <a:gd name="T31" fmla="*/ 75 h 781"/>
                  <a:gd name="T32" fmla="*/ 75 w 1078"/>
                  <a:gd name="T33" fmla="*/ 75 h 781"/>
                  <a:gd name="T34" fmla="*/ 75 w 1078"/>
                  <a:gd name="T35" fmla="*/ 706 h 781"/>
                  <a:gd name="T36" fmla="*/ 372 w 1078"/>
                  <a:gd name="T37" fmla="*/ 706 h 781"/>
                  <a:gd name="T38" fmla="*/ 372 w 1078"/>
                  <a:gd name="T39" fmla="*/ 75 h 781"/>
                  <a:gd name="T40" fmla="*/ 1004 w 1078"/>
                  <a:gd name="T41" fmla="*/ 75 h 781"/>
                  <a:gd name="T42" fmla="*/ 446 w 1078"/>
                  <a:gd name="T43" fmla="*/ 75 h 781"/>
                  <a:gd name="T44" fmla="*/ 446 w 1078"/>
                  <a:gd name="T45" fmla="*/ 706 h 781"/>
                  <a:gd name="T46" fmla="*/ 1004 w 1078"/>
                  <a:gd name="T47" fmla="*/ 706 h 781"/>
                  <a:gd name="T48" fmla="*/ 1004 w 1078"/>
                  <a:gd name="T49" fmla="*/ 75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8" h="781">
                    <a:moveTo>
                      <a:pt x="298" y="261"/>
                    </a:moveTo>
                    <a:lnTo>
                      <a:pt x="149" y="261"/>
                    </a:lnTo>
                    <a:lnTo>
                      <a:pt x="149" y="186"/>
                    </a:lnTo>
                    <a:lnTo>
                      <a:pt x="298" y="186"/>
                    </a:lnTo>
                    <a:lnTo>
                      <a:pt x="298" y="261"/>
                    </a:lnTo>
                    <a:close/>
                    <a:moveTo>
                      <a:pt x="298" y="335"/>
                    </a:moveTo>
                    <a:lnTo>
                      <a:pt x="149" y="335"/>
                    </a:lnTo>
                    <a:lnTo>
                      <a:pt x="149" y="409"/>
                    </a:lnTo>
                    <a:lnTo>
                      <a:pt x="298" y="409"/>
                    </a:lnTo>
                    <a:lnTo>
                      <a:pt x="298" y="335"/>
                    </a:lnTo>
                    <a:close/>
                    <a:moveTo>
                      <a:pt x="1078" y="0"/>
                    </a:moveTo>
                    <a:lnTo>
                      <a:pt x="1078" y="781"/>
                    </a:lnTo>
                    <a:lnTo>
                      <a:pt x="0" y="781"/>
                    </a:lnTo>
                    <a:lnTo>
                      <a:pt x="0" y="0"/>
                    </a:lnTo>
                    <a:lnTo>
                      <a:pt x="1078" y="0"/>
                    </a:lnTo>
                    <a:close/>
                    <a:moveTo>
                      <a:pt x="372" y="75"/>
                    </a:moveTo>
                    <a:lnTo>
                      <a:pt x="75" y="75"/>
                    </a:lnTo>
                    <a:lnTo>
                      <a:pt x="75" y="706"/>
                    </a:lnTo>
                    <a:lnTo>
                      <a:pt x="372" y="706"/>
                    </a:lnTo>
                    <a:lnTo>
                      <a:pt x="372" y="75"/>
                    </a:lnTo>
                    <a:close/>
                    <a:moveTo>
                      <a:pt x="1004" y="75"/>
                    </a:moveTo>
                    <a:lnTo>
                      <a:pt x="446" y="75"/>
                    </a:lnTo>
                    <a:lnTo>
                      <a:pt x="446" y="706"/>
                    </a:lnTo>
                    <a:lnTo>
                      <a:pt x="1004" y="706"/>
                    </a:lnTo>
                    <a:lnTo>
                      <a:pt x="1004"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ectangle 87">
              <a:extLst>
                <a:ext uri="{FF2B5EF4-FFF2-40B4-BE49-F238E27FC236}">
                  <a16:creationId xmlns:a16="http://schemas.microsoft.com/office/drawing/2014/main" id="{3CD9AD4C-3EDC-4DA2-A7EC-F7B89A30C5E1}"/>
                </a:ext>
              </a:extLst>
            </p:cNvPr>
            <p:cNvSpPr/>
            <p:nvPr/>
          </p:nvSpPr>
          <p:spPr bwMode="auto">
            <a:xfrm>
              <a:off x="3453359" y="3170705"/>
              <a:ext cx="528789" cy="297624"/>
            </a:xfrm>
            <a:custGeom>
              <a:avLst/>
              <a:gdLst>
                <a:gd name="connsiteX0" fmla="*/ 0 w 9552305"/>
                <a:gd name="connsiteY0" fmla="*/ 0 h 5033952"/>
                <a:gd name="connsiteX1" fmla="*/ 9552305 w 9552305"/>
                <a:gd name="connsiteY1" fmla="*/ 0 h 5033952"/>
                <a:gd name="connsiteX2" fmla="*/ 9552305 w 9552305"/>
                <a:gd name="connsiteY2" fmla="*/ 5033952 h 5033952"/>
                <a:gd name="connsiteX3" fmla="*/ 0 w 9552305"/>
                <a:gd name="connsiteY3" fmla="*/ 5033952 h 5033952"/>
                <a:gd name="connsiteX4" fmla="*/ 0 w 9552305"/>
                <a:gd name="connsiteY4" fmla="*/ 0 h 5033952"/>
                <a:gd name="connsiteX0" fmla="*/ 0 w 9552305"/>
                <a:gd name="connsiteY0" fmla="*/ 0 h 5057357"/>
                <a:gd name="connsiteX1" fmla="*/ 9552305 w 9552305"/>
                <a:gd name="connsiteY1" fmla="*/ 0 h 5057357"/>
                <a:gd name="connsiteX2" fmla="*/ 9552305 w 9552305"/>
                <a:gd name="connsiteY2" fmla="*/ 5033952 h 5057357"/>
                <a:gd name="connsiteX3" fmla="*/ 4921933 w 9552305"/>
                <a:gd name="connsiteY3" fmla="*/ 5057357 h 5057357"/>
                <a:gd name="connsiteX4" fmla="*/ 0 w 9552305"/>
                <a:gd name="connsiteY4" fmla="*/ 5033952 h 5057357"/>
                <a:gd name="connsiteX5" fmla="*/ 0 w 9552305"/>
                <a:gd name="connsiteY5" fmla="*/ 0 h 5057357"/>
                <a:gd name="connsiteX0" fmla="*/ 0 w 9552305"/>
                <a:gd name="connsiteY0" fmla="*/ 0 h 5430582"/>
                <a:gd name="connsiteX1" fmla="*/ 9552305 w 9552305"/>
                <a:gd name="connsiteY1" fmla="*/ 0 h 5430582"/>
                <a:gd name="connsiteX2" fmla="*/ 9552305 w 9552305"/>
                <a:gd name="connsiteY2" fmla="*/ 5033952 h 5430582"/>
                <a:gd name="connsiteX3" fmla="*/ 4921933 w 9552305"/>
                <a:gd name="connsiteY3" fmla="*/ 5430582 h 5430582"/>
                <a:gd name="connsiteX4" fmla="*/ 0 w 9552305"/>
                <a:gd name="connsiteY4" fmla="*/ 5033952 h 5430582"/>
                <a:gd name="connsiteX5" fmla="*/ 0 w 9552305"/>
                <a:gd name="connsiteY5" fmla="*/ 0 h 5430582"/>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 name="connsiteX0" fmla="*/ 0 w 9552305"/>
                <a:gd name="connsiteY0" fmla="*/ 0 h 6158369"/>
                <a:gd name="connsiteX1" fmla="*/ 9552305 w 9552305"/>
                <a:gd name="connsiteY1" fmla="*/ 0 h 6158369"/>
                <a:gd name="connsiteX2" fmla="*/ 9552305 w 9552305"/>
                <a:gd name="connsiteY2" fmla="*/ 5033952 h 6158369"/>
                <a:gd name="connsiteX3" fmla="*/ 4847288 w 9552305"/>
                <a:gd name="connsiteY3" fmla="*/ 6158369 h 6158369"/>
                <a:gd name="connsiteX4" fmla="*/ 0 w 9552305"/>
                <a:gd name="connsiteY4" fmla="*/ 5033952 h 6158369"/>
                <a:gd name="connsiteX5" fmla="*/ 0 w 9552305"/>
                <a:gd name="connsiteY5" fmla="*/ 0 h 615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2305" h="6158369">
                  <a:moveTo>
                    <a:pt x="0" y="0"/>
                  </a:moveTo>
                  <a:lnTo>
                    <a:pt x="9552305" y="0"/>
                  </a:lnTo>
                  <a:lnTo>
                    <a:pt x="9552305" y="5033952"/>
                  </a:lnTo>
                  <a:cubicBezTo>
                    <a:pt x="7946644" y="5800643"/>
                    <a:pt x="7423333" y="6119465"/>
                    <a:pt x="4847288" y="6158369"/>
                  </a:cubicBezTo>
                  <a:cubicBezTo>
                    <a:pt x="2149174" y="6138126"/>
                    <a:pt x="1503796" y="5763322"/>
                    <a:pt x="0" y="5033952"/>
                  </a:cubicBezTo>
                  <a:lnTo>
                    <a:pt x="0" y="0"/>
                  </a:lnTo>
                  <a:close/>
                </a:path>
              </a:pathLst>
            </a:custGeom>
            <a:gradFill>
              <a:gsLst>
                <a:gs pos="100000">
                  <a:srgbClr val="3FAFFA"/>
                </a:gs>
                <a:gs pos="0">
                  <a:srgbClr val="1A85DA"/>
                </a:gs>
              </a:gsLst>
              <a:lin ang="0" scaled="1"/>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5" name="Freeform 6">
              <a:extLst>
                <a:ext uri="{FF2B5EF4-FFF2-40B4-BE49-F238E27FC236}">
                  <a16:creationId xmlns:a16="http://schemas.microsoft.com/office/drawing/2014/main" id="{C49C6A24-A493-4A8D-AD4B-C863DCF3E261}"/>
                </a:ext>
              </a:extLst>
            </p:cNvPr>
            <p:cNvSpPr>
              <a:spLocks/>
            </p:cNvSpPr>
            <p:nvPr/>
          </p:nvSpPr>
          <p:spPr bwMode="auto">
            <a:xfrm>
              <a:off x="3453401" y="3090618"/>
              <a:ext cx="528704" cy="159179"/>
            </a:xfrm>
            <a:custGeom>
              <a:avLst/>
              <a:gdLst>
                <a:gd name="T0" fmla="*/ 1595 w 2977"/>
                <a:gd name="T1" fmla="*/ 1 h 906"/>
                <a:gd name="T2" fmla="*/ 1801 w 2977"/>
                <a:gd name="T3" fmla="*/ 11 h 906"/>
                <a:gd name="T4" fmla="*/ 1997 w 2977"/>
                <a:gd name="T5" fmla="*/ 28 h 906"/>
                <a:gd name="T6" fmla="*/ 2181 w 2977"/>
                <a:gd name="T7" fmla="*/ 52 h 906"/>
                <a:gd name="T8" fmla="*/ 2351 w 2977"/>
                <a:gd name="T9" fmla="*/ 85 h 906"/>
                <a:gd name="T10" fmla="*/ 2505 w 2977"/>
                <a:gd name="T11" fmla="*/ 123 h 906"/>
                <a:gd name="T12" fmla="*/ 2641 w 2977"/>
                <a:gd name="T13" fmla="*/ 166 h 906"/>
                <a:gd name="T14" fmla="*/ 2757 w 2977"/>
                <a:gd name="T15" fmla="*/ 216 h 906"/>
                <a:gd name="T16" fmla="*/ 2850 w 2977"/>
                <a:gd name="T17" fmla="*/ 270 h 906"/>
                <a:gd name="T18" fmla="*/ 2919 w 2977"/>
                <a:gd name="T19" fmla="*/ 328 h 906"/>
                <a:gd name="T20" fmla="*/ 2962 w 2977"/>
                <a:gd name="T21" fmla="*/ 389 h 906"/>
                <a:gd name="T22" fmla="*/ 2977 w 2977"/>
                <a:gd name="T23" fmla="*/ 454 h 906"/>
                <a:gd name="T24" fmla="*/ 2962 w 2977"/>
                <a:gd name="T25" fmla="*/ 517 h 906"/>
                <a:gd name="T26" fmla="*/ 2919 w 2977"/>
                <a:gd name="T27" fmla="*/ 579 h 906"/>
                <a:gd name="T28" fmla="*/ 2850 w 2977"/>
                <a:gd name="T29" fmla="*/ 636 h 906"/>
                <a:gd name="T30" fmla="*/ 2757 w 2977"/>
                <a:gd name="T31" fmla="*/ 690 h 906"/>
                <a:gd name="T32" fmla="*/ 2641 w 2977"/>
                <a:gd name="T33" fmla="*/ 740 h 906"/>
                <a:gd name="T34" fmla="*/ 2505 w 2977"/>
                <a:gd name="T35" fmla="*/ 783 h 906"/>
                <a:gd name="T36" fmla="*/ 2351 w 2977"/>
                <a:gd name="T37" fmla="*/ 822 h 906"/>
                <a:gd name="T38" fmla="*/ 2181 w 2977"/>
                <a:gd name="T39" fmla="*/ 854 h 906"/>
                <a:gd name="T40" fmla="*/ 1997 w 2977"/>
                <a:gd name="T41" fmla="*/ 878 h 906"/>
                <a:gd name="T42" fmla="*/ 1801 w 2977"/>
                <a:gd name="T43" fmla="*/ 895 h 906"/>
                <a:gd name="T44" fmla="*/ 1595 w 2977"/>
                <a:gd name="T45" fmla="*/ 905 h 906"/>
                <a:gd name="T46" fmla="*/ 1382 w 2977"/>
                <a:gd name="T47" fmla="*/ 905 h 906"/>
                <a:gd name="T48" fmla="*/ 1175 w 2977"/>
                <a:gd name="T49" fmla="*/ 895 h 906"/>
                <a:gd name="T50" fmla="*/ 980 w 2977"/>
                <a:gd name="T51" fmla="*/ 878 h 906"/>
                <a:gd name="T52" fmla="*/ 796 w 2977"/>
                <a:gd name="T53" fmla="*/ 854 h 906"/>
                <a:gd name="T54" fmla="*/ 626 w 2977"/>
                <a:gd name="T55" fmla="*/ 822 h 906"/>
                <a:gd name="T56" fmla="*/ 472 w 2977"/>
                <a:gd name="T57" fmla="*/ 783 h 906"/>
                <a:gd name="T58" fmla="*/ 336 w 2977"/>
                <a:gd name="T59" fmla="*/ 740 h 906"/>
                <a:gd name="T60" fmla="*/ 220 w 2977"/>
                <a:gd name="T61" fmla="*/ 690 h 906"/>
                <a:gd name="T62" fmla="*/ 127 w 2977"/>
                <a:gd name="T63" fmla="*/ 636 h 906"/>
                <a:gd name="T64" fmla="*/ 58 w 2977"/>
                <a:gd name="T65" fmla="*/ 579 h 906"/>
                <a:gd name="T66" fmla="*/ 15 w 2977"/>
                <a:gd name="T67" fmla="*/ 517 h 906"/>
                <a:gd name="T68" fmla="*/ 0 w 2977"/>
                <a:gd name="T69" fmla="*/ 454 h 906"/>
                <a:gd name="T70" fmla="*/ 15 w 2977"/>
                <a:gd name="T71" fmla="*/ 389 h 906"/>
                <a:gd name="T72" fmla="*/ 58 w 2977"/>
                <a:gd name="T73" fmla="*/ 328 h 906"/>
                <a:gd name="T74" fmla="*/ 127 w 2977"/>
                <a:gd name="T75" fmla="*/ 270 h 906"/>
                <a:gd name="T76" fmla="*/ 220 w 2977"/>
                <a:gd name="T77" fmla="*/ 216 h 906"/>
                <a:gd name="T78" fmla="*/ 336 w 2977"/>
                <a:gd name="T79" fmla="*/ 166 h 906"/>
                <a:gd name="T80" fmla="*/ 472 w 2977"/>
                <a:gd name="T81" fmla="*/ 123 h 906"/>
                <a:gd name="T82" fmla="*/ 626 w 2977"/>
                <a:gd name="T83" fmla="*/ 85 h 906"/>
                <a:gd name="T84" fmla="*/ 796 w 2977"/>
                <a:gd name="T85" fmla="*/ 52 h 906"/>
                <a:gd name="T86" fmla="*/ 980 w 2977"/>
                <a:gd name="T87" fmla="*/ 28 h 906"/>
                <a:gd name="T88" fmla="*/ 1175 w 2977"/>
                <a:gd name="T89" fmla="*/ 11 h 906"/>
                <a:gd name="T90" fmla="*/ 1382 w 2977"/>
                <a:gd name="T91" fmla="*/ 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77" h="906">
                  <a:moveTo>
                    <a:pt x="1488" y="0"/>
                  </a:moveTo>
                  <a:lnTo>
                    <a:pt x="1595" y="1"/>
                  </a:lnTo>
                  <a:lnTo>
                    <a:pt x="1700" y="6"/>
                  </a:lnTo>
                  <a:lnTo>
                    <a:pt x="1801" y="11"/>
                  </a:lnTo>
                  <a:lnTo>
                    <a:pt x="1900" y="19"/>
                  </a:lnTo>
                  <a:lnTo>
                    <a:pt x="1997" y="28"/>
                  </a:lnTo>
                  <a:lnTo>
                    <a:pt x="2091" y="39"/>
                  </a:lnTo>
                  <a:lnTo>
                    <a:pt x="2181" y="52"/>
                  </a:lnTo>
                  <a:lnTo>
                    <a:pt x="2268" y="68"/>
                  </a:lnTo>
                  <a:lnTo>
                    <a:pt x="2351" y="85"/>
                  </a:lnTo>
                  <a:lnTo>
                    <a:pt x="2431" y="103"/>
                  </a:lnTo>
                  <a:lnTo>
                    <a:pt x="2505" y="123"/>
                  </a:lnTo>
                  <a:lnTo>
                    <a:pt x="2575" y="144"/>
                  </a:lnTo>
                  <a:lnTo>
                    <a:pt x="2641" y="166"/>
                  </a:lnTo>
                  <a:lnTo>
                    <a:pt x="2701" y="191"/>
                  </a:lnTo>
                  <a:lnTo>
                    <a:pt x="2757" y="216"/>
                  </a:lnTo>
                  <a:lnTo>
                    <a:pt x="2806" y="243"/>
                  </a:lnTo>
                  <a:lnTo>
                    <a:pt x="2850" y="270"/>
                  </a:lnTo>
                  <a:lnTo>
                    <a:pt x="2887" y="299"/>
                  </a:lnTo>
                  <a:lnTo>
                    <a:pt x="2919" y="328"/>
                  </a:lnTo>
                  <a:lnTo>
                    <a:pt x="2943" y="358"/>
                  </a:lnTo>
                  <a:lnTo>
                    <a:pt x="2962" y="389"/>
                  </a:lnTo>
                  <a:lnTo>
                    <a:pt x="2973" y="421"/>
                  </a:lnTo>
                  <a:lnTo>
                    <a:pt x="2977" y="454"/>
                  </a:lnTo>
                  <a:lnTo>
                    <a:pt x="2973" y="485"/>
                  </a:lnTo>
                  <a:lnTo>
                    <a:pt x="2962" y="517"/>
                  </a:lnTo>
                  <a:lnTo>
                    <a:pt x="2943" y="548"/>
                  </a:lnTo>
                  <a:lnTo>
                    <a:pt x="2919" y="579"/>
                  </a:lnTo>
                  <a:lnTo>
                    <a:pt x="2887" y="607"/>
                  </a:lnTo>
                  <a:lnTo>
                    <a:pt x="2850" y="636"/>
                  </a:lnTo>
                  <a:lnTo>
                    <a:pt x="2806" y="663"/>
                  </a:lnTo>
                  <a:lnTo>
                    <a:pt x="2757" y="690"/>
                  </a:lnTo>
                  <a:lnTo>
                    <a:pt x="2701" y="715"/>
                  </a:lnTo>
                  <a:lnTo>
                    <a:pt x="2641" y="740"/>
                  </a:lnTo>
                  <a:lnTo>
                    <a:pt x="2575" y="762"/>
                  </a:lnTo>
                  <a:lnTo>
                    <a:pt x="2505" y="783"/>
                  </a:lnTo>
                  <a:lnTo>
                    <a:pt x="2431" y="804"/>
                  </a:lnTo>
                  <a:lnTo>
                    <a:pt x="2351" y="822"/>
                  </a:lnTo>
                  <a:lnTo>
                    <a:pt x="2268" y="838"/>
                  </a:lnTo>
                  <a:lnTo>
                    <a:pt x="2181" y="854"/>
                  </a:lnTo>
                  <a:lnTo>
                    <a:pt x="2091" y="867"/>
                  </a:lnTo>
                  <a:lnTo>
                    <a:pt x="1997" y="878"/>
                  </a:lnTo>
                  <a:lnTo>
                    <a:pt x="1900" y="888"/>
                  </a:lnTo>
                  <a:lnTo>
                    <a:pt x="1801" y="895"/>
                  </a:lnTo>
                  <a:lnTo>
                    <a:pt x="1700" y="901"/>
                  </a:lnTo>
                  <a:lnTo>
                    <a:pt x="1595" y="905"/>
                  </a:lnTo>
                  <a:lnTo>
                    <a:pt x="1488" y="906"/>
                  </a:lnTo>
                  <a:lnTo>
                    <a:pt x="1382" y="905"/>
                  </a:lnTo>
                  <a:lnTo>
                    <a:pt x="1277" y="901"/>
                  </a:lnTo>
                  <a:lnTo>
                    <a:pt x="1175" y="895"/>
                  </a:lnTo>
                  <a:lnTo>
                    <a:pt x="1077" y="888"/>
                  </a:lnTo>
                  <a:lnTo>
                    <a:pt x="980" y="878"/>
                  </a:lnTo>
                  <a:lnTo>
                    <a:pt x="886" y="867"/>
                  </a:lnTo>
                  <a:lnTo>
                    <a:pt x="796" y="854"/>
                  </a:lnTo>
                  <a:lnTo>
                    <a:pt x="709" y="838"/>
                  </a:lnTo>
                  <a:lnTo>
                    <a:pt x="626" y="822"/>
                  </a:lnTo>
                  <a:lnTo>
                    <a:pt x="546" y="804"/>
                  </a:lnTo>
                  <a:lnTo>
                    <a:pt x="472" y="783"/>
                  </a:lnTo>
                  <a:lnTo>
                    <a:pt x="402" y="762"/>
                  </a:lnTo>
                  <a:lnTo>
                    <a:pt x="336" y="740"/>
                  </a:lnTo>
                  <a:lnTo>
                    <a:pt x="276" y="715"/>
                  </a:lnTo>
                  <a:lnTo>
                    <a:pt x="220" y="690"/>
                  </a:lnTo>
                  <a:lnTo>
                    <a:pt x="171" y="663"/>
                  </a:lnTo>
                  <a:lnTo>
                    <a:pt x="127" y="636"/>
                  </a:lnTo>
                  <a:lnTo>
                    <a:pt x="90" y="607"/>
                  </a:lnTo>
                  <a:lnTo>
                    <a:pt x="58" y="579"/>
                  </a:lnTo>
                  <a:lnTo>
                    <a:pt x="34" y="548"/>
                  </a:lnTo>
                  <a:lnTo>
                    <a:pt x="15" y="517"/>
                  </a:lnTo>
                  <a:lnTo>
                    <a:pt x="4" y="485"/>
                  </a:lnTo>
                  <a:lnTo>
                    <a:pt x="0" y="454"/>
                  </a:lnTo>
                  <a:lnTo>
                    <a:pt x="4" y="421"/>
                  </a:lnTo>
                  <a:lnTo>
                    <a:pt x="15" y="389"/>
                  </a:lnTo>
                  <a:lnTo>
                    <a:pt x="34" y="358"/>
                  </a:lnTo>
                  <a:lnTo>
                    <a:pt x="58" y="328"/>
                  </a:lnTo>
                  <a:lnTo>
                    <a:pt x="90" y="299"/>
                  </a:lnTo>
                  <a:lnTo>
                    <a:pt x="127" y="270"/>
                  </a:lnTo>
                  <a:lnTo>
                    <a:pt x="171" y="243"/>
                  </a:lnTo>
                  <a:lnTo>
                    <a:pt x="220" y="216"/>
                  </a:lnTo>
                  <a:lnTo>
                    <a:pt x="276" y="191"/>
                  </a:lnTo>
                  <a:lnTo>
                    <a:pt x="336" y="166"/>
                  </a:lnTo>
                  <a:lnTo>
                    <a:pt x="402" y="144"/>
                  </a:lnTo>
                  <a:lnTo>
                    <a:pt x="472" y="123"/>
                  </a:lnTo>
                  <a:lnTo>
                    <a:pt x="546" y="103"/>
                  </a:lnTo>
                  <a:lnTo>
                    <a:pt x="626" y="85"/>
                  </a:lnTo>
                  <a:lnTo>
                    <a:pt x="709" y="68"/>
                  </a:lnTo>
                  <a:lnTo>
                    <a:pt x="796" y="52"/>
                  </a:lnTo>
                  <a:lnTo>
                    <a:pt x="886" y="39"/>
                  </a:lnTo>
                  <a:lnTo>
                    <a:pt x="980" y="28"/>
                  </a:lnTo>
                  <a:lnTo>
                    <a:pt x="1077" y="19"/>
                  </a:lnTo>
                  <a:lnTo>
                    <a:pt x="1175" y="11"/>
                  </a:lnTo>
                  <a:lnTo>
                    <a:pt x="1277" y="6"/>
                  </a:lnTo>
                  <a:lnTo>
                    <a:pt x="1382" y="1"/>
                  </a:lnTo>
                  <a:lnTo>
                    <a:pt x="148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C40E6758-A476-4942-AB68-0A6B87A1FC5F}"/>
                </a:ext>
              </a:extLst>
            </p:cNvPr>
            <p:cNvSpPr>
              <a:spLocks/>
            </p:cNvSpPr>
            <p:nvPr/>
          </p:nvSpPr>
          <p:spPr bwMode="auto">
            <a:xfrm>
              <a:off x="3453401" y="3403292"/>
              <a:ext cx="528704" cy="278564"/>
            </a:xfrm>
            <a:custGeom>
              <a:avLst/>
              <a:gdLst>
                <a:gd name="T0" fmla="*/ 59 w 2977"/>
                <a:gd name="T1" fmla="*/ 35 h 1570"/>
                <a:gd name="T2" fmla="*/ 190 w 2977"/>
                <a:gd name="T3" fmla="*/ 98 h 1570"/>
                <a:gd name="T4" fmla="*/ 335 w 2977"/>
                <a:gd name="T5" fmla="*/ 152 h 1570"/>
                <a:gd name="T6" fmla="*/ 495 w 2977"/>
                <a:gd name="T7" fmla="*/ 196 h 1570"/>
                <a:gd name="T8" fmla="*/ 666 w 2977"/>
                <a:gd name="T9" fmla="*/ 233 h 1570"/>
                <a:gd name="T10" fmla="*/ 843 w 2977"/>
                <a:gd name="T11" fmla="*/ 262 h 1570"/>
                <a:gd name="T12" fmla="*/ 1027 w 2977"/>
                <a:gd name="T13" fmla="*/ 283 h 1570"/>
                <a:gd name="T14" fmla="*/ 1212 w 2977"/>
                <a:gd name="T15" fmla="*/ 296 h 1570"/>
                <a:gd name="T16" fmla="*/ 1397 w 2977"/>
                <a:gd name="T17" fmla="*/ 302 h 1570"/>
                <a:gd name="T18" fmla="*/ 1580 w 2977"/>
                <a:gd name="T19" fmla="*/ 302 h 1570"/>
                <a:gd name="T20" fmla="*/ 1765 w 2977"/>
                <a:gd name="T21" fmla="*/ 296 h 1570"/>
                <a:gd name="T22" fmla="*/ 1950 w 2977"/>
                <a:gd name="T23" fmla="*/ 283 h 1570"/>
                <a:gd name="T24" fmla="*/ 2134 w 2977"/>
                <a:gd name="T25" fmla="*/ 262 h 1570"/>
                <a:gd name="T26" fmla="*/ 2311 w 2977"/>
                <a:gd name="T27" fmla="*/ 233 h 1570"/>
                <a:gd name="T28" fmla="*/ 2482 w 2977"/>
                <a:gd name="T29" fmla="*/ 196 h 1570"/>
                <a:gd name="T30" fmla="*/ 2642 w 2977"/>
                <a:gd name="T31" fmla="*/ 152 h 1570"/>
                <a:gd name="T32" fmla="*/ 2787 w 2977"/>
                <a:gd name="T33" fmla="*/ 98 h 1570"/>
                <a:gd name="T34" fmla="*/ 2918 w 2977"/>
                <a:gd name="T35" fmla="*/ 35 h 1570"/>
                <a:gd name="T36" fmla="*/ 2977 w 2977"/>
                <a:gd name="T37" fmla="*/ 1014 h 1570"/>
                <a:gd name="T38" fmla="*/ 2963 w 2977"/>
                <a:gd name="T39" fmla="*/ 1078 h 1570"/>
                <a:gd name="T40" fmla="*/ 2923 w 2977"/>
                <a:gd name="T41" fmla="*/ 1142 h 1570"/>
                <a:gd name="T42" fmla="*/ 2860 w 2977"/>
                <a:gd name="T43" fmla="*/ 1207 h 1570"/>
                <a:gd name="T44" fmla="*/ 2773 w 2977"/>
                <a:gd name="T45" fmla="*/ 1270 h 1570"/>
                <a:gd name="T46" fmla="*/ 2666 w 2977"/>
                <a:gd name="T47" fmla="*/ 1330 h 1570"/>
                <a:gd name="T48" fmla="*/ 2541 w 2977"/>
                <a:gd name="T49" fmla="*/ 1386 h 1570"/>
                <a:gd name="T50" fmla="*/ 2398 w 2977"/>
                <a:gd name="T51" fmla="*/ 1437 h 1570"/>
                <a:gd name="T52" fmla="*/ 2240 w 2977"/>
                <a:gd name="T53" fmla="*/ 1481 h 1570"/>
                <a:gd name="T54" fmla="*/ 2068 w 2977"/>
                <a:gd name="T55" fmla="*/ 1518 h 1570"/>
                <a:gd name="T56" fmla="*/ 1884 w 2977"/>
                <a:gd name="T57" fmla="*/ 1547 h 1570"/>
                <a:gd name="T58" fmla="*/ 1690 w 2977"/>
                <a:gd name="T59" fmla="*/ 1564 h 1570"/>
                <a:gd name="T60" fmla="*/ 1488 w 2977"/>
                <a:gd name="T61" fmla="*/ 1570 h 1570"/>
                <a:gd name="T62" fmla="*/ 1287 w 2977"/>
                <a:gd name="T63" fmla="*/ 1564 h 1570"/>
                <a:gd name="T64" fmla="*/ 1093 w 2977"/>
                <a:gd name="T65" fmla="*/ 1547 h 1570"/>
                <a:gd name="T66" fmla="*/ 909 w 2977"/>
                <a:gd name="T67" fmla="*/ 1518 h 1570"/>
                <a:gd name="T68" fmla="*/ 737 w 2977"/>
                <a:gd name="T69" fmla="*/ 1481 h 1570"/>
                <a:gd name="T70" fmla="*/ 579 w 2977"/>
                <a:gd name="T71" fmla="*/ 1437 h 1570"/>
                <a:gd name="T72" fmla="*/ 436 w 2977"/>
                <a:gd name="T73" fmla="*/ 1386 h 1570"/>
                <a:gd name="T74" fmla="*/ 311 w 2977"/>
                <a:gd name="T75" fmla="*/ 1330 h 1570"/>
                <a:gd name="T76" fmla="*/ 204 w 2977"/>
                <a:gd name="T77" fmla="*/ 1270 h 1570"/>
                <a:gd name="T78" fmla="*/ 117 w 2977"/>
                <a:gd name="T79" fmla="*/ 1207 h 1570"/>
                <a:gd name="T80" fmla="*/ 54 w 2977"/>
                <a:gd name="T81" fmla="*/ 1142 h 1570"/>
                <a:gd name="T82" fmla="*/ 14 w 2977"/>
                <a:gd name="T83" fmla="*/ 1078 h 1570"/>
                <a:gd name="T84" fmla="*/ 0 w 2977"/>
                <a:gd name="T85" fmla="*/ 1014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7" h="1570">
                  <a:moveTo>
                    <a:pt x="0" y="0"/>
                  </a:moveTo>
                  <a:lnTo>
                    <a:pt x="59" y="35"/>
                  </a:lnTo>
                  <a:lnTo>
                    <a:pt x="121" y="67"/>
                  </a:lnTo>
                  <a:lnTo>
                    <a:pt x="190" y="98"/>
                  </a:lnTo>
                  <a:lnTo>
                    <a:pt x="261" y="126"/>
                  </a:lnTo>
                  <a:lnTo>
                    <a:pt x="335" y="152"/>
                  </a:lnTo>
                  <a:lnTo>
                    <a:pt x="414" y="175"/>
                  </a:lnTo>
                  <a:lnTo>
                    <a:pt x="495" y="196"/>
                  </a:lnTo>
                  <a:lnTo>
                    <a:pt x="579" y="216"/>
                  </a:lnTo>
                  <a:lnTo>
                    <a:pt x="666" y="233"/>
                  </a:lnTo>
                  <a:lnTo>
                    <a:pt x="753" y="248"/>
                  </a:lnTo>
                  <a:lnTo>
                    <a:pt x="843" y="262"/>
                  </a:lnTo>
                  <a:lnTo>
                    <a:pt x="935" y="273"/>
                  </a:lnTo>
                  <a:lnTo>
                    <a:pt x="1027" y="283"/>
                  </a:lnTo>
                  <a:lnTo>
                    <a:pt x="1119" y="290"/>
                  </a:lnTo>
                  <a:lnTo>
                    <a:pt x="1212" y="296"/>
                  </a:lnTo>
                  <a:lnTo>
                    <a:pt x="1305" y="300"/>
                  </a:lnTo>
                  <a:lnTo>
                    <a:pt x="1397" y="302"/>
                  </a:lnTo>
                  <a:lnTo>
                    <a:pt x="1488" y="303"/>
                  </a:lnTo>
                  <a:lnTo>
                    <a:pt x="1580" y="302"/>
                  </a:lnTo>
                  <a:lnTo>
                    <a:pt x="1672" y="300"/>
                  </a:lnTo>
                  <a:lnTo>
                    <a:pt x="1765" y="296"/>
                  </a:lnTo>
                  <a:lnTo>
                    <a:pt x="1858" y="290"/>
                  </a:lnTo>
                  <a:lnTo>
                    <a:pt x="1950" y="283"/>
                  </a:lnTo>
                  <a:lnTo>
                    <a:pt x="2042" y="273"/>
                  </a:lnTo>
                  <a:lnTo>
                    <a:pt x="2134" y="262"/>
                  </a:lnTo>
                  <a:lnTo>
                    <a:pt x="2224" y="248"/>
                  </a:lnTo>
                  <a:lnTo>
                    <a:pt x="2311" y="233"/>
                  </a:lnTo>
                  <a:lnTo>
                    <a:pt x="2398" y="216"/>
                  </a:lnTo>
                  <a:lnTo>
                    <a:pt x="2482" y="196"/>
                  </a:lnTo>
                  <a:lnTo>
                    <a:pt x="2563" y="175"/>
                  </a:lnTo>
                  <a:lnTo>
                    <a:pt x="2642" y="152"/>
                  </a:lnTo>
                  <a:lnTo>
                    <a:pt x="2716" y="126"/>
                  </a:lnTo>
                  <a:lnTo>
                    <a:pt x="2787" y="98"/>
                  </a:lnTo>
                  <a:lnTo>
                    <a:pt x="2856" y="67"/>
                  </a:lnTo>
                  <a:lnTo>
                    <a:pt x="2918" y="35"/>
                  </a:lnTo>
                  <a:lnTo>
                    <a:pt x="2977" y="0"/>
                  </a:lnTo>
                  <a:lnTo>
                    <a:pt x="2977" y="1014"/>
                  </a:lnTo>
                  <a:lnTo>
                    <a:pt x="2973" y="1046"/>
                  </a:lnTo>
                  <a:lnTo>
                    <a:pt x="2963" y="1078"/>
                  </a:lnTo>
                  <a:lnTo>
                    <a:pt x="2946" y="1110"/>
                  </a:lnTo>
                  <a:lnTo>
                    <a:pt x="2923" y="1142"/>
                  </a:lnTo>
                  <a:lnTo>
                    <a:pt x="2894" y="1175"/>
                  </a:lnTo>
                  <a:lnTo>
                    <a:pt x="2860" y="1207"/>
                  </a:lnTo>
                  <a:lnTo>
                    <a:pt x="2819" y="1238"/>
                  </a:lnTo>
                  <a:lnTo>
                    <a:pt x="2773" y="1270"/>
                  </a:lnTo>
                  <a:lnTo>
                    <a:pt x="2722" y="1300"/>
                  </a:lnTo>
                  <a:lnTo>
                    <a:pt x="2666" y="1330"/>
                  </a:lnTo>
                  <a:lnTo>
                    <a:pt x="2606" y="1358"/>
                  </a:lnTo>
                  <a:lnTo>
                    <a:pt x="2541" y="1386"/>
                  </a:lnTo>
                  <a:lnTo>
                    <a:pt x="2471" y="1412"/>
                  </a:lnTo>
                  <a:lnTo>
                    <a:pt x="2398" y="1437"/>
                  </a:lnTo>
                  <a:lnTo>
                    <a:pt x="2320" y="1460"/>
                  </a:lnTo>
                  <a:lnTo>
                    <a:pt x="2240" y="1481"/>
                  </a:lnTo>
                  <a:lnTo>
                    <a:pt x="2155" y="1501"/>
                  </a:lnTo>
                  <a:lnTo>
                    <a:pt x="2068" y="1518"/>
                  </a:lnTo>
                  <a:lnTo>
                    <a:pt x="1977" y="1533"/>
                  </a:lnTo>
                  <a:lnTo>
                    <a:pt x="1884" y="1547"/>
                  </a:lnTo>
                  <a:lnTo>
                    <a:pt x="1788" y="1557"/>
                  </a:lnTo>
                  <a:lnTo>
                    <a:pt x="1690" y="1564"/>
                  </a:lnTo>
                  <a:lnTo>
                    <a:pt x="1590" y="1568"/>
                  </a:lnTo>
                  <a:lnTo>
                    <a:pt x="1488" y="1570"/>
                  </a:lnTo>
                  <a:lnTo>
                    <a:pt x="1387" y="1568"/>
                  </a:lnTo>
                  <a:lnTo>
                    <a:pt x="1287" y="1564"/>
                  </a:lnTo>
                  <a:lnTo>
                    <a:pt x="1189" y="1557"/>
                  </a:lnTo>
                  <a:lnTo>
                    <a:pt x="1093" y="1547"/>
                  </a:lnTo>
                  <a:lnTo>
                    <a:pt x="1000" y="1533"/>
                  </a:lnTo>
                  <a:lnTo>
                    <a:pt x="909" y="1518"/>
                  </a:lnTo>
                  <a:lnTo>
                    <a:pt x="822" y="1501"/>
                  </a:lnTo>
                  <a:lnTo>
                    <a:pt x="737" y="1481"/>
                  </a:lnTo>
                  <a:lnTo>
                    <a:pt x="657" y="1460"/>
                  </a:lnTo>
                  <a:lnTo>
                    <a:pt x="579" y="1437"/>
                  </a:lnTo>
                  <a:lnTo>
                    <a:pt x="506" y="1412"/>
                  </a:lnTo>
                  <a:lnTo>
                    <a:pt x="436" y="1386"/>
                  </a:lnTo>
                  <a:lnTo>
                    <a:pt x="371" y="1358"/>
                  </a:lnTo>
                  <a:lnTo>
                    <a:pt x="311" y="1330"/>
                  </a:lnTo>
                  <a:lnTo>
                    <a:pt x="255" y="1300"/>
                  </a:lnTo>
                  <a:lnTo>
                    <a:pt x="204" y="1270"/>
                  </a:lnTo>
                  <a:lnTo>
                    <a:pt x="158" y="1238"/>
                  </a:lnTo>
                  <a:lnTo>
                    <a:pt x="117" y="1207"/>
                  </a:lnTo>
                  <a:lnTo>
                    <a:pt x="83" y="1175"/>
                  </a:lnTo>
                  <a:lnTo>
                    <a:pt x="54" y="1142"/>
                  </a:lnTo>
                  <a:lnTo>
                    <a:pt x="31" y="1110"/>
                  </a:lnTo>
                  <a:lnTo>
                    <a:pt x="14" y="1078"/>
                  </a:lnTo>
                  <a:lnTo>
                    <a:pt x="4" y="1046"/>
                  </a:lnTo>
                  <a:lnTo>
                    <a:pt x="0" y="1014"/>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C3370240-AD2C-4542-91F0-9A170EF128CC}"/>
                </a:ext>
              </a:extLst>
            </p:cNvPr>
            <p:cNvSpPr>
              <a:spLocks/>
            </p:cNvSpPr>
            <p:nvPr/>
          </p:nvSpPr>
          <p:spPr bwMode="auto">
            <a:xfrm>
              <a:off x="3453401" y="3241270"/>
              <a:ext cx="528704" cy="170550"/>
            </a:xfrm>
            <a:custGeom>
              <a:avLst/>
              <a:gdLst>
                <a:gd name="T0" fmla="*/ 59 w 2977"/>
                <a:gd name="T1" fmla="*/ 35 h 951"/>
                <a:gd name="T2" fmla="*/ 189 w 2977"/>
                <a:gd name="T3" fmla="*/ 99 h 951"/>
                <a:gd name="T4" fmla="*/ 335 w 2977"/>
                <a:gd name="T5" fmla="*/ 153 h 951"/>
                <a:gd name="T6" fmla="*/ 495 w 2977"/>
                <a:gd name="T7" fmla="*/ 197 h 951"/>
                <a:gd name="T8" fmla="*/ 666 w 2977"/>
                <a:gd name="T9" fmla="*/ 235 h 951"/>
                <a:gd name="T10" fmla="*/ 843 w 2977"/>
                <a:gd name="T11" fmla="*/ 263 h 951"/>
                <a:gd name="T12" fmla="*/ 1027 w 2977"/>
                <a:gd name="T13" fmla="*/ 284 h 951"/>
                <a:gd name="T14" fmla="*/ 1212 w 2977"/>
                <a:gd name="T15" fmla="*/ 297 h 951"/>
                <a:gd name="T16" fmla="*/ 1397 w 2977"/>
                <a:gd name="T17" fmla="*/ 304 h 951"/>
                <a:gd name="T18" fmla="*/ 1580 w 2977"/>
                <a:gd name="T19" fmla="*/ 304 h 951"/>
                <a:gd name="T20" fmla="*/ 1765 w 2977"/>
                <a:gd name="T21" fmla="*/ 297 h 951"/>
                <a:gd name="T22" fmla="*/ 1950 w 2977"/>
                <a:gd name="T23" fmla="*/ 284 h 951"/>
                <a:gd name="T24" fmla="*/ 2134 w 2977"/>
                <a:gd name="T25" fmla="*/ 263 h 951"/>
                <a:gd name="T26" fmla="*/ 2311 w 2977"/>
                <a:gd name="T27" fmla="*/ 235 h 951"/>
                <a:gd name="T28" fmla="*/ 2482 w 2977"/>
                <a:gd name="T29" fmla="*/ 197 h 951"/>
                <a:gd name="T30" fmla="*/ 2642 w 2977"/>
                <a:gd name="T31" fmla="*/ 153 h 951"/>
                <a:gd name="T32" fmla="*/ 2788 w 2977"/>
                <a:gd name="T33" fmla="*/ 99 h 951"/>
                <a:gd name="T34" fmla="*/ 2918 w 2977"/>
                <a:gd name="T35" fmla="*/ 35 h 951"/>
                <a:gd name="T36" fmla="*/ 2977 w 2977"/>
                <a:gd name="T37" fmla="*/ 647 h 951"/>
                <a:gd name="T38" fmla="*/ 2856 w 2977"/>
                <a:gd name="T39" fmla="*/ 715 h 951"/>
                <a:gd name="T40" fmla="*/ 2716 w 2977"/>
                <a:gd name="T41" fmla="*/ 774 h 951"/>
                <a:gd name="T42" fmla="*/ 2563 w 2977"/>
                <a:gd name="T43" fmla="*/ 822 h 951"/>
                <a:gd name="T44" fmla="*/ 2398 w 2977"/>
                <a:gd name="T45" fmla="*/ 863 h 951"/>
                <a:gd name="T46" fmla="*/ 2224 w 2977"/>
                <a:gd name="T47" fmla="*/ 896 h 951"/>
                <a:gd name="T48" fmla="*/ 2042 w 2977"/>
                <a:gd name="T49" fmla="*/ 921 h 951"/>
                <a:gd name="T50" fmla="*/ 1858 w 2977"/>
                <a:gd name="T51" fmla="*/ 938 h 951"/>
                <a:gd name="T52" fmla="*/ 1672 w 2977"/>
                <a:gd name="T53" fmla="*/ 948 h 951"/>
                <a:gd name="T54" fmla="*/ 1488 w 2977"/>
                <a:gd name="T55" fmla="*/ 951 h 951"/>
                <a:gd name="T56" fmla="*/ 1305 w 2977"/>
                <a:gd name="T57" fmla="*/ 948 h 951"/>
                <a:gd name="T58" fmla="*/ 1119 w 2977"/>
                <a:gd name="T59" fmla="*/ 938 h 951"/>
                <a:gd name="T60" fmla="*/ 935 w 2977"/>
                <a:gd name="T61" fmla="*/ 921 h 951"/>
                <a:gd name="T62" fmla="*/ 753 w 2977"/>
                <a:gd name="T63" fmla="*/ 896 h 951"/>
                <a:gd name="T64" fmla="*/ 579 w 2977"/>
                <a:gd name="T65" fmla="*/ 863 h 951"/>
                <a:gd name="T66" fmla="*/ 414 w 2977"/>
                <a:gd name="T67" fmla="*/ 822 h 951"/>
                <a:gd name="T68" fmla="*/ 261 w 2977"/>
                <a:gd name="T69" fmla="*/ 774 h 951"/>
                <a:gd name="T70" fmla="*/ 121 w 2977"/>
                <a:gd name="T71" fmla="*/ 715 h 951"/>
                <a:gd name="T72" fmla="*/ 0 w 2977"/>
                <a:gd name="T73" fmla="*/ 647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77" h="951">
                  <a:moveTo>
                    <a:pt x="0" y="0"/>
                  </a:moveTo>
                  <a:lnTo>
                    <a:pt x="59" y="35"/>
                  </a:lnTo>
                  <a:lnTo>
                    <a:pt x="121" y="68"/>
                  </a:lnTo>
                  <a:lnTo>
                    <a:pt x="189" y="99"/>
                  </a:lnTo>
                  <a:lnTo>
                    <a:pt x="260" y="127"/>
                  </a:lnTo>
                  <a:lnTo>
                    <a:pt x="335" y="153"/>
                  </a:lnTo>
                  <a:lnTo>
                    <a:pt x="414" y="176"/>
                  </a:lnTo>
                  <a:lnTo>
                    <a:pt x="495" y="197"/>
                  </a:lnTo>
                  <a:lnTo>
                    <a:pt x="579" y="218"/>
                  </a:lnTo>
                  <a:lnTo>
                    <a:pt x="666" y="235"/>
                  </a:lnTo>
                  <a:lnTo>
                    <a:pt x="753" y="250"/>
                  </a:lnTo>
                  <a:lnTo>
                    <a:pt x="843" y="263"/>
                  </a:lnTo>
                  <a:lnTo>
                    <a:pt x="935" y="275"/>
                  </a:lnTo>
                  <a:lnTo>
                    <a:pt x="1027" y="284"/>
                  </a:lnTo>
                  <a:lnTo>
                    <a:pt x="1119" y="292"/>
                  </a:lnTo>
                  <a:lnTo>
                    <a:pt x="1212" y="297"/>
                  </a:lnTo>
                  <a:lnTo>
                    <a:pt x="1305" y="301"/>
                  </a:lnTo>
                  <a:lnTo>
                    <a:pt x="1397" y="304"/>
                  </a:lnTo>
                  <a:lnTo>
                    <a:pt x="1488" y="305"/>
                  </a:lnTo>
                  <a:lnTo>
                    <a:pt x="1580" y="304"/>
                  </a:lnTo>
                  <a:lnTo>
                    <a:pt x="1672" y="301"/>
                  </a:lnTo>
                  <a:lnTo>
                    <a:pt x="1765" y="297"/>
                  </a:lnTo>
                  <a:lnTo>
                    <a:pt x="1858" y="292"/>
                  </a:lnTo>
                  <a:lnTo>
                    <a:pt x="1950" y="284"/>
                  </a:lnTo>
                  <a:lnTo>
                    <a:pt x="2042" y="275"/>
                  </a:lnTo>
                  <a:lnTo>
                    <a:pt x="2134" y="263"/>
                  </a:lnTo>
                  <a:lnTo>
                    <a:pt x="2224" y="250"/>
                  </a:lnTo>
                  <a:lnTo>
                    <a:pt x="2311" y="235"/>
                  </a:lnTo>
                  <a:lnTo>
                    <a:pt x="2398" y="218"/>
                  </a:lnTo>
                  <a:lnTo>
                    <a:pt x="2482" y="197"/>
                  </a:lnTo>
                  <a:lnTo>
                    <a:pt x="2563" y="176"/>
                  </a:lnTo>
                  <a:lnTo>
                    <a:pt x="2642" y="153"/>
                  </a:lnTo>
                  <a:lnTo>
                    <a:pt x="2717" y="127"/>
                  </a:lnTo>
                  <a:lnTo>
                    <a:pt x="2788" y="99"/>
                  </a:lnTo>
                  <a:lnTo>
                    <a:pt x="2856" y="68"/>
                  </a:lnTo>
                  <a:lnTo>
                    <a:pt x="2918" y="35"/>
                  </a:lnTo>
                  <a:lnTo>
                    <a:pt x="2977" y="0"/>
                  </a:lnTo>
                  <a:lnTo>
                    <a:pt x="2977" y="647"/>
                  </a:lnTo>
                  <a:lnTo>
                    <a:pt x="2918" y="682"/>
                  </a:lnTo>
                  <a:lnTo>
                    <a:pt x="2856" y="715"/>
                  </a:lnTo>
                  <a:lnTo>
                    <a:pt x="2787" y="745"/>
                  </a:lnTo>
                  <a:lnTo>
                    <a:pt x="2716" y="774"/>
                  </a:lnTo>
                  <a:lnTo>
                    <a:pt x="2642" y="799"/>
                  </a:lnTo>
                  <a:lnTo>
                    <a:pt x="2563" y="822"/>
                  </a:lnTo>
                  <a:lnTo>
                    <a:pt x="2482" y="844"/>
                  </a:lnTo>
                  <a:lnTo>
                    <a:pt x="2398" y="863"/>
                  </a:lnTo>
                  <a:lnTo>
                    <a:pt x="2311" y="881"/>
                  </a:lnTo>
                  <a:lnTo>
                    <a:pt x="2224" y="896"/>
                  </a:lnTo>
                  <a:lnTo>
                    <a:pt x="2134" y="909"/>
                  </a:lnTo>
                  <a:lnTo>
                    <a:pt x="2042" y="921"/>
                  </a:lnTo>
                  <a:lnTo>
                    <a:pt x="1950" y="930"/>
                  </a:lnTo>
                  <a:lnTo>
                    <a:pt x="1858" y="938"/>
                  </a:lnTo>
                  <a:lnTo>
                    <a:pt x="1765" y="944"/>
                  </a:lnTo>
                  <a:lnTo>
                    <a:pt x="1672" y="948"/>
                  </a:lnTo>
                  <a:lnTo>
                    <a:pt x="1580" y="951"/>
                  </a:lnTo>
                  <a:lnTo>
                    <a:pt x="1488" y="951"/>
                  </a:lnTo>
                  <a:lnTo>
                    <a:pt x="1397" y="951"/>
                  </a:lnTo>
                  <a:lnTo>
                    <a:pt x="1305" y="948"/>
                  </a:lnTo>
                  <a:lnTo>
                    <a:pt x="1212" y="944"/>
                  </a:lnTo>
                  <a:lnTo>
                    <a:pt x="1119" y="938"/>
                  </a:lnTo>
                  <a:lnTo>
                    <a:pt x="1027" y="930"/>
                  </a:lnTo>
                  <a:lnTo>
                    <a:pt x="935" y="921"/>
                  </a:lnTo>
                  <a:lnTo>
                    <a:pt x="843" y="909"/>
                  </a:lnTo>
                  <a:lnTo>
                    <a:pt x="753" y="896"/>
                  </a:lnTo>
                  <a:lnTo>
                    <a:pt x="666" y="881"/>
                  </a:lnTo>
                  <a:lnTo>
                    <a:pt x="579" y="863"/>
                  </a:lnTo>
                  <a:lnTo>
                    <a:pt x="495" y="844"/>
                  </a:lnTo>
                  <a:lnTo>
                    <a:pt x="414" y="822"/>
                  </a:lnTo>
                  <a:lnTo>
                    <a:pt x="335" y="799"/>
                  </a:lnTo>
                  <a:lnTo>
                    <a:pt x="261" y="774"/>
                  </a:lnTo>
                  <a:lnTo>
                    <a:pt x="190" y="745"/>
                  </a:lnTo>
                  <a:lnTo>
                    <a:pt x="121" y="715"/>
                  </a:lnTo>
                  <a:lnTo>
                    <a:pt x="59" y="682"/>
                  </a:lnTo>
                  <a:lnTo>
                    <a:pt x="0" y="647"/>
                  </a:lnTo>
                  <a:lnTo>
                    <a:pt x="0" y="0"/>
                  </a:lnTo>
                  <a:close/>
                </a:path>
              </a:pathLst>
            </a:custGeom>
            <a:gradFill>
              <a:gsLst>
                <a:gs pos="100000">
                  <a:srgbClr val="FFC000"/>
                </a:gs>
                <a:gs pos="0">
                  <a:srgbClr val="EFAD00"/>
                </a:gs>
              </a:gsLst>
              <a:lin ang="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8" name="Group 27">
              <a:extLst>
                <a:ext uri="{FF2B5EF4-FFF2-40B4-BE49-F238E27FC236}">
                  <a16:creationId xmlns:a16="http://schemas.microsoft.com/office/drawing/2014/main" id="{7DB58062-DF38-40DE-A2A9-7290BC0628D4}"/>
                </a:ext>
              </a:extLst>
            </p:cNvPr>
            <p:cNvGrpSpPr/>
            <p:nvPr/>
          </p:nvGrpSpPr>
          <p:grpSpPr>
            <a:xfrm>
              <a:off x="2614465" y="3079905"/>
              <a:ext cx="1031605" cy="1125550"/>
              <a:chOff x="749839" y="3008091"/>
              <a:chExt cx="1033728" cy="1127867"/>
            </a:xfrm>
          </p:grpSpPr>
          <p:sp>
            <p:nvSpPr>
              <p:cNvPr id="29" name="Freeform 101">
                <a:extLst>
                  <a:ext uri="{FF2B5EF4-FFF2-40B4-BE49-F238E27FC236}">
                    <a16:creationId xmlns:a16="http://schemas.microsoft.com/office/drawing/2014/main" id="{01CADBCB-7A1C-42B1-8CB0-A7F691AF9DED}"/>
                  </a:ext>
                </a:extLst>
              </p:cNvPr>
              <p:cNvSpPr>
                <a:spLocks/>
              </p:cNvSpPr>
              <p:nvPr/>
            </p:nvSpPr>
            <p:spPr bwMode="auto">
              <a:xfrm>
                <a:off x="749839" y="3509566"/>
                <a:ext cx="1033728" cy="626392"/>
              </a:xfrm>
              <a:custGeom>
                <a:avLst/>
                <a:gdLst>
                  <a:gd name="T0" fmla="*/ 1428 w 2857"/>
                  <a:gd name="T1" fmla="*/ 0 h 1727"/>
                  <a:gd name="T2" fmla="*/ 1450 w 2857"/>
                  <a:gd name="T3" fmla="*/ 1 h 1727"/>
                  <a:gd name="T4" fmla="*/ 1469 w 2857"/>
                  <a:gd name="T5" fmla="*/ 6 h 1727"/>
                  <a:gd name="T6" fmla="*/ 1486 w 2857"/>
                  <a:gd name="T7" fmla="*/ 13 h 1727"/>
                  <a:gd name="T8" fmla="*/ 2826 w 2857"/>
                  <a:gd name="T9" fmla="*/ 817 h 1727"/>
                  <a:gd name="T10" fmla="*/ 2844 w 2857"/>
                  <a:gd name="T11" fmla="*/ 831 h 1727"/>
                  <a:gd name="T12" fmla="*/ 2853 w 2857"/>
                  <a:gd name="T13" fmla="*/ 846 h 1727"/>
                  <a:gd name="T14" fmla="*/ 2857 w 2857"/>
                  <a:gd name="T15" fmla="*/ 863 h 1727"/>
                  <a:gd name="T16" fmla="*/ 2853 w 2857"/>
                  <a:gd name="T17" fmla="*/ 880 h 1727"/>
                  <a:gd name="T18" fmla="*/ 2844 w 2857"/>
                  <a:gd name="T19" fmla="*/ 895 h 1727"/>
                  <a:gd name="T20" fmla="*/ 2826 w 2857"/>
                  <a:gd name="T21" fmla="*/ 909 h 1727"/>
                  <a:gd name="T22" fmla="*/ 1486 w 2857"/>
                  <a:gd name="T23" fmla="*/ 1713 h 1727"/>
                  <a:gd name="T24" fmla="*/ 1469 w 2857"/>
                  <a:gd name="T25" fmla="*/ 1721 h 1727"/>
                  <a:gd name="T26" fmla="*/ 1450 w 2857"/>
                  <a:gd name="T27" fmla="*/ 1724 h 1727"/>
                  <a:gd name="T28" fmla="*/ 1428 w 2857"/>
                  <a:gd name="T29" fmla="*/ 1727 h 1727"/>
                  <a:gd name="T30" fmla="*/ 1407 w 2857"/>
                  <a:gd name="T31" fmla="*/ 1724 h 1727"/>
                  <a:gd name="T32" fmla="*/ 1387 w 2857"/>
                  <a:gd name="T33" fmla="*/ 1721 h 1727"/>
                  <a:gd name="T34" fmla="*/ 1371 w 2857"/>
                  <a:gd name="T35" fmla="*/ 1713 h 1727"/>
                  <a:gd name="T36" fmla="*/ 31 w 2857"/>
                  <a:gd name="T37" fmla="*/ 909 h 1727"/>
                  <a:gd name="T38" fmla="*/ 16 w 2857"/>
                  <a:gd name="T39" fmla="*/ 897 h 1727"/>
                  <a:gd name="T40" fmla="*/ 5 w 2857"/>
                  <a:gd name="T41" fmla="*/ 884 h 1727"/>
                  <a:gd name="T42" fmla="*/ 0 w 2857"/>
                  <a:gd name="T43" fmla="*/ 871 h 1727"/>
                  <a:gd name="T44" fmla="*/ 0 w 2857"/>
                  <a:gd name="T45" fmla="*/ 856 h 1727"/>
                  <a:gd name="T46" fmla="*/ 5 w 2857"/>
                  <a:gd name="T47" fmla="*/ 842 h 1727"/>
                  <a:gd name="T48" fmla="*/ 16 w 2857"/>
                  <a:gd name="T49" fmla="*/ 828 h 1727"/>
                  <a:gd name="T50" fmla="*/ 31 w 2857"/>
                  <a:gd name="T51" fmla="*/ 817 h 1727"/>
                  <a:gd name="T52" fmla="*/ 1371 w 2857"/>
                  <a:gd name="T53" fmla="*/ 13 h 1727"/>
                  <a:gd name="T54" fmla="*/ 1387 w 2857"/>
                  <a:gd name="T55" fmla="*/ 6 h 1727"/>
                  <a:gd name="T56" fmla="*/ 1407 w 2857"/>
                  <a:gd name="T57" fmla="*/ 1 h 1727"/>
                  <a:gd name="T58" fmla="*/ 1428 w 2857"/>
                  <a:gd name="T59" fmla="*/ 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7">
                    <a:moveTo>
                      <a:pt x="1428" y="0"/>
                    </a:moveTo>
                    <a:lnTo>
                      <a:pt x="1450" y="1"/>
                    </a:lnTo>
                    <a:lnTo>
                      <a:pt x="1469" y="6"/>
                    </a:lnTo>
                    <a:lnTo>
                      <a:pt x="1486" y="13"/>
                    </a:lnTo>
                    <a:lnTo>
                      <a:pt x="2826" y="817"/>
                    </a:lnTo>
                    <a:lnTo>
                      <a:pt x="2844" y="831"/>
                    </a:lnTo>
                    <a:lnTo>
                      <a:pt x="2853" y="846"/>
                    </a:lnTo>
                    <a:lnTo>
                      <a:pt x="2857" y="863"/>
                    </a:lnTo>
                    <a:lnTo>
                      <a:pt x="2853" y="880"/>
                    </a:lnTo>
                    <a:lnTo>
                      <a:pt x="2844" y="895"/>
                    </a:lnTo>
                    <a:lnTo>
                      <a:pt x="2826" y="909"/>
                    </a:lnTo>
                    <a:lnTo>
                      <a:pt x="1486" y="1713"/>
                    </a:lnTo>
                    <a:lnTo>
                      <a:pt x="1469" y="1721"/>
                    </a:lnTo>
                    <a:lnTo>
                      <a:pt x="1450" y="1724"/>
                    </a:lnTo>
                    <a:lnTo>
                      <a:pt x="1428" y="1727"/>
                    </a:lnTo>
                    <a:lnTo>
                      <a:pt x="1407" y="1724"/>
                    </a:lnTo>
                    <a:lnTo>
                      <a:pt x="1387" y="1721"/>
                    </a:lnTo>
                    <a:lnTo>
                      <a:pt x="1371" y="1713"/>
                    </a:lnTo>
                    <a:lnTo>
                      <a:pt x="31" y="909"/>
                    </a:lnTo>
                    <a:lnTo>
                      <a:pt x="16" y="897"/>
                    </a:lnTo>
                    <a:lnTo>
                      <a:pt x="5" y="884"/>
                    </a:lnTo>
                    <a:lnTo>
                      <a:pt x="0" y="871"/>
                    </a:lnTo>
                    <a:lnTo>
                      <a:pt x="0" y="856"/>
                    </a:lnTo>
                    <a:lnTo>
                      <a:pt x="5" y="842"/>
                    </a:lnTo>
                    <a:lnTo>
                      <a:pt x="16" y="828"/>
                    </a:lnTo>
                    <a:lnTo>
                      <a:pt x="31" y="817"/>
                    </a:lnTo>
                    <a:lnTo>
                      <a:pt x="1371" y="13"/>
                    </a:lnTo>
                    <a:lnTo>
                      <a:pt x="1387" y="6"/>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0" name="Freeform 8">
                <a:extLst>
                  <a:ext uri="{FF2B5EF4-FFF2-40B4-BE49-F238E27FC236}">
                    <a16:creationId xmlns:a16="http://schemas.microsoft.com/office/drawing/2014/main" id="{4CDEBDAC-475B-4766-AD56-887C45401FCD}"/>
                  </a:ext>
                </a:extLst>
              </p:cNvPr>
              <p:cNvSpPr>
                <a:spLocks/>
              </p:cNvSpPr>
              <p:nvPr/>
            </p:nvSpPr>
            <p:spPr bwMode="auto">
              <a:xfrm>
                <a:off x="822254" y="3556636"/>
                <a:ext cx="888897" cy="532252"/>
              </a:xfrm>
              <a:custGeom>
                <a:avLst/>
                <a:gdLst>
                  <a:gd name="T0" fmla="*/ 1228 w 2455"/>
                  <a:gd name="T1" fmla="*/ 0 h 1473"/>
                  <a:gd name="T2" fmla="*/ 2455 w 2455"/>
                  <a:gd name="T3" fmla="*/ 736 h 1473"/>
                  <a:gd name="T4" fmla="*/ 1228 w 2455"/>
                  <a:gd name="T5" fmla="*/ 1473 h 1473"/>
                  <a:gd name="T6" fmla="*/ 0 w 2455"/>
                  <a:gd name="T7" fmla="*/ 736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6"/>
                    </a:lnTo>
                    <a:lnTo>
                      <a:pt x="1228" y="1473"/>
                    </a:lnTo>
                    <a:lnTo>
                      <a:pt x="0" y="736"/>
                    </a:lnTo>
                    <a:lnTo>
                      <a:pt x="1228" y="0"/>
                    </a:lnTo>
                    <a:close/>
                  </a:path>
                </a:pathLst>
              </a:custGeom>
              <a:solidFill>
                <a:srgbClr val="EF89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1" name="Freeform 9">
                <a:extLst>
                  <a:ext uri="{FF2B5EF4-FFF2-40B4-BE49-F238E27FC236}">
                    <a16:creationId xmlns:a16="http://schemas.microsoft.com/office/drawing/2014/main" id="{4711581D-B8DC-4F0D-B4AA-2F65FA336371}"/>
                  </a:ext>
                </a:extLst>
              </p:cNvPr>
              <p:cNvSpPr>
                <a:spLocks/>
              </p:cNvSpPr>
              <p:nvPr/>
            </p:nvSpPr>
            <p:spPr bwMode="auto">
              <a:xfrm>
                <a:off x="1160795" y="3766640"/>
                <a:ext cx="412767" cy="188280"/>
              </a:xfrm>
              <a:custGeom>
                <a:avLst/>
                <a:gdLst>
                  <a:gd name="T0" fmla="*/ 120 w 1142"/>
                  <a:gd name="T1" fmla="*/ 0 h 516"/>
                  <a:gd name="T2" fmla="*/ 247 w 1142"/>
                  <a:gd name="T3" fmla="*/ 27 h 516"/>
                  <a:gd name="T4" fmla="*/ 371 w 1142"/>
                  <a:gd name="T5" fmla="*/ 57 h 516"/>
                  <a:gd name="T6" fmla="*/ 494 w 1142"/>
                  <a:gd name="T7" fmla="*/ 91 h 516"/>
                  <a:gd name="T8" fmla="*/ 611 w 1142"/>
                  <a:gd name="T9" fmla="*/ 129 h 516"/>
                  <a:gd name="T10" fmla="*/ 726 w 1142"/>
                  <a:gd name="T11" fmla="*/ 172 h 516"/>
                  <a:gd name="T12" fmla="*/ 836 w 1142"/>
                  <a:gd name="T13" fmla="*/ 219 h 516"/>
                  <a:gd name="T14" fmla="*/ 942 w 1142"/>
                  <a:gd name="T15" fmla="*/ 268 h 516"/>
                  <a:gd name="T16" fmla="*/ 1045 w 1142"/>
                  <a:gd name="T17" fmla="*/ 323 h 516"/>
                  <a:gd name="T18" fmla="*/ 1142 w 1142"/>
                  <a:gd name="T19" fmla="*/ 380 h 516"/>
                  <a:gd name="T20" fmla="*/ 914 w 1142"/>
                  <a:gd name="T21" fmla="*/ 516 h 516"/>
                  <a:gd name="T22" fmla="*/ 814 w 1142"/>
                  <a:gd name="T23" fmla="*/ 464 h 516"/>
                  <a:gd name="T24" fmla="*/ 709 w 1142"/>
                  <a:gd name="T25" fmla="*/ 416 h 516"/>
                  <a:gd name="T26" fmla="*/ 600 w 1142"/>
                  <a:gd name="T27" fmla="*/ 372 h 516"/>
                  <a:gd name="T28" fmla="*/ 487 w 1142"/>
                  <a:gd name="T29" fmla="*/ 331 h 516"/>
                  <a:gd name="T30" fmla="*/ 370 w 1142"/>
                  <a:gd name="T31" fmla="*/ 295 h 516"/>
                  <a:gd name="T32" fmla="*/ 251 w 1142"/>
                  <a:gd name="T33" fmla="*/ 264 h 516"/>
                  <a:gd name="T34" fmla="*/ 127 w 1142"/>
                  <a:gd name="T35" fmla="*/ 236 h 516"/>
                  <a:gd name="T36" fmla="*/ 0 w 1142"/>
                  <a:gd name="T37" fmla="*/ 213 h 516"/>
                  <a:gd name="T38" fmla="*/ 34 w 1142"/>
                  <a:gd name="T39" fmla="*/ 109 h 516"/>
                  <a:gd name="T40" fmla="*/ 120 w 1142"/>
                  <a:gd name="T41" fmla="*/ 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2" h="516">
                    <a:moveTo>
                      <a:pt x="120" y="0"/>
                    </a:moveTo>
                    <a:lnTo>
                      <a:pt x="247" y="27"/>
                    </a:lnTo>
                    <a:lnTo>
                      <a:pt x="371" y="57"/>
                    </a:lnTo>
                    <a:lnTo>
                      <a:pt x="494" y="91"/>
                    </a:lnTo>
                    <a:lnTo>
                      <a:pt x="611" y="129"/>
                    </a:lnTo>
                    <a:lnTo>
                      <a:pt x="726" y="172"/>
                    </a:lnTo>
                    <a:lnTo>
                      <a:pt x="836" y="219"/>
                    </a:lnTo>
                    <a:lnTo>
                      <a:pt x="942" y="268"/>
                    </a:lnTo>
                    <a:lnTo>
                      <a:pt x="1045" y="323"/>
                    </a:lnTo>
                    <a:lnTo>
                      <a:pt x="1142" y="380"/>
                    </a:lnTo>
                    <a:lnTo>
                      <a:pt x="914" y="516"/>
                    </a:lnTo>
                    <a:lnTo>
                      <a:pt x="814" y="464"/>
                    </a:lnTo>
                    <a:lnTo>
                      <a:pt x="709" y="416"/>
                    </a:lnTo>
                    <a:lnTo>
                      <a:pt x="600" y="372"/>
                    </a:lnTo>
                    <a:lnTo>
                      <a:pt x="487" y="331"/>
                    </a:lnTo>
                    <a:lnTo>
                      <a:pt x="370" y="295"/>
                    </a:lnTo>
                    <a:lnTo>
                      <a:pt x="251" y="264"/>
                    </a:lnTo>
                    <a:lnTo>
                      <a:pt x="127" y="236"/>
                    </a:lnTo>
                    <a:lnTo>
                      <a:pt x="0" y="213"/>
                    </a:lnTo>
                    <a:lnTo>
                      <a:pt x="34" y="109"/>
                    </a:lnTo>
                    <a:lnTo>
                      <a:pt x="120"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2" name="Freeform 10">
                <a:extLst>
                  <a:ext uri="{FF2B5EF4-FFF2-40B4-BE49-F238E27FC236}">
                    <a16:creationId xmlns:a16="http://schemas.microsoft.com/office/drawing/2014/main" id="{73E98416-543D-44F2-8628-DCE97A6350FF}"/>
                  </a:ext>
                </a:extLst>
              </p:cNvPr>
              <p:cNvSpPr>
                <a:spLocks/>
              </p:cNvSpPr>
              <p:nvPr/>
            </p:nvSpPr>
            <p:spPr bwMode="auto">
              <a:xfrm>
                <a:off x="939928" y="3712329"/>
                <a:ext cx="749497" cy="226298"/>
              </a:xfrm>
              <a:custGeom>
                <a:avLst/>
                <a:gdLst>
                  <a:gd name="T0" fmla="*/ 1597 w 2073"/>
                  <a:gd name="T1" fmla="*/ 0 h 626"/>
                  <a:gd name="T2" fmla="*/ 1626 w 2073"/>
                  <a:gd name="T3" fmla="*/ 1 h 626"/>
                  <a:gd name="T4" fmla="*/ 2073 w 2073"/>
                  <a:gd name="T5" fmla="*/ 270 h 626"/>
                  <a:gd name="T6" fmla="*/ 1957 w 2073"/>
                  <a:gd name="T7" fmla="*/ 251 h 626"/>
                  <a:gd name="T8" fmla="*/ 1840 w 2073"/>
                  <a:gd name="T9" fmla="*/ 239 h 626"/>
                  <a:gd name="T10" fmla="*/ 1719 w 2073"/>
                  <a:gd name="T11" fmla="*/ 231 h 626"/>
                  <a:gd name="T12" fmla="*/ 1597 w 2073"/>
                  <a:gd name="T13" fmla="*/ 228 h 626"/>
                  <a:gd name="T14" fmla="*/ 1473 w 2073"/>
                  <a:gd name="T15" fmla="*/ 231 h 626"/>
                  <a:gd name="T16" fmla="*/ 1350 w 2073"/>
                  <a:gd name="T17" fmla="*/ 239 h 626"/>
                  <a:gd name="T18" fmla="*/ 1229 w 2073"/>
                  <a:gd name="T19" fmla="*/ 253 h 626"/>
                  <a:gd name="T20" fmla="*/ 1112 w 2073"/>
                  <a:gd name="T21" fmla="*/ 271 h 626"/>
                  <a:gd name="T22" fmla="*/ 997 w 2073"/>
                  <a:gd name="T23" fmla="*/ 294 h 626"/>
                  <a:gd name="T24" fmla="*/ 885 w 2073"/>
                  <a:gd name="T25" fmla="*/ 322 h 626"/>
                  <a:gd name="T26" fmla="*/ 776 w 2073"/>
                  <a:gd name="T27" fmla="*/ 353 h 626"/>
                  <a:gd name="T28" fmla="*/ 671 w 2073"/>
                  <a:gd name="T29" fmla="*/ 389 h 626"/>
                  <a:gd name="T30" fmla="*/ 571 w 2073"/>
                  <a:gd name="T31" fmla="*/ 429 h 626"/>
                  <a:gd name="T32" fmla="*/ 474 w 2073"/>
                  <a:gd name="T33" fmla="*/ 473 h 626"/>
                  <a:gd name="T34" fmla="*/ 382 w 2073"/>
                  <a:gd name="T35" fmla="*/ 521 h 626"/>
                  <a:gd name="T36" fmla="*/ 295 w 2073"/>
                  <a:gd name="T37" fmla="*/ 572 h 626"/>
                  <a:gd name="T38" fmla="*/ 213 w 2073"/>
                  <a:gd name="T39" fmla="*/ 626 h 626"/>
                  <a:gd name="T40" fmla="*/ 0 w 2073"/>
                  <a:gd name="T41" fmla="*/ 498 h 626"/>
                  <a:gd name="T42" fmla="*/ 84 w 2073"/>
                  <a:gd name="T43" fmla="*/ 434 h 626"/>
                  <a:gd name="T44" fmla="*/ 175 w 2073"/>
                  <a:gd name="T45" fmla="*/ 375 h 626"/>
                  <a:gd name="T46" fmla="*/ 271 w 2073"/>
                  <a:gd name="T47" fmla="*/ 318 h 626"/>
                  <a:gd name="T48" fmla="*/ 371 w 2073"/>
                  <a:gd name="T49" fmla="*/ 266 h 626"/>
                  <a:gd name="T50" fmla="*/ 476 w 2073"/>
                  <a:gd name="T51" fmla="*/ 219 h 626"/>
                  <a:gd name="T52" fmla="*/ 587 w 2073"/>
                  <a:gd name="T53" fmla="*/ 174 h 626"/>
                  <a:gd name="T54" fmla="*/ 701 w 2073"/>
                  <a:gd name="T55" fmla="*/ 135 h 626"/>
                  <a:gd name="T56" fmla="*/ 820 w 2073"/>
                  <a:gd name="T57" fmla="*/ 100 h 626"/>
                  <a:gd name="T58" fmla="*/ 942 w 2073"/>
                  <a:gd name="T59" fmla="*/ 70 h 626"/>
                  <a:gd name="T60" fmla="*/ 1067 w 2073"/>
                  <a:gd name="T61" fmla="*/ 46 h 626"/>
                  <a:gd name="T62" fmla="*/ 1196 w 2073"/>
                  <a:gd name="T63" fmla="*/ 27 h 626"/>
                  <a:gd name="T64" fmla="*/ 1327 w 2073"/>
                  <a:gd name="T65" fmla="*/ 12 h 626"/>
                  <a:gd name="T66" fmla="*/ 1460 w 2073"/>
                  <a:gd name="T67" fmla="*/ 4 h 626"/>
                  <a:gd name="T68" fmla="*/ 1597 w 2073"/>
                  <a:gd name="T69"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73" h="626">
                    <a:moveTo>
                      <a:pt x="1597" y="0"/>
                    </a:moveTo>
                    <a:lnTo>
                      <a:pt x="1626" y="1"/>
                    </a:lnTo>
                    <a:lnTo>
                      <a:pt x="2073" y="270"/>
                    </a:lnTo>
                    <a:lnTo>
                      <a:pt x="1957" y="251"/>
                    </a:lnTo>
                    <a:lnTo>
                      <a:pt x="1840" y="239"/>
                    </a:lnTo>
                    <a:lnTo>
                      <a:pt x="1719" y="231"/>
                    </a:lnTo>
                    <a:lnTo>
                      <a:pt x="1597" y="228"/>
                    </a:lnTo>
                    <a:lnTo>
                      <a:pt x="1473" y="231"/>
                    </a:lnTo>
                    <a:lnTo>
                      <a:pt x="1350" y="239"/>
                    </a:lnTo>
                    <a:lnTo>
                      <a:pt x="1229" y="253"/>
                    </a:lnTo>
                    <a:lnTo>
                      <a:pt x="1112" y="271"/>
                    </a:lnTo>
                    <a:lnTo>
                      <a:pt x="997" y="294"/>
                    </a:lnTo>
                    <a:lnTo>
                      <a:pt x="885" y="322"/>
                    </a:lnTo>
                    <a:lnTo>
                      <a:pt x="776" y="353"/>
                    </a:lnTo>
                    <a:lnTo>
                      <a:pt x="671" y="389"/>
                    </a:lnTo>
                    <a:lnTo>
                      <a:pt x="571" y="429"/>
                    </a:lnTo>
                    <a:lnTo>
                      <a:pt x="474" y="473"/>
                    </a:lnTo>
                    <a:lnTo>
                      <a:pt x="382" y="521"/>
                    </a:lnTo>
                    <a:lnTo>
                      <a:pt x="295" y="572"/>
                    </a:lnTo>
                    <a:lnTo>
                      <a:pt x="213" y="626"/>
                    </a:lnTo>
                    <a:lnTo>
                      <a:pt x="0" y="498"/>
                    </a:lnTo>
                    <a:lnTo>
                      <a:pt x="84" y="434"/>
                    </a:lnTo>
                    <a:lnTo>
                      <a:pt x="175" y="375"/>
                    </a:lnTo>
                    <a:lnTo>
                      <a:pt x="271" y="318"/>
                    </a:lnTo>
                    <a:lnTo>
                      <a:pt x="371" y="266"/>
                    </a:lnTo>
                    <a:lnTo>
                      <a:pt x="476" y="219"/>
                    </a:lnTo>
                    <a:lnTo>
                      <a:pt x="587" y="174"/>
                    </a:lnTo>
                    <a:lnTo>
                      <a:pt x="701" y="135"/>
                    </a:lnTo>
                    <a:lnTo>
                      <a:pt x="820" y="100"/>
                    </a:lnTo>
                    <a:lnTo>
                      <a:pt x="942" y="70"/>
                    </a:lnTo>
                    <a:lnTo>
                      <a:pt x="1067" y="46"/>
                    </a:lnTo>
                    <a:lnTo>
                      <a:pt x="1196" y="27"/>
                    </a:lnTo>
                    <a:lnTo>
                      <a:pt x="1327" y="12"/>
                    </a:lnTo>
                    <a:lnTo>
                      <a:pt x="1460" y="4"/>
                    </a:lnTo>
                    <a:lnTo>
                      <a:pt x="1597" y="0"/>
                    </a:lnTo>
                    <a:close/>
                  </a:path>
                </a:pathLst>
              </a:custGeom>
              <a:solidFill>
                <a:srgbClr val="F6DA3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3" name="Freeform 11">
                <a:extLst>
                  <a:ext uri="{FF2B5EF4-FFF2-40B4-BE49-F238E27FC236}">
                    <a16:creationId xmlns:a16="http://schemas.microsoft.com/office/drawing/2014/main" id="{2A032A45-318D-4682-81CE-05AF02B0E0A8}"/>
                  </a:ext>
                </a:extLst>
              </p:cNvPr>
              <p:cNvSpPr>
                <a:spLocks/>
              </p:cNvSpPr>
              <p:nvPr/>
            </p:nvSpPr>
            <p:spPr bwMode="auto">
              <a:xfrm>
                <a:off x="749839" y="3259733"/>
                <a:ext cx="1033728" cy="624582"/>
              </a:xfrm>
              <a:custGeom>
                <a:avLst/>
                <a:gdLst>
                  <a:gd name="T0" fmla="*/ 1428 w 2857"/>
                  <a:gd name="T1" fmla="*/ 0 h 1726"/>
                  <a:gd name="T2" fmla="*/ 1450 w 2857"/>
                  <a:gd name="T3" fmla="*/ 2 h 1726"/>
                  <a:gd name="T4" fmla="*/ 1469 w 2857"/>
                  <a:gd name="T5" fmla="*/ 6 h 1726"/>
                  <a:gd name="T6" fmla="*/ 1486 w 2857"/>
                  <a:gd name="T7" fmla="*/ 14 h 1726"/>
                  <a:gd name="T8" fmla="*/ 2826 w 2857"/>
                  <a:gd name="T9" fmla="*/ 816 h 1726"/>
                  <a:gd name="T10" fmla="*/ 2844 w 2857"/>
                  <a:gd name="T11" fmla="*/ 831 h 1726"/>
                  <a:gd name="T12" fmla="*/ 2853 w 2857"/>
                  <a:gd name="T13" fmla="*/ 847 h 1726"/>
                  <a:gd name="T14" fmla="*/ 2857 w 2857"/>
                  <a:gd name="T15" fmla="*/ 864 h 1726"/>
                  <a:gd name="T16" fmla="*/ 2853 w 2857"/>
                  <a:gd name="T17" fmla="*/ 879 h 1726"/>
                  <a:gd name="T18" fmla="*/ 2844 w 2857"/>
                  <a:gd name="T19" fmla="*/ 895 h 1726"/>
                  <a:gd name="T20" fmla="*/ 2826 w 2857"/>
                  <a:gd name="T21" fmla="*/ 910 h 1726"/>
                  <a:gd name="T22" fmla="*/ 1486 w 2857"/>
                  <a:gd name="T23" fmla="*/ 1712 h 1726"/>
                  <a:gd name="T24" fmla="*/ 1469 w 2857"/>
                  <a:gd name="T25" fmla="*/ 1721 h 1726"/>
                  <a:gd name="T26" fmla="*/ 1450 w 2857"/>
                  <a:gd name="T27" fmla="*/ 1724 h 1726"/>
                  <a:gd name="T28" fmla="*/ 1428 w 2857"/>
                  <a:gd name="T29" fmla="*/ 1726 h 1726"/>
                  <a:gd name="T30" fmla="*/ 1407 w 2857"/>
                  <a:gd name="T31" fmla="*/ 1724 h 1726"/>
                  <a:gd name="T32" fmla="*/ 1387 w 2857"/>
                  <a:gd name="T33" fmla="*/ 1721 h 1726"/>
                  <a:gd name="T34" fmla="*/ 1371 w 2857"/>
                  <a:gd name="T35" fmla="*/ 1712 h 1726"/>
                  <a:gd name="T36" fmla="*/ 31 w 2857"/>
                  <a:gd name="T37" fmla="*/ 910 h 1726"/>
                  <a:gd name="T38" fmla="*/ 16 w 2857"/>
                  <a:gd name="T39" fmla="*/ 897 h 1726"/>
                  <a:gd name="T40" fmla="*/ 5 w 2857"/>
                  <a:gd name="T41" fmla="*/ 884 h 1726"/>
                  <a:gd name="T42" fmla="*/ 0 w 2857"/>
                  <a:gd name="T43" fmla="*/ 870 h 1726"/>
                  <a:gd name="T44" fmla="*/ 0 w 2857"/>
                  <a:gd name="T45" fmla="*/ 856 h 1726"/>
                  <a:gd name="T46" fmla="*/ 5 w 2857"/>
                  <a:gd name="T47" fmla="*/ 842 h 1726"/>
                  <a:gd name="T48" fmla="*/ 16 w 2857"/>
                  <a:gd name="T49" fmla="*/ 829 h 1726"/>
                  <a:gd name="T50" fmla="*/ 31 w 2857"/>
                  <a:gd name="T51" fmla="*/ 816 h 1726"/>
                  <a:gd name="T52" fmla="*/ 1371 w 2857"/>
                  <a:gd name="T53" fmla="*/ 14 h 1726"/>
                  <a:gd name="T54" fmla="*/ 1387 w 2857"/>
                  <a:gd name="T55" fmla="*/ 6 h 1726"/>
                  <a:gd name="T56" fmla="*/ 1407 w 2857"/>
                  <a:gd name="T57" fmla="*/ 2 h 1726"/>
                  <a:gd name="T58" fmla="*/ 1428 w 2857"/>
                  <a:gd name="T59" fmla="*/ 0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6">
                    <a:moveTo>
                      <a:pt x="1428" y="0"/>
                    </a:moveTo>
                    <a:lnTo>
                      <a:pt x="1450" y="2"/>
                    </a:lnTo>
                    <a:lnTo>
                      <a:pt x="1469" y="6"/>
                    </a:lnTo>
                    <a:lnTo>
                      <a:pt x="1486" y="14"/>
                    </a:lnTo>
                    <a:lnTo>
                      <a:pt x="2826" y="816"/>
                    </a:lnTo>
                    <a:lnTo>
                      <a:pt x="2844" y="831"/>
                    </a:lnTo>
                    <a:lnTo>
                      <a:pt x="2853" y="847"/>
                    </a:lnTo>
                    <a:lnTo>
                      <a:pt x="2857" y="864"/>
                    </a:lnTo>
                    <a:lnTo>
                      <a:pt x="2853" y="879"/>
                    </a:lnTo>
                    <a:lnTo>
                      <a:pt x="2844" y="895"/>
                    </a:lnTo>
                    <a:lnTo>
                      <a:pt x="2826" y="910"/>
                    </a:lnTo>
                    <a:lnTo>
                      <a:pt x="1486" y="1712"/>
                    </a:lnTo>
                    <a:lnTo>
                      <a:pt x="1469" y="1721"/>
                    </a:lnTo>
                    <a:lnTo>
                      <a:pt x="1450" y="1724"/>
                    </a:lnTo>
                    <a:lnTo>
                      <a:pt x="1428" y="1726"/>
                    </a:lnTo>
                    <a:lnTo>
                      <a:pt x="1407" y="1724"/>
                    </a:lnTo>
                    <a:lnTo>
                      <a:pt x="1387" y="1721"/>
                    </a:lnTo>
                    <a:lnTo>
                      <a:pt x="1371" y="1712"/>
                    </a:lnTo>
                    <a:lnTo>
                      <a:pt x="31" y="910"/>
                    </a:lnTo>
                    <a:lnTo>
                      <a:pt x="16" y="897"/>
                    </a:lnTo>
                    <a:lnTo>
                      <a:pt x="5" y="884"/>
                    </a:lnTo>
                    <a:lnTo>
                      <a:pt x="0" y="870"/>
                    </a:lnTo>
                    <a:lnTo>
                      <a:pt x="0" y="856"/>
                    </a:lnTo>
                    <a:lnTo>
                      <a:pt x="5" y="842"/>
                    </a:lnTo>
                    <a:lnTo>
                      <a:pt x="16" y="829"/>
                    </a:lnTo>
                    <a:lnTo>
                      <a:pt x="31" y="816"/>
                    </a:lnTo>
                    <a:lnTo>
                      <a:pt x="1371" y="14"/>
                    </a:lnTo>
                    <a:lnTo>
                      <a:pt x="1387" y="6"/>
                    </a:lnTo>
                    <a:lnTo>
                      <a:pt x="1407" y="2"/>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4" name="Freeform 12">
                <a:extLst>
                  <a:ext uri="{FF2B5EF4-FFF2-40B4-BE49-F238E27FC236}">
                    <a16:creationId xmlns:a16="http://schemas.microsoft.com/office/drawing/2014/main" id="{E5496F48-0036-4EC2-9B60-613E1007771C}"/>
                  </a:ext>
                </a:extLst>
              </p:cNvPr>
              <p:cNvSpPr>
                <a:spLocks/>
              </p:cNvSpPr>
              <p:nvPr/>
            </p:nvSpPr>
            <p:spPr bwMode="auto">
              <a:xfrm>
                <a:off x="822254" y="3304994"/>
                <a:ext cx="888897" cy="534063"/>
              </a:xfrm>
              <a:custGeom>
                <a:avLst/>
                <a:gdLst>
                  <a:gd name="T0" fmla="*/ 1228 w 2455"/>
                  <a:gd name="T1" fmla="*/ 0 h 1474"/>
                  <a:gd name="T2" fmla="*/ 2455 w 2455"/>
                  <a:gd name="T3" fmla="*/ 736 h 1474"/>
                  <a:gd name="T4" fmla="*/ 1228 w 2455"/>
                  <a:gd name="T5" fmla="*/ 1474 h 1474"/>
                  <a:gd name="T6" fmla="*/ 0 w 2455"/>
                  <a:gd name="T7" fmla="*/ 736 h 1474"/>
                  <a:gd name="T8" fmla="*/ 1228 w 2455"/>
                  <a:gd name="T9" fmla="*/ 0 h 1474"/>
                </a:gdLst>
                <a:ahLst/>
                <a:cxnLst>
                  <a:cxn ang="0">
                    <a:pos x="T0" y="T1"/>
                  </a:cxn>
                  <a:cxn ang="0">
                    <a:pos x="T2" y="T3"/>
                  </a:cxn>
                  <a:cxn ang="0">
                    <a:pos x="T4" y="T5"/>
                  </a:cxn>
                  <a:cxn ang="0">
                    <a:pos x="T6" y="T7"/>
                  </a:cxn>
                  <a:cxn ang="0">
                    <a:pos x="T8" y="T9"/>
                  </a:cxn>
                </a:cxnLst>
                <a:rect l="0" t="0" r="r" b="b"/>
                <a:pathLst>
                  <a:path w="2455" h="1474">
                    <a:moveTo>
                      <a:pt x="1228" y="0"/>
                    </a:moveTo>
                    <a:lnTo>
                      <a:pt x="2455" y="736"/>
                    </a:lnTo>
                    <a:lnTo>
                      <a:pt x="1228" y="1474"/>
                    </a:lnTo>
                    <a:lnTo>
                      <a:pt x="0" y="736"/>
                    </a:lnTo>
                    <a:lnTo>
                      <a:pt x="1228"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5" name="Freeform 13">
                <a:extLst>
                  <a:ext uri="{FF2B5EF4-FFF2-40B4-BE49-F238E27FC236}">
                    <a16:creationId xmlns:a16="http://schemas.microsoft.com/office/drawing/2014/main" id="{EE625B7E-5018-4A8B-A9B5-631364E6F696}"/>
                  </a:ext>
                </a:extLst>
              </p:cNvPr>
              <p:cNvSpPr>
                <a:spLocks/>
              </p:cNvSpPr>
              <p:nvPr/>
            </p:nvSpPr>
            <p:spPr bwMode="auto">
              <a:xfrm>
                <a:off x="887428" y="3343011"/>
                <a:ext cx="552167" cy="333110"/>
              </a:xfrm>
              <a:custGeom>
                <a:avLst/>
                <a:gdLst>
                  <a:gd name="T0" fmla="*/ 1227 w 1528"/>
                  <a:gd name="T1" fmla="*/ 0 h 916"/>
                  <a:gd name="T2" fmla="*/ 1528 w 1528"/>
                  <a:gd name="T3" fmla="*/ 180 h 916"/>
                  <a:gd name="T4" fmla="*/ 299 w 1528"/>
                  <a:gd name="T5" fmla="*/ 916 h 916"/>
                  <a:gd name="T6" fmla="*/ 0 w 1528"/>
                  <a:gd name="T7" fmla="*/ 736 h 916"/>
                  <a:gd name="T8" fmla="*/ 1227 w 1528"/>
                  <a:gd name="T9" fmla="*/ 0 h 916"/>
                </a:gdLst>
                <a:ahLst/>
                <a:cxnLst>
                  <a:cxn ang="0">
                    <a:pos x="T0" y="T1"/>
                  </a:cxn>
                  <a:cxn ang="0">
                    <a:pos x="T2" y="T3"/>
                  </a:cxn>
                  <a:cxn ang="0">
                    <a:pos x="T4" y="T5"/>
                  </a:cxn>
                  <a:cxn ang="0">
                    <a:pos x="T6" y="T7"/>
                  </a:cxn>
                  <a:cxn ang="0">
                    <a:pos x="T8" y="T9"/>
                  </a:cxn>
                </a:cxnLst>
                <a:rect l="0" t="0" r="r" b="b"/>
                <a:pathLst>
                  <a:path w="1528" h="916">
                    <a:moveTo>
                      <a:pt x="1227" y="0"/>
                    </a:moveTo>
                    <a:lnTo>
                      <a:pt x="1528" y="180"/>
                    </a:lnTo>
                    <a:lnTo>
                      <a:pt x="299" y="916"/>
                    </a:lnTo>
                    <a:lnTo>
                      <a:pt x="0" y="736"/>
                    </a:lnTo>
                    <a:lnTo>
                      <a:pt x="1227"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6" name="Freeform 14">
                <a:extLst>
                  <a:ext uri="{FF2B5EF4-FFF2-40B4-BE49-F238E27FC236}">
                    <a16:creationId xmlns:a16="http://schemas.microsoft.com/office/drawing/2014/main" id="{DBFFB891-15A1-4A95-BEE4-AA86E8853A29}"/>
                  </a:ext>
                </a:extLst>
              </p:cNvPr>
              <p:cNvSpPr>
                <a:spLocks/>
              </p:cNvSpPr>
              <p:nvPr/>
            </p:nvSpPr>
            <p:spPr bwMode="auto">
              <a:xfrm>
                <a:off x="1053983" y="3440772"/>
                <a:ext cx="546735" cy="334921"/>
              </a:xfrm>
              <a:custGeom>
                <a:avLst/>
                <a:gdLst>
                  <a:gd name="T0" fmla="*/ 1213 w 1513"/>
                  <a:gd name="T1" fmla="*/ 0 h 923"/>
                  <a:gd name="T2" fmla="*/ 1513 w 1513"/>
                  <a:gd name="T3" fmla="*/ 180 h 923"/>
                  <a:gd name="T4" fmla="*/ 295 w 1513"/>
                  <a:gd name="T5" fmla="*/ 923 h 923"/>
                  <a:gd name="T6" fmla="*/ 0 w 1513"/>
                  <a:gd name="T7" fmla="*/ 745 h 923"/>
                  <a:gd name="T8" fmla="*/ 1213 w 1513"/>
                  <a:gd name="T9" fmla="*/ 0 h 923"/>
                </a:gdLst>
                <a:ahLst/>
                <a:cxnLst>
                  <a:cxn ang="0">
                    <a:pos x="T0" y="T1"/>
                  </a:cxn>
                  <a:cxn ang="0">
                    <a:pos x="T2" y="T3"/>
                  </a:cxn>
                  <a:cxn ang="0">
                    <a:pos x="T4" y="T5"/>
                  </a:cxn>
                  <a:cxn ang="0">
                    <a:pos x="T6" y="T7"/>
                  </a:cxn>
                  <a:cxn ang="0">
                    <a:pos x="T8" y="T9"/>
                  </a:cxn>
                </a:cxnLst>
                <a:rect l="0" t="0" r="r" b="b"/>
                <a:pathLst>
                  <a:path w="1513" h="923">
                    <a:moveTo>
                      <a:pt x="1213" y="0"/>
                    </a:moveTo>
                    <a:lnTo>
                      <a:pt x="1513" y="180"/>
                    </a:lnTo>
                    <a:lnTo>
                      <a:pt x="295" y="923"/>
                    </a:lnTo>
                    <a:lnTo>
                      <a:pt x="0" y="745"/>
                    </a:lnTo>
                    <a:lnTo>
                      <a:pt x="1213"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7" name="Freeform 15">
                <a:extLst>
                  <a:ext uri="{FF2B5EF4-FFF2-40B4-BE49-F238E27FC236}">
                    <a16:creationId xmlns:a16="http://schemas.microsoft.com/office/drawing/2014/main" id="{913C3946-B1F7-4A8A-B5E2-6F49530D6F53}"/>
                  </a:ext>
                </a:extLst>
              </p:cNvPr>
              <p:cNvSpPr>
                <a:spLocks/>
              </p:cNvSpPr>
              <p:nvPr/>
            </p:nvSpPr>
            <p:spPr bwMode="auto">
              <a:xfrm>
                <a:off x="1099242" y="3364736"/>
                <a:ext cx="510527" cy="307765"/>
              </a:xfrm>
              <a:custGeom>
                <a:avLst/>
                <a:gdLst>
                  <a:gd name="T0" fmla="*/ 184 w 1412"/>
                  <a:gd name="T1" fmla="*/ 0 h 847"/>
                  <a:gd name="T2" fmla="*/ 1412 w 1412"/>
                  <a:gd name="T3" fmla="*/ 737 h 847"/>
                  <a:gd name="T4" fmla="*/ 1227 w 1412"/>
                  <a:gd name="T5" fmla="*/ 847 h 847"/>
                  <a:gd name="T6" fmla="*/ 0 w 1412"/>
                  <a:gd name="T7" fmla="*/ 111 h 847"/>
                  <a:gd name="T8" fmla="*/ 184 w 1412"/>
                  <a:gd name="T9" fmla="*/ 0 h 847"/>
                </a:gdLst>
                <a:ahLst/>
                <a:cxnLst>
                  <a:cxn ang="0">
                    <a:pos x="T0" y="T1"/>
                  </a:cxn>
                  <a:cxn ang="0">
                    <a:pos x="T2" y="T3"/>
                  </a:cxn>
                  <a:cxn ang="0">
                    <a:pos x="T4" y="T5"/>
                  </a:cxn>
                  <a:cxn ang="0">
                    <a:pos x="T6" y="T7"/>
                  </a:cxn>
                  <a:cxn ang="0">
                    <a:pos x="T8" y="T9"/>
                  </a:cxn>
                </a:cxnLst>
                <a:rect l="0" t="0" r="r" b="b"/>
                <a:pathLst>
                  <a:path w="1412" h="847">
                    <a:moveTo>
                      <a:pt x="184" y="0"/>
                    </a:moveTo>
                    <a:lnTo>
                      <a:pt x="1412" y="737"/>
                    </a:lnTo>
                    <a:lnTo>
                      <a:pt x="1227" y="847"/>
                    </a:lnTo>
                    <a:lnTo>
                      <a:pt x="0" y="111"/>
                    </a:lnTo>
                    <a:lnTo>
                      <a:pt x="184" y="0"/>
                    </a:lnTo>
                    <a:close/>
                  </a:path>
                </a:pathLst>
              </a:custGeom>
              <a:solidFill>
                <a:srgbClr val="4BA6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8" name="Freeform 16">
                <a:extLst>
                  <a:ext uri="{FF2B5EF4-FFF2-40B4-BE49-F238E27FC236}">
                    <a16:creationId xmlns:a16="http://schemas.microsoft.com/office/drawing/2014/main" id="{B7D2E8DF-E867-48B0-8849-99759ED0FB3D}"/>
                  </a:ext>
                </a:extLst>
              </p:cNvPr>
              <p:cNvSpPr>
                <a:spLocks/>
              </p:cNvSpPr>
              <p:nvPr/>
            </p:nvSpPr>
            <p:spPr bwMode="auto">
              <a:xfrm>
                <a:off x="749839" y="3008091"/>
                <a:ext cx="1033728" cy="624582"/>
              </a:xfrm>
              <a:custGeom>
                <a:avLst/>
                <a:gdLst>
                  <a:gd name="T0" fmla="*/ 1428 w 2857"/>
                  <a:gd name="T1" fmla="*/ 0 h 1725"/>
                  <a:gd name="T2" fmla="*/ 1450 w 2857"/>
                  <a:gd name="T3" fmla="*/ 1 h 1725"/>
                  <a:gd name="T4" fmla="*/ 1469 w 2857"/>
                  <a:gd name="T5" fmla="*/ 4 h 1725"/>
                  <a:gd name="T6" fmla="*/ 1486 w 2857"/>
                  <a:gd name="T7" fmla="*/ 12 h 1725"/>
                  <a:gd name="T8" fmla="*/ 2826 w 2857"/>
                  <a:gd name="T9" fmla="*/ 816 h 1725"/>
                  <a:gd name="T10" fmla="*/ 2844 w 2857"/>
                  <a:gd name="T11" fmla="*/ 830 h 1725"/>
                  <a:gd name="T12" fmla="*/ 2853 w 2857"/>
                  <a:gd name="T13" fmla="*/ 846 h 1725"/>
                  <a:gd name="T14" fmla="*/ 2857 w 2857"/>
                  <a:gd name="T15" fmla="*/ 862 h 1725"/>
                  <a:gd name="T16" fmla="*/ 2853 w 2857"/>
                  <a:gd name="T17" fmla="*/ 879 h 1725"/>
                  <a:gd name="T18" fmla="*/ 2844 w 2857"/>
                  <a:gd name="T19" fmla="*/ 894 h 1725"/>
                  <a:gd name="T20" fmla="*/ 2826 w 2857"/>
                  <a:gd name="T21" fmla="*/ 908 h 1725"/>
                  <a:gd name="T22" fmla="*/ 1486 w 2857"/>
                  <a:gd name="T23" fmla="*/ 1712 h 1725"/>
                  <a:gd name="T24" fmla="*/ 1469 w 2857"/>
                  <a:gd name="T25" fmla="*/ 1719 h 1725"/>
                  <a:gd name="T26" fmla="*/ 1450 w 2857"/>
                  <a:gd name="T27" fmla="*/ 1724 h 1725"/>
                  <a:gd name="T28" fmla="*/ 1428 w 2857"/>
                  <a:gd name="T29" fmla="*/ 1725 h 1725"/>
                  <a:gd name="T30" fmla="*/ 1407 w 2857"/>
                  <a:gd name="T31" fmla="*/ 1724 h 1725"/>
                  <a:gd name="T32" fmla="*/ 1387 w 2857"/>
                  <a:gd name="T33" fmla="*/ 1719 h 1725"/>
                  <a:gd name="T34" fmla="*/ 1371 w 2857"/>
                  <a:gd name="T35" fmla="*/ 1712 h 1725"/>
                  <a:gd name="T36" fmla="*/ 31 w 2857"/>
                  <a:gd name="T37" fmla="*/ 908 h 1725"/>
                  <a:gd name="T38" fmla="*/ 16 w 2857"/>
                  <a:gd name="T39" fmla="*/ 897 h 1725"/>
                  <a:gd name="T40" fmla="*/ 5 w 2857"/>
                  <a:gd name="T41" fmla="*/ 883 h 1725"/>
                  <a:gd name="T42" fmla="*/ 0 w 2857"/>
                  <a:gd name="T43" fmla="*/ 869 h 1725"/>
                  <a:gd name="T44" fmla="*/ 0 w 2857"/>
                  <a:gd name="T45" fmla="*/ 854 h 1725"/>
                  <a:gd name="T46" fmla="*/ 5 w 2857"/>
                  <a:gd name="T47" fmla="*/ 841 h 1725"/>
                  <a:gd name="T48" fmla="*/ 16 w 2857"/>
                  <a:gd name="T49" fmla="*/ 828 h 1725"/>
                  <a:gd name="T50" fmla="*/ 31 w 2857"/>
                  <a:gd name="T51" fmla="*/ 816 h 1725"/>
                  <a:gd name="T52" fmla="*/ 1371 w 2857"/>
                  <a:gd name="T53" fmla="*/ 12 h 1725"/>
                  <a:gd name="T54" fmla="*/ 1387 w 2857"/>
                  <a:gd name="T55" fmla="*/ 4 h 1725"/>
                  <a:gd name="T56" fmla="*/ 1407 w 2857"/>
                  <a:gd name="T57" fmla="*/ 1 h 1725"/>
                  <a:gd name="T58" fmla="*/ 1428 w 2857"/>
                  <a:gd name="T59"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7" h="1725">
                    <a:moveTo>
                      <a:pt x="1428" y="0"/>
                    </a:moveTo>
                    <a:lnTo>
                      <a:pt x="1450" y="1"/>
                    </a:lnTo>
                    <a:lnTo>
                      <a:pt x="1469" y="4"/>
                    </a:lnTo>
                    <a:lnTo>
                      <a:pt x="1486" y="12"/>
                    </a:lnTo>
                    <a:lnTo>
                      <a:pt x="2826" y="816"/>
                    </a:lnTo>
                    <a:lnTo>
                      <a:pt x="2844" y="830"/>
                    </a:lnTo>
                    <a:lnTo>
                      <a:pt x="2853" y="846"/>
                    </a:lnTo>
                    <a:lnTo>
                      <a:pt x="2857" y="862"/>
                    </a:lnTo>
                    <a:lnTo>
                      <a:pt x="2853" y="879"/>
                    </a:lnTo>
                    <a:lnTo>
                      <a:pt x="2844" y="894"/>
                    </a:lnTo>
                    <a:lnTo>
                      <a:pt x="2826" y="908"/>
                    </a:lnTo>
                    <a:lnTo>
                      <a:pt x="1486" y="1712"/>
                    </a:lnTo>
                    <a:lnTo>
                      <a:pt x="1469" y="1719"/>
                    </a:lnTo>
                    <a:lnTo>
                      <a:pt x="1450" y="1724"/>
                    </a:lnTo>
                    <a:lnTo>
                      <a:pt x="1428" y="1725"/>
                    </a:lnTo>
                    <a:lnTo>
                      <a:pt x="1407" y="1724"/>
                    </a:lnTo>
                    <a:lnTo>
                      <a:pt x="1387" y="1719"/>
                    </a:lnTo>
                    <a:lnTo>
                      <a:pt x="1371" y="1712"/>
                    </a:lnTo>
                    <a:lnTo>
                      <a:pt x="31" y="908"/>
                    </a:lnTo>
                    <a:lnTo>
                      <a:pt x="16" y="897"/>
                    </a:lnTo>
                    <a:lnTo>
                      <a:pt x="5" y="883"/>
                    </a:lnTo>
                    <a:lnTo>
                      <a:pt x="0" y="869"/>
                    </a:lnTo>
                    <a:lnTo>
                      <a:pt x="0" y="854"/>
                    </a:lnTo>
                    <a:lnTo>
                      <a:pt x="5" y="841"/>
                    </a:lnTo>
                    <a:lnTo>
                      <a:pt x="16" y="828"/>
                    </a:lnTo>
                    <a:lnTo>
                      <a:pt x="31" y="816"/>
                    </a:lnTo>
                    <a:lnTo>
                      <a:pt x="1371" y="12"/>
                    </a:lnTo>
                    <a:lnTo>
                      <a:pt x="1387" y="4"/>
                    </a:lnTo>
                    <a:lnTo>
                      <a:pt x="1407" y="1"/>
                    </a:lnTo>
                    <a:lnTo>
                      <a:pt x="142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39" name="Freeform 17">
                <a:extLst>
                  <a:ext uri="{FF2B5EF4-FFF2-40B4-BE49-F238E27FC236}">
                    <a16:creationId xmlns:a16="http://schemas.microsoft.com/office/drawing/2014/main" id="{42DA40E1-C2C8-4A2C-9BE3-4D996CAD736D}"/>
                  </a:ext>
                </a:extLst>
              </p:cNvPr>
              <p:cNvSpPr>
                <a:spLocks/>
              </p:cNvSpPr>
              <p:nvPr/>
            </p:nvSpPr>
            <p:spPr bwMode="auto">
              <a:xfrm>
                <a:off x="822254" y="3053350"/>
                <a:ext cx="888897" cy="534062"/>
              </a:xfrm>
              <a:custGeom>
                <a:avLst/>
                <a:gdLst>
                  <a:gd name="T0" fmla="*/ 1228 w 2455"/>
                  <a:gd name="T1" fmla="*/ 0 h 1473"/>
                  <a:gd name="T2" fmla="*/ 2455 w 2455"/>
                  <a:gd name="T3" fmla="*/ 737 h 1473"/>
                  <a:gd name="T4" fmla="*/ 1228 w 2455"/>
                  <a:gd name="T5" fmla="*/ 1473 h 1473"/>
                  <a:gd name="T6" fmla="*/ 0 w 2455"/>
                  <a:gd name="T7" fmla="*/ 737 h 1473"/>
                  <a:gd name="T8" fmla="*/ 1228 w 2455"/>
                  <a:gd name="T9" fmla="*/ 0 h 1473"/>
                </a:gdLst>
                <a:ahLst/>
                <a:cxnLst>
                  <a:cxn ang="0">
                    <a:pos x="T0" y="T1"/>
                  </a:cxn>
                  <a:cxn ang="0">
                    <a:pos x="T2" y="T3"/>
                  </a:cxn>
                  <a:cxn ang="0">
                    <a:pos x="T4" y="T5"/>
                  </a:cxn>
                  <a:cxn ang="0">
                    <a:pos x="T6" y="T7"/>
                  </a:cxn>
                  <a:cxn ang="0">
                    <a:pos x="T8" y="T9"/>
                  </a:cxn>
                </a:cxnLst>
                <a:rect l="0" t="0" r="r" b="b"/>
                <a:pathLst>
                  <a:path w="2455" h="1473">
                    <a:moveTo>
                      <a:pt x="1228" y="0"/>
                    </a:moveTo>
                    <a:lnTo>
                      <a:pt x="2455" y="737"/>
                    </a:lnTo>
                    <a:lnTo>
                      <a:pt x="1228" y="1473"/>
                    </a:lnTo>
                    <a:lnTo>
                      <a:pt x="0" y="737"/>
                    </a:lnTo>
                    <a:lnTo>
                      <a:pt x="1228"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0" name="Freeform 18">
                <a:extLst>
                  <a:ext uri="{FF2B5EF4-FFF2-40B4-BE49-F238E27FC236}">
                    <a16:creationId xmlns:a16="http://schemas.microsoft.com/office/drawing/2014/main" id="{86CED7B5-327C-46C0-A8A7-A8E5878E172A}"/>
                  </a:ext>
                </a:extLst>
              </p:cNvPr>
              <p:cNvSpPr>
                <a:spLocks/>
              </p:cNvSpPr>
              <p:nvPr/>
            </p:nvSpPr>
            <p:spPr bwMode="auto">
              <a:xfrm>
                <a:off x="1160795" y="3053350"/>
                <a:ext cx="550356" cy="459837"/>
              </a:xfrm>
              <a:custGeom>
                <a:avLst/>
                <a:gdLst>
                  <a:gd name="T0" fmla="*/ 290 w 1517"/>
                  <a:gd name="T1" fmla="*/ 0 h 1271"/>
                  <a:gd name="T2" fmla="*/ 1517 w 1517"/>
                  <a:gd name="T3" fmla="*/ 737 h 1271"/>
                  <a:gd name="T4" fmla="*/ 627 w 1517"/>
                  <a:gd name="T5" fmla="*/ 1271 h 1271"/>
                  <a:gd name="T6" fmla="*/ 603 w 1517"/>
                  <a:gd name="T7" fmla="*/ 1241 h 1271"/>
                  <a:gd name="T8" fmla="*/ 586 w 1517"/>
                  <a:gd name="T9" fmla="*/ 1212 h 1271"/>
                  <a:gd name="T10" fmla="*/ 577 w 1517"/>
                  <a:gd name="T11" fmla="*/ 1182 h 1271"/>
                  <a:gd name="T12" fmla="*/ 572 w 1517"/>
                  <a:gd name="T13" fmla="*/ 1151 h 1271"/>
                  <a:gd name="T14" fmla="*/ 572 w 1517"/>
                  <a:gd name="T15" fmla="*/ 1120 h 1271"/>
                  <a:gd name="T16" fmla="*/ 574 w 1517"/>
                  <a:gd name="T17" fmla="*/ 1090 h 1271"/>
                  <a:gd name="T18" fmla="*/ 580 w 1517"/>
                  <a:gd name="T19" fmla="*/ 1058 h 1271"/>
                  <a:gd name="T20" fmla="*/ 587 w 1517"/>
                  <a:gd name="T21" fmla="*/ 1027 h 1271"/>
                  <a:gd name="T22" fmla="*/ 595 w 1517"/>
                  <a:gd name="T23" fmla="*/ 995 h 1271"/>
                  <a:gd name="T24" fmla="*/ 601 w 1517"/>
                  <a:gd name="T25" fmla="*/ 964 h 1271"/>
                  <a:gd name="T26" fmla="*/ 606 w 1517"/>
                  <a:gd name="T27" fmla="*/ 932 h 1271"/>
                  <a:gd name="T28" fmla="*/ 608 w 1517"/>
                  <a:gd name="T29" fmla="*/ 901 h 1271"/>
                  <a:gd name="T30" fmla="*/ 606 w 1517"/>
                  <a:gd name="T31" fmla="*/ 871 h 1271"/>
                  <a:gd name="T32" fmla="*/ 600 w 1517"/>
                  <a:gd name="T33" fmla="*/ 839 h 1271"/>
                  <a:gd name="T34" fmla="*/ 590 w 1517"/>
                  <a:gd name="T35" fmla="*/ 819 h 1271"/>
                  <a:gd name="T36" fmla="*/ 574 w 1517"/>
                  <a:gd name="T37" fmla="*/ 797 h 1271"/>
                  <a:gd name="T38" fmla="*/ 556 w 1517"/>
                  <a:gd name="T39" fmla="*/ 776 h 1271"/>
                  <a:gd name="T40" fmla="*/ 532 w 1517"/>
                  <a:gd name="T41" fmla="*/ 754 h 1271"/>
                  <a:gd name="T42" fmla="*/ 515 w 1517"/>
                  <a:gd name="T43" fmla="*/ 737 h 1271"/>
                  <a:gd name="T44" fmla="*/ 498 w 1517"/>
                  <a:gd name="T45" fmla="*/ 718 h 1271"/>
                  <a:gd name="T46" fmla="*/ 483 w 1517"/>
                  <a:gd name="T47" fmla="*/ 700 h 1271"/>
                  <a:gd name="T48" fmla="*/ 471 w 1517"/>
                  <a:gd name="T49" fmla="*/ 681 h 1271"/>
                  <a:gd name="T50" fmla="*/ 465 w 1517"/>
                  <a:gd name="T51" fmla="*/ 660 h 1271"/>
                  <a:gd name="T52" fmla="*/ 465 w 1517"/>
                  <a:gd name="T53" fmla="*/ 639 h 1271"/>
                  <a:gd name="T54" fmla="*/ 470 w 1517"/>
                  <a:gd name="T55" fmla="*/ 617 h 1271"/>
                  <a:gd name="T56" fmla="*/ 479 w 1517"/>
                  <a:gd name="T57" fmla="*/ 596 h 1271"/>
                  <a:gd name="T58" fmla="*/ 490 w 1517"/>
                  <a:gd name="T59" fmla="*/ 575 h 1271"/>
                  <a:gd name="T60" fmla="*/ 502 w 1517"/>
                  <a:gd name="T61" fmla="*/ 554 h 1271"/>
                  <a:gd name="T62" fmla="*/ 511 w 1517"/>
                  <a:gd name="T63" fmla="*/ 533 h 1271"/>
                  <a:gd name="T64" fmla="*/ 519 w 1517"/>
                  <a:gd name="T65" fmla="*/ 512 h 1271"/>
                  <a:gd name="T66" fmla="*/ 521 w 1517"/>
                  <a:gd name="T67" fmla="*/ 490 h 1271"/>
                  <a:gd name="T68" fmla="*/ 517 w 1517"/>
                  <a:gd name="T69" fmla="*/ 467 h 1271"/>
                  <a:gd name="T70" fmla="*/ 503 w 1517"/>
                  <a:gd name="T71" fmla="*/ 439 h 1271"/>
                  <a:gd name="T72" fmla="*/ 482 w 1517"/>
                  <a:gd name="T73" fmla="*/ 410 h 1271"/>
                  <a:gd name="T74" fmla="*/ 454 w 1517"/>
                  <a:gd name="T75" fmla="*/ 384 h 1271"/>
                  <a:gd name="T76" fmla="*/ 422 w 1517"/>
                  <a:gd name="T77" fmla="*/ 357 h 1271"/>
                  <a:gd name="T78" fmla="*/ 384 w 1517"/>
                  <a:gd name="T79" fmla="*/ 332 h 1271"/>
                  <a:gd name="T80" fmla="*/ 344 w 1517"/>
                  <a:gd name="T81" fmla="*/ 306 h 1271"/>
                  <a:gd name="T82" fmla="*/ 301 w 1517"/>
                  <a:gd name="T83" fmla="*/ 283 h 1271"/>
                  <a:gd name="T84" fmla="*/ 257 w 1517"/>
                  <a:gd name="T85" fmla="*/ 261 h 1271"/>
                  <a:gd name="T86" fmla="*/ 213 w 1517"/>
                  <a:gd name="T87" fmla="*/ 242 h 1271"/>
                  <a:gd name="T88" fmla="*/ 170 w 1517"/>
                  <a:gd name="T89" fmla="*/ 223 h 1271"/>
                  <a:gd name="T90" fmla="*/ 128 w 1517"/>
                  <a:gd name="T91" fmla="*/ 207 h 1271"/>
                  <a:gd name="T92" fmla="*/ 91 w 1517"/>
                  <a:gd name="T93" fmla="*/ 192 h 1271"/>
                  <a:gd name="T94" fmla="*/ 78 w 1517"/>
                  <a:gd name="T95" fmla="*/ 190 h 1271"/>
                  <a:gd name="T96" fmla="*/ 63 w 1517"/>
                  <a:gd name="T97" fmla="*/ 186 h 1271"/>
                  <a:gd name="T98" fmla="*/ 43 w 1517"/>
                  <a:gd name="T99" fmla="*/ 183 h 1271"/>
                  <a:gd name="T100" fmla="*/ 22 w 1517"/>
                  <a:gd name="T101" fmla="*/ 178 h 1271"/>
                  <a:gd name="T102" fmla="*/ 0 w 1517"/>
                  <a:gd name="T103" fmla="*/ 174 h 1271"/>
                  <a:gd name="T104" fmla="*/ 290 w 1517"/>
                  <a:gd name="T105"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7" h="1271">
                    <a:moveTo>
                      <a:pt x="290" y="0"/>
                    </a:moveTo>
                    <a:lnTo>
                      <a:pt x="1517" y="737"/>
                    </a:lnTo>
                    <a:lnTo>
                      <a:pt x="627" y="1271"/>
                    </a:lnTo>
                    <a:lnTo>
                      <a:pt x="603" y="1241"/>
                    </a:lnTo>
                    <a:lnTo>
                      <a:pt x="586" y="1212"/>
                    </a:lnTo>
                    <a:lnTo>
                      <a:pt x="577" y="1182"/>
                    </a:lnTo>
                    <a:lnTo>
                      <a:pt x="572" y="1151"/>
                    </a:lnTo>
                    <a:lnTo>
                      <a:pt x="572" y="1120"/>
                    </a:lnTo>
                    <a:lnTo>
                      <a:pt x="574" y="1090"/>
                    </a:lnTo>
                    <a:lnTo>
                      <a:pt x="580" y="1058"/>
                    </a:lnTo>
                    <a:lnTo>
                      <a:pt x="587" y="1027"/>
                    </a:lnTo>
                    <a:lnTo>
                      <a:pt x="595" y="995"/>
                    </a:lnTo>
                    <a:lnTo>
                      <a:pt x="601" y="964"/>
                    </a:lnTo>
                    <a:lnTo>
                      <a:pt x="606" y="932"/>
                    </a:lnTo>
                    <a:lnTo>
                      <a:pt x="608" y="901"/>
                    </a:lnTo>
                    <a:lnTo>
                      <a:pt x="606" y="871"/>
                    </a:lnTo>
                    <a:lnTo>
                      <a:pt x="600" y="839"/>
                    </a:lnTo>
                    <a:lnTo>
                      <a:pt x="590" y="819"/>
                    </a:lnTo>
                    <a:lnTo>
                      <a:pt x="574" y="797"/>
                    </a:lnTo>
                    <a:lnTo>
                      <a:pt x="556" y="776"/>
                    </a:lnTo>
                    <a:lnTo>
                      <a:pt x="532" y="754"/>
                    </a:lnTo>
                    <a:lnTo>
                      <a:pt x="515" y="737"/>
                    </a:lnTo>
                    <a:lnTo>
                      <a:pt x="498" y="718"/>
                    </a:lnTo>
                    <a:lnTo>
                      <a:pt x="483" y="700"/>
                    </a:lnTo>
                    <a:lnTo>
                      <a:pt x="471" y="681"/>
                    </a:lnTo>
                    <a:lnTo>
                      <a:pt x="465" y="660"/>
                    </a:lnTo>
                    <a:lnTo>
                      <a:pt x="465" y="639"/>
                    </a:lnTo>
                    <a:lnTo>
                      <a:pt x="470" y="617"/>
                    </a:lnTo>
                    <a:lnTo>
                      <a:pt x="479" y="596"/>
                    </a:lnTo>
                    <a:lnTo>
                      <a:pt x="490" y="575"/>
                    </a:lnTo>
                    <a:lnTo>
                      <a:pt x="502" y="554"/>
                    </a:lnTo>
                    <a:lnTo>
                      <a:pt x="511" y="533"/>
                    </a:lnTo>
                    <a:lnTo>
                      <a:pt x="519" y="512"/>
                    </a:lnTo>
                    <a:lnTo>
                      <a:pt x="521" y="490"/>
                    </a:lnTo>
                    <a:lnTo>
                      <a:pt x="517" y="467"/>
                    </a:lnTo>
                    <a:lnTo>
                      <a:pt x="503" y="439"/>
                    </a:lnTo>
                    <a:lnTo>
                      <a:pt x="482" y="410"/>
                    </a:lnTo>
                    <a:lnTo>
                      <a:pt x="454" y="384"/>
                    </a:lnTo>
                    <a:lnTo>
                      <a:pt x="422" y="357"/>
                    </a:lnTo>
                    <a:lnTo>
                      <a:pt x="384" y="332"/>
                    </a:lnTo>
                    <a:lnTo>
                      <a:pt x="344" y="306"/>
                    </a:lnTo>
                    <a:lnTo>
                      <a:pt x="301" y="283"/>
                    </a:lnTo>
                    <a:lnTo>
                      <a:pt x="257" y="261"/>
                    </a:lnTo>
                    <a:lnTo>
                      <a:pt x="213" y="242"/>
                    </a:lnTo>
                    <a:lnTo>
                      <a:pt x="170" y="223"/>
                    </a:lnTo>
                    <a:lnTo>
                      <a:pt x="128" y="207"/>
                    </a:lnTo>
                    <a:lnTo>
                      <a:pt x="91" y="192"/>
                    </a:lnTo>
                    <a:lnTo>
                      <a:pt x="78" y="190"/>
                    </a:lnTo>
                    <a:lnTo>
                      <a:pt x="63" y="186"/>
                    </a:lnTo>
                    <a:lnTo>
                      <a:pt x="43" y="183"/>
                    </a:lnTo>
                    <a:lnTo>
                      <a:pt x="22" y="178"/>
                    </a:lnTo>
                    <a:lnTo>
                      <a:pt x="0" y="174"/>
                    </a:lnTo>
                    <a:lnTo>
                      <a:pt x="290" y="0"/>
                    </a:lnTo>
                    <a:close/>
                  </a:path>
                </a:pathLst>
              </a:custGeom>
              <a:solidFill>
                <a:srgbClr val="377A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1" name="Freeform 19">
                <a:extLst>
                  <a:ext uri="{FF2B5EF4-FFF2-40B4-BE49-F238E27FC236}">
                    <a16:creationId xmlns:a16="http://schemas.microsoft.com/office/drawing/2014/main" id="{54C9A030-AF8E-43A1-A9A0-15EF0029B46D}"/>
                  </a:ext>
                </a:extLst>
              </p:cNvPr>
              <p:cNvSpPr>
                <a:spLocks/>
              </p:cNvSpPr>
              <p:nvPr/>
            </p:nvSpPr>
            <p:spPr bwMode="auto">
              <a:xfrm>
                <a:off x="1126398" y="3234388"/>
                <a:ext cx="70605" cy="47070"/>
              </a:xfrm>
              <a:custGeom>
                <a:avLst/>
                <a:gdLst>
                  <a:gd name="T0" fmla="*/ 100 w 197"/>
                  <a:gd name="T1" fmla="*/ 0 h 131"/>
                  <a:gd name="T2" fmla="*/ 126 w 197"/>
                  <a:gd name="T3" fmla="*/ 3 h 131"/>
                  <a:gd name="T4" fmla="*/ 149 w 197"/>
                  <a:gd name="T5" fmla="*/ 9 h 131"/>
                  <a:gd name="T6" fmla="*/ 168 w 197"/>
                  <a:gd name="T7" fmla="*/ 19 h 131"/>
                  <a:gd name="T8" fmla="*/ 183 w 197"/>
                  <a:gd name="T9" fmla="*/ 32 h 131"/>
                  <a:gd name="T10" fmla="*/ 194 w 197"/>
                  <a:gd name="T11" fmla="*/ 47 h 131"/>
                  <a:gd name="T12" fmla="*/ 197 w 197"/>
                  <a:gd name="T13" fmla="*/ 64 h 131"/>
                  <a:gd name="T14" fmla="*/ 195 w 197"/>
                  <a:gd name="T15" fmla="*/ 82 h 131"/>
                  <a:gd name="T16" fmla="*/ 185 w 197"/>
                  <a:gd name="T17" fmla="*/ 99 h 131"/>
                  <a:gd name="T18" fmla="*/ 169 w 197"/>
                  <a:gd name="T19" fmla="*/ 112 h 131"/>
                  <a:gd name="T20" fmla="*/ 148 w 197"/>
                  <a:gd name="T21" fmla="*/ 123 h 131"/>
                  <a:gd name="T22" fmla="*/ 123 w 197"/>
                  <a:gd name="T23" fmla="*/ 129 h 131"/>
                  <a:gd name="T24" fmla="*/ 96 w 197"/>
                  <a:gd name="T25" fmla="*/ 131 h 131"/>
                  <a:gd name="T26" fmla="*/ 69 w 197"/>
                  <a:gd name="T27" fmla="*/ 128 h 131"/>
                  <a:gd name="T28" fmla="*/ 45 w 197"/>
                  <a:gd name="T29" fmla="*/ 121 h 131"/>
                  <a:gd name="T30" fmla="*/ 26 w 197"/>
                  <a:gd name="T31" fmla="*/ 110 h 131"/>
                  <a:gd name="T32" fmla="*/ 11 w 197"/>
                  <a:gd name="T33" fmla="*/ 95 h 131"/>
                  <a:gd name="T34" fmla="*/ 1 w 197"/>
                  <a:gd name="T35" fmla="*/ 78 h 131"/>
                  <a:gd name="T36" fmla="*/ 0 w 197"/>
                  <a:gd name="T37" fmla="*/ 61 h 131"/>
                  <a:gd name="T38" fmla="*/ 5 w 197"/>
                  <a:gd name="T39" fmla="*/ 44 h 131"/>
                  <a:gd name="T40" fmla="*/ 16 w 197"/>
                  <a:gd name="T41" fmla="*/ 30 h 131"/>
                  <a:gd name="T42" fmla="*/ 33 w 197"/>
                  <a:gd name="T43" fmla="*/ 17 h 131"/>
                  <a:gd name="T44" fmla="*/ 52 w 197"/>
                  <a:gd name="T45" fmla="*/ 8 h 131"/>
                  <a:gd name="T46" fmla="*/ 75 w 197"/>
                  <a:gd name="T47" fmla="*/ 2 h 131"/>
                  <a:gd name="T48" fmla="*/ 100 w 197"/>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131">
                    <a:moveTo>
                      <a:pt x="100" y="0"/>
                    </a:moveTo>
                    <a:lnTo>
                      <a:pt x="126" y="3"/>
                    </a:lnTo>
                    <a:lnTo>
                      <a:pt x="149" y="9"/>
                    </a:lnTo>
                    <a:lnTo>
                      <a:pt x="168" y="19"/>
                    </a:lnTo>
                    <a:lnTo>
                      <a:pt x="183" y="32"/>
                    </a:lnTo>
                    <a:lnTo>
                      <a:pt x="194" y="47"/>
                    </a:lnTo>
                    <a:lnTo>
                      <a:pt x="197" y="64"/>
                    </a:lnTo>
                    <a:lnTo>
                      <a:pt x="195" y="82"/>
                    </a:lnTo>
                    <a:lnTo>
                      <a:pt x="185" y="99"/>
                    </a:lnTo>
                    <a:lnTo>
                      <a:pt x="169" y="112"/>
                    </a:lnTo>
                    <a:lnTo>
                      <a:pt x="148" y="123"/>
                    </a:lnTo>
                    <a:lnTo>
                      <a:pt x="123" y="129"/>
                    </a:lnTo>
                    <a:lnTo>
                      <a:pt x="96" y="131"/>
                    </a:lnTo>
                    <a:lnTo>
                      <a:pt x="69" y="128"/>
                    </a:lnTo>
                    <a:lnTo>
                      <a:pt x="45" y="121"/>
                    </a:lnTo>
                    <a:lnTo>
                      <a:pt x="26" y="110"/>
                    </a:lnTo>
                    <a:lnTo>
                      <a:pt x="11" y="95"/>
                    </a:lnTo>
                    <a:lnTo>
                      <a:pt x="1" y="78"/>
                    </a:lnTo>
                    <a:lnTo>
                      <a:pt x="0" y="61"/>
                    </a:lnTo>
                    <a:lnTo>
                      <a:pt x="5" y="44"/>
                    </a:lnTo>
                    <a:lnTo>
                      <a:pt x="16" y="30"/>
                    </a:lnTo>
                    <a:lnTo>
                      <a:pt x="33" y="17"/>
                    </a:lnTo>
                    <a:lnTo>
                      <a:pt x="52" y="8"/>
                    </a:lnTo>
                    <a:lnTo>
                      <a:pt x="75" y="2"/>
                    </a:lnTo>
                    <a:lnTo>
                      <a:pt x="10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2" name="Freeform 20">
                <a:extLst>
                  <a:ext uri="{FF2B5EF4-FFF2-40B4-BE49-F238E27FC236}">
                    <a16:creationId xmlns:a16="http://schemas.microsoft.com/office/drawing/2014/main" id="{8D32D1B6-D2BC-48C8-9ECA-CF85B4F6A209}"/>
                  </a:ext>
                </a:extLst>
              </p:cNvPr>
              <p:cNvSpPr>
                <a:spLocks/>
              </p:cNvSpPr>
              <p:nvPr/>
            </p:nvSpPr>
            <p:spPr bwMode="auto">
              <a:xfrm>
                <a:off x="1092000" y="3355684"/>
                <a:ext cx="103192" cy="68794"/>
              </a:xfrm>
              <a:custGeom>
                <a:avLst/>
                <a:gdLst>
                  <a:gd name="T0" fmla="*/ 146 w 286"/>
                  <a:gd name="T1" fmla="*/ 0 h 189"/>
                  <a:gd name="T2" fmla="*/ 177 w 286"/>
                  <a:gd name="T3" fmla="*/ 2 h 189"/>
                  <a:gd name="T4" fmla="*/ 206 w 286"/>
                  <a:gd name="T5" fmla="*/ 9 h 189"/>
                  <a:gd name="T6" fmla="*/ 232 w 286"/>
                  <a:gd name="T7" fmla="*/ 20 h 189"/>
                  <a:gd name="T8" fmla="*/ 254 w 286"/>
                  <a:gd name="T9" fmla="*/ 35 h 189"/>
                  <a:gd name="T10" fmla="*/ 270 w 286"/>
                  <a:gd name="T11" fmla="*/ 52 h 189"/>
                  <a:gd name="T12" fmla="*/ 281 w 286"/>
                  <a:gd name="T13" fmla="*/ 71 h 189"/>
                  <a:gd name="T14" fmla="*/ 286 w 286"/>
                  <a:gd name="T15" fmla="*/ 91 h 189"/>
                  <a:gd name="T16" fmla="*/ 283 w 286"/>
                  <a:gd name="T17" fmla="*/ 114 h 189"/>
                  <a:gd name="T18" fmla="*/ 272 w 286"/>
                  <a:gd name="T19" fmla="*/ 135 h 189"/>
                  <a:gd name="T20" fmla="*/ 255 w 286"/>
                  <a:gd name="T21" fmla="*/ 153 h 189"/>
                  <a:gd name="T22" fmla="*/ 232 w 286"/>
                  <a:gd name="T23" fmla="*/ 169 h 189"/>
                  <a:gd name="T24" fmla="*/ 204 w 286"/>
                  <a:gd name="T25" fmla="*/ 180 h 189"/>
                  <a:gd name="T26" fmla="*/ 173 w 286"/>
                  <a:gd name="T27" fmla="*/ 187 h 189"/>
                  <a:gd name="T28" fmla="*/ 139 w 286"/>
                  <a:gd name="T29" fmla="*/ 189 h 189"/>
                  <a:gd name="T30" fmla="*/ 105 w 286"/>
                  <a:gd name="T31" fmla="*/ 186 h 189"/>
                  <a:gd name="T32" fmla="*/ 73 w 286"/>
                  <a:gd name="T33" fmla="*/ 177 h 189"/>
                  <a:gd name="T34" fmla="*/ 47 w 286"/>
                  <a:gd name="T35" fmla="*/ 165 h 189"/>
                  <a:gd name="T36" fmla="*/ 25 w 286"/>
                  <a:gd name="T37" fmla="*/ 149 h 189"/>
                  <a:gd name="T38" fmla="*/ 9 w 286"/>
                  <a:gd name="T39" fmla="*/ 130 h 189"/>
                  <a:gd name="T40" fmla="*/ 1 w 286"/>
                  <a:gd name="T41" fmla="*/ 110 h 189"/>
                  <a:gd name="T42" fmla="*/ 0 w 286"/>
                  <a:gd name="T43" fmla="*/ 88 h 189"/>
                  <a:gd name="T44" fmla="*/ 4 w 286"/>
                  <a:gd name="T45" fmla="*/ 66 h 189"/>
                  <a:gd name="T46" fmla="*/ 18 w 286"/>
                  <a:gd name="T47" fmla="*/ 47 h 189"/>
                  <a:gd name="T48" fmla="*/ 35 w 286"/>
                  <a:gd name="T49" fmla="*/ 31 h 189"/>
                  <a:gd name="T50" fmla="*/ 58 w 286"/>
                  <a:gd name="T51" fmla="*/ 18 h 189"/>
                  <a:gd name="T52" fmla="*/ 84 w 286"/>
                  <a:gd name="T53" fmla="*/ 7 h 189"/>
                  <a:gd name="T54" fmla="*/ 113 w 286"/>
                  <a:gd name="T55" fmla="*/ 1 h 189"/>
                  <a:gd name="T56" fmla="*/ 146 w 286"/>
                  <a:gd name="T5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6" h="189">
                    <a:moveTo>
                      <a:pt x="146" y="0"/>
                    </a:moveTo>
                    <a:lnTo>
                      <a:pt x="177" y="2"/>
                    </a:lnTo>
                    <a:lnTo>
                      <a:pt x="206" y="9"/>
                    </a:lnTo>
                    <a:lnTo>
                      <a:pt x="232" y="20"/>
                    </a:lnTo>
                    <a:lnTo>
                      <a:pt x="254" y="35"/>
                    </a:lnTo>
                    <a:lnTo>
                      <a:pt x="270" y="52"/>
                    </a:lnTo>
                    <a:lnTo>
                      <a:pt x="281" y="71"/>
                    </a:lnTo>
                    <a:lnTo>
                      <a:pt x="286" y="91"/>
                    </a:lnTo>
                    <a:lnTo>
                      <a:pt x="283" y="114"/>
                    </a:lnTo>
                    <a:lnTo>
                      <a:pt x="272" y="135"/>
                    </a:lnTo>
                    <a:lnTo>
                      <a:pt x="255" y="153"/>
                    </a:lnTo>
                    <a:lnTo>
                      <a:pt x="232" y="169"/>
                    </a:lnTo>
                    <a:lnTo>
                      <a:pt x="204" y="180"/>
                    </a:lnTo>
                    <a:lnTo>
                      <a:pt x="173" y="187"/>
                    </a:lnTo>
                    <a:lnTo>
                      <a:pt x="139" y="189"/>
                    </a:lnTo>
                    <a:lnTo>
                      <a:pt x="105" y="186"/>
                    </a:lnTo>
                    <a:lnTo>
                      <a:pt x="73" y="177"/>
                    </a:lnTo>
                    <a:lnTo>
                      <a:pt x="47" y="165"/>
                    </a:lnTo>
                    <a:lnTo>
                      <a:pt x="25" y="149"/>
                    </a:lnTo>
                    <a:lnTo>
                      <a:pt x="9" y="130"/>
                    </a:lnTo>
                    <a:lnTo>
                      <a:pt x="1" y="110"/>
                    </a:lnTo>
                    <a:lnTo>
                      <a:pt x="0" y="88"/>
                    </a:lnTo>
                    <a:lnTo>
                      <a:pt x="4" y="66"/>
                    </a:lnTo>
                    <a:lnTo>
                      <a:pt x="18" y="47"/>
                    </a:lnTo>
                    <a:lnTo>
                      <a:pt x="35" y="31"/>
                    </a:lnTo>
                    <a:lnTo>
                      <a:pt x="58" y="18"/>
                    </a:lnTo>
                    <a:lnTo>
                      <a:pt x="84" y="7"/>
                    </a:lnTo>
                    <a:lnTo>
                      <a:pt x="113" y="1"/>
                    </a:lnTo>
                    <a:lnTo>
                      <a:pt x="14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3" name="Freeform 21">
                <a:extLst>
                  <a:ext uri="{FF2B5EF4-FFF2-40B4-BE49-F238E27FC236}">
                    <a16:creationId xmlns:a16="http://schemas.microsoft.com/office/drawing/2014/main" id="{B780D2A1-EF55-4101-80A0-0EBA40F198F2}"/>
                  </a:ext>
                </a:extLst>
              </p:cNvPr>
              <p:cNvSpPr>
                <a:spLocks/>
              </p:cNvSpPr>
              <p:nvPr/>
            </p:nvSpPr>
            <p:spPr bwMode="auto">
              <a:xfrm>
                <a:off x="1428731" y="3250682"/>
                <a:ext cx="92330" cy="61553"/>
              </a:xfrm>
              <a:custGeom>
                <a:avLst/>
                <a:gdLst>
                  <a:gd name="T0" fmla="*/ 130 w 254"/>
                  <a:gd name="T1" fmla="*/ 0 h 168"/>
                  <a:gd name="T2" fmla="*/ 159 w 254"/>
                  <a:gd name="T3" fmla="*/ 3 h 168"/>
                  <a:gd name="T4" fmla="*/ 184 w 254"/>
                  <a:gd name="T5" fmla="*/ 9 h 168"/>
                  <a:gd name="T6" fmla="*/ 207 w 254"/>
                  <a:gd name="T7" fmla="*/ 18 h 168"/>
                  <a:gd name="T8" fmla="*/ 226 w 254"/>
                  <a:gd name="T9" fmla="*/ 32 h 168"/>
                  <a:gd name="T10" fmla="*/ 241 w 254"/>
                  <a:gd name="T11" fmla="*/ 46 h 168"/>
                  <a:gd name="T12" fmla="*/ 251 w 254"/>
                  <a:gd name="T13" fmla="*/ 64 h 168"/>
                  <a:gd name="T14" fmla="*/ 254 w 254"/>
                  <a:gd name="T15" fmla="*/ 83 h 168"/>
                  <a:gd name="T16" fmla="*/ 252 w 254"/>
                  <a:gd name="T17" fmla="*/ 103 h 168"/>
                  <a:gd name="T18" fmla="*/ 242 w 254"/>
                  <a:gd name="T19" fmla="*/ 121 h 168"/>
                  <a:gd name="T20" fmla="*/ 228 w 254"/>
                  <a:gd name="T21" fmla="*/ 137 h 168"/>
                  <a:gd name="T22" fmla="*/ 207 w 254"/>
                  <a:gd name="T23" fmla="*/ 150 h 168"/>
                  <a:gd name="T24" fmla="*/ 183 w 254"/>
                  <a:gd name="T25" fmla="*/ 161 h 168"/>
                  <a:gd name="T26" fmla="*/ 155 w 254"/>
                  <a:gd name="T27" fmla="*/ 167 h 168"/>
                  <a:gd name="T28" fmla="*/ 125 w 254"/>
                  <a:gd name="T29" fmla="*/ 168 h 168"/>
                  <a:gd name="T30" fmla="*/ 95 w 254"/>
                  <a:gd name="T31" fmla="*/ 166 h 168"/>
                  <a:gd name="T32" fmla="*/ 67 w 254"/>
                  <a:gd name="T33" fmla="*/ 159 h 168"/>
                  <a:gd name="T34" fmla="*/ 44 w 254"/>
                  <a:gd name="T35" fmla="*/ 148 h 168"/>
                  <a:gd name="T36" fmla="*/ 25 w 254"/>
                  <a:gd name="T37" fmla="*/ 133 h 168"/>
                  <a:gd name="T38" fmla="*/ 10 w 254"/>
                  <a:gd name="T39" fmla="*/ 116 h 168"/>
                  <a:gd name="T40" fmla="*/ 3 w 254"/>
                  <a:gd name="T41" fmla="*/ 98 h 168"/>
                  <a:gd name="T42" fmla="*/ 0 w 254"/>
                  <a:gd name="T43" fmla="*/ 79 h 168"/>
                  <a:gd name="T44" fmla="*/ 6 w 254"/>
                  <a:gd name="T45" fmla="*/ 60 h 168"/>
                  <a:gd name="T46" fmla="*/ 17 w 254"/>
                  <a:gd name="T47" fmla="*/ 43 h 168"/>
                  <a:gd name="T48" fmla="*/ 33 w 254"/>
                  <a:gd name="T49" fmla="*/ 28 h 168"/>
                  <a:gd name="T50" fmla="*/ 54 w 254"/>
                  <a:gd name="T51" fmla="*/ 16 h 168"/>
                  <a:gd name="T52" fmla="*/ 77 w 254"/>
                  <a:gd name="T53" fmla="*/ 8 h 168"/>
                  <a:gd name="T54" fmla="*/ 102 w 254"/>
                  <a:gd name="T55" fmla="*/ 2 h 168"/>
                  <a:gd name="T56" fmla="*/ 130 w 254"/>
                  <a:gd name="T5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4" h="168">
                    <a:moveTo>
                      <a:pt x="130" y="0"/>
                    </a:moveTo>
                    <a:lnTo>
                      <a:pt x="159" y="3"/>
                    </a:lnTo>
                    <a:lnTo>
                      <a:pt x="184" y="9"/>
                    </a:lnTo>
                    <a:lnTo>
                      <a:pt x="207" y="18"/>
                    </a:lnTo>
                    <a:lnTo>
                      <a:pt x="226" y="32"/>
                    </a:lnTo>
                    <a:lnTo>
                      <a:pt x="241" y="46"/>
                    </a:lnTo>
                    <a:lnTo>
                      <a:pt x="251" y="64"/>
                    </a:lnTo>
                    <a:lnTo>
                      <a:pt x="254" y="83"/>
                    </a:lnTo>
                    <a:lnTo>
                      <a:pt x="252" y="103"/>
                    </a:lnTo>
                    <a:lnTo>
                      <a:pt x="242" y="121"/>
                    </a:lnTo>
                    <a:lnTo>
                      <a:pt x="228" y="137"/>
                    </a:lnTo>
                    <a:lnTo>
                      <a:pt x="207" y="150"/>
                    </a:lnTo>
                    <a:lnTo>
                      <a:pt x="183" y="161"/>
                    </a:lnTo>
                    <a:lnTo>
                      <a:pt x="155" y="167"/>
                    </a:lnTo>
                    <a:lnTo>
                      <a:pt x="125" y="168"/>
                    </a:lnTo>
                    <a:lnTo>
                      <a:pt x="95" y="166"/>
                    </a:lnTo>
                    <a:lnTo>
                      <a:pt x="67" y="159"/>
                    </a:lnTo>
                    <a:lnTo>
                      <a:pt x="44" y="148"/>
                    </a:lnTo>
                    <a:lnTo>
                      <a:pt x="25" y="133"/>
                    </a:lnTo>
                    <a:lnTo>
                      <a:pt x="10" y="116"/>
                    </a:lnTo>
                    <a:lnTo>
                      <a:pt x="3" y="98"/>
                    </a:lnTo>
                    <a:lnTo>
                      <a:pt x="0" y="79"/>
                    </a:lnTo>
                    <a:lnTo>
                      <a:pt x="6" y="60"/>
                    </a:lnTo>
                    <a:lnTo>
                      <a:pt x="17" y="43"/>
                    </a:lnTo>
                    <a:lnTo>
                      <a:pt x="33" y="28"/>
                    </a:lnTo>
                    <a:lnTo>
                      <a:pt x="54" y="16"/>
                    </a:lnTo>
                    <a:lnTo>
                      <a:pt x="77" y="8"/>
                    </a:lnTo>
                    <a:lnTo>
                      <a:pt x="102" y="2"/>
                    </a:lnTo>
                    <a:lnTo>
                      <a:pt x="130" y="0"/>
                    </a:lnTo>
                    <a:close/>
                  </a:path>
                </a:pathLst>
              </a:custGeom>
              <a:solidFill>
                <a:srgbClr val="8ED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sp>
            <p:nvSpPr>
              <p:cNvPr id="44" name="Freeform 22">
                <a:extLst>
                  <a:ext uri="{FF2B5EF4-FFF2-40B4-BE49-F238E27FC236}">
                    <a16:creationId xmlns:a16="http://schemas.microsoft.com/office/drawing/2014/main" id="{B7B2ED0A-28F2-4DF8-8E7D-EEEA9FCC6808}"/>
                  </a:ext>
                </a:extLst>
              </p:cNvPr>
              <p:cNvSpPr>
                <a:spLocks/>
              </p:cNvSpPr>
              <p:nvPr/>
            </p:nvSpPr>
            <p:spPr bwMode="auto">
              <a:xfrm>
                <a:off x="1119157" y="3113093"/>
                <a:ext cx="269747" cy="450785"/>
              </a:xfrm>
              <a:custGeom>
                <a:avLst/>
                <a:gdLst>
                  <a:gd name="T0" fmla="*/ 161 w 746"/>
                  <a:gd name="T1" fmla="*/ 14 h 1247"/>
                  <a:gd name="T2" fmla="*/ 247 w 746"/>
                  <a:gd name="T3" fmla="*/ 44 h 1247"/>
                  <a:gd name="T4" fmla="*/ 332 w 746"/>
                  <a:gd name="T5" fmla="*/ 79 h 1247"/>
                  <a:gd name="T6" fmla="*/ 420 w 746"/>
                  <a:gd name="T7" fmla="*/ 120 h 1247"/>
                  <a:gd name="T8" fmla="*/ 503 w 746"/>
                  <a:gd name="T9" fmla="*/ 169 h 1247"/>
                  <a:gd name="T10" fmla="*/ 573 w 746"/>
                  <a:gd name="T11" fmla="*/ 221 h 1247"/>
                  <a:gd name="T12" fmla="*/ 622 w 746"/>
                  <a:gd name="T13" fmla="*/ 276 h 1247"/>
                  <a:gd name="T14" fmla="*/ 640 w 746"/>
                  <a:gd name="T15" fmla="*/ 327 h 1247"/>
                  <a:gd name="T16" fmla="*/ 630 w 746"/>
                  <a:gd name="T17" fmla="*/ 370 h 1247"/>
                  <a:gd name="T18" fmla="*/ 609 w 746"/>
                  <a:gd name="T19" fmla="*/ 412 h 1247"/>
                  <a:gd name="T20" fmla="*/ 589 w 746"/>
                  <a:gd name="T21" fmla="*/ 454 h 1247"/>
                  <a:gd name="T22" fmla="*/ 584 w 746"/>
                  <a:gd name="T23" fmla="*/ 497 h 1247"/>
                  <a:gd name="T24" fmla="*/ 602 w 746"/>
                  <a:gd name="T25" fmla="*/ 537 h 1247"/>
                  <a:gd name="T26" fmla="*/ 634 w 746"/>
                  <a:gd name="T27" fmla="*/ 574 h 1247"/>
                  <a:gd name="T28" fmla="*/ 675 w 746"/>
                  <a:gd name="T29" fmla="*/ 613 h 1247"/>
                  <a:gd name="T30" fmla="*/ 709 w 746"/>
                  <a:gd name="T31" fmla="*/ 656 h 1247"/>
                  <a:gd name="T32" fmla="*/ 725 w 746"/>
                  <a:gd name="T33" fmla="*/ 708 h 1247"/>
                  <a:gd name="T34" fmla="*/ 725 w 746"/>
                  <a:gd name="T35" fmla="*/ 769 h 1247"/>
                  <a:gd name="T36" fmla="*/ 714 w 746"/>
                  <a:gd name="T37" fmla="*/ 832 h 1247"/>
                  <a:gd name="T38" fmla="*/ 699 w 746"/>
                  <a:gd name="T39" fmla="*/ 895 h 1247"/>
                  <a:gd name="T40" fmla="*/ 691 w 746"/>
                  <a:gd name="T41" fmla="*/ 957 h 1247"/>
                  <a:gd name="T42" fmla="*/ 696 w 746"/>
                  <a:gd name="T43" fmla="*/ 1019 h 1247"/>
                  <a:gd name="T44" fmla="*/ 722 w 746"/>
                  <a:gd name="T45" fmla="*/ 1079 h 1247"/>
                  <a:gd name="T46" fmla="*/ 534 w 746"/>
                  <a:gd name="T47" fmla="*/ 1247 h 1247"/>
                  <a:gd name="T48" fmla="*/ 494 w 746"/>
                  <a:gd name="T49" fmla="*/ 1156 h 1247"/>
                  <a:gd name="T50" fmla="*/ 478 w 746"/>
                  <a:gd name="T51" fmla="*/ 1067 h 1247"/>
                  <a:gd name="T52" fmla="*/ 479 w 746"/>
                  <a:gd name="T53" fmla="*/ 983 h 1247"/>
                  <a:gd name="T54" fmla="*/ 491 w 746"/>
                  <a:gd name="T55" fmla="*/ 910 h 1247"/>
                  <a:gd name="T56" fmla="*/ 506 w 746"/>
                  <a:gd name="T57" fmla="*/ 852 h 1247"/>
                  <a:gd name="T58" fmla="*/ 524 w 746"/>
                  <a:gd name="T59" fmla="*/ 794 h 1247"/>
                  <a:gd name="T60" fmla="*/ 535 w 746"/>
                  <a:gd name="T61" fmla="*/ 751 h 1247"/>
                  <a:gd name="T62" fmla="*/ 532 w 746"/>
                  <a:gd name="T63" fmla="*/ 720 h 1247"/>
                  <a:gd name="T64" fmla="*/ 508 w 746"/>
                  <a:gd name="T65" fmla="*/ 690 h 1247"/>
                  <a:gd name="T66" fmla="*/ 473 w 746"/>
                  <a:gd name="T67" fmla="*/ 650 h 1247"/>
                  <a:gd name="T68" fmla="*/ 440 w 746"/>
                  <a:gd name="T69" fmla="*/ 601 h 1247"/>
                  <a:gd name="T70" fmla="*/ 417 w 746"/>
                  <a:gd name="T71" fmla="*/ 542 h 1247"/>
                  <a:gd name="T72" fmla="*/ 409 w 746"/>
                  <a:gd name="T73" fmla="*/ 489 h 1247"/>
                  <a:gd name="T74" fmla="*/ 413 w 746"/>
                  <a:gd name="T75" fmla="*/ 453 h 1247"/>
                  <a:gd name="T76" fmla="*/ 420 w 746"/>
                  <a:gd name="T77" fmla="*/ 421 h 1247"/>
                  <a:gd name="T78" fmla="*/ 431 w 746"/>
                  <a:gd name="T79" fmla="*/ 393 h 1247"/>
                  <a:gd name="T80" fmla="*/ 440 w 746"/>
                  <a:gd name="T81" fmla="*/ 368 h 1247"/>
                  <a:gd name="T82" fmla="*/ 448 w 746"/>
                  <a:gd name="T83" fmla="*/ 345 h 1247"/>
                  <a:gd name="T84" fmla="*/ 449 w 746"/>
                  <a:gd name="T85" fmla="*/ 322 h 1247"/>
                  <a:gd name="T86" fmla="*/ 442 w 746"/>
                  <a:gd name="T87" fmla="*/ 298 h 1247"/>
                  <a:gd name="T88" fmla="*/ 424 w 746"/>
                  <a:gd name="T89" fmla="*/ 274 h 1247"/>
                  <a:gd name="T90" fmla="*/ 391 w 746"/>
                  <a:gd name="T91" fmla="*/ 247 h 1247"/>
                  <a:gd name="T92" fmla="*/ 341 w 746"/>
                  <a:gd name="T93" fmla="*/ 217 h 1247"/>
                  <a:gd name="T94" fmla="*/ 274 w 746"/>
                  <a:gd name="T95" fmla="*/ 182 h 1247"/>
                  <a:gd name="T96" fmla="*/ 183 w 746"/>
                  <a:gd name="T97" fmla="*/ 142 h 1247"/>
                  <a:gd name="T98" fmla="*/ 68 w 746"/>
                  <a:gd name="T99" fmla="*/ 96 h 1247"/>
                  <a:gd name="T100" fmla="*/ 116 w 746"/>
                  <a:gd name="T101" fmla="*/ 0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6" h="1247">
                    <a:moveTo>
                      <a:pt x="116" y="0"/>
                    </a:moveTo>
                    <a:lnTo>
                      <a:pt x="161" y="14"/>
                    </a:lnTo>
                    <a:lnTo>
                      <a:pt x="210" y="29"/>
                    </a:lnTo>
                    <a:lnTo>
                      <a:pt x="247" y="44"/>
                    </a:lnTo>
                    <a:lnTo>
                      <a:pt x="289" y="60"/>
                    </a:lnTo>
                    <a:lnTo>
                      <a:pt x="332" y="79"/>
                    </a:lnTo>
                    <a:lnTo>
                      <a:pt x="376" y="98"/>
                    </a:lnTo>
                    <a:lnTo>
                      <a:pt x="420" y="120"/>
                    </a:lnTo>
                    <a:lnTo>
                      <a:pt x="463" y="143"/>
                    </a:lnTo>
                    <a:lnTo>
                      <a:pt x="503" y="169"/>
                    </a:lnTo>
                    <a:lnTo>
                      <a:pt x="541" y="194"/>
                    </a:lnTo>
                    <a:lnTo>
                      <a:pt x="573" y="221"/>
                    </a:lnTo>
                    <a:lnTo>
                      <a:pt x="601" y="247"/>
                    </a:lnTo>
                    <a:lnTo>
                      <a:pt x="622" y="276"/>
                    </a:lnTo>
                    <a:lnTo>
                      <a:pt x="636" y="304"/>
                    </a:lnTo>
                    <a:lnTo>
                      <a:pt x="640" y="327"/>
                    </a:lnTo>
                    <a:lnTo>
                      <a:pt x="638" y="349"/>
                    </a:lnTo>
                    <a:lnTo>
                      <a:pt x="630" y="370"/>
                    </a:lnTo>
                    <a:lnTo>
                      <a:pt x="621" y="391"/>
                    </a:lnTo>
                    <a:lnTo>
                      <a:pt x="609" y="412"/>
                    </a:lnTo>
                    <a:lnTo>
                      <a:pt x="598" y="433"/>
                    </a:lnTo>
                    <a:lnTo>
                      <a:pt x="589" y="454"/>
                    </a:lnTo>
                    <a:lnTo>
                      <a:pt x="584" y="476"/>
                    </a:lnTo>
                    <a:lnTo>
                      <a:pt x="584" y="497"/>
                    </a:lnTo>
                    <a:lnTo>
                      <a:pt x="590" y="518"/>
                    </a:lnTo>
                    <a:lnTo>
                      <a:pt x="602" y="537"/>
                    </a:lnTo>
                    <a:lnTo>
                      <a:pt x="617" y="555"/>
                    </a:lnTo>
                    <a:lnTo>
                      <a:pt x="634" y="574"/>
                    </a:lnTo>
                    <a:lnTo>
                      <a:pt x="651" y="591"/>
                    </a:lnTo>
                    <a:lnTo>
                      <a:pt x="675" y="613"/>
                    </a:lnTo>
                    <a:lnTo>
                      <a:pt x="693" y="634"/>
                    </a:lnTo>
                    <a:lnTo>
                      <a:pt x="709" y="656"/>
                    </a:lnTo>
                    <a:lnTo>
                      <a:pt x="719" y="676"/>
                    </a:lnTo>
                    <a:lnTo>
                      <a:pt x="725" y="708"/>
                    </a:lnTo>
                    <a:lnTo>
                      <a:pt x="727" y="738"/>
                    </a:lnTo>
                    <a:lnTo>
                      <a:pt x="725" y="769"/>
                    </a:lnTo>
                    <a:lnTo>
                      <a:pt x="720" y="801"/>
                    </a:lnTo>
                    <a:lnTo>
                      <a:pt x="714" y="832"/>
                    </a:lnTo>
                    <a:lnTo>
                      <a:pt x="706" y="864"/>
                    </a:lnTo>
                    <a:lnTo>
                      <a:pt x="699" y="895"/>
                    </a:lnTo>
                    <a:lnTo>
                      <a:pt x="693" y="927"/>
                    </a:lnTo>
                    <a:lnTo>
                      <a:pt x="691" y="957"/>
                    </a:lnTo>
                    <a:lnTo>
                      <a:pt x="691" y="988"/>
                    </a:lnTo>
                    <a:lnTo>
                      <a:pt x="696" y="1019"/>
                    </a:lnTo>
                    <a:lnTo>
                      <a:pt x="705" y="1049"/>
                    </a:lnTo>
                    <a:lnTo>
                      <a:pt x="722" y="1079"/>
                    </a:lnTo>
                    <a:lnTo>
                      <a:pt x="746" y="1108"/>
                    </a:lnTo>
                    <a:lnTo>
                      <a:pt x="534" y="1247"/>
                    </a:lnTo>
                    <a:lnTo>
                      <a:pt x="509" y="1201"/>
                    </a:lnTo>
                    <a:lnTo>
                      <a:pt x="494" y="1156"/>
                    </a:lnTo>
                    <a:lnTo>
                      <a:pt x="483" y="1110"/>
                    </a:lnTo>
                    <a:lnTo>
                      <a:pt x="478" y="1067"/>
                    </a:lnTo>
                    <a:lnTo>
                      <a:pt x="477" y="1023"/>
                    </a:lnTo>
                    <a:lnTo>
                      <a:pt x="479" y="983"/>
                    </a:lnTo>
                    <a:lnTo>
                      <a:pt x="484" y="945"/>
                    </a:lnTo>
                    <a:lnTo>
                      <a:pt x="491" y="910"/>
                    </a:lnTo>
                    <a:lnTo>
                      <a:pt x="499" y="879"/>
                    </a:lnTo>
                    <a:lnTo>
                      <a:pt x="506" y="852"/>
                    </a:lnTo>
                    <a:lnTo>
                      <a:pt x="514" y="820"/>
                    </a:lnTo>
                    <a:lnTo>
                      <a:pt x="524" y="794"/>
                    </a:lnTo>
                    <a:lnTo>
                      <a:pt x="530" y="771"/>
                    </a:lnTo>
                    <a:lnTo>
                      <a:pt x="535" y="751"/>
                    </a:lnTo>
                    <a:lnTo>
                      <a:pt x="536" y="734"/>
                    </a:lnTo>
                    <a:lnTo>
                      <a:pt x="532" y="720"/>
                    </a:lnTo>
                    <a:lnTo>
                      <a:pt x="524" y="707"/>
                    </a:lnTo>
                    <a:lnTo>
                      <a:pt x="508" y="690"/>
                    </a:lnTo>
                    <a:lnTo>
                      <a:pt x="490" y="672"/>
                    </a:lnTo>
                    <a:lnTo>
                      <a:pt x="473" y="650"/>
                    </a:lnTo>
                    <a:lnTo>
                      <a:pt x="456" y="627"/>
                    </a:lnTo>
                    <a:lnTo>
                      <a:pt x="440" y="601"/>
                    </a:lnTo>
                    <a:lnTo>
                      <a:pt x="427" y="574"/>
                    </a:lnTo>
                    <a:lnTo>
                      <a:pt x="417" y="542"/>
                    </a:lnTo>
                    <a:lnTo>
                      <a:pt x="411" y="510"/>
                    </a:lnTo>
                    <a:lnTo>
                      <a:pt x="409" y="489"/>
                    </a:lnTo>
                    <a:lnTo>
                      <a:pt x="410" y="471"/>
                    </a:lnTo>
                    <a:lnTo>
                      <a:pt x="413" y="453"/>
                    </a:lnTo>
                    <a:lnTo>
                      <a:pt x="416" y="437"/>
                    </a:lnTo>
                    <a:lnTo>
                      <a:pt x="420" y="421"/>
                    </a:lnTo>
                    <a:lnTo>
                      <a:pt x="425" y="407"/>
                    </a:lnTo>
                    <a:lnTo>
                      <a:pt x="431" y="393"/>
                    </a:lnTo>
                    <a:lnTo>
                      <a:pt x="436" y="381"/>
                    </a:lnTo>
                    <a:lnTo>
                      <a:pt x="440" y="368"/>
                    </a:lnTo>
                    <a:lnTo>
                      <a:pt x="444" y="356"/>
                    </a:lnTo>
                    <a:lnTo>
                      <a:pt x="448" y="345"/>
                    </a:lnTo>
                    <a:lnTo>
                      <a:pt x="449" y="333"/>
                    </a:lnTo>
                    <a:lnTo>
                      <a:pt x="449" y="322"/>
                    </a:lnTo>
                    <a:lnTo>
                      <a:pt x="447" y="310"/>
                    </a:lnTo>
                    <a:lnTo>
                      <a:pt x="442" y="298"/>
                    </a:lnTo>
                    <a:lnTo>
                      <a:pt x="434" y="286"/>
                    </a:lnTo>
                    <a:lnTo>
                      <a:pt x="424" y="274"/>
                    </a:lnTo>
                    <a:lnTo>
                      <a:pt x="409" y="260"/>
                    </a:lnTo>
                    <a:lnTo>
                      <a:pt x="391" y="247"/>
                    </a:lnTo>
                    <a:lnTo>
                      <a:pt x="368" y="233"/>
                    </a:lnTo>
                    <a:lnTo>
                      <a:pt x="341" y="217"/>
                    </a:lnTo>
                    <a:lnTo>
                      <a:pt x="310" y="200"/>
                    </a:lnTo>
                    <a:lnTo>
                      <a:pt x="274" y="182"/>
                    </a:lnTo>
                    <a:lnTo>
                      <a:pt x="231" y="162"/>
                    </a:lnTo>
                    <a:lnTo>
                      <a:pt x="183" y="142"/>
                    </a:lnTo>
                    <a:lnTo>
                      <a:pt x="129" y="120"/>
                    </a:lnTo>
                    <a:lnTo>
                      <a:pt x="68" y="96"/>
                    </a:lnTo>
                    <a:lnTo>
                      <a:pt x="0" y="71"/>
                    </a:lnTo>
                    <a:lnTo>
                      <a:pt x="116"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white"/>
                  </a:solidFill>
                  <a:latin typeface="Arial"/>
                  <a:ea typeface="ＭＳ Ｐゴシック"/>
                  <a:cs typeface="ＭＳ Ｐゴシック"/>
                </a:endParaRPr>
              </a:p>
            </p:txBody>
          </p:sp>
        </p:grpSp>
      </p:grpSp>
    </p:spTree>
    <p:extLst>
      <p:ext uri="{BB962C8B-B14F-4D97-AF65-F5344CB8AC3E}">
        <p14:creationId xmlns:p14="http://schemas.microsoft.com/office/powerpoint/2010/main" val="1917431847"/>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Locking model – named version</a:t>
            </a:r>
          </a:p>
        </p:txBody>
      </p:sp>
      <p:sp>
        <p:nvSpPr>
          <p:cNvPr id="19" name="Content Placeholder 18"/>
          <p:cNvSpPr>
            <a:spLocks noGrp="1"/>
          </p:cNvSpPr>
          <p:nvPr>
            <p:ph sz="quarter" idx="10"/>
          </p:nvPr>
        </p:nvSpPr>
        <p:spPr>
          <a:xfrm>
            <a:off x="914400" y="1828799"/>
            <a:ext cx="10369296" cy="4346575"/>
          </a:xfrm>
        </p:spPr>
        <p:txBody>
          <a:bodyPr/>
          <a:lstStyle/>
          <a:p>
            <a:r>
              <a:rPr lang="en-US" dirty="0"/>
              <a:t>Branch versioned editing is single editor, multiple viewer model</a:t>
            </a:r>
          </a:p>
          <a:p>
            <a:pPr lvl="1"/>
            <a:r>
              <a:rPr lang="en-US" dirty="0"/>
              <a:t>One edit session at a time per version</a:t>
            </a:r>
          </a:p>
          <a:p>
            <a:r>
              <a:rPr lang="en-US" dirty="0"/>
              <a:t>Connecting to version takes a shared lock</a:t>
            </a:r>
          </a:p>
          <a:p>
            <a:r>
              <a:rPr lang="en-US" dirty="0"/>
              <a:t>Editing in a version takes an exclusive lock</a:t>
            </a:r>
          </a:p>
          <a:p>
            <a:pPr lvl="1"/>
            <a:r>
              <a:rPr lang="en-US" dirty="0"/>
              <a:t>Starts edit session</a:t>
            </a:r>
          </a:p>
          <a:p>
            <a:pPr lvl="1"/>
            <a:r>
              <a:rPr lang="en-US" dirty="0"/>
              <a:t>Cannot take exclusive when a second shared lock exists.</a:t>
            </a:r>
          </a:p>
          <a:p>
            <a:r>
              <a:rPr lang="en-US" dirty="0"/>
              <a:t>Save or discard releases exclusive lock</a:t>
            </a:r>
          </a:p>
          <a:p>
            <a:pPr lvl="1"/>
            <a:r>
              <a:rPr lang="en-US" dirty="0"/>
              <a:t>Stops edit session</a:t>
            </a:r>
          </a:p>
          <a:p>
            <a:r>
              <a:rPr lang="en-US" dirty="0"/>
              <a:t>Releasing the data store releases shared lock.</a:t>
            </a:r>
          </a:p>
        </p:txBody>
      </p:sp>
    </p:spTree>
    <p:extLst>
      <p:ext uri="{BB962C8B-B14F-4D97-AF65-F5344CB8AC3E}">
        <p14:creationId xmlns:p14="http://schemas.microsoft.com/office/powerpoint/2010/main" val="214765351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Locking model</a:t>
            </a:r>
          </a:p>
        </p:txBody>
      </p:sp>
      <p:sp>
        <p:nvSpPr>
          <p:cNvPr id="19" name="Content Placeholder 18"/>
          <p:cNvSpPr>
            <a:spLocks noGrp="1"/>
          </p:cNvSpPr>
          <p:nvPr>
            <p:ph sz="quarter" idx="10"/>
          </p:nvPr>
        </p:nvSpPr>
        <p:spPr>
          <a:xfrm>
            <a:off x="914400" y="1828799"/>
            <a:ext cx="10369296" cy="4346575"/>
          </a:xfrm>
        </p:spPr>
        <p:txBody>
          <a:bodyPr/>
          <a:lstStyle/>
          <a:p>
            <a:r>
              <a:rPr lang="en-US" dirty="0"/>
              <a:t>Do not connect to the same version as the same user from two different Pro sessions</a:t>
            </a:r>
          </a:p>
          <a:p>
            <a:r>
              <a:rPr lang="en-US" dirty="0"/>
              <a:t>Why not?</a:t>
            </a:r>
          </a:p>
          <a:p>
            <a:pPr lvl="1"/>
            <a:r>
              <a:rPr lang="en-US" dirty="0"/>
              <a:t>The second session will abort 1</a:t>
            </a:r>
            <a:r>
              <a:rPr lang="en-US" baseline="30000" dirty="0"/>
              <a:t>st</a:t>
            </a:r>
            <a:r>
              <a:rPr lang="en-US" dirty="0"/>
              <a:t> sessions pending edits</a:t>
            </a:r>
          </a:p>
          <a:p>
            <a:endParaRPr lang="en-US" dirty="0"/>
          </a:p>
          <a:p>
            <a:r>
              <a:rPr lang="en-US" dirty="0"/>
              <a:t>Default version</a:t>
            </a:r>
          </a:p>
          <a:p>
            <a:pPr lvl="1"/>
            <a:r>
              <a:rPr lang="en-US" dirty="0"/>
              <a:t> Multiple editor, no locking behavior.</a:t>
            </a:r>
          </a:p>
        </p:txBody>
      </p:sp>
    </p:spTree>
    <p:extLst>
      <p:ext uri="{BB962C8B-B14F-4D97-AF65-F5344CB8AC3E}">
        <p14:creationId xmlns:p14="http://schemas.microsoft.com/office/powerpoint/2010/main" val="3686923109"/>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Mixed mode editing</a:t>
            </a:r>
          </a:p>
        </p:txBody>
      </p:sp>
      <p:sp>
        <p:nvSpPr>
          <p:cNvPr id="4" name="Content Placeholder 3">
            <a:extLst>
              <a:ext uri="{FF2B5EF4-FFF2-40B4-BE49-F238E27FC236}">
                <a16:creationId xmlns:a16="http://schemas.microsoft.com/office/drawing/2014/main" id="{FE72465B-8D0E-4568-B937-A9DF2FB1F30A}"/>
              </a:ext>
            </a:extLst>
          </p:cNvPr>
          <p:cNvSpPr>
            <a:spLocks noGrp="1"/>
          </p:cNvSpPr>
          <p:nvPr>
            <p:ph sz="quarter" idx="10"/>
          </p:nvPr>
        </p:nvSpPr>
        <p:spPr>
          <a:xfrm>
            <a:off x="893805" y="1488989"/>
            <a:ext cx="10369296" cy="3429000"/>
          </a:xfrm>
        </p:spPr>
        <p:txBody>
          <a:bodyPr vert="horz" lIns="0" tIns="0" rIns="0" bIns="0" rtlCol="0" anchor="t">
            <a:noAutofit/>
          </a:bodyPr>
          <a:lstStyle/>
          <a:p>
            <a:pPr marL="175895" indent="-175895"/>
            <a:r>
              <a:rPr lang="en-US"/>
              <a:t>"Mixed Mode" is the default in Pro</a:t>
            </a:r>
          </a:p>
          <a:p>
            <a:pPr lvl="1" indent="-173355"/>
            <a:r>
              <a:rPr lang="en-US"/>
              <a:t>Data from multiple </a:t>
            </a:r>
            <a:r>
              <a:rPr lang="en-US" err="1"/>
              <a:t>datasources</a:t>
            </a:r>
            <a:r>
              <a:rPr lang="en-US"/>
              <a:t> can be edited at the same time</a:t>
            </a:r>
          </a:p>
          <a:p>
            <a:pPr marL="795020" lvl="2" indent="-173355"/>
            <a:r>
              <a:rPr lang="en-US"/>
              <a:t>Contrast with </a:t>
            </a:r>
            <a:r>
              <a:rPr lang="en-US" err="1"/>
              <a:t>Arcmap</a:t>
            </a:r>
            <a:r>
              <a:rPr lang="en-US"/>
              <a:t> – only one workspace can be edited at any one time.</a:t>
            </a:r>
          </a:p>
          <a:p>
            <a:pPr marL="795020" lvl="2" indent="-173355"/>
            <a:endParaRPr lang="en-US"/>
          </a:p>
          <a:p>
            <a:pPr lvl="1" indent="-173355"/>
            <a:r>
              <a:rPr lang="en-US"/>
              <a:t>TOC may include data with "Short" and "Long" transaction semantics</a:t>
            </a:r>
          </a:p>
          <a:p>
            <a:pPr marL="795020" lvl="2" indent="-173355"/>
            <a:r>
              <a:rPr lang="en-US"/>
              <a:t>Long transactions go on the undo/redo stack</a:t>
            </a:r>
          </a:p>
          <a:p>
            <a:pPr marL="795020" lvl="2" indent="-173355"/>
            <a:r>
              <a:rPr lang="en-US"/>
              <a:t>Short transactions are committed immediately</a:t>
            </a:r>
          </a:p>
          <a:p>
            <a:pPr marL="795020" lvl="2" indent="-173355"/>
            <a:endParaRPr lang="en-US"/>
          </a:p>
          <a:p>
            <a:pPr lvl="1" indent="-173355"/>
            <a:r>
              <a:rPr lang="en-US"/>
              <a:t>Can lead to inconsistent UI experience for Undo/Redo, Save/Discard when both are edited together</a:t>
            </a:r>
          </a:p>
        </p:txBody>
      </p:sp>
    </p:spTree>
    <p:extLst>
      <p:ext uri="{BB962C8B-B14F-4D97-AF65-F5344CB8AC3E}">
        <p14:creationId xmlns:p14="http://schemas.microsoft.com/office/powerpoint/2010/main" val="737720753"/>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ackground"/>
          <p:cNvGrpSpPr/>
          <p:nvPr/>
        </p:nvGrpSpPr>
        <p:grpSpPr>
          <a:xfrm>
            <a:off x="-92596" y="-16008"/>
            <a:ext cx="12301746" cy="6881036"/>
            <a:chOff x="-92596" y="-16008"/>
            <a:chExt cx="12301746" cy="6881036"/>
          </a:xfrm>
        </p:grpSpPr>
        <p:sp>
          <p:nvSpPr>
            <p:cNvPr id="10" name="Rectangle 9"/>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6" name="keyart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6" cy="6856951"/>
            </a:xfrm>
            <a:prstGeom prst="rect">
              <a:avLst/>
            </a:prstGeom>
          </p:spPr>
        </p:pic>
        <p:sp>
          <p:nvSpPr>
            <p:cNvPr id="13" name="shading (lower right)">
              <a:extLst>
                <a:ext uri="{FF2B5EF4-FFF2-40B4-BE49-F238E27FC236}">
                  <a16:creationId xmlns:a16="http://schemas.microsoft.com/office/drawing/2014/main" id="{C0783C77-C7D8-1647-BFDB-8532B647668C}"/>
                </a:ext>
              </a:extLst>
            </p:cNvPr>
            <p:cNvSpPr/>
            <p:nvPr/>
          </p:nvSpPr>
          <p:spPr bwMode="auto">
            <a:xfrm>
              <a:off x="-92596" y="1736203"/>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4" name="shading (upper left)">
              <a:extLst>
                <a:ext uri="{FF2B5EF4-FFF2-40B4-BE49-F238E27FC236}">
                  <a16:creationId xmlns:a16="http://schemas.microsoft.com/office/drawing/2014/main" id="{C0783C77-C7D8-1647-BFDB-8532B647668C}"/>
                </a:ext>
              </a:extLst>
            </p:cNvPr>
            <p:cNvSpPr/>
            <p:nvPr/>
          </p:nvSpPr>
          <p:spPr bwMode="auto">
            <a:xfrm rot="10800000">
              <a:off x="-3315" y="-5050"/>
              <a:ext cx="12189315" cy="6870078"/>
            </a:xfrm>
            <a:prstGeom prst="rect">
              <a:avLst/>
            </a:prstGeom>
            <a:gradFill flip="none" rotWithShape="1">
              <a:gsLst>
                <a:gs pos="31000">
                  <a:srgbClr val="0D134A">
                    <a:alpha val="9000"/>
                  </a:srgbClr>
                </a:gs>
                <a:gs pos="52000">
                  <a:srgbClr val="0D134A">
                    <a:alpha val="0"/>
                  </a:srgbClr>
                </a:gs>
                <a:gs pos="10000">
                  <a:srgbClr val="0D134A">
                    <a:alpha val="21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4" name="Text Subtitle">
            <a:extLst>
              <a:ext uri="{FF2B5EF4-FFF2-40B4-BE49-F238E27FC236}">
                <a16:creationId xmlns:a16="http://schemas.microsoft.com/office/drawing/2014/main" id="{891AD9C8-5272-B34E-9EFD-84E8D133429C}"/>
              </a:ext>
            </a:extLst>
          </p:cNvPr>
          <p:cNvSpPr>
            <a:spLocks noGrp="1"/>
          </p:cNvSpPr>
          <p:nvPr>
            <p:ph type="body" idx="1"/>
          </p:nvPr>
        </p:nvSpPr>
        <p:spPr/>
        <p:txBody>
          <a:bodyPr/>
          <a:lstStyle/>
          <a:p>
            <a:r>
              <a:rPr lang="en-US" dirty="0"/>
              <a:t>Editing Feature Services</a:t>
            </a:r>
          </a:p>
        </p:txBody>
      </p:sp>
      <p:sp>
        <p:nvSpPr>
          <p:cNvPr id="3" name="Title ">
            <a:extLst>
              <a:ext uri="{FF2B5EF4-FFF2-40B4-BE49-F238E27FC236}">
                <a16:creationId xmlns:a16="http://schemas.microsoft.com/office/drawing/2014/main" id="{9195EC55-525B-F746-8A77-3C6B91C18C2D}"/>
              </a:ext>
            </a:extLst>
          </p:cNvPr>
          <p:cNvSpPr>
            <a:spLocks noGrp="1"/>
          </p:cNvSpPr>
          <p:nvPr>
            <p:ph type="title"/>
          </p:nvPr>
        </p:nvSpPr>
        <p:spPr>
          <a:xfrm>
            <a:off x="6976871" y="2932886"/>
            <a:ext cx="4527741" cy="584775"/>
          </a:xfrm>
        </p:spPr>
        <p:txBody>
          <a:bodyPr/>
          <a:lstStyle/>
          <a:p>
            <a:r>
              <a:rPr lang="en-US" dirty="0"/>
              <a:t>Demo</a:t>
            </a:r>
          </a:p>
        </p:txBody>
      </p:sp>
    </p:spTree>
    <p:extLst>
      <p:ext uri="{BB962C8B-B14F-4D97-AF65-F5344CB8AC3E}">
        <p14:creationId xmlns:p14="http://schemas.microsoft.com/office/powerpoint/2010/main" val="904889700"/>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background"/>
          <p:cNvGrpSpPr/>
          <p:nvPr/>
        </p:nvGrpSpPr>
        <p:grpSpPr>
          <a:xfrm>
            <a:off x="-92598" y="-16008"/>
            <a:ext cx="12301748" cy="6881826"/>
            <a:chOff x="-92598" y="-16008"/>
            <a:chExt cx="12301748" cy="6881826"/>
          </a:xfrm>
        </p:grpSpPr>
        <p:sp>
          <p:nvSpPr>
            <p:cNvPr id="9" name="Rectangle 8"/>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1"/>
            <p:cNvPicPr>
              <a:picLocks noChangeAspect="1"/>
            </p:cNvPicPr>
            <p:nvPr/>
          </p:nvPicPr>
          <p:blipFill rotWithShape="1">
            <a:blip r:embed="rId3">
              <a:extLst>
                <a:ext uri="{28A0092B-C50C-407E-A947-70E740481C1C}">
                  <a14:useLocalDpi xmlns:a14="http://schemas.microsoft.com/office/drawing/2010/main" val="0"/>
                </a:ext>
              </a:extLst>
            </a:blip>
            <a:srcRect l="53646" t="11238" r="5417" b="5631"/>
            <a:stretch/>
          </p:blipFill>
          <p:spPr>
            <a:xfrm>
              <a:off x="6212591" y="-1048"/>
              <a:ext cx="5996559" cy="6849810"/>
            </a:xfrm>
            <a:prstGeom prst="rect">
              <a:avLst/>
            </a:prstGeom>
          </p:spPr>
        </p:pic>
        <p:pic>
          <p:nvPicPr>
            <p:cNvPr id="15" name="keyart2"/>
            <p:cNvPicPr>
              <a:picLocks noChangeAspect="1"/>
            </p:cNvPicPr>
            <p:nvPr/>
          </p:nvPicPr>
          <p:blipFill rotWithShape="1">
            <a:blip r:embed="rId3">
              <a:alphaModFix amt="87000"/>
              <a:extLst>
                <a:ext uri="{28A0092B-C50C-407E-A947-70E740481C1C}">
                  <a14:useLocalDpi xmlns:a14="http://schemas.microsoft.com/office/drawing/2010/main" val="0"/>
                </a:ext>
              </a:extLst>
            </a:blip>
            <a:srcRect l="2" r="72434" b="68401"/>
            <a:stretch/>
          </p:blipFill>
          <p:spPr>
            <a:xfrm>
              <a:off x="-1" y="0"/>
              <a:ext cx="3356658" cy="2164466"/>
            </a:xfrm>
            <a:prstGeom prst="rect">
              <a:avLst/>
            </a:prstGeom>
          </p:spPr>
        </p:pic>
        <p:sp>
          <p:nvSpPr>
            <p:cNvPr id="12" name="shading (lower right)">
              <a:extLst>
                <a:ext uri="{FF2B5EF4-FFF2-40B4-BE49-F238E27FC236}">
                  <a16:creationId xmlns:a16="http://schemas.microsoft.com/office/drawing/2014/main" id="{C0783C77-C7D8-1647-BFDB-8532B647668C}"/>
                </a:ext>
              </a:extLst>
            </p:cNvPr>
            <p:cNvSpPr/>
            <p:nvPr/>
          </p:nvSpPr>
          <p:spPr bwMode="auto">
            <a:xfrm>
              <a:off x="-92598" y="1736203"/>
              <a:ext cx="12301748" cy="5129615"/>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ext Placeholder 3"/>
          <p:cNvSpPr>
            <a:spLocks noGrp="1"/>
          </p:cNvSpPr>
          <p:nvPr>
            <p:ph type="body" idx="1"/>
          </p:nvPr>
        </p:nvSpPr>
        <p:spPr/>
        <p:txBody>
          <a:bodyPr/>
          <a:lstStyle/>
          <a:p>
            <a:r>
              <a:rPr lang="en-US" dirty="0"/>
              <a:t>aka Tips and Tricks</a:t>
            </a:r>
          </a:p>
        </p:txBody>
      </p:sp>
      <p:sp>
        <p:nvSpPr>
          <p:cNvPr id="3" name="Title 2"/>
          <p:cNvSpPr>
            <a:spLocks noGrp="1"/>
          </p:cNvSpPr>
          <p:nvPr>
            <p:ph type="title"/>
          </p:nvPr>
        </p:nvSpPr>
        <p:spPr/>
        <p:txBody>
          <a:bodyPr/>
          <a:lstStyle/>
          <a:p>
            <a:r>
              <a:rPr lang="en-US" dirty="0"/>
              <a:t>Special considerations</a:t>
            </a:r>
          </a:p>
        </p:txBody>
      </p:sp>
    </p:spTree>
    <p:extLst>
      <p:ext uri="{BB962C8B-B14F-4D97-AF65-F5344CB8AC3E}">
        <p14:creationId xmlns:p14="http://schemas.microsoft.com/office/powerpoint/2010/main" val="499511817"/>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Performance</a:t>
            </a:r>
          </a:p>
        </p:txBody>
      </p:sp>
      <p:sp>
        <p:nvSpPr>
          <p:cNvPr id="19" name="Content Placeholder 18"/>
          <p:cNvSpPr>
            <a:spLocks noGrp="1"/>
          </p:cNvSpPr>
          <p:nvPr>
            <p:ph sz="quarter" idx="10"/>
          </p:nvPr>
        </p:nvSpPr>
        <p:spPr>
          <a:xfrm>
            <a:off x="914400" y="1828799"/>
            <a:ext cx="10369296" cy="4346575"/>
          </a:xfrm>
        </p:spPr>
        <p:txBody>
          <a:bodyPr/>
          <a:lstStyle/>
          <a:p>
            <a:r>
              <a:rPr lang="en-US" dirty="0" err="1"/>
              <a:t>GetCount</a:t>
            </a:r>
            <a:r>
              <a:rPr lang="en-US" dirty="0"/>
              <a:t> -&gt; uses feature service count API</a:t>
            </a:r>
          </a:p>
          <a:p>
            <a:r>
              <a:rPr lang="en-US" dirty="0"/>
              <a:t>If possible avoid insert/update for 1000’s of records</a:t>
            </a:r>
          </a:p>
          <a:p>
            <a:pPr lvl="1"/>
            <a:r>
              <a:rPr lang="en-US" dirty="0"/>
              <a:t>Bulk editing is generally slow</a:t>
            </a:r>
          </a:p>
          <a:p>
            <a:pPr lvl="1"/>
            <a:r>
              <a:rPr lang="en-US" dirty="0"/>
              <a:t>Go to back end data for by ref</a:t>
            </a:r>
          </a:p>
          <a:p>
            <a:pPr lvl="1"/>
            <a:r>
              <a:rPr lang="en-US" dirty="0"/>
              <a:t>Go to Append API if possible for hosted</a:t>
            </a:r>
          </a:p>
          <a:p>
            <a:pPr lvl="1"/>
            <a:r>
              <a:rPr lang="en-US" dirty="0">
                <a:solidFill>
                  <a:srgbClr val="FFFF00"/>
                </a:solidFill>
              </a:rPr>
              <a:t>RUSSELL to look into flushing in an edit session</a:t>
            </a:r>
          </a:p>
          <a:p>
            <a:r>
              <a:rPr lang="en-US" dirty="0"/>
              <a:t>Calculating values -&gt; use calculate field with SQL -&gt; uses REST API</a:t>
            </a:r>
          </a:p>
          <a:p>
            <a:endParaRPr lang="en-US" dirty="0">
              <a:solidFill>
                <a:srgbClr val="FFFF00"/>
              </a:solidFill>
            </a:endParaRPr>
          </a:p>
        </p:txBody>
      </p:sp>
    </p:spTree>
    <p:extLst>
      <p:ext uri="{BB962C8B-B14F-4D97-AF65-F5344CB8AC3E}">
        <p14:creationId xmlns:p14="http://schemas.microsoft.com/office/powerpoint/2010/main" val="1666038260"/>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Other considerations</a:t>
            </a:r>
          </a:p>
        </p:txBody>
      </p:sp>
      <p:sp>
        <p:nvSpPr>
          <p:cNvPr id="19" name="Content Placeholder 18"/>
          <p:cNvSpPr>
            <a:spLocks noGrp="1"/>
          </p:cNvSpPr>
          <p:nvPr>
            <p:ph sz="quarter" idx="10"/>
          </p:nvPr>
        </p:nvSpPr>
        <p:spPr>
          <a:xfrm>
            <a:off x="914400" y="1828799"/>
            <a:ext cx="10369296" cy="4346575"/>
          </a:xfrm>
        </p:spPr>
        <p:txBody>
          <a:bodyPr/>
          <a:lstStyle/>
          <a:p>
            <a:r>
              <a:rPr lang="en-US" dirty="0"/>
              <a:t>DDL via GP for hosted services</a:t>
            </a:r>
          </a:p>
          <a:p>
            <a:pPr lvl="1"/>
            <a:r>
              <a:rPr lang="en-US" dirty="0"/>
              <a:t>Add field, delete field, add index, delete index are supported for hosted data</a:t>
            </a:r>
          </a:p>
          <a:p>
            <a:pPr lvl="1"/>
            <a:r>
              <a:rPr lang="en-US" dirty="0"/>
              <a:t>More to come</a:t>
            </a:r>
          </a:p>
          <a:p>
            <a:r>
              <a:rPr lang="en-US" dirty="0"/>
              <a:t>Be careful of definition queries applied to layers when publishing</a:t>
            </a:r>
          </a:p>
          <a:p>
            <a:pPr lvl="1"/>
            <a:r>
              <a:rPr lang="en-US" dirty="0"/>
              <a:t>Rows can disappear </a:t>
            </a:r>
          </a:p>
          <a:p>
            <a:r>
              <a:rPr lang="en-US" dirty="0"/>
              <a:t>Insert only feature services</a:t>
            </a:r>
          </a:p>
          <a:p>
            <a:pPr lvl="1"/>
            <a:r>
              <a:rPr lang="en-US" dirty="0"/>
              <a:t>Rows can disappear</a:t>
            </a:r>
          </a:p>
          <a:p>
            <a:r>
              <a:rPr lang="en-US" dirty="0"/>
              <a:t>Read only feature access to map service sub layers is also available</a:t>
            </a:r>
          </a:p>
          <a:p>
            <a:endParaRPr lang="en-US" dirty="0"/>
          </a:p>
          <a:p>
            <a:pPr lvl="1"/>
            <a:endParaRPr lang="en-US" dirty="0"/>
          </a:p>
          <a:p>
            <a:endParaRPr lang="en-US" dirty="0"/>
          </a:p>
        </p:txBody>
      </p:sp>
    </p:spTree>
    <p:extLst>
      <p:ext uri="{BB962C8B-B14F-4D97-AF65-F5344CB8AC3E}">
        <p14:creationId xmlns:p14="http://schemas.microsoft.com/office/powerpoint/2010/main" val="1628365134"/>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Feature caching</a:t>
            </a:r>
          </a:p>
        </p:txBody>
      </p:sp>
      <p:sp>
        <p:nvSpPr>
          <p:cNvPr id="19" name="Content Placeholder 18"/>
          <p:cNvSpPr>
            <a:spLocks noGrp="1"/>
          </p:cNvSpPr>
          <p:nvPr>
            <p:ph sz="quarter" idx="10"/>
          </p:nvPr>
        </p:nvSpPr>
        <p:spPr>
          <a:xfrm>
            <a:off x="914400" y="1828799"/>
            <a:ext cx="10369296" cy="4346575"/>
          </a:xfrm>
        </p:spPr>
        <p:txBody>
          <a:bodyPr/>
          <a:lstStyle/>
          <a:p>
            <a:r>
              <a:rPr lang="en-US" dirty="0"/>
              <a:t>Turned on by default</a:t>
            </a:r>
          </a:p>
          <a:p>
            <a:r>
              <a:rPr lang="en-US" dirty="0"/>
              <a:t>User can disable for </a:t>
            </a:r>
            <a:r>
              <a:rPr lang="en-US" dirty="0" err="1"/>
              <a:t>NonVersioned</a:t>
            </a:r>
            <a:r>
              <a:rPr lang="en-US" dirty="0"/>
              <a:t> (no VMS) services</a:t>
            </a:r>
          </a:p>
          <a:p>
            <a:r>
              <a:rPr lang="en-US" dirty="0"/>
              <a:t>Multiple editor scenarios</a:t>
            </a:r>
          </a:p>
          <a:p>
            <a:pPr lvl="1"/>
            <a:r>
              <a:rPr lang="en-US" dirty="0"/>
              <a:t>Non versioned: refresh map to see other’s edits</a:t>
            </a:r>
          </a:p>
          <a:p>
            <a:pPr lvl="1"/>
            <a:r>
              <a:rPr lang="en-US" dirty="0"/>
              <a:t>Branch default: refresh version to see other’s edits</a:t>
            </a:r>
          </a:p>
          <a:p>
            <a:pPr lvl="1"/>
            <a:r>
              <a:rPr lang="en-US" dirty="0"/>
              <a:t>Named version: single editor nobody else can edit</a:t>
            </a:r>
          </a:p>
          <a:p>
            <a:r>
              <a:rPr lang="en-US" dirty="0"/>
              <a:t>Available for both map service and feature service</a:t>
            </a:r>
          </a:p>
          <a:p>
            <a:endParaRPr lang="en-US" dirty="0"/>
          </a:p>
        </p:txBody>
      </p:sp>
    </p:spTree>
    <p:extLst>
      <p:ext uri="{BB962C8B-B14F-4D97-AF65-F5344CB8AC3E}">
        <p14:creationId xmlns:p14="http://schemas.microsoft.com/office/powerpoint/2010/main" val="155571183"/>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C5C3C907-3C00-4A16-B736-0E08FF7F738E}"/>
              </a:ext>
            </a:extLst>
          </p:cNvPr>
          <p:cNvSpPr>
            <a:spLocks noGrp="1"/>
          </p:cNvSpPr>
          <p:nvPr>
            <p:ph type="title"/>
          </p:nvPr>
        </p:nvSpPr>
        <p:spPr/>
        <p:txBody>
          <a:bodyPr/>
          <a:lstStyle/>
          <a:p>
            <a:r>
              <a:rPr lang="en-US" dirty="0"/>
              <a:t>Offline feature services</a:t>
            </a:r>
          </a:p>
        </p:txBody>
      </p:sp>
      <p:sp>
        <p:nvSpPr>
          <p:cNvPr id="4" name="Content Placeholder 3">
            <a:extLst>
              <a:ext uri="{FF2B5EF4-FFF2-40B4-BE49-F238E27FC236}">
                <a16:creationId xmlns:a16="http://schemas.microsoft.com/office/drawing/2014/main" id="{5AC93BF2-1E17-40CD-9404-7B0FD03F72A1}"/>
              </a:ext>
            </a:extLst>
          </p:cNvPr>
          <p:cNvSpPr>
            <a:spLocks noGrp="1"/>
          </p:cNvSpPr>
          <p:nvPr>
            <p:ph sz="quarter" idx="10"/>
          </p:nvPr>
        </p:nvSpPr>
        <p:spPr/>
        <p:txBody>
          <a:bodyPr/>
          <a:lstStyle/>
          <a:p>
            <a:r>
              <a:rPr lang="en-US" dirty="0"/>
              <a:t>Ability added at 2.2</a:t>
            </a:r>
          </a:p>
          <a:p>
            <a:r>
              <a:rPr lang="en-US" dirty="0"/>
              <a:t>When offline the layer data store becomes mobile geodatabase </a:t>
            </a:r>
          </a:p>
          <a:p>
            <a:pPr lvl="1"/>
            <a:r>
              <a:rPr lang="en-US" dirty="0"/>
              <a:t>Accessible from feature layer not from data store</a:t>
            </a:r>
          </a:p>
          <a:p>
            <a:r>
              <a:rPr lang="en-US" dirty="0"/>
              <a:t>No undo/redo (coming soon)</a:t>
            </a:r>
          </a:p>
          <a:p>
            <a:endParaRPr lang="en-US" dirty="0"/>
          </a:p>
          <a:p>
            <a:endParaRPr lang="en-US" dirty="0"/>
          </a:p>
        </p:txBody>
      </p:sp>
    </p:spTree>
    <p:extLst>
      <p:ext uri="{BB962C8B-B14F-4D97-AF65-F5344CB8AC3E}">
        <p14:creationId xmlns:p14="http://schemas.microsoft.com/office/powerpoint/2010/main" val="2433165001"/>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0A477D3-034A-413E-99FC-861C2A2491B0}"/>
              </a:ext>
            </a:extLst>
          </p:cNvPr>
          <p:cNvGrpSpPr/>
          <p:nvPr/>
        </p:nvGrpSpPr>
        <p:grpSpPr>
          <a:xfrm>
            <a:off x="-43251" y="0"/>
            <a:ext cx="12252401" cy="6858000"/>
            <a:chOff x="-43251" y="0"/>
            <a:chExt cx="12252401" cy="6858000"/>
          </a:xfrm>
        </p:grpSpPr>
        <p:sp>
          <p:nvSpPr>
            <p:cNvPr id="19" name="Rectangle 18">
              <a:extLst>
                <a:ext uri="{FF2B5EF4-FFF2-40B4-BE49-F238E27FC236}">
                  <a16:creationId xmlns:a16="http://schemas.microsoft.com/office/drawing/2014/main" id="{185C0227-A2AC-48C0-96C7-0A76F32B0C56}"/>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0" name="keyart3">
              <a:extLst>
                <a:ext uri="{FF2B5EF4-FFF2-40B4-BE49-F238E27FC236}">
                  <a16:creationId xmlns:a16="http://schemas.microsoft.com/office/drawing/2014/main" id="{55651C64-3B60-4E9C-A3DB-CF21040BF727}"/>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21" name="shading (lower right)">
              <a:extLst>
                <a:ext uri="{FF2B5EF4-FFF2-40B4-BE49-F238E27FC236}">
                  <a16:creationId xmlns:a16="http://schemas.microsoft.com/office/drawing/2014/main" id="{B8C463EC-E1AB-4CC5-9A5F-C61FDDEA78A6}"/>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221673" y="263077"/>
            <a:ext cx="10826496" cy="430887"/>
          </a:xfrm>
        </p:spPr>
        <p:txBody>
          <a:bodyPr/>
          <a:lstStyle/>
          <a:p>
            <a:r>
              <a:rPr lang="en-US" sz="2800" b="0" dirty="0"/>
              <a:t>ArcGIS Pro SDK for .NET – Technical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ext uri="{D42A27DB-BD31-4B8C-83A1-F6EECF244321}">
                <p14:modId xmlns:p14="http://schemas.microsoft.com/office/powerpoint/2010/main" val="3271391459"/>
              </p:ext>
            </p:extLst>
          </p:nvPr>
        </p:nvGraphicFramePr>
        <p:xfrm>
          <a:off x="304800" y="957041"/>
          <a:ext cx="11709400" cy="3245235"/>
        </p:xfrm>
        <a:graphic>
          <a:graphicData uri="http://schemas.openxmlformats.org/drawingml/2006/table">
            <a:tbl>
              <a:tblPr firstRow="1">
                <a:tableStyleId>{22838BEF-8BB2-4498-84A7-C5851F593DF1}</a:tableStyleId>
              </a:tblPr>
              <a:tblGrid>
                <a:gridCol w="1451720">
                  <a:extLst>
                    <a:ext uri="{9D8B030D-6E8A-4147-A177-3AD203B41FA5}">
                      <a16:colId xmlns:a16="http://schemas.microsoft.com/office/drawing/2014/main" val="1488540618"/>
                    </a:ext>
                  </a:extLst>
                </a:gridCol>
                <a:gridCol w="2167771">
                  <a:extLst>
                    <a:ext uri="{9D8B030D-6E8A-4147-A177-3AD203B41FA5}">
                      <a16:colId xmlns:a16="http://schemas.microsoft.com/office/drawing/2014/main" val="4139165684"/>
                    </a:ext>
                  </a:extLst>
                </a:gridCol>
                <a:gridCol w="5483189">
                  <a:extLst>
                    <a:ext uri="{9D8B030D-6E8A-4147-A177-3AD203B41FA5}">
                      <a16:colId xmlns:a16="http://schemas.microsoft.com/office/drawing/2014/main" val="323322535"/>
                    </a:ext>
                  </a:extLst>
                </a:gridCol>
                <a:gridCol w="2606720">
                  <a:extLst>
                    <a:ext uri="{9D8B030D-6E8A-4147-A177-3AD203B41FA5}">
                      <a16:colId xmlns:a16="http://schemas.microsoft.com/office/drawing/2014/main" val="3773691281"/>
                    </a:ext>
                  </a:extLst>
                </a:gridCol>
              </a:tblGrid>
              <a:tr h="417399">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600" b="1" u="none" strike="noStrike" kern="1200" dirty="0">
                          <a:solidFill>
                            <a:schemeClr val="lt1"/>
                          </a:solidFill>
                          <a:effectLst/>
                          <a:latin typeface="+mn-lt"/>
                          <a:ea typeface="+mn-ea"/>
                          <a:cs typeface="+mn-cs"/>
                        </a:rPr>
                        <a:t>Location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4">
                  <a:txBody>
                    <a:bodyPr/>
                    <a:lstStyle/>
                    <a:p>
                      <a:pPr algn="ctr" fontAlgn="b"/>
                      <a:r>
                        <a:rPr lang="en-US" sz="1600" b="0" u="none" strike="noStrike" dirty="0">
                          <a:effectLst/>
                        </a:rPr>
                        <a:t>Thu, Mar 07</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effectLst/>
                        </a:rPr>
                        <a:t>9:00 am – 10:00 am</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b="0" i="0" u="none" strike="noStrike" dirty="0">
                          <a:effectLst/>
                        </a:rPr>
                        <a:t>Understanding Feature Services, a Guide for Developers</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b="0" i="0" u="none" strike="noStrike" dirty="0">
                          <a:effectLst/>
                        </a:rPr>
                        <a:t>Primrose C-D</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417399">
                <a:tc vMerge="1">
                  <a:txBody>
                    <a:bodyPr/>
                    <a:lstStyle/>
                    <a:p>
                      <a:endParaRPr lang="en-US"/>
                    </a:p>
                  </a:txBody>
                  <a:tcPr/>
                </a:tc>
                <a:tc>
                  <a:txBody>
                    <a:bodyPr/>
                    <a:lstStyle/>
                    <a:p>
                      <a:pPr algn="ctr" fontAlgn="b"/>
                      <a:r>
                        <a:rPr lang="en-US" sz="1600" u="none" strike="noStrike" dirty="0">
                          <a:effectLst/>
                        </a:rPr>
                        <a:t>10:30 am - 11:30 am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An Overview of the Utility Network Management API</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San Jacinto</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r h="417399">
                <a:tc vMerge="1">
                  <a:txBody>
                    <a:bodyPr/>
                    <a:lstStyle/>
                    <a:p>
                      <a:endParaRPr lang="en-US"/>
                    </a:p>
                  </a:txBody>
                  <a:tcPr/>
                </a:tc>
                <a:tc>
                  <a:txBody>
                    <a:bodyPr/>
                    <a:lstStyle/>
                    <a:p>
                      <a:pPr algn="ctr" fontAlgn="b"/>
                      <a:r>
                        <a:rPr lang="en-US" sz="1600" u="none" strike="noStrike" dirty="0">
                          <a:effectLst/>
                        </a:rPr>
                        <a:t>1:00 pm – 2:00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An Overview of the Geodatabase API</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Mesquite G-H</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5824740"/>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u="none" strike="noStrike" dirty="0">
                          <a:effectLst/>
                        </a:rPr>
                        <a:t>5:30 pm - 6:30 pm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rPr>
                        <a:t>Advanced Pro Customization with focus on Categories and Custom Settings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err="1">
                          <a:effectLst/>
                        </a:rPr>
                        <a:t>Smoketree</a:t>
                      </a:r>
                      <a:r>
                        <a:rPr lang="en-US" sz="1600" u="none" strike="noStrike" dirty="0">
                          <a:effectLst/>
                        </a:rPr>
                        <a:t> A-E</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4393935"/>
                  </a:ext>
                </a:extLst>
              </a:tr>
              <a:tr h="417399">
                <a:tc rowSpan="2">
                  <a:txBody>
                    <a:bodyPr/>
                    <a:lstStyle/>
                    <a:p>
                      <a:pPr algn="ctr" fontAlgn="b"/>
                      <a:r>
                        <a:rPr lang="en-US" sz="1600" b="0" u="none" strike="noStrike" dirty="0">
                          <a:effectLst/>
                        </a:rPr>
                        <a:t>Fri, Mar 08</a:t>
                      </a:r>
                      <a:endParaRPr lang="en-US" sz="1600" b="0"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fontAlgn="b"/>
                      <a:r>
                        <a:rPr lang="en-US" sz="1600" u="none" strike="noStrike" dirty="0">
                          <a:effectLst/>
                        </a:rPr>
                        <a:t>8:30 am – 9:30 am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Advanced Editing with Focus on Edit Operations, Transaction Types, and Events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Mesquite C</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21960415"/>
                  </a:ext>
                </a:extLst>
              </a:tr>
              <a:tr h="417399">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algn="ctr" fontAlgn="b"/>
                      <a:r>
                        <a:rPr lang="en-US" sz="1600" u="none" strike="noStrike" dirty="0">
                          <a:effectLst/>
                        </a:rPr>
                        <a:t>10:00 am - 11:00 am</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u="none" strike="noStrike" dirty="0">
                          <a:effectLst/>
                        </a:rPr>
                        <a:t>Demonstrating Pro Extensibility with Add-Ins</a:t>
                      </a:r>
                      <a:endParaRPr lang="en-US" sz="16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fontAlgn="b"/>
                      <a:r>
                        <a:rPr lang="en-US" sz="1600" b="0" i="0" u="none" strike="noStrike" dirty="0">
                          <a:solidFill>
                            <a:srgbClr val="000000"/>
                          </a:solidFill>
                          <a:effectLst/>
                          <a:latin typeface="+mn-lt"/>
                        </a:rPr>
                        <a:t>Mesquite 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4092405432"/>
                  </a:ext>
                </a:extLst>
              </a:tr>
            </a:tbl>
          </a:graphicData>
        </a:graphic>
      </p:graphicFrame>
      <p:sp>
        <p:nvSpPr>
          <p:cNvPr id="8" name="Title 1">
            <a:extLst>
              <a:ext uri="{FF2B5EF4-FFF2-40B4-BE49-F238E27FC236}">
                <a16:creationId xmlns:a16="http://schemas.microsoft.com/office/drawing/2014/main" id="{3AEA8E71-68A4-4DA9-B522-EF2D7D0FDDC2}"/>
              </a:ext>
            </a:extLst>
          </p:cNvPr>
          <p:cNvSpPr txBox="1">
            <a:spLocks/>
          </p:cNvSpPr>
          <p:nvPr/>
        </p:nvSpPr>
        <p:spPr>
          <a:xfrm>
            <a:off x="221673" y="4630229"/>
            <a:ext cx="10826496" cy="430887"/>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2800" b="0" dirty="0"/>
              <a:t>ArcGIS Pro – Road Ahead Session</a:t>
            </a:r>
          </a:p>
        </p:txBody>
      </p:sp>
      <p:graphicFrame>
        <p:nvGraphicFramePr>
          <p:cNvPr id="9" name="Content Placeholder 6">
            <a:extLst>
              <a:ext uri="{FF2B5EF4-FFF2-40B4-BE49-F238E27FC236}">
                <a16:creationId xmlns:a16="http://schemas.microsoft.com/office/drawing/2014/main" id="{05ABF4BA-C636-43D0-AD83-C9699C620E58}"/>
              </a:ext>
            </a:extLst>
          </p:cNvPr>
          <p:cNvGraphicFramePr>
            <a:graphicFrameLocks/>
          </p:cNvGraphicFramePr>
          <p:nvPr>
            <p:extLst>
              <p:ext uri="{D42A27DB-BD31-4B8C-83A1-F6EECF244321}">
                <p14:modId xmlns:p14="http://schemas.microsoft.com/office/powerpoint/2010/main" val="3424901812"/>
              </p:ext>
            </p:extLst>
          </p:nvPr>
        </p:nvGraphicFramePr>
        <p:xfrm>
          <a:off x="304800" y="5189518"/>
          <a:ext cx="11709400" cy="776276"/>
        </p:xfrm>
        <a:graphic>
          <a:graphicData uri="http://schemas.openxmlformats.org/drawingml/2006/table">
            <a:tbl>
              <a:tblPr firstRow="1">
                <a:tableStyleId>{7DF18680-E054-41AD-8BC1-D1AEF772440D}</a:tableStyleId>
              </a:tblPr>
              <a:tblGrid>
                <a:gridCol w="1540253">
                  <a:extLst>
                    <a:ext uri="{9D8B030D-6E8A-4147-A177-3AD203B41FA5}">
                      <a16:colId xmlns:a16="http://schemas.microsoft.com/office/drawing/2014/main" val="1488540618"/>
                    </a:ext>
                  </a:extLst>
                </a:gridCol>
                <a:gridCol w="2206754">
                  <a:extLst>
                    <a:ext uri="{9D8B030D-6E8A-4147-A177-3AD203B41FA5}">
                      <a16:colId xmlns:a16="http://schemas.microsoft.com/office/drawing/2014/main" val="4139165684"/>
                    </a:ext>
                  </a:extLst>
                </a:gridCol>
                <a:gridCol w="5134874">
                  <a:extLst>
                    <a:ext uri="{9D8B030D-6E8A-4147-A177-3AD203B41FA5}">
                      <a16:colId xmlns:a16="http://schemas.microsoft.com/office/drawing/2014/main" val="323322535"/>
                    </a:ext>
                  </a:extLst>
                </a:gridCol>
                <a:gridCol w="2827519">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a:txBody>
                    <a:bodyPr/>
                    <a:lstStyle/>
                    <a:p>
                      <a:pPr marL="0" algn="l" defTabSz="457200" rtl="0" eaLnBrk="1" fontAlgn="b" latinLnBrk="0" hangingPunct="1"/>
                      <a:r>
                        <a:rPr lang="en-US" sz="1600" u="none" strike="noStrike" kern="1200" dirty="0">
                          <a:effectLst/>
                        </a:rPr>
                        <a:t>Thu, Mar 07</a:t>
                      </a:r>
                      <a:endParaRPr lang="en-US" sz="1600" b="1"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dirty="0">
                          <a:effectLst/>
                        </a:rPr>
                        <a:t>4:00 pm – 5:00 pm</a:t>
                      </a:r>
                      <a:endParaRPr lang="en-US" sz="1600" b="1"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dirty="0">
                          <a:effectLst/>
                        </a:rPr>
                        <a:t>ArcGIS Pro: The Road Ahead</a:t>
                      </a:r>
                      <a:endParaRPr lang="en-US" sz="1600" b="1"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dirty="0">
                          <a:effectLst/>
                        </a:rPr>
                        <a:t>Primrose B</a:t>
                      </a:r>
                      <a:endParaRPr lang="en-US" sz="1600" b="1" u="none" strike="noStrike" kern="1200" dirty="0">
                        <a:solidFill>
                          <a:schemeClr val="dk1"/>
                        </a:solidFill>
                        <a:effectLst/>
                        <a:latin typeface="+mn-lt"/>
                        <a:ea typeface="+mn-ea"/>
                        <a:cs typeface="+mn-cs"/>
                      </a:endParaRPr>
                    </a:p>
                  </a:txBody>
                  <a:tcPr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310634083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a:xfrm>
            <a:off x="685800" y="682625"/>
            <a:ext cx="10826496" cy="369332"/>
          </a:xfrm>
        </p:spPr>
        <p:txBody>
          <a:bodyPr/>
          <a:lstStyle/>
          <a:p>
            <a:r>
              <a:rPr lang="en-US" dirty="0"/>
              <a:t>Feature services</a:t>
            </a:r>
          </a:p>
        </p:txBody>
      </p:sp>
      <p:sp>
        <p:nvSpPr>
          <p:cNvPr id="19" name="Content Placeholder 18"/>
          <p:cNvSpPr>
            <a:spLocks noGrp="1"/>
          </p:cNvSpPr>
          <p:nvPr>
            <p:ph sz="quarter" idx="10"/>
          </p:nvPr>
        </p:nvSpPr>
        <p:spPr/>
        <p:txBody>
          <a:bodyPr/>
          <a:lstStyle/>
          <a:p>
            <a:r>
              <a:rPr lang="en-US" dirty="0"/>
              <a:t>Contain layers and tables</a:t>
            </a:r>
          </a:p>
          <a:p>
            <a:r>
              <a:rPr lang="en-US" dirty="0"/>
              <a:t>Allows query and edit of feature geometry and attributes.</a:t>
            </a:r>
          </a:p>
          <a:p>
            <a:r>
              <a:rPr lang="en-US" dirty="0"/>
              <a:t>Queries and edits are made via REST requests</a:t>
            </a:r>
          </a:p>
          <a:p>
            <a:r>
              <a:rPr lang="en-US" dirty="0"/>
              <a:t>Naming:</a:t>
            </a:r>
          </a:p>
          <a:p>
            <a:pPr lvl="1"/>
            <a:r>
              <a:rPr lang="en-US" dirty="0"/>
              <a:t>web feature layers</a:t>
            </a:r>
          </a:p>
          <a:p>
            <a:pPr lvl="1"/>
            <a:r>
              <a:rPr lang="en-US" dirty="0"/>
              <a:t>sometimes just web layers</a:t>
            </a:r>
          </a:p>
          <a:p>
            <a:pPr lvl="1"/>
            <a:r>
              <a:rPr lang="en-US" dirty="0"/>
              <a:t>1 web feature layer can have many sub layers</a:t>
            </a:r>
          </a:p>
        </p:txBody>
      </p:sp>
      <p:pic>
        <p:nvPicPr>
          <p:cNvPr id="10" name="Picture 9">
            <a:extLst>
              <a:ext uri="{FF2B5EF4-FFF2-40B4-BE49-F238E27FC236}">
                <a16:creationId xmlns:a16="http://schemas.microsoft.com/office/drawing/2014/main" id="{27550D5F-FBCC-4AAA-9426-69FF46AB4FC6}"/>
              </a:ext>
            </a:extLst>
          </p:cNvPr>
          <p:cNvPicPr>
            <a:picLocks noChangeAspect="1"/>
          </p:cNvPicPr>
          <p:nvPr/>
        </p:nvPicPr>
        <p:blipFill>
          <a:blip r:embed="rId4"/>
          <a:stretch>
            <a:fillRect/>
          </a:stretch>
        </p:blipFill>
        <p:spPr>
          <a:xfrm>
            <a:off x="7326337" y="4185920"/>
            <a:ext cx="3879407" cy="1887279"/>
          </a:xfrm>
          <a:prstGeom prst="rect">
            <a:avLst/>
          </a:prstGeom>
        </p:spPr>
      </p:pic>
    </p:spTree>
    <p:extLst>
      <p:ext uri="{BB962C8B-B14F-4D97-AF65-F5344CB8AC3E}">
        <p14:creationId xmlns:p14="http://schemas.microsoft.com/office/powerpoint/2010/main" val="1487185989"/>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ackground"/>
          <p:cNvGrpSpPr/>
          <p:nvPr/>
        </p:nvGrpSpPr>
        <p:grpSpPr>
          <a:xfrm>
            <a:off x="-75448" y="0"/>
            <a:ext cx="12284598" cy="6874121"/>
            <a:chOff x="-75448" y="0"/>
            <a:chExt cx="12284598" cy="6874121"/>
          </a:xfrm>
        </p:grpSpPr>
        <p:sp>
          <p:nvSpPr>
            <p:cNvPr id="48" name="Rectangle 47"/>
            <p:cNvSpPr/>
            <p:nvPr/>
          </p:nvSpPr>
          <p:spPr bwMode="auto">
            <a:xfrm>
              <a:off x="0" y="0"/>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51" name="shading (bottom right)">
              <a:extLst>
                <a:ext uri="{FF2B5EF4-FFF2-40B4-BE49-F238E27FC236}">
                  <a16:creationId xmlns:a16="http://schemas.microsoft.com/office/drawing/2014/main" id="{C0783C77-C7D8-1647-BFDB-8532B647668C}"/>
                </a:ext>
              </a:extLst>
            </p:cNvPr>
            <p:cNvSpPr/>
            <p:nvPr/>
          </p:nvSpPr>
          <p:spPr bwMode="auto">
            <a:xfrm>
              <a:off x="-75448" y="1752324"/>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grpSp>
        <p:nvGrpSpPr>
          <p:cNvPr id="8" name="Phones (Group)">
            <a:extLst>
              <a:ext uri="{FF2B5EF4-FFF2-40B4-BE49-F238E27FC236}">
                <a16:creationId xmlns:a16="http://schemas.microsoft.com/office/drawing/2014/main" id="{79566F2D-A24A-D145-99C5-2BF18C678389}"/>
              </a:ext>
            </a:extLst>
          </p:cNvPr>
          <p:cNvGrpSpPr/>
          <p:nvPr/>
        </p:nvGrpSpPr>
        <p:grpSpPr>
          <a:xfrm>
            <a:off x="914400" y="1102836"/>
            <a:ext cx="10363200" cy="5299151"/>
            <a:chOff x="914400" y="1102836"/>
            <a:chExt cx="10363200" cy="5299151"/>
          </a:xfrm>
        </p:grpSpPr>
        <p:sp>
          <p:nvSpPr>
            <p:cNvPr id="10" name="Right Arrow 38">
              <a:extLst>
                <a:ext uri="{FF2B5EF4-FFF2-40B4-BE49-F238E27FC236}">
                  <a16:creationId xmlns:a16="http://schemas.microsoft.com/office/drawing/2014/main" id="{DA2B18AC-A817-BC4B-8B3C-402DB388C6C1}"/>
                </a:ext>
              </a:extLst>
            </p:cNvPr>
            <p:cNvSpPr/>
            <p:nvPr/>
          </p:nvSpPr>
          <p:spPr bwMode="auto">
            <a:xfrm>
              <a:off x="5748325" y="3368299"/>
              <a:ext cx="592556" cy="440168"/>
            </a:xfrm>
            <a:prstGeom prst="rightArrow">
              <a:avLst/>
            </a:prstGeom>
            <a:gradFill flip="none" rotWithShape="1">
              <a:gsLst>
                <a:gs pos="100000">
                  <a:schemeClr val="bg2">
                    <a:alpha val="70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12" name="Straight Connector 11">
              <a:extLst>
                <a:ext uri="{FF2B5EF4-FFF2-40B4-BE49-F238E27FC236}">
                  <a16:creationId xmlns:a16="http://schemas.microsoft.com/office/drawing/2014/main" id="{F7F7E134-2A71-954A-9FFD-318E02246448}"/>
                </a:ext>
              </a:extLst>
            </p:cNvPr>
            <p:cNvCxnSpPr/>
            <p:nvPr/>
          </p:nvCxnSpPr>
          <p:spPr bwMode="auto">
            <a:xfrm>
              <a:off x="6089630" y="1164356"/>
              <a:ext cx="0" cy="2130026"/>
            </a:xfrm>
            <a:prstGeom prst="line">
              <a:avLst/>
            </a:prstGeom>
            <a:noFill/>
            <a:ln w="19050" cap="flat" cmpd="sng" algn="ctr">
              <a:gradFill>
                <a:gsLst>
                  <a:gs pos="0">
                    <a:schemeClr val="bg2">
                      <a:lumMod val="40000"/>
                      <a:lumOff val="60000"/>
                      <a:alpha val="25000"/>
                    </a:schemeClr>
                  </a:gs>
                  <a:gs pos="55000">
                    <a:schemeClr val="bg2">
                      <a:lumMod val="40000"/>
                      <a:lumOff val="60000"/>
                      <a:alpha val="2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1AB799C4-FF1B-2C4F-91C2-41AAEEC8D5D3}"/>
                </a:ext>
              </a:extLst>
            </p:cNvPr>
            <p:cNvCxnSpPr>
              <a:cxnSpLocks/>
            </p:cNvCxnSpPr>
            <p:nvPr/>
          </p:nvCxnSpPr>
          <p:spPr bwMode="auto">
            <a:xfrm flipV="1">
              <a:off x="6089630" y="3868638"/>
              <a:ext cx="0" cy="2533349"/>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sp>
          <p:nvSpPr>
            <p:cNvPr id="15" name="Right Arrow 38">
              <a:extLst>
                <a:ext uri="{FF2B5EF4-FFF2-40B4-BE49-F238E27FC236}">
                  <a16:creationId xmlns:a16="http://schemas.microsoft.com/office/drawing/2014/main" id="{13997CFF-AEDC-D640-A2D3-BE3AA50E9AE2}"/>
                </a:ext>
              </a:extLst>
            </p:cNvPr>
            <p:cNvSpPr/>
            <p:nvPr/>
          </p:nvSpPr>
          <p:spPr bwMode="auto">
            <a:xfrm>
              <a:off x="8576755" y="3868638"/>
              <a:ext cx="527652" cy="440168"/>
            </a:xfrm>
            <a:prstGeom prst="rightArrow">
              <a:avLst/>
            </a:prstGeom>
            <a:gradFill flip="none" rotWithShape="1">
              <a:gsLst>
                <a:gs pos="100000">
                  <a:schemeClr val="bg2">
                    <a:alpha val="69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cxnSp>
          <p:nvCxnSpPr>
            <p:cNvPr id="16" name="Straight Connector 15">
              <a:extLst>
                <a:ext uri="{FF2B5EF4-FFF2-40B4-BE49-F238E27FC236}">
                  <a16:creationId xmlns:a16="http://schemas.microsoft.com/office/drawing/2014/main" id="{B01B99BE-E34E-1848-8A0B-013C9F233D74}"/>
                </a:ext>
              </a:extLst>
            </p:cNvPr>
            <p:cNvCxnSpPr/>
            <p:nvPr/>
          </p:nvCxnSpPr>
          <p:spPr bwMode="auto">
            <a:xfrm>
              <a:off x="8842937" y="1164356"/>
              <a:ext cx="0" cy="2658399"/>
            </a:xfrm>
            <a:prstGeom prst="line">
              <a:avLst/>
            </a:prstGeom>
            <a:noFill/>
            <a:ln w="19050" cap="flat" cmpd="sng" algn="ctr">
              <a:gradFill>
                <a:gsLst>
                  <a:gs pos="0">
                    <a:schemeClr val="bg2">
                      <a:lumMod val="40000"/>
                      <a:lumOff val="60000"/>
                      <a:alpha val="25000"/>
                    </a:schemeClr>
                  </a:gs>
                  <a:gs pos="55000">
                    <a:schemeClr val="bg2">
                      <a:lumMod val="40000"/>
                      <a:lumOff val="60000"/>
                      <a:alpha val="2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671BD325-4439-5A42-81D7-FC0FE2E3A35A}"/>
                </a:ext>
              </a:extLst>
            </p:cNvPr>
            <p:cNvCxnSpPr/>
            <p:nvPr/>
          </p:nvCxnSpPr>
          <p:spPr bwMode="auto">
            <a:xfrm flipV="1">
              <a:off x="8842937" y="4362045"/>
              <a:ext cx="0" cy="2039942"/>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grpSp>
          <p:nvGrpSpPr>
            <p:cNvPr id="18" name="Group 17">
              <a:extLst>
                <a:ext uri="{FF2B5EF4-FFF2-40B4-BE49-F238E27FC236}">
                  <a16:creationId xmlns:a16="http://schemas.microsoft.com/office/drawing/2014/main" id="{83C59AC9-6049-3E4E-BF89-D32E93D695A0}"/>
                </a:ext>
              </a:extLst>
            </p:cNvPr>
            <p:cNvGrpSpPr/>
            <p:nvPr/>
          </p:nvGrpSpPr>
          <p:grpSpPr>
            <a:xfrm>
              <a:off x="914400" y="1867527"/>
              <a:ext cx="2114157" cy="4301453"/>
              <a:chOff x="695561" y="1867527"/>
              <a:chExt cx="2114157" cy="4301453"/>
            </a:xfrm>
          </p:grpSpPr>
          <p:pic>
            <p:nvPicPr>
              <p:cNvPr id="41" name="Picture 40">
                <a:extLst>
                  <a:ext uri="{FF2B5EF4-FFF2-40B4-BE49-F238E27FC236}">
                    <a16:creationId xmlns:a16="http://schemas.microsoft.com/office/drawing/2014/main" id="{7F7048AA-17AD-3442-80BD-5B0A311B78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561" y="1867527"/>
                <a:ext cx="2114157" cy="4301453"/>
              </a:xfrm>
              <a:prstGeom prst="rect">
                <a:avLst/>
              </a:prstGeom>
            </p:spPr>
          </p:pic>
          <p:pic>
            <p:nvPicPr>
              <p:cNvPr id="42" name="Picture 41">
                <a:extLst>
                  <a:ext uri="{FF2B5EF4-FFF2-40B4-BE49-F238E27FC236}">
                    <a16:creationId xmlns:a16="http://schemas.microsoft.com/office/drawing/2014/main" id="{D70B1600-F2A7-EE4A-9DC2-684410439A1F}"/>
                  </a:ext>
                </a:extLst>
              </p:cNvPr>
              <p:cNvPicPr>
                <a:picLocks noChangeAspect="1"/>
              </p:cNvPicPr>
              <p:nvPr/>
            </p:nvPicPr>
            <p:blipFill rotWithShape="1">
              <a:blip r:embed="rId4"/>
              <a:srcRect t="3636" r="315" b="730"/>
              <a:stretch/>
            </p:blipFill>
            <p:spPr>
              <a:xfrm>
                <a:off x="816123" y="2304760"/>
                <a:ext cx="1875488" cy="3333133"/>
              </a:xfrm>
              <a:prstGeom prst="rect">
                <a:avLst/>
              </a:prstGeom>
            </p:spPr>
          </p:pic>
        </p:grpSp>
        <p:grpSp>
          <p:nvGrpSpPr>
            <p:cNvPr id="21" name="Group 20">
              <a:extLst>
                <a:ext uri="{FF2B5EF4-FFF2-40B4-BE49-F238E27FC236}">
                  <a16:creationId xmlns:a16="http://schemas.microsoft.com/office/drawing/2014/main" id="{3C48A495-9A21-5A44-93D2-ECA91A5D5D6C}"/>
                </a:ext>
              </a:extLst>
            </p:cNvPr>
            <p:cNvGrpSpPr/>
            <p:nvPr/>
          </p:nvGrpSpPr>
          <p:grpSpPr>
            <a:xfrm>
              <a:off x="9163443" y="1861088"/>
              <a:ext cx="2114157" cy="4301453"/>
              <a:chOff x="9390456" y="1861088"/>
              <a:chExt cx="2114157" cy="4301453"/>
            </a:xfrm>
          </p:grpSpPr>
          <p:pic>
            <p:nvPicPr>
              <p:cNvPr id="39" name="Picture 38">
                <a:extLst>
                  <a:ext uri="{FF2B5EF4-FFF2-40B4-BE49-F238E27FC236}">
                    <a16:creationId xmlns:a16="http://schemas.microsoft.com/office/drawing/2014/main" id="{596212FC-B7D1-DF4E-8773-1C5311E6C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0456" y="1861088"/>
                <a:ext cx="2114157" cy="4301453"/>
              </a:xfrm>
              <a:prstGeom prst="rect">
                <a:avLst/>
              </a:prstGeom>
            </p:spPr>
          </p:pic>
          <p:pic>
            <p:nvPicPr>
              <p:cNvPr id="40" name="Picture 39">
                <a:extLst>
                  <a:ext uri="{FF2B5EF4-FFF2-40B4-BE49-F238E27FC236}">
                    <a16:creationId xmlns:a16="http://schemas.microsoft.com/office/drawing/2014/main" id="{348FF7A8-304A-0A4C-93B0-E1C588A322FF}"/>
                  </a:ext>
                </a:extLst>
              </p:cNvPr>
              <p:cNvPicPr>
                <a:picLocks noChangeAspect="1"/>
              </p:cNvPicPr>
              <p:nvPr/>
            </p:nvPicPr>
            <p:blipFill rotWithShape="1">
              <a:blip r:embed="rId5"/>
              <a:srcRect t="3174"/>
              <a:stretch/>
            </p:blipFill>
            <p:spPr>
              <a:xfrm>
                <a:off x="9497915" y="2298409"/>
                <a:ext cx="1929370" cy="3329723"/>
              </a:xfrm>
              <a:prstGeom prst="rect">
                <a:avLst/>
              </a:prstGeom>
            </p:spPr>
          </p:pic>
        </p:grpSp>
        <p:grpSp>
          <p:nvGrpSpPr>
            <p:cNvPr id="23" name="Group 22">
              <a:extLst>
                <a:ext uri="{FF2B5EF4-FFF2-40B4-BE49-F238E27FC236}">
                  <a16:creationId xmlns:a16="http://schemas.microsoft.com/office/drawing/2014/main" id="{A41D0262-5458-284B-96B4-9CBC8A6AF306}"/>
                </a:ext>
              </a:extLst>
            </p:cNvPr>
            <p:cNvGrpSpPr/>
            <p:nvPr/>
          </p:nvGrpSpPr>
          <p:grpSpPr>
            <a:xfrm>
              <a:off x="3664081" y="1867527"/>
              <a:ext cx="2114157" cy="4301453"/>
              <a:chOff x="3593859" y="1867527"/>
              <a:chExt cx="2114157" cy="4301453"/>
            </a:xfrm>
          </p:grpSpPr>
          <p:pic>
            <p:nvPicPr>
              <p:cNvPr id="36" name="Picture 35">
                <a:extLst>
                  <a:ext uri="{FF2B5EF4-FFF2-40B4-BE49-F238E27FC236}">
                    <a16:creationId xmlns:a16="http://schemas.microsoft.com/office/drawing/2014/main" id="{4C432BDC-41FB-1444-8182-9F9B32F951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3859" y="1867527"/>
                <a:ext cx="2114157" cy="4301453"/>
              </a:xfrm>
              <a:prstGeom prst="rect">
                <a:avLst/>
              </a:prstGeom>
            </p:spPr>
          </p:pic>
          <p:pic>
            <p:nvPicPr>
              <p:cNvPr id="37" name="Picture 36">
                <a:extLst>
                  <a:ext uri="{FF2B5EF4-FFF2-40B4-BE49-F238E27FC236}">
                    <a16:creationId xmlns:a16="http://schemas.microsoft.com/office/drawing/2014/main" id="{8C4DC768-9513-4144-B87A-7293ABC06C45}"/>
                  </a:ext>
                </a:extLst>
              </p:cNvPr>
              <p:cNvPicPr>
                <a:picLocks noChangeAspect="1"/>
              </p:cNvPicPr>
              <p:nvPr/>
            </p:nvPicPr>
            <p:blipFill rotWithShape="1">
              <a:blip r:embed="rId6"/>
              <a:srcRect l="-1" t="3635" r="364" b="2192"/>
              <a:stretch/>
            </p:blipFill>
            <p:spPr>
              <a:xfrm>
                <a:off x="3708059" y="2304759"/>
                <a:ext cx="1881926" cy="3163827"/>
              </a:xfrm>
              <a:prstGeom prst="rect">
                <a:avLst/>
              </a:prstGeom>
            </p:spPr>
          </p:pic>
          <p:pic>
            <p:nvPicPr>
              <p:cNvPr id="38" name="Picture 37">
                <a:extLst>
                  <a:ext uri="{FF2B5EF4-FFF2-40B4-BE49-F238E27FC236}">
                    <a16:creationId xmlns:a16="http://schemas.microsoft.com/office/drawing/2014/main" id="{D7370480-E1A6-DE47-AAE5-C3C0D64450B0}"/>
                  </a:ext>
                </a:extLst>
              </p:cNvPr>
              <p:cNvPicPr>
                <a:picLocks noChangeAspect="1"/>
              </p:cNvPicPr>
              <p:nvPr/>
            </p:nvPicPr>
            <p:blipFill rotWithShape="1">
              <a:blip r:embed="rId6"/>
              <a:srcRect t="93938" b="-4340"/>
              <a:stretch/>
            </p:blipFill>
            <p:spPr>
              <a:xfrm>
                <a:off x="3705023" y="5296418"/>
                <a:ext cx="1884962" cy="348732"/>
              </a:xfrm>
              <a:prstGeom prst="rect">
                <a:avLst/>
              </a:prstGeom>
              <a:solidFill>
                <a:srgbClr val="2F2F2F"/>
              </a:solidFill>
            </p:spPr>
          </p:pic>
        </p:grpSp>
        <p:grpSp>
          <p:nvGrpSpPr>
            <p:cNvPr id="24" name="Group 23">
              <a:extLst>
                <a:ext uri="{FF2B5EF4-FFF2-40B4-BE49-F238E27FC236}">
                  <a16:creationId xmlns:a16="http://schemas.microsoft.com/office/drawing/2014/main" id="{20ACD500-B5FF-5343-A5DE-0C5D7A65351B}"/>
                </a:ext>
              </a:extLst>
            </p:cNvPr>
            <p:cNvGrpSpPr/>
            <p:nvPr/>
          </p:nvGrpSpPr>
          <p:grpSpPr>
            <a:xfrm>
              <a:off x="6413762" y="1861088"/>
              <a:ext cx="2114157" cy="4301453"/>
              <a:chOff x="6492157" y="1861088"/>
              <a:chExt cx="2114157" cy="4301453"/>
            </a:xfrm>
          </p:grpSpPr>
          <p:pic>
            <p:nvPicPr>
              <p:cNvPr id="32" name="Picture 31">
                <a:extLst>
                  <a:ext uri="{FF2B5EF4-FFF2-40B4-BE49-F238E27FC236}">
                    <a16:creationId xmlns:a16="http://schemas.microsoft.com/office/drawing/2014/main" id="{3448641F-600A-0C47-B24A-60A58E4D5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157" y="1861088"/>
                <a:ext cx="2114157" cy="4301453"/>
              </a:xfrm>
              <a:prstGeom prst="rect">
                <a:avLst/>
              </a:prstGeom>
            </p:spPr>
          </p:pic>
          <p:grpSp>
            <p:nvGrpSpPr>
              <p:cNvPr id="33" name="Group 32">
                <a:extLst>
                  <a:ext uri="{FF2B5EF4-FFF2-40B4-BE49-F238E27FC236}">
                    <a16:creationId xmlns:a16="http://schemas.microsoft.com/office/drawing/2014/main" id="{07C4F051-4CD5-E545-A783-0AFD660A577B}"/>
                  </a:ext>
                </a:extLst>
              </p:cNvPr>
              <p:cNvGrpSpPr/>
              <p:nvPr/>
            </p:nvGrpSpPr>
            <p:grpSpPr>
              <a:xfrm>
                <a:off x="6607172" y="2298409"/>
                <a:ext cx="1885382" cy="3329723"/>
                <a:chOff x="6607172" y="2305666"/>
                <a:chExt cx="1885382" cy="3329723"/>
              </a:xfrm>
            </p:grpSpPr>
            <p:pic>
              <p:nvPicPr>
                <p:cNvPr id="34" name="Picture 33">
                  <a:extLst>
                    <a:ext uri="{FF2B5EF4-FFF2-40B4-BE49-F238E27FC236}">
                      <a16:creationId xmlns:a16="http://schemas.microsoft.com/office/drawing/2014/main" id="{FCB57114-21E1-4146-ACB4-8F084ED2695F}"/>
                    </a:ext>
                  </a:extLst>
                </p:cNvPr>
                <p:cNvPicPr>
                  <a:picLocks noChangeAspect="1"/>
                </p:cNvPicPr>
                <p:nvPr/>
              </p:nvPicPr>
              <p:blipFill rotWithShape="1">
                <a:blip r:embed="rId7"/>
                <a:srcRect t="22790"/>
                <a:stretch/>
              </p:blipFill>
              <p:spPr>
                <a:xfrm>
                  <a:off x="6607172" y="3079751"/>
                  <a:ext cx="1885382" cy="2555638"/>
                </a:xfrm>
                <a:prstGeom prst="rect">
                  <a:avLst/>
                </a:prstGeom>
              </p:spPr>
            </p:pic>
            <p:pic>
              <p:nvPicPr>
                <p:cNvPr id="35" name="Picture 34">
                  <a:extLst>
                    <a:ext uri="{FF2B5EF4-FFF2-40B4-BE49-F238E27FC236}">
                      <a16:creationId xmlns:a16="http://schemas.microsoft.com/office/drawing/2014/main" id="{C76938D7-AF1B-6F4A-9252-14B952D7D3FC}"/>
                    </a:ext>
                  </a:extLst>
                </p:cNvPr>
                <p:cNvPicPr>
                  <a:picLocks noChangeAspect="1"/>
                </p:cNvPicPr>
                <p:nvPr/>
              </p:nvPicPr>
              <p:blipFill rotWithShape="1">
                <a:blip r:embed="rId7"/>
                <a:srcRect t="3990" b="72125"/>
                <a:stretch/>
              </p:blipFill>
              <p:spPr>
                <a:xfrm>
                  <a:off x="6607172" y="2305666"/>
                  <a:ext cx="1885382" cy="790574"/>
                </a:xfrm>
                <a:prstGeom prst="rect">
                  <a:avLst/>
                </a:prstGeom>
              </p:spPr>
            </p:pic>
          </p:grpSp>
        </p:grpSp>
        <p:grpSp>
          <p:nvGrpSpPr>
            <p:cNvPr id="25" name="Group 24">
              <a:extLst>
                <a:ext uri="{FF2B5EF4-FFF2-40B4-BE49-F238E27FC236}">
                  <a16:creationId xmlns:a16="http://schemas.microsoft.com/office/drawing/2014/main" id="{FB63948C-0CA6-BF47-9890-F5580ADA5488}"/>
                </a:ext>
              </a:extLst>
            </p:cNvPr>
            <p:cNvGrpSpPr/>
            <p:nvPr/>
          </p:nvGrpSpPr>
          <p:grpSpPr>
            <a:xfrm>
              <a:off x="8269766" y="3795685"/>
              <a:ext cx="222769" cy="1809171"/>
              <a:chOff x="8333459" y="3810199"/>
              <a:chExt cx="269551" cy="1809171"/>
            </a:xfrm>
          </p:grpSpPr>
          <p:sp>
            <p:nvSpPr>
              <p:cNvPr id="29" name="Right Arrow 32">
                <a:extLst>
                  <a:ext uri="{FF2B5EF4-FFF2-40B4-BE49-F238E27FC236}">
                    <a16:creationId xmlns:a16="http://schemas.microsoft.com/office/drawing/2014/main" id="{97D09ECB-6EED-6140-A595-25284BE837E9}"/>
                  </a:ext>
                </a:extLst>
              </p:cNvPr>
              <p:cNvSpPr/>
              <p:nvPr/>
            </p:nvSpPr>
            <p:spPr bwMode="auto">
              <a:xfrm rot="5400000">
                <a:off x="8240228" y="5256587"/>
                <a:ext cx="462892"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0" name="Right Arrow 31">
                <a:extLst>
                  <a:ext uri="{FF2B5EF4-FFF2-40B4-BE49-F238E27FC236}">
                    <a16:creationId xmlns:a16="http://schemas.microsoft.com/office/drawing/2014/main" id="{BE4D3E93-4F89-FE48-9319-4ABFAE759E38}"/>
                  </a:ext>
                </a:extLst>
              </p:cNvPr>
              <p:cNvSpPr/>
              <p:nvPr/>
            </p:nvSpPr>
            <p:spPr bwMode="auto">
              <a:xfrm rot="5400000">
                <a:off x="7914560" y="4230709"/>
                <a:ext cx="1103693"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1" name="Right Arrow 30">
                <a:extLst>
                  <a:ext uri="{FF2B5EF4-FFF2-40B4-BE49-F238E27FC236}">
                    <a16:creationId xmlns:a16="http://schemas.microsoft.com/office/drawing/2014/main" id="{E41B2547-AADD-C64B-91DC-2D99E3685287}"/>
                  </a:ext>
                </a:extLst>
              </p:cNvPr>
              <p:cNvSpPr/>
              <p:nvPr/>
            </p:nvSpPr>
            <p:spPr bwMode="auto">
              <a:xfrm rot="5400000">
                <a:off x="8227571" y="4878528"/>
                <a:ext cx="474449"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cxnSp>
          <p:nvCxnSpPr>
            <p:cNvPr id="26" name="Straight Connector 25">
              <a:extLst>
                <a:ext uri="{FF2B5EF4-FFF2-40B4-BE49-F238E27FC236}">
                  <a16:creationId xmlns:a16="http://schemas.microsoft.com/office/drawing/2014/main" id="{D59FBDB2-7DAB-3B42-B7F2-B40CA5BA4552}"/>
                </a:ext>
              </a:extLst>
            </p:cNvPr>
            <p:cNvCxnSpPr/>
            <p:nvPr/>
          </p:nvCxnSpPr>
          <p:spPr bwMode="auto">
            <a:xfrm flipH="1">
              <a:off x="3302220" y="1102836"/>
              <a:ext cx="27731" cy="2719919"/>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62CBA1B2-A670-A143-837B-05E08B7C9A2F}"/>
                </a:ext>
              </a:extLst>
            </p:cNvPr>
            <p:cNvCxnSpPr/>
            <p:nvPr/>
          </p:nvCxnSpPr>
          <p:spPr bwMode="auto">
            <a:xfrm flipV="1">
              <a:off x="3302220" y="4362045"/>
              <a:ext cx="0" cy="2039942"/>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sp>
          <p:nvSpPr>
            <p:cNvPr id="28" name="Right Arrow 38">
              <a:extLst>
                <a:ext uri="{FF2B5EF4-FFF2-40B4-BE49-F238E27FC236}">
                  <a16:creationId xmlns:a16="http://schemas.microsoft.com/office/drawing/2014/main" id="{43D5364E-6DA5-C74D-91C2-92AB60DC2154}"/>
                </a:ext>
              </a:extLst>
            </p:cNvPr>
            <p:cNvSpPr/>
            <p:nvPr/>
          </p:nvSpPr>
          <p:spPr bwMode="auto">
            <a:xfrm>
              <a:off x="3017908" y="3868638"/>
              <a:ext cx="528065" cy="440168"/>
            </a:xfrm>
            <a:prstGeom prst="rightArrow">
              <a:avLst/>
            </a:prstGeom>
            <a:gradFill flip="none" rotWithShape="1">
              <a:gsLst>
                <a:gs pos="100000">
                  <a:schemeClr val="bg2">
                    <a:alpha val="70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7" name="Subtitle 4">
            <a:extLst>
              <a:ext uri="{FF2B5EF4-FFF2-40B4-BE49-F238E27FC236}">
                <a16:creationId xmlns:a16="http://schemas.microsoft.com/office/drawing/2014/main" id="{E2E142E2-0724-1D42-9FA8-CD4E280B3A09}"/>
              </a:ext>
            </a:extLst>
          </p:cNvPr>
          <p:cNvSpPr/>
          <p:nvPr/>
        </p:nvSpPr>
        <p:spPr>
          <a:xfrm>
            <a:off x="9157956" y="1174450"/>
            <a:ext cx="2119644"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Complete answers</a:t>
            </a:r>
          </a:p>
          <a:p>
            <a:pPr algn="ctr" eaLnBrk="0" hangingPunct="0">
              <a:lnSpc>
                <a:spcPts val="1800"/>
              </a:lnSpc>
            </a:pPr>
            <a:r>
              <a:rPr lang="en-US" sz="1400" dirty="0">
                <a:solidFill>
                  <a:schemeClr val="bg2">
                    <a:lumMod val="20000"/>
                    <a:lumOff val="80000"/>
                  </a:schemeClr>
                </a:solidFill>
              </a:rPr>
              <a:t> and select “Submit”</a:t>
            </a:r>
          </a:p>
        </p:txBody>
      </p:sp>
      <p:sp>
        <p:nvSpPr>
          <p:cNvPr id="46" name="Subtitle 3">
            <a:extLst>
              <a:ext uri="{FF2B5EF4-FFF2-40B4-BE49-F238E27FC236}">
                <a16:creationId xmlns:a16="http://schemas.microsoft.com/office/drawing/2014/main" id="{48CFDF8A-F962-5240-A8C1-998E8A371356}"/>
              </a:ext>
            </a:extLst>
          </p:cNvPr>
          <p:cNvSpPr/>
          <p:nvPr/>
        </p:nvSpPr>
        <p:spPr>
          <a:xfrm>
            <a:off x="6356101" y="1174450"/>
            <a:ext cx="2229478"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Scroll down to find the feedback section</a:t>
            </a:r>
          </a:p>
        </p:txBody>
      </p:sp>
      <p:sp>
        <p:nvSpPr>
          <p:cNvPr id="45" name="Subtitle 2">
            <a:extLst>
              <a:ext uri="{FF2B5EF4-FFF2-40B4-BE49-F238E27FC236}">
                <a16:creationId xmlns:a16="http://schemas.microsoft.com/office/drawing/2014/main" id="{035B80E9-92E2-8E40-8EAB-2EF48B566F49}"/>
              </a:ext>
            </a:extLst>
          </p:cNvPr>
          <p:cNvSpPr/>
          <p:nvPr/>
        </p:nvSpPr>
        <p:spPr>
          <a:xfrm>
            <a:off x="3354781" y="1174450"/>
            <a:ext cx="2728476"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Select the session </a:t>
            </a:r>
            <a:br>
              <a:rPr lang="en-US" sz="1400" dirty="0">
                <a:solidFill>
                  <a:schemeClr val="bg2">
                    <a:lumMod val="20000"/>
                    <a:lumOff val="80000"/>
                  </a:schemeClr>
                </a:solidFill>
              </a:rPr>
            </a:br>
            <a:r>
              <a:rPr lang="en-US" sz="1400" dirty="0">
                <a:solidFill>
                  <a:schemeClr val="bg2">
                    <a:lumMod val="20000"/>
                    <a:lumOff val="80000"/>
                  </a:schemeClr>
                </a:solidFill>
              </a:rPr>
              <a:t>you attended</a:t>
            </a:r>
          </a:p>
        </p:txBody>
      </p:sp>
      <p:sp>
        <p:nvSpPr>
          <p:cNvPr id="44" name="Subtitle 1">
            <a:extLst>
              <a:ext uri="{FF2B5EF4-FFF2-40B4-BE49-F238E27FC236}">
                <a16:creationId xmlns:a16="http://schemas.microsoft.com/office/drawing/2014/main" id="{C447AE66-B55C-784D-A71E-284ADF839B58}"/>
              </a:ext>
            </a:extLst>
          </p:cNvPr>
          <p:cNvSpPr/>
          <p:nvPr/>
        </p:nvSpPr>
        <p:spPr>
          <a:xfrm>
            <a:off x="784752" y="1174450"/>
            <a:ext cx="2367468" cy="537135"/>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Download the Esri Events app and find your event</a:t>
            </a:r>
          </a:p>
        </p:txBody>
      </p:sp>
      <p:sp>
        <p:nvSpPr>
          <p:cNvPr id="43" name="Title ">
            <a:extLst>
              <a:ext uri="{FF2B5EF4-FFF2-40B4-BE49-F238E27FC236}">
                <a16:creationId xmlns:a16="http://schemas.microsoft.com/office/drawing/2014/main" id="{2EEA1DE7-2126-554A-B142-27798306074E}"/>
              </a:ext>
            </a:extLst>
          </p:cNvPr>
          <p:cNvSpPr txBox="1">
            <a:spLocks/>
          </p:cNvSpPr>
          <p:nvPr/>
        </p:nvSpPr>
        <p:spPr>
          <a:xfrm>
            <a:off x="685800" y="448068"/>
            <a:ext cx="10826496" cy="430887"/>
          </a:xfrm>
          <a:prstGeom prst="rect">
            <a:avLst/>
          </a:prstGeom>
        </p:spPr>
        <p:txBody>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algn="ctr">
              <a:spcBef>
                <a:spcPts val="0"/>
              </a:spcBef>
            </a:pPr>
            <a:r>
              <a:rPr lang="en-US" sz="2800" b="0" dirty="0">
                <a:solidFill>
                  <a:prstClr val="white"/>
                </a:solidFill>
              </a:rPr>
              <a:t>Please Take Our Survey on the App</a:t>
            </a:r>
            <a:endParaRPr lang="en-US" sz="2800" b="0" dirty="0"/>
          </a:p>
        </p:txBody>
      </p:sp>
    </p:spTree>
    <p:extLst>
      <p:ext uri="{BB962C8B-B14F-4D97-AF65-F5344CB8AC3E}">
        <p14:creationId xmlns:p14="http://schemas.microsoft.com/office/powerpoint/2010/main" val="545278778"/>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CD77207-67ED-704D-9994-33F5B880A57E}"/>
              </a:ext>
            </a:extLst>
          </p:cNvPr>
          <p:cNvGrpSpPr/>
          <p:nvPr/>
        </p:nvGrpSpPr>
        <p:grpSpPr>
          <a:xfrm>
            <a:off x="-43251" y="-16008"/>
            <a:ext cx="12252401" cy="6874511"/>
            <a:chOff x="-43251" y="-16008"/>
            <a:chExt cx="12252401" cy="6874511"/>
          </a:xfrm>
        </p:grpSpPr>
        <p:sp>
          <p:nvSpPr>
            <p:cNvPr id="8" name="Rectangle 7"/>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4" name="keyart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5" cy="6856951"/>
            </a:xfrm>
            <a:prstGeom prst="rect">
              <a:avLst/>
            </a:prstGeom>
          </p:spPr>
        </p:pic>
        <p:sp>
          <p:nvSpPr>
            <p:cNvPr id="10" name="shading (lower right)">
              <a:extLst>
                <a:ext uri="{FF2B5EF4-FFF2-40B4-BE49-F238E27FC236}">
                  <a16:creationId xmlns:a16="http://schemas.microsoft.com/office/drawing/2014/main" id="{E6D1F064-8DA1-4540-AC8E-DDA813288DAD}"/>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shading (upper left)">
              <a:extLst>
                <a:ext uri="{FF2B5EF4-FFF2-40B4-BE49-F238E27FC236}">
                  <a16:creationId xmlns:a16="http://schemas.microsoft.com/office/drawing/2014/main" id="{C0783C77-C7D8-1647-BFDB-8532B647668C}"/>
                </a:ext>
              </a:extLst>
            </p:cNvPr>
            <p:cNvSpPr/>
            <p:nvPr/>
          </p:nvSpPr>
          <p:spPr bwMode="auto">
            <a:xfrm rot="10800000">
              <a:off x="-23964" y="-11575"/>
              <a:ext cx="12189315" cy="6870078"/>
            </a:xfrm>
            <a:prstGeom prst="rect">
              <a:avLst/>
            </a:prstGeom>
            <a:gradFill flip="none" rotWithShape="1">
              <a:gsLst>
                <a:gs pos="31000">
                  <a:srgbClr val="0D134A">
                    <a:alpha val="9000"/>
                  </a:srgbClr>
                </a:gs>
                <a:gs pos="52000">
                  <a:srgbClr val="0D134A">
                    <a:alpha val="0"/>
                  </a:srgbClr>
                </a:gs>
                <a:gs pos="14000">
                  <a:srgbClr val="0D134A">
                    <a:alpha val="39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pic>
        <p:nvPicPr>
          <p:cNvPr id="9" name="Esri Logo (white)">
            <a:extLst>
              <a:ext uri="{FF2B5EF4-FFF2-40B4-BE49-F238E27FC236}">
                <a16:creationId xmlns:a16="http://schemas.microsoft.com/office/drawing/2014/main" id="{C3F3808C-4AB0-324A-9750-25578D0538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007" y="2489994"/>
            <a:ext cx="6073985" cy="1878011"/>
          </a:xfrm>
          <a:prstGeom prst="rect">
            <a:avLst/>
          </a:prstGeom>
        </p:spPr>
      </p:pic>
      <p:grpSp>
        <p:nvGrpSpPr>
          <p:cNvPr id="3" name="Group 2">
            <a:extLst>
              <a:ext uri="{FF2B5EF4-FFF2-40B4-BE49-F238E27FC236}">
                <a16:creationId xmlns:a16="http://schemas.microsoft.com/office/drawing/2014/main" id="{0134D7C7-FA4B-43A8-BDBB-502B27908846}"/>
              </a:ext>
            </a:extLst>
          </p:cNvPr>
          <p:cNvGrpSpPr/>
          <p:nvPr/>
        </p:nvGrpSpPr>
        <p:grpSpPr>
          <a:xfrm>
            <a:off x="9685875" y="5754297"/>
            <a:ext cx="2172455" cy="1093317"/>
            <a:chOff x="5625604" y="5442500"/>
            <a:chExt cx="2172455" cy="1093317"/>
          </a:xfrm>
        </p:grpSpPr>
        <p:grpSp>
          <p:nvGrpSpPr>
            <p:cNvPr id="17" name="Group 16">
              <a:extLst>
                <a:ext uri="{FF2B5EF4-FFF2-40B4-BE49-F238E27FC236}">
                  <a16:creationId xmlns:a16="http://schemas.microsoft.com/office/drawing/2014/main" id="{B8F6814D-6BE3-40D0-8E19-DE271FE152F2}"/>
                </a:ext>
              </a:extLst>
            </p:cNvPr>
            <p:cNvGrpSpPr>
              <a:grpSpLocks noChangeAspect="1"/>
            </p:cNvGrpSpPr>
            <p:nvPr/>
          </p:nvGrpSpPr>
          <p:grpSpPr bwMode="auto">
            <a:xfrm rot="4082114">
              <a:off x="7268494" y="5860781"/>
              <a:ext cx="611862" cy="447268"/>
              <a:chOff x="1433" y="3252"/>
              <a:chExt cx="513" cy="375"/>
            </a:xfrm>
          </p:grpSpPr>
          <p:sp useBgFill="1">
            <p:nvSpPr>
              <p:cNvPr id="18" name="Freeform 73">
                <a:extLst>
                  <a:ext uri="{FF2B5EF4-FFF2-40B4-BE49-F238E27FC236}">
                    <a16:creationId xmlns:a16="http://schemas.microsoft.com/office/drawing/2014/main" id="{2B5690BE-8C3E-48CB-892B-766E8B4FD65B}"/>
                  </a:ext>
                </a:extLst>
              </p:cNvPr>
              <p:cNvSpPr>
                <a:spLocks/>
              </p:cNvSpPr>
              <p:nvPr/>
            </p:nvSpPr>
            <p:spPr bwMode="auto">
              <a:xfrm>
                <a:off x="1433" y="3252"/>
                <a:ext cx="513" cy="375"/>
              </a:xfrm>
              <a:custGeom>
                <a:avLst/>
                <a:gdLst>
                  <a:gd name="T0" fmla="*/ 1775 w 2561"/>
                  <a:gd name="T1" fmla="*/ 15 h 1873"/>
                  <a:gd name="T2" fmla="*/ 1880 w 2561"/>
                  <a:gd name="T3" fmla="*/ 82 h 1873"/>
                  <a:gd name="T4" fmla="*/ 1923 w 2561"/>
                  <a:gd name="T5" fmla="*/ 152 h 1873"/>
                  <a:gd name="T6" fmla="*/ 1933 w 2561"/>
                  <a:gd name="T7" fmla="*/ 280 h 1873"/>
                  <a:gd name="T8" fmla="*/ 2134 w 2561"/>
                  <a:gd name="T9" fmla="*/ 208 h 1873"/>
                  <a:gd name="T10" fmla="*/ 2316 w 2561"/>
                  <a:gd name="T11" fmla="*/ 225 h 1873"/>
                  <a:gd name="T12" fmla="*/ 2452 w 2561"/>
                  <a:gd name="T13" fmla="*/ 309 h 1873"/>
                  <a:gd name="T14" fmla="*/ 2545 w 2561"/>
                  <a:gd name="T15" fmla="*/ 452 h 1873"/>
                  <a:gd name="T16" fmla="*/ 2561 w 2561"/>
                  <a:gd name="T17" fmla="*/ 574 h 1873"/>
                  <a:gd name="T18" fmla="*/ 2538 w 2561"/>
                  <a:gd name="T19" fmla="*/ 665 h 1873"/>
                  <a:gd name="T20" fmla="*/ 2464 w 2561"/>
                  <a:gd name="T21" fmla="*/ 769 h 1873"/>
                  <a:gd name="T22" fmla="*/ 2315 w 2561"/>
                  <a:gd name="T23" fmla="*/ 864 h 1873"/>
                  <a:gd name="T24" fmla="*/ 2177 w 2561"/>
                  <a:gd name="T25" fmla="*/ 945 h 1873"/>
                  <a:gd name="T26" fmla="*/ 2206 w 2561"/>
                  <a:gd name="T27" fmla="*/ 1092 h 1873"/>
                  <a:gd name="T28" fmla="*/ 2163 w 2561"/>
                  <a:gd name="T29" fmla="*/ 1261 h 1873"/>
                  <a:gd name="T30" fmla="*/ 2065 w 2561"/>
                  <a:gd name="T31" fmla="*/ 1387 h 1873"/>
                  <a:gd name="T32" fmla="*/ 1927 w 2561"/>
                  <a:gd name="T33" fmla="*/ 1521 h 1873"/>
                  <a:gd name="T34" fmla="*/ 1760 w 2561"/>
                  <a:gd name="T35" fmla="*/ 1644 h 1873"/>
                  <a:gd name="T36" fmla="*/ 1591 w 2561"/>
                  <a:gd name="T37" fmla="*/ 1715 h 1873"/>
                  <a:gd name="T38" fmla="*/ 1466 w 2561"/>
                  <a:gd name="T39" fmla="*/ 1705 h 1873"/>
                  <a:gd name="T40" fmla="*/ 1343 w 2561"/>
                  <a:gd name="T41" fmla="*/ 1599 h 1873"/>
                  <a:gd name="T42" fmla="*/ 1303 w 2561"/>
                  <a:gd name="T43" fmla="*/ 1452 h 1873"/>
                  <a:gd name="T44" fmla="*/ 1280 w 2561"/>
                  <a:gd name="T45" fmla="*/ 1441 h 1873"/>
                  <a:gd name="T46" fmla="*/ 1202 w 2561"/>
                  <a:gd name="T47" fmla="*/ 1487 h 1873"/>
                  <a:gd name="T48" fmla="*/ 1092 w 2561"/>
                  <a:gd name="T49" fmla="*/ 1555 h 1873"/>
                  <a:gd name="T50" fmla="*/ 992 w 2561"/>
                  <a:gd name="T51" fmla="*/ 1618 h 1873"/>
                  <a:gd name="T52" fmla="*/ 911 w 2561"/>
                  <a:gd name="T53" fmla="*/ 1668 h 1873"/>
                  <a:gd name="T54" fmla="*/ 841 w 2561"/>
                  <a:gd name="T55" fmla="*/ 1712 h 1873"/>
                  <a:gd name="T56" fmla="*/ 806 w 2561"/>
                  <a:gd name="T57" fmla="*/ 1736 h 1873"/>
                  <a:gd name="T58" fmla="*/ 693 w 2561"/>
                  <a:gd name="T59" fmla="*/ 1815 h 1873"/>
                  <a:gd name="T60" fmla="*/ 535 w 2561"/>
                  <a:gd name="T61" fmla="*/ 1869 h 1873"/>
                  <a:gd name="T62" fmla="*/ 417 w 2561"/>
                  <a:gd name="T63" fmla="*/ 1863 h 1873"/>
                  <a:gd name="T64" fmla="*/ 271 w 2561"/>
                  <a:gd name="T65" fmla="*/ 1800 h 1873"/>
                  <a:gd name="T66" fmla="*/ 133 w 2561"/>
                  <a:gd name="T67" fmla="*/ 1731 h 1873"/>
                  <a:gd name="T68" fmla="*/ 37 w 2561"/>
                  <a:gd name="T69" fmla="*/ 1641 h 1873"/>
                  <a:gd name="T70" fmla="*/ 0 w 2561"/>
                  <a:gd name="T71" fmla="*/ 1518 h 1873"/>
                  <a:gd name="T72" fmla="*/ 37 w 2561"/>
                  <a:gd name="T73" fmla="*/ 1385 h 1873"/>
                  <a:gd name="T74" fmla="*/ 144 w 2561"/>
                  <a:gd name="T75" fmla="*/ 1308 h 1873"/>
                  <a:gd name="T76" fmla="*/ 279 w 2561"/>
                  <a:gd name="T77" fmla="*/ 1306 h 1873"/>
                  <a:gd name="T78" fmla="*/ 357 w 2561"/>
                  <a:gd name="T79" fmla="*/ 1332 h 1873"/>
                  <a:gd name="T80" fmla="*/ 394 w 2561"/>
                  <a:gd name="T81" fmla="*/ 1314 h 1873"/>
                  <a:gd name="T82" fmla="*/ 411 w 2561"/>
                  <a:gd name="T83" fmla="*/ 1258 h 1873"/>
                  <a:gd name="T84" fmla="*/ 256 w 2561"/>
                  <a:gd name="T85" fmla="*/ 1180 h 1873"/>
                  <a:gd name="T86" fmla="*/ 147 w 2561"/>
                  <a:gd name="T87" fmla="*/ 1111 h 1873"/>
                  <a:gd name="T88" fmla="*/ 74 w 2561"/>
                  <a:gd name="T89" fmla="*/ 994 h 1873"/>
                  <a:gd name="T90" fmla="*/ 78 w 2561"/>
                  <a:gd name="T91" fmla="*/ 850 h 1873"/>
                  <a:gd name="T92" fmla="*/ 159 w 2561"/>
                  <a:gd name="T93" fmla="*/ 741 h 1873"/>
                  <a:gd name="T94" fmla="*/ 286 w 2561"/>
                  <a:gd name="T95" fmla="*/ 700 h 1873"/>
                  <a:gd name="T96" fmla="*/ 431 w 2561"/>
                  <a:gd name="T97" fmla="*/ 743 h 1873"/>
                  <a:gd name="T98" fmla="*/ 558 w 2561"/>
                  <a:gd name="T99" fmla="*/ 682 h 1873"/>
                  <a:gd name="T100" fmla="*/ 682 w 2561"/>
                  <a:gd name="T101" fmla="*/ 591 h 1873"/>
                  <a:gd name="T102" fmla="*/ 840 w 2561"/>
                  <a:gd name="T103" fmla="*/ 523 h 1873"/>
                  <a:gd name="T104" fmla="*/ 1036 w 2561"/>
                  <a:gd name="T105" fmla="*/ 523 h 1873"/>
                  <a:gd name="T106" fmla="*/ 1106 w 2561"/>
                  <a:gd name="T107" fmla="*/ 473 h 1873"/>
                  <a:gd name="T108" fmla="*/ 1145 w 2561"/>
                  <a:gd name="T109" fmla="*/ 343 h 1873"/>
                  <a:gd name="T110" fmla="*/ 1231 w 2561"/>
                  <a:gd name="T111" fmla="*/ 262 h 1873"/>
                  <a:gd name="T112" fmla="*/ 1406 w 2561"/>
                  <a:gd name="T113" fmla="*/ 121 h 1873"/>
                  <a:gd name="T114" fmla="*/ 1597 w 2561"/>
                  <a:gd name="T115" fmla="*/ 14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1" h="1873">
                    <a:moveTo>
                      <a:pt x="1687" y="0"/>
                    </a:moveTo>
                    <a:lnTo>
                      <a:pt x="1712" y="1"/>
                    </a:lnTo>
                    <a:lnTo>
                      <a:pt x="1736" y="5"/>
                    </a:lnTo>
                    <a:lnTo>
                      <a:pt x="1775" y="15"/>
                    </a:lnTo>
                    <a:lnTo>
                      <a:pt x="1809" y="30"/>
                    </a:lnTo>
                    <a:lnTo>
                      <a:pt x="1836" y="46"/>
                    </a:lnTo>
                    <a:lnTo>
                      <a:pt x="1861" y="64"/>
                    </a:lnTo>
                    <a:lnTo>
                      <a:pt x="1880" y="82"/>
                    </a:lnTo>
                    <a:lnTo>
                      <a:pt x="1896" y="101"/>
                    </a:lnTo>
                    <a:lnTo>
                      <a:pt x="1908" y="119"/>
                    </a:lnTo>
                    <a:lnTo>
                      <a:pt x="1917" y="138"/>
                    </a:lnTo>
                    <a:lnTo>
                      <a:pt x="1923" y="152"/>
                    </a:lnTo>
                    <a:lnTo>
                      <a:pt x="1933" y="184"/>
                    </a:lnTo>
                    <a:lnTo>
                      <a:pt x="1938" y="215"/>
                    </a:lnTo>
                    <a:lnTo>
                      <a:pt x="1938" y="248"/>
                    </a:lnTo>
                    <a:lnTo>
                      <a:pt x="1933" y="280"/>
                    </a:lnTo>
                    <a:lnTo>
                      <a:pt x="1979" y="256"/>
                    </a:lnTo>
                    <a:lnTo>
                      <a:pt x="2029" y="236"/>
                    </a:lnTo>
                    <a:lnTo>
                      <a:pt x="2081" y="219"/>
                    </a:lnTo>
                    <a:lnTo>
                      <a:pt x="2134" y="208"/>
                    </a:lnTo>
                    <a:lnTo>
                      <a:pt x="2191" y="204"/>
                    </a:lnTo>
                    <a:lnTo>
                      <a:pt x="2233" y="207"/>
                    </a:lnTo>
                    <a:lnTo>
                      <a:pt x="2275" y="214"/>
                    </a:lnTo>
                    <a:lnTo>
                      <a:pt x="2316" y="225"/>
                    </a:lnTo>
                    <a:lnTo>
                      <a:pt x="2352" y="239"/>
                    </a:lnTo>
                    <a:lnTo>
                      <a:pt x="2387" y="259"/>
                    </a:lnTo>
                    <a:lnTo>
                      <a:pt x="2420" y="281"/>
                    </a:lnTo>
                    <a:lnTo>
                      <a:pt x="2452" y="309"/>
                    </a:lnTo>
                    <a:lnTo>
                      <a:pt x="2481" y="341"/>
                    </a:lnTo>
                    <a:lnTo>
                      <a:pt x="2506" y="375"/>
                    </a:lnTo>
                    <a:lnTo>
                      <a:pt x="2528" y="412"/>
                    </a:lnTo>
                    <a:lnTo>
                      <a:pt x="2545" y="452"/>
                    </a:lnTo>
                    <a:lnTo>
                      <a:pt x="2556" y="495"/>
                    </a:lnTo>
                    <a:lnTo>
                      <a:pt x="2561" y="540"/>
                    </a:lnTo>
                    <a:lnTo>
                      <a:pt x="2561" y="556"/>
                    </a:lnTo>
                    <a:lnTo>
                      <a:pt x="2561" y="574"/>
                    </a:lnTo>
                    <a:lnTo>
                      <a:pt x="2557" y="593"/>
                    </a:lnTo>
                    <a:lnTo>
                      <a:pt x="2553" y="616"/>
                    </a:lnTo>
                    <a:lnTo>
                      <a:pt x="2546" y="639"/>
                    </a:lnTo>
                    <a:lnTo>
                      <a:pt x="2538" y="665"/>
                    </a:lnTo>
                    <a:lnTo>
                      <a:pt x="2524" y="690"/>
                    </a:lnTo>
                    <a:lnTo>
                      <a:pt x="2509" y="717"/>
                    </a:lnTo>
                    <a:lnTo>
                      <a:pt x="2488" y="743"/>
                    </a:lnTo>
                    <a:lnTo>
                      <a:pt x="2464" y="769"/>
                    </a:lnTo>
                    <a:lnTo>
                      <a:pt x="2435" y="794"/>
                    </a:lnTo>
                    <a:lnTo>
                      <a:pt x="2401" y="820"/>
                    </a:lnTo>
                    <a:lnTo>
                      <a:pt x="2361" y="843"/>
                    </a:lnTo>
                    <a:lnTo>
                      <a:pt x="2315" y="864"/>
                    </a:lnTo>
                    <a:lnTo>
                      <a:pt x="2260" y="885"/>
                    </a:lnTo>
                    <a:lnTo>
                      <a:pt x="2209" y="902"/>
                    </a:lnTo>
                    <a:lnTo>
                      <a:pt x="2164" y="915"/>
                    </a:lnTo>
                    <a:lnTo>
                      <a:pt x="2177" y="945"/>
                    </a:lnTo>
                    <a:lnTo>
                      <a:pt x="2188" y="979"/>
                    </a:lnTo>
                    <a:lnTo>
                      <a:pt x="2198" y="1014"/>
                    </a:lnTo>
                    <a:lnTo>
                      <a:pt x="2204" y="1052"/>
                    </a:lnTo>
                    <a:lnTo>
                      <a:pt x="2206" y="1092"/>
                    </a:lnTo>
                    <a:lnTo>
                      <a:pt x="2205" y="1133"/>
                    </a:lnTo>
                    <a:lnTo>
                      <a:pt x="2198" y="1175"/>
                    </a:lnTo>
                    <a:lnTo>
                      <a:pt x="2183" y="1217"/>
                    </a:lnTo>
                    <a:lnTo>
                      <a:pt x="2163" y="1261"/>
                    </a:lnTo>
                    <a:lnTo>
                      <a:pt x="2135" y="1303"/>
                    </a:lnTo>
                    <a:lnTo>
                      <a:pt x="2116" y="1329"/>
                    </a:lnTo>
                    <a:lnTo>
                      <a:pt x="2093" y="1356"/>
                    </a:lnTo>
                    <a:lnTo>
                      <a:pt x="2065" y="1387"/>
                    </a:lnTo>
                    <a:lnTo>
                      <a:pt x="2035" y="1418"/>
                    </a:lnTo>
                    <a:lnTo>
                      <a:pt x="2001" y="1452"/>
                    </a:lnTo>
                    <a:lnTo>
                      <a:pt x="1965" y="1487"/>
                    </a:lnTo>
                    <a:lnTo>
                      <a:pt x="1927" y="1521"/>
                    </a:lnTo>
                    <a:lnTo>
                      <a:pt x="1887" y="1555"/>
                    </a:lnTo>
                    <a:lnTo>
                      <a:pt x="1845" y="1587"/>
                    </a:lnTo>
                    <a:lnTo>
                      <a:pt x="1804" y="1618"/>
                    </a:lnTo>
                    <a:lnTo>
                      <a:pt x="1760" y="1644"/>
                    </a:lnTo>
                    <a:lnTo>
                      <a:pt x="1718" y="1670"/>
                    </a:lnTo>
                    <a:lnTo>
                      <a:pt x="1674" y="1689"/>
                    </a:lnTo>
                    <a:lnTo>
                      <a:pt x="1632" y="1705"/>
                    </a:lnTo>
                    <a:lnTo>
                      <a:pt x="1591" y="1715"/>
                    </a:lnTo>
                    <a:lnTo>
                      <a:pt x="1570" y="1719"/>
                    </a:lnTo>
                    <a:lnTo>
                      <a:pt x="1549" y="1719"/>
                    </a:lnTo>
                    <a:lnTo>
                      <a:pt x="1506" y="1715"/>
                    </a:lnTo>
                    <a:lnTo>
                      <a:pt x="1466" y="1705"/>
                    </a:lnTo>
                    <a:lnTo>
                      <a:pt x="1430" y="1686"/>
                    </a:lnTo>
                    <a:lnTo>
                      <a:pt x="1396" y="1663"/>
                    </a:lnTo>
                    <a:lnTo>
                      <a:pt x="1367" y="1634"/>
                    </a:lnTo>
                    <a:lnTo>
                      <a:pt x="1343" y="1599"/>
                    </a:lnTo>
                    <a:lnTo>
                      <a:pt x="1324" y="1562"/>
                    </a:lnTo>
                    <a:lnTo>
                      <a:pt x="1310" y="1521"/>
                    </a:lnTo>
                    <a:lnTo>
                      <a:pt x="1303" y="1476"/>
                    </a:lnTo>
                    <a:lnTo>
                      <a:pt x="1303" y="1452"/>
                    </a:lnTo>
                    <a:lnTo>
                      <a:pt x="1307" y="1428"/>
                    </a:lnTo>
                    <a:lnTo>
                      <a:pt x="1297" y="1433"/>
                    </a:lnTo>
                    <a:lnTo>
                      <a:pt x="1290" y="1435"/>
                    </a:lnTo>
                    <a:lnTo>
                      <a:pt x="1280" y="1441"/>
                    </a:lnTo>
                    <a:lnTo>
                      <a:pt x="1266" y="1448"/>
                    </a:lnTo>
                    <a:lnTo>
                      <a:pt x="1248" y="1459"/>
                    </a:lnTo>
                    <a:lnTo>
                      <a:pt x="1226" y="1472"/>
                    </a:lnTo>
                    <a:lnTo>
                      <a:pt x="1202" y="1487"/>
                    </a:lnTo>
                    <a:lnTo>
                      <a:pt x="1175" y="1503"/>
                    </a:lnTo>
                    <a:lnTo>
                      <a:pt x="1148" y="1520"/>
                    </a:lnTo>
                    <a:lnTo>
                      <a:pt x="1119" y="1538"/>
                    </a:lnTo>
                    <a:lnTo>
                      <a:pt x="1092" y="1555"/>
                    </a:lnTo>
                    <a:lnTo>
                      <a:pt x="1064" y="1573"/>
                    </a:lnTo>
                    <a:lnTo>
                      <a:pt x="1038" y="1589"/>
                    </a:lnTo>
                    <a:lnTo>
                      <a:pt x="1014" y="1604"/>
                    </a:lnTo>
                    <a:lnTo>
                      <a:pt x="992" y="1618"/>
                    </a:lnTo>
                    <a:lnTo>
                      <a:pt x="974" y="1628"/>
                    </a:lnTo>
                    <a:lnTo>
                      <a:pt x="970" y="1632"/>
                    </a:lnTo>
                    <a:lnTo>
                      <a:pt x="939" y="1651"/>
                    </a:lnTo>
                    <a:lnTo>
                      <a:pt x="911" y="1668"/>
                    </a:lnTo>
                    <a:lnTo>
                      <a:pt x="889" y="1683"/>
                    </a:lnTo>
                    <a:lnTo>
                      <a:pt x="870" y="1695"/>
                    </a:lnTo>
                    <a:lnTo>
                      <a:pt x="855" y="1705"/>
                    </a:lnTo>
                    <a:lnTo>
                      <a:pt x="841" y="1712"/>
                    </a:lnTo>
                    <a:lnTo>
                      <a:pt x="832" y="1717"/>
                    </a:lnTo>
                    <a:lnTo>
                      <a:pt x="826" y="1722"/>
                    </a:lnTo>
                    <a:lnTo>
                      <a:pt x="816" y="1729"/>
                    </a:lnTo>
                    <a:lnTo>
                      <a:pt x="806" y="1736"/>
                    </a:lnTo>
                    <a:lnTo>
                      <a:pt x="782" y="1754"/>
                    </a:lnTo>
                    <a:lnTo>
                      <a:pt x="756" y="1775"/>
                    </a:lnTo>
                    <a:lnTo>
                      <a:pt x="725" y="1794"/>
                    </a:lnTo>
                    <a:lnTo>
                      <a:pt x="693" y="1815"/>
                    </a:lnTo>
                    <a:lnTo>
                      <a:pt x="656" y="1833"/>
                    </a:lnTo>
                    <a:lnTo>
                      <a:pt x="619" y="1848"/>
                    </a:lnTo>
                    <a:lnTo>
                      <a:pt x="578" y="1861"/>
                    </a:lnTo>
                    <a:lnTo>
                      <a:pt x="535" y="1869"/>
                    </a:lnTo>
                    <a:lnTo>
                      <a:pt x="491" y="1873"/>
                    </a:lnTo>
                    <a:lnTo>
                      <a:pt x="491" y="1873"/>
                    </a:lnTo>
                    <a:lnTo>
                      <a:pt x="453" y="1870"/>
                    </a:lnTo>
                    <a:lnTo>
                      <a:pt x="417" y="1863"/>
                    </a:lnTo>
                    <a:lnTo>
                      <a:pt x="381" y="1852"/>
                    </a:lnTo>
                    <a:lnTo>
                      <a:pt x="347" y="1838"/>
                    </a:lnTo>
                    <a:lnTo>
                      <a:pt x="307" y="1817"/>
                    </a:lnTo>
                    <a:lnTo>
                      <a:pt x="271" y="1800"/>
                    </a:lnTo>
                    <a:lnTo>
                      <a:pt x="239" y="1786"/>
                    </a:lnTo>
                    <a:lnTo>
                      <a:pt x="201" y="1767"/>
                    </a:lnTo>
                    <a:lnTo>
                      <a:pt x="165" y="1749"/>
                    </a:lnTo>
                    <a:lnTo>
                      <a:pt x="133" y="1731"/>
                    </a:lnTo>
                    <a:lnTo>
                      <a:pt x="104" y="1712"/>
                    </a:lnTo>
                    <a:lnTo>
                      <a:pt x="77" y="1689"/>
                    </a:lnTo>
                    <a:lnTo>
                      <a:pt x="53" y="1665"/>
                    </a:lnTo>
                    <a:lnTo>
                      <a:pt x="37" y="1641"/>
                    </a:lnTo>
                    <a:lnTo>
                      <a:pt x="23" y="1614"/>
                    </a:lnTo>
                    <a:lnTo>
                      <a:pt x="12" y="1585"/>
                    </a:lnTo>
                    <a:lnTo>
                      <a:pt x="3" y="1552"/>
                    </a:lnTo>
                    <a:lnTo>
                      <a:pt x="0" y="1518"/>
                    </a:lnTo>
                    <a:lnTo>
                      <a:pt x="1" y="1485"/>
                    </a:lnTo>
                    <a:lnTo>
                      <a:pt x="7" y="1449"/>
                    </a:lnTo>
                    <a:lnTo>
                      <a:pt x="20" y="1416"/>
                    </a:lnTo>
                    <a:lnTo>
                      <a:pt x="37" y="1385"/>
                    </a:lnTo>
                    <a:lnTo>
                      <a:pt x="59" y="1360"/>
                    </a:lnTo>
                    <a:lnTo>
                      <a:pt x="84" y="1338"/>
                    </a:lnTo>
                    <a:lnTo>
                      <a:pt x="112" y="1320"/>
                    </a:lnTo>
                    <a:lnTo>
                      <a:pt x="144" y="1308"/>
                    </a:lnTo>
                    <a:lnTo>
                      <a:pt x="178" y="1300"/>
                    </a:lnTo>
                    <a:lnTo>
                      <a:pt x="214" y="1297"/>
                    </a:lnTo>
                    <a:lnTo>
                      <a:pt x="246" y="1300"/>
                    </a:lnTo>
                    <a:lnTo>
                      <a:pt x="279" y="1306"/>
                    </a:lnTo>
                    <a:lnTo>
                      <a:pt x="314" y="1315"/>
                    </a:lnTo>
                    <a:lnTo>
                      <a:pt x="352" y="1330"/>
                    </a:lnTo>
                    <a:lnTo>
                      <a:pt x="354" y="1331"/>
                    </a:lnTo>
                    <a:lnTo>
                      <a:pt x="357" y="1332"/>
                    </a:lnTo>
                    <a:lnTo>
                      <a:pt x="358" y="1332"/>
                    </a:lnTo>
                    <a:lnTo>
                      <a:pt x="366" y="1330"/>
                    </a:lnTo>
                    <a:lnTo>
                      <a:pt x="378" y="1324"/>
                    </a:lnTo>
                    <a:lnTo>
                      <a:pt x="394" y="1314"/>
                    </a:lnTo>
                    <a:lnTo>
                      <a:pt x="412" y="1303"/>
                    </a:lnTo>
                    <a:lnTo>
                      <a:pt x="431" y="1290"/>
                    </a:lnTo>
                    <a:lnTo>
                      <a:pt x="453" y="1275"/>
                    </a:lnTo>
                    <a:lnTo>
                      <a:pt x="411" y="1258"/>
                    </a:lnTo>
                    <a:lnTo>
                      <a:pt x="370" y="1237"/>
                    </a:lnTo>
                    <a:lnTo>
                      <a:pt x="330" y="1214"/>
                    </a:lnTo>
                    <a:lnTo>
                      <a:pt x="285" y="1193"/>
                    </a:lnTo>
                    <a:lnTo>
                      <a:pt x="256" y="1180"/>
                    </a:lnTo>
                    <a:lnTo>
                      <a:pt x="227" y="1165"/>
                    </a:lnTo>
                    <a:lnTo>
                      <a:pt x="199" y="1150"/>
                    </a:lnTo>
                    <a:lnTo>
                      <a:pt x="173" y="1131"/>
                    </a:lnTo>
                    <a:lnTo>
                      <a:pt x="147" y="1111"/>
                    </a:lnTo>
                    <a:lnTo>
                      <a:pt x="124" y="1088"/>
                    </a:lnTo>
                    <a:lnTo>
                      <a:pt x="103" y="1061"/>
                    </a:lnTo>
                    <a:lnTo>
                      <a:pt x="86" y="1029"/>
                    </a:lnTo>
                    <a:lnTo>
                      <a:pt x="74" y="994"/>
                    </a:lnTo>
                    <a:lnTo>
                      <a:pt x="66" y="959"/>
                    </a:lnTo>
                    <a:lnTo>
                      <a:pt x="65" y="921"/>
                    </a:lnTo>
                    <a:lnTo>
                      <a:pt x="69" y="885"/>
                    </a:lnTo>
                    <a:lnTo>
                      <a:pt x="78" y="850"/>
                    </a:lnTo>
                    <a:lnTo>
                      <a:pt x="93" y="816"/>
                    </a:lnTo>
                    <a:lnTo>
                      <a:pt x="111" y="787"/>
                    </a:lnTo>
                    <a:lnTo>
                      <a:pt x="134" y="761"/>
                    </a:lnTo>
                    <a:lnTo>
                      <a:pt x="159" y="741"/>
                    </a:lnTo>
                    <a:lnTo>
                      <a:pt x="188" y="723"/>
                    </a:lnTo>
                    <a:lnTo>
                      <a:pt x="219" y="711"/>
                    </a:lnTo>
                    <a:lnTo>
                      <a:pt x="251" y="703"/>
                    </a:lnTo>
                    <a:lnTo>
                      <a:pt x="286" y="700"/>
                    </a:lnTo>
                    <a:lnTo>
                      <a:pt x="327" y="705"/>
                    </a:lnTo>
                    <a:lnTo>
                      <a:pt x="370" y="716"/>
                    </a:lnTo>
                    <a:lnTo>
                      <a:pt x="402" y="730"/>
                    </a:lnTo>
                    <a:lnTo>
                      <a:pt x="431" y="743"/>
                    </a:lnTo>
                    <a:lnTo>
                      <a:pt x="456" y="755"/>
                    </a:lnTo>
                    <a:lnTo>
                      <a:pt x="488" y="736"/>
                    </a:lnTo>
                    <a:lnTo>
                      <a:pt x="522" y="711"/>
                    </a:lnTo>
                    <a:lnTo>
                      <a:pt x="558" y="682"/>
                    </a:lnTo>
                    <a:lnTo>
                      <a:pt x="586" y="660"/>
                    </a:lnTo>
                    <a:lnTo>
                      <a:pt x="616" y="637"/>
                    </a:lnTo>
                    <a:lnTo>
                      <a:pt x="648" y="614"/>
                    </a:lnTo>
                    <a:lnTo>
                      <a:pt x="682" y="591"/>
                    </a:lnTo>
                    <a:lnTo>
                      <a:pt x="718" y="570"/>
                    </a:lnTo>
                    <a:lnTo>
                      <a:pt x="756" y="552"/>
                    </a:lnTo>
                    <a:lnTo>
                      <a:pt x="797" y="535"/>
                    </a:lnTo>
                    <a:lnTo>
                      <a:pt x="840" y="523"/>
                    </a:lnTo>
                    <a:lnTo>
                      <a:pt x="886" y="516"/>
                    </a:lnTo>
                    <a:lnTo>
                      <a:pt x="936" y="512"/>
                    </a:lnTo>
                    <a:lnTo>
                      <a:pt x="991" y="516"/>
                    </a:lnTo>
                    <a:lnTo>
                      <a:pt x="1036" y="523"/>
                    </a:lnTo>
                    <a:lnTo>
                      <a:pt x="1077" y="533"/>
                    </a:lnTo>
                    <a:lnTo>
                      <a:pt x="1117" y="543"/>
                    </a:lnTo>
                    <a:lnTo>
                      <a:pt x="1109" y="508"/>
                    </a:lnTo>
                    <a:lnTo>
                      <a:pt x="1106" y="473"/>
                    </a:lnTo>
                    <a:lnTo>
                      <a:pt x="1109" y="437"/>
                    </a:lnTo>
                    <a:lnTo>
                      <a:pt x="1116" y="404"/>
                    </a:lnTo>
                    <a:lnTo>
                      <a:pt x="1128" y="372"/>
                    </a:lnTo>
                    <a:lnTo>
                      <a:pt x="1145" y="343"/>
                    </a:lnTo>
                    <a:lnTo>
                      <a:pt x="1167" y="317"/>
                    </a:lnTo>
                    <a:lnTo>
                      <a:pt x="1193" y="292"/>
                    </a:lnTo>
                    <a:lnTo>
                      <a:pt x="1211" y="278"/>
                    </a:lnTo>
                    <a:lnTo>
                      <a:pt x="1231" y="262"/>
                    </a:lnTo>
                    <a:lnTo>
                      <a:pt x="1252" y="244"/>
                    </a:lnTo>
                    <a:lnTo>
                      <a:pt x="1304" y="200"/>
                    </a:lnTo>
                    <a:lnTo>
                      <a:pt x="1356" y="159"/>
                    </a:lnTo>
                    <a:lnTo>
                      <a:pt x="1406" y="121"/>
                    </a:lnTo>
                    <a:lnTo>
                      <a:pt x="1456" y="87"/>
                    </a:lnTo>
                    <a:lnTo>
                      <a:pt x="1504" y="58"/>
                    </a:lnTo>
                    <a:lnTo>
                      <a:pt x="1551" y="32"/>
                    </a:lnTo>
                    <a:lnTo>
                      <a:pt x="1597" y="14"/>
                    </a:lnTo>
                    <a:lnTo>
                      <a:pt x="1642" y="3"/>
                    </a:lnTo>
                    <a:lnTo>
                      <a:pt x="1687"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74">
                <a:extLst>
                  <a:ext uri="{FF2B5EF4-FFF2-40B4-BE49-F238E27FC236}">
                    <a16:creationId xmlns:a16="http://schemas.microsoft.com/office/drawing/2014/main" id="{E08D8F13-8E21-4D89-8C9F-ACD4BC7B7F05}"/>
                  </a:ext>
                </a:extLst>
              </p:cNvPr>
              <p:cNvSpPr>
                <a:spLocks noEditPoints="1"/>
              </p:cNvSpPr>
              <p:nvPr/>
            </p:nvSpPr>
            <p:spPr bwMode="auto">
              <a:xfrm>
                <a:off x="1457" y="3276"/>
                <a:ext cx="465" cy="327"/>
              </a:xfrm>
              <a:custGeom>
                <a:avLst/>
                <a:gdLst>
                  <a:gd name="T0" fmla="*/ 1284 w 2321"/>
                  <a:gd name="T1" fmla="*/ 258 h 1634"/>
                  <a:gd name="T2" fmla="*/ 1259 w 2321"/>
                  <a:gd name="T3" fmla="*/ 473 h 1634"/>
                  <a:gd name="T4" fmla="*/ 1148 w 2321"/>
                  <a:gd name="T5" fmla="*/ 720 h 1634"/>
                  <a:gd name="T6" fmla="*/ 933 w 2321"/>
                  <a:gd name="T7" fmla="*/ 613 h 1634"/>
                  <a:gd name="T8" fmla="*/ 529 w 2321"/>
                  <a:gd name="T9" fmla="*/ 745 h 1634"/>
                  <a:gd name="T10" fmla="*/ 295 w 2321"/>
                  <a:gd name="T11" fmla="*/ 837 h 1634"/>
                  <a:gd name="T12" fmla="*/ 156 w 2321"/>
                  <a:gd name="T13" fmla="*/ 784 h 1634"/>
                  <a:gd name="T14" fmla="*/ 320 w 2321"/>
                  <a:gd name="T15" fmla="*/ 928 h 1634"/>
                  <a:gd name="T16" fmla="*/ 579 w 2321"/>
                  <a:gd name="T17" fmla="*/ 910 h 1634"/>
                  <a:gd name="T18" fmla="*/ 830 w 2321"/>
                  <a:gd name="T19" fmla="*/ 767 h 1634"/>
                  <a:gd name="T20" fmla="*/ 964 w 2321"/>
                  <a:gd name="T21" fmla="*/ 912 h 1634"/>
                  <a:gd name="T22" fmla="*/ 899 w 2321"/>
                  <a:gd name="T23" fmla="*/ 1029 h 1634"/>
                  <a:gd name="T24" fmla="*/ 467 w 2321"/>
                  <a:gd name="T25" fmla="*/ 1305 h 1634"/>
                  <a:gd name="T26" fmla="*/ 114 w 2321"/>
                  <a:gd name="T27" fmla="*/ 1381 h 1634"/>
                  <a:gd name="T28" fmla="*/ 119 w 2321"/>
                  <a:gd name="T29" fmla="*/ 1443 h 1634"/>
                  <a:gd name="T30" fmla="*/ 490 w 2321"/>
                  <a:gd name="T31" fmla="*/ 1512 h 1634"/>
                  <a:gd name="T32" fmla="*/ 721 w 2321"/>
                  <a:gd name="T33" fmla="*/ 1358 h 1634"/>
                  <a:gd name="T34" fmla="*/ 1094 w 2321"/>
                  <a:gd name="T35" fmla="*/ 1132 h 1634"/>
                  <a:gd name="T36" fmla="*/ 1443 w 2321"/>
                  <a:gd name="T37" fmla="*/ 939 h 1634"/>
                  <a:gd name="T38" fmla="*/ 1693 w 2321"/>
                  <a:gd name="T39" fmla="*/ 1029 h 1634"/>
                  <a:gd name="T40" fmla="*/ 1463 w 2321"/>
                  <a:gd name="T41" fmla="*/ 1276 h 1634"/>
                  <a:gd name="T42" fmla="*/ 1492 w 2321"/>
                  <a:gd name="T43" fmla="*/ 1380 h 1634"/>
                  <a:gd name="T44" fmla="*/ 1872 w 2321"/>
                  <a:gd name="T45" fmla="*/ 1037 h 1634"/>
                  <a:gd name="T46" fmla="*/ 1805 w 2321"/>
                  <a:gd name="T47" fmla="*/ 766 h 1634"/>
                  <a:gd name="T48" fmla="*/ 1921 w 2321"/>
                  <a:gd name="T49" fmla="*/ 624 h 1634"/>
                  <a:gd name="T50" fmla="*/ 2240 w 2321"/>
                  <a:gd name="T51" fmla="*/ 451 h 1634"/>
                  <a:gd name="T52" fmla="*/ 1996 w 2321"/>
                  <a:gd name="T53" fmla="*/ 297 h 1634"/>
                  <a:gd name="T54" fmla="*/ 1721 w 2321"/>
                  <a:gd name="T55" fmla="*/ 485 h 1634"/>
                  <a:gd name="T56" fmla="*/ 1548 w 2321"/>
                  <a:gd name="T57" fmla="*/ 465 h 1634"/>
                  <a:gd name="T58" fmla="*/ 1401 w 2321"/>
                  <a:gd name="T59" fmla="*/ 339 h 1634"/>
                  <a:gd name="T60" fmla="*/ 1553 w 2321"/>
                  <a:gd name="T61" fmla="*/ 196 h 1634"/>
                  <a:gd name="T62" fmla="*/ 1565 w 2321"/>
                  <a:gd name="T63" fmla="*/ 80 h 1634"/>
                  <a:gd name="T64" fmla="*/ 1693 w 2321"/>
                  <a:gd name="T65" fmla="*/ 144 h 1634"/>
                  <a:gd name="T66" fmla="*/ 1517 w 2321"/>
                  <a:gd name="T67" fmla="*/ 344 h 1634"/>
                  <a:gd name="T68" fmla="*/ 1662 w 2321"/>
                  <a:gd name="T69" fmla="*/ 426 h 1634"/>
                  <a:gd name="T70" fmla="*/ 1857 w 2321"/>
                  <a:gd name="T71" fmla="*/ 274 h 1634"/>
                  <a:gd name="T72" fmla="*/ 2288 w 2321"/>
                  <a:gd name="T73" fmla="*/ 323 h 1634"/>
                  <a:gd name="T74" fmla="*/ 2221 w 2321"/>
                  <a:gd name="T75" fmla="*/ 597 h 1634"/>
                  <a:gd name="T76" fmla="*/ 1877 w 2321"/>
                  <a:gd name="T77" fmla="*/ 730 h 1634"/>
                  <a:gd name="T78" fmla="*/ 1964 w 2321"/>
                  <a:gd name="T79" fmla="*/ 936 h 1634"/>
                  <a:gd name="T80" fmla="*/ 1681 w 2321"/>
                  <a:gd name="T81" fmla="*/ 1351 h 1634"/>
                  <a:gd name="T82" fmla="*/ 1317 w 2321"/>
                  <a:gd name="T83" fmla="*/ 1405 h 1634"/>
                  <a:gd name="T84" fmla="*/ 1477 w 2321"/>
                  <a:gd name="T85" fmla="*/ 1162 h 1634"/>
                  <a:gd name="T86" fmla="*/ 1576 w 2321"/>
                  <a:gd name="T87" fmla="*/ 983 h 1634"/>
                  <a:gd name="T88" fmla="*/ 1344 w 2321"/>
                  <a:gd name="T89" fmla="*/ 1087 h 1634"/>
                  <a:gd name="T90" fmla="*/ 1078 w 2321"/>
                  <a:gd name="T91" fmla="*/ 1231 h 1634"/>
                  <a:gd name="T92" fmla="*/ 737 w 2321"/>
                  <a:gd name="T93" fmla="*/ 1442 h 1634"/>
                  <a:gd name="T94" fmla="*/ 489 w 2321"/>
                  <a:gd name="T95" fmla="*/ 1604 h 1634"/>
                  <a:gd name="T96" fmla="*/ 96 w 2321"/>
                  <a:gd name="T97" fmla="*/ 1522 h 1634"/>
                  <a:gd name="T98" fmla="*/ 52 w 2321"/>
                  <a:gd name="T99" fmla="*/ 1306 h 1634"/>
                  <a:gd name="T100" fmla="*/ 382 w 2321"/>
                  <a:gd name="T101" fmla="*/ 1268 h 1634"/>
                  <a:gd name="T102" fmla="*/ 824 w 2321"/>
                  <a:gd name="T103" fmla="*/ 979 h 1634"/>
                  <a:gd name="T104" fmla="*/ 827 w 2321"/>
                  <a:gd name="T105" fmla="*/ 846 h 1634"/>
                  <a:gd name="T106" fmla="*/ 644 w 2321"/>
                  <a:gd name="T107" fmla="*/ 956 h 1634"/>
                  <a:gd name="T108" fmla="*/ 344 w 2321"/>
                  <a:gd name="T109" fmla="*/ 1032 h 1634"/>
                  <a:gd name="T110" fmla="*/ 68 w 2321"/>
                  <a:gd name="T111" fmla="*/ 778 h 1634"/>
                  <a:gd name="T112" fmla="*/ 315 w 2321"/>
                  <a:gd name="T113" fmla="*/ 760 h 1634"/>
                  <a:gd name="T114" fmla="*/ 570 w 2321"/>
                  <a:gd name="T115" fmla="*/ 611 h 1634"/>
                  <a:gd name="T116" fmla="*/ 1042 w 2321"/>
                  <a:gd name="T117" fmla="*/ 569 h 1634"/>
                  <a:gd name="T118" fmla="*/ 1109 w 2321"/>
                  <a:gd name="T119" fmla="*/ 383 h 1634"/>
                  <a:gd name="T120" fmla="*/ 1369 w 2321"/>
                  <a:gd name="T121" fmla="*/ 90 h 1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21" h="1634">
                    <a:moveTo>
                      <a:pt x="1565" y="80"/>
                    </a:moveTo>
                    <a:lnTo>
                      <a:pt x="1546" y="83"/>
                    </a:lnTo>
                    <a:lnTo>
                      <a:pt x="1525" y="89"/>
                    </a:lnTo>
                    <a:lnTo>
                      <a:pt x="1501" y="101"/>
                    </a:lnTo>
                    <a:lnTo>
                      <a:pt x="1476" y="114"/>
                    </a:lnTo>
                    <a:lnTo>
                      <a:pt x="1448" y="131"/>
                    </a:lnTo>
                    <a:lnTo>
                      <a:pt x="1420" y="150"/>
                    </a:lnTo>
                    <a:lnTo>
                      <a:pt x="1392" y="172"/>
                    </a:lnTo>
                    <a:lnTo>
                      <a:pt x="1363" y="193"/>
                    </a:lnTo>
                    <a:lnTo>
                      <a:pt x="1336" y="216"/>
                    </a:lnTo>
                    <a:lnTo>
                      <a:pt x="1309" y="237"/>
                    </a:lnTo>
                    <a:lnTo>
                      <a:pt x="1284" y="258"/>
                    </a:lnTo>
                    <a:lnTo>
                      <a:pt x="1261" y="277"/>
                    </a:lnTo>
                    <a:lnTo>
                      <a:pt x="1238" y="297"/>
                    </a:lnTo>
                    <a:lnTo>
                      <a:pt x="1216" y="315"/>
                    </a:lnTo>
                    <a:lnTo>
                      <a:pt x="1197" y="331"/>
                    </a:lnTo>
                    <a:lnTo>
                      <a:pt x="1188" y="340"/>
                    </a:lnTo>
                    <a:lnTo>
                      <a:pt x="1186" y="352"/>
                    </a:lnTo>
                    <a:lnTo>
                      <a:pt x="1188" y="369"/>
                    </a:lnTo>
                    <a:lnTo>
                      <a:pt x="1195" y="387"/>
                    </a:lnTo>
                    <a:lnTo>
                      <a:pt x="1207" y="408"/>
                    </a:lnTo>
                    <a:lnTo>
                      <a:pt x="1222" y="430"/>
                    </a:lnTo>
                    <a:lnTo>
                      <a:pt x="1240" y="451"/>
                    </a:lnTo>
                    <a:lnTo>
                      <a:pt x="1259" y="473"/>
                    </a:lnTo>
                    <a:lnTo>
                      <a:pt x="1280" y="494"/>
                    </a:lnTo>
                    <a:lnTo>
                      <a:pt x="1302" y="514"/>
                    </a:lnTo>
                    <a:lnTo>
                      <a:pt x="1323" y="532"/>
                    </a:lnTo>
                    <a:lnTo>
                      <a:pt x="1344" y="549"/>
                    </a:lnTo>
                    <a:lnTo>
                      <a:pt x="1353" y="559"/>
                    </a:lnTo>
                    <a:lnTo>
                      <a:pt x="1357" y="571"/>
                    </a:lnTo>
                    <a:lnTo>
                      <a:pt x="1359" y="583"/>
                    </a:lnTo>
                    <a:lnTo>
                      <a:pt x="1356" y="597"/>
                    </a:lnTo>
                    <a:lnTo>
                      <a:pt x="1349" y="607"/>
                    </a:lnTo>
                    <a:lnTo>
                      <a:pt x="1338" y="616"/>
                    </a:lnTo>
                    <a:lnTo>
                      <a:pt x="1160" y="715"/>
                    </a:lnTo>
                    <a:lnTo>
                      <a:pt x="1148" y="720"/>
                    </a:lnTo>
                    <a:lnTo>
                      <a:pt x="1135" y="720"/>
                    </a:lnTo>
                    <a:lnTo>
                      <a:pt x="1123" y="716"/>
                    </a:lnTo>
                    <a:lnTo>
                      <a:pt x="1112" y="708"/>
                    </a:lnTo>
                    <a:lnTo>
                      <a:pt x="1109" y="705"/>
                    </a:lnTo>
                    <a:lnTo>
                      <a:pt x="1103" y="701"/>
                    </a:lnTo>
                    <a:lnTo>
                      <a:pt x="1091" y="691"/>
                    </a:lnTo>
                    <a:lnTo>
                      <a:pt x="1076" y="680"/>
                    </a:lnTo>
                    <a:lnTo>
                      <a:pt x="1056" y="667"/>
                    </a:lnTo>
                    <a:lnTo>
                      <a:pt x="1032" y="653"/>
                    </a:lnTo>
                    <a:lnTo>
                      <a:pt x="1003" y="639"/>
                    </a:lnTo>
                    <a:lnTo>
                      <a:pt x="970" y="626"/>
                    </a:lnTo>
                    <a:lnTo>
                      <a:pt x="933" y="613"/>
                    </a:lnTo>
                    <a:lnTo>
                      <a:pt x="892" y="603"/>
                    </a:lnTo>
                    <a:lnTo>
                      <a:pt x="846" y="595"/>
                    </a:lnTo>
                    <a:lnTo>
                      <a:pt x="810" y="594"/>
                    </a:lnTo>
                    <a:lnTo>
                      <a:pt x="776" y="597"/>
                    </a:lnTo>
                    <a:lnTo>
                      <a:pt x="743" y="605"/>
                    </a:lnTo>
                    <a:lnTo>
                      <a:pt x="712" y="617"/>
                    </a:lnTo>
                    <a:lnTo>
                      <a:pt x="680" y="633"/>
                    </a:lnTo>
                    <a:lnTo>
                      <a:pt x="651" y="652"/>
                    </a:lnTo>
                    <a:lnTo>
                      <a:pt x="622" y="673"/>
                    </a:lnTo>
                    <a:lnTo>
                      <a:pt x="593" y="694"/>
                    </a:lnTo>
                    <a:lnTo>
                      <a:pt x="564" y="717"/>
                    </a:lnTo>
                    <a:lnTo>
                      <a:pt x="529" y="745"/>
                    </a:lnTo>
                    <a:lnTo>
                      <a:pt x="494" y="772"/>
                    </a:lnTo>
                    <a:lnTo>
                      <a:pt x="459" y="796"/>
                    </a:lnTo>
                    <a:lnTo>
                      <a:pt x="422" y="817"/>
                    </a:lnTo>
                    <a:lnTo>
                      <a:pt x="417" y="819"/>
                    </a:lnTo>
                    <a:lnTo>
                      <a:pt x="408" y="824"/>
                    </a:lnTo>
                    <a:lnTo>
                      <a:pt x="396" y="829"/>
                    </a:lnTo>
                    <a:lnTo>
                      <a:pt x="382" y="835"/>
                    </a:lnTo>
                    <a:lnTo>
                      <a:pt x="366" y="840"/>
                    </a:lnTo>
                    <a:lnTo>
                      <a:pt x="349" y="843"/>
                    </a:lnTo>
                    <a:lnTo>
                      <a:pt x="332" y="846"/>
                    </a:lnTo>
                    <a:lnTo>
                      <a:pt x="313" y="843"/>
                    </a:lnTo>
                    <a:lnTo>
                      <a:pt x="295" y="837"/>
                    </a:lnTo>
                    <a:lnTo>
                      <a:pt x="275" y="829"/>
                    </a:lnTo>
                    <a:lnTo>
                      <a:pt x="253" y="818"/>
                    </a:lnTo>
                    <a:lnTo>
                      <a:pt x="232" y="807"/>
                    </a:lnTo>
                    <a:lnTo>
                      <a:pt x="207" y="795"/>
                    </a:lnTo>
                    <a:lnTo>
                      <a:pt x="178" y="784"/>
                    </a:lnTo>
                    <a:lnTo>
                      <a:pt x="174" y="782"/>
                    </a:lnTo>
                    <a:lnTo>
                      <a:pt x="169" y="780"/>
                    </a:lnTo>
                    <a:lnTo>
                      <a:pt x="165" y="780"/>
                    </a:lnTo>
                    <a:lnTo>
                      <a:pt x="163" y="780"/>
                    </a:lnTo>
                    <a:lnTo>
                      <a:pt x="160" y="780"/>
                    </a:lnTo>
                    <a:lnTo>
                      <a:pt x="158" y="782"/>
                    </a:lnTo>
                    <a:lnTo>
                      <a:pt x="156" y="784"/>
                    </a:lnTo>
                    <a:lnTo>
                      <a:pt x="152" y="786"/>
                    </a:lnTo>
                    <a:lnTo>
                      <a:pt x="148" y="791"/>
                    </a:lnTo>
                    <a:lnTo>
                      <a:pt x="145" y="805"/>
                    </a:lnTo>
                    <a:lnTo>
                      <a:pt x="145" y="819"/>
                    </a:lnTo>
                    <a:lnTo>
                      <a:pt x="149" y="832"/>
                    </a:lnTo>
                    <a:lnTo>
                      <a:pt x="162" y="844"/>
                    </a:lnTo>
                    <a:lnTo>
                      <a:pt x="178" y="857"/>
                    </a:lnTo>
                    <a:lnTo>
                      <a:pt x="199" y="869"/>
                    </a:lnTo>
                    <a:lnTo>
                      <a:pt x="223" y="881"/>
                    </a:lnTo>
                    <a:lnTo>
                      <a:pt x="250" y="893"/>
                    </a:lnTo>
                    <a:lnTo>
                      <a:pt x="284" y="910"/>
                    </a:lnTo>
                    <a:lnTo>
                      <a:pt x="320" y="928"/>
                    </a:lnTo>
                    <a:lnTo>
                      <a:pt x="356" y="948"/>
                    </a:lnTo>
                    <a:lnTo>
                      <a:pt x="383" y="963"/>
                    </a:lnTo>
                    <a:lnTo>
                      <a:pt x="411" y="970"/>
                    </a:lnTo>
                    <a:lnTo>
                      <a:pt x="438" y="974"/>
                    </a:lnTo>
                    <a:lnTo>
                      <a:pt x="465" y="971"/>
                    </a:lnTo>
                    <a:lnTo>
                      <a:pt x="489" y="965"/>
                    </a:lnTo>
                    <a:lnTo>
                      <a:pt x="512" y="956"/>
                    </a:lnTo>
                    <a:lnTo>
                      <a:pt x="533" y="945"/>
                    </a:lnTo>
                    <a:lnTo>
                      <a:pt x="550" y="934"/>
                    </a:lnTo>
                    <a:lnTo>
                      <a:pt x="563" y="924"/>
                    </a:lnTo>
                    <a:lnTo>
                      <a:pt x="574" y="915"/>
                    </a:lnTo>
                    <a:lnTo>
                      <a:pt x="579" y="910"/>
                    </a:lnTo>
                    <a:lnTo>
                      <a:pt x="579" y="910"/>
                    </a:lnTo>
                    <a:lnTo>
                      <a:pt x="590" y="898"/>
                    </a:lnTo>
                    <a:lnTo>
                      <a:pt x="604" y="884"/>
                    </a:lnTo>
                    <a:lnTo>
                      <a:pt x="622" y="869"/>
                    </a:lnTo>
                    <a:lnTo>
                      <a:pt x="645" y="852"/>
                    </a:lnTo>
                    <a:lnTo>
                      <a:pt x="669" y="835"/>
                    </a:lnTo>
                    <a:lnTo>
                      <a:pt x="696" y="818"/>
                    </a:lnTo>
                    <a:lnTo>
                      <a:pt x="723" y="802"/>
                    </a:lnTo>
                    <a:lnTo>
                      <a:pt x="750" y="788"/>
                    </a:lnTo>
                    <a:lnTo>
                      <a:pt x="778" y="775"/>
                    </a:lnTo>
                    <a:lnTo>
                      <a:pt x="805" y="769"/>
                    </a:lnTo>
                    <a:lnTo>
                      <a:pt x="830" y="767"/>
                    </a:lnTo>
                    <a:lnTo>
                      <a:pt x="853" y="769"/>
                    </a:lnTo>
                    <a:lnTo>
                      <a:pt x="874" y="775"/>
                    </a:lnTo>
                    <a:lnTo>
                      <a:pt x="889" y="785"/>
                    </a:lnTo>
                    <a:lnTo>
                      <a:pt x="902" y="796"/>
                    </a:lnTo>
                    <a:lnTo>
                      <a:pt x="909" y="808"/>
                    </a:lnTo>
                    <a:lnTo>
                      <a:pt x="914" y="815"/>
                    </a:lnTo>
                    <a:lnTo>
                      <a:pt x="920" y="827"/>
                    </a:lnTo>
                    <a:lnTo>
                      <a:pt x="928" y="842"/>
                    </a:lnTo>
                    <a:lnTo>
                      <a:pt x="938" y="859"/>
                    </a:lnTo>
                    <a:lnTo>
                      <a:pt x="947" y="877"/>
                    </a:lnTo>
                    <a:lnTo>
                      <a:pt x="956" y="895"/>
                    </a:lnTo>
                    <a:lnTo>
                      <a:pt x="964" y="912"/>
                    </a:lnTo>
                    <a:lnTo>
                      <a:pt x="972" y="927"/>
                    </a:lnTo>
                    <a:lnTo>
                      <a:pt x="976" y="939"/>
                    </a:lnTo>
                    <a:lnTo>
                      <a:pt x="980" y="954"/>
                    </a:lnTo>
                    <a:lnTo>
                      <a:pt x="979" y="968"/>
                    </a:lnTo>
                    <a:lnTo>
                      <a:pt x="974" y="980"/>
                    </a:lnTo>
                    <a:lnTo>
                      <a:pt x="968" y="990"/>
                    </a:lnTo>
                    <a:lnTo>
                      <a:pt x="958" y="998"/>
                    </a:lnTo>
                    <a:lnTo>
                      <a:pt x="947" y="1004"/>
                    </a:lnTo>
                    <a:lnTo>
                      <a:pt x="937" y="1010"/>
                    </a:lnTo>
                    <a:lnTo>
                      <a:pt x="926" y="1016"/>
                    </a:lnTo>
                    <a:lnTo>
                      <a:pt x="914" y="1022"/>
                    </a:lnTo>
                    <a:lnTo>
                      <a:pt x="899" y="1029"/>
                    </a:lnTo>
                    <a:lnTo>
                      <a:pt x="882" y="1038"/>
                    </a:lnTo>
                    <a:lnTo>
                      <a:pt x="862" y="1049"/>
                    </a:lnTo>
                    <a:lnTo>
                      <a:pt x="837" y="1062"/>
                    </a:lnTo>
                    <a:lnTo>
                      <a:pt x="811" y="1077"/>
                    </a:lnTo>
                    <a:lnTo>
                      <a:pt x="781" y="1095"/>
                    </a:lnTo>
                    <a:lnTo>
                      <a:pt x="747" y="1116"/>
                    </a:lnTo>
                    <a:lnTo>
                      <a:pt x="708" y="1141"/>
                    </a:lnTo>
                    <a:lnTo>
                      <a:pt x="666" y="1168"/>
                    </a:lnTo>
                    <a:lnTo>
                      <a:pt x="609" y="1207"/>
                    </a:lnTo>
                    <a:lnTo>
                      <a:pt x="558" y="1242"/>
                    </a:lnTo>
                    <a:lnTo>
                      <a:pt x="511" y="1275"/>
                    </a:lnTo>
                    <a:lnTo>
                      <a:pt x="467" y="1305"/>
                    </a:lnTo>
                    <a:lnTo>
                      <a:pt x="429" y="1333"/>
                    </a:lnTo>
                    <a:lnTo>
                      <a:pt x="392" y="1356"/>
                    </a:lnTo>
                    <a:lnTo>
                      <a:pt x="359" y="1376"/>
                    </a:lnTo>
                    <a:lnTo>
                      <a:pt x="326" y="1392"/>
                    </a:lnTo>
                    <a:lnTo>
                      <a:pt x="296" y="1403"/>
                    </a:lnTo>
                    <a:lnTo>
                      <a:pt x="266" y="1410"/>
                    </a:lnTo>
                    <a:lnTo>
                      <a:pt x="235" y="1413"/>
                    </a:lnTo>
                    <a:lnTo>
                      <a:pt x="207" y="1410"/>
                    </a:lnTo>
                    <a:lnTo>
                      <a:pt x="178" y="1404"/>
                    </a:lnTo>
                    <a:lnTo>
                      <a:pt x="151" y="1393"/>
                    </a:lnTo>
                    <a:lnTo>
                      <a:pt x="130" y="1386"/>
                    </a:lnTo>
                    <a:lnTo>
                      <a:pt x="114" y="1381"/>
                    </a:lnTo>
                    <a:lnTo>
                      <a:pt x="102" y="1379"/>
                    </a:lnTo>
                    <a:lnTo>
                      <a:pt x="94" y="1378"/>
                    </a:lnTo>
                    <a:lnTo>
                      <a:pt x="89" y="1378"/>
                    </a:lnTo>
                    <a:lnTo>
                      <a:pt x="85" y="1379"/>
                    </a:lnTo>
                    <a:lnTo>
                      <a:pt x="82" y="1380"/>
                    </a:lnTo>
                    <a:lnTo>
                      <a:pt x="81" y="1381"/>
                    </a:lnTo>
                    <a:lnTo>
                      <a:pt x="79" y="1390"/>
                    </a:lnTo>
                    <a:lnTo>
                      <a:pt x="81" y="1401"/>
                    </a:lnTo>
                    <a:lnTo>
                      <a:pt x="83" y="1410"/>
                    </a:lnTo>
                    <a:lnTo>
                      <a:pt x="88" y="1419"/>
                    </a:lnTo>
                    <a:lnTo>
                      <a:pt x="100" y="1431"/>
                    </a:lnTo>
                    <a:lnTo>
                      <a:pt x="119" y="1443"/>
                    </a:lnTo>
                    <a:lnTo>
                      <a:pt x="142" y="1456"/>
                    </a:lnTo>
                    <a:lnTo>
                      <a:pt x="171" y="1470"/>
                    </a:lnTo>
                    <a:lnTo>
                      <a:pt x="204" y="1485"/>
                    </a:lnTo>
                    <a:lnTo>
                      <a:pt x="238" y="1501"/>
                    </a:lnTo>
                    <a:lnTo>
                      <a:pt x="275" y="1520"/>
                    </a:lnTo>
                    <a:lnTo>
                      <a:pt x="318" y="1541"/>
                    </a:lnTo>
                    <a:lnTo>
                      <a:pt x="343" y="1551"/>
                    </a:lnTo>
                    <a:lnTo>
                      <a:pt x="371" y="1554"/>
                    </a:lnTo>
                    <a:lnTo>
                      <a:pt x="401" y="1551"/>
                    </a:lnTo>
                    <a:lnTo>
                      <a:pt x="431" y="1542"/>
                    </a:lnTo>
                    <a:lnTo>
                      <a:pt x="461" y="1529"/>
                    </a:lnTo>
                    <a:lnTo>
                      <a:pt x="490" y="1512"/>
                    </a:lnTo>
                    <a:lnTo>
                      <a:pt x="517" y="1494"/>
                    </a:lnTo>
                    <a:lnTo>
                      <a:pt x="542" y="1476"/>
                    </a:lnTo>
                    <a:lnTo>
                      <a:pt x="565" y="1459"/>
                    </a:lnTo>
                    <a:lnTo>
                      <a:pt x="584" y="1445"/>
                    </a:lnTo>
                    <a:lnTo>
                      <a:pt x="600" y="1433"/>
                    </a:lnTo>
                    <a:lnTo>
                      <a:pt x="615" y="1424"/>
                    </a:lnTo>
                    <a:lnTo>
                      <a:pt x="623" y="1419"/>
                    </a:lnTo>
                    <a:lnTo>
                      <a:pt x="637" y="1410"/>
                    </a:lnTo>
                    <a:lnTo>
                      <a:pt x="654" y="1401"/>
                    </a:lnTo>
                    <a:lnTo>
                      <a:pt x="674" y="1387"/>
                    </a:lnTo>
                    <a:lnTo>
                      <a:pt x="696" y="1374"/>
                    </a:lnTo>
                    <a:lnTo>
                      <a:pt x="721" y="1358"/>
                    </a:lnTo>
                    <a:lnTo>
                      <a:pt x="748" y="1341"/>
                    </a:lnTo>
                    <a:lnTo>
                      <a:pt x="793" y="1314"/>
                    </a:lnTo>
                    <a:lnTo>
                      <a:pt x="835" y="1286"/>
                    </a:lnTo>
                    <a:lnTo>
                      <a:pt x="876" y="1260"/>
                    </a:lnTo>
                    <a:lnTo>
                      <a:pt x="915" y="1236"/>
                    </a:lnTo>
                    <a:lnTo>
                      <a:pt x="951" y="1214"/>
                    </a:lnTo>
                    <a:lnTo>
                      <a:pt x="984" y="1194"/>
                    </a:lnTo>
                    <a:lnTo>
                      <a:pt x="1014" y="1176"/>
                    </a:lnTo>
                    <a:lnTo>
                      <a:pt x="1041" y="1160"/>
                    </a:lnTo>
                    <a:lnTo>
                      <a:pt x="1062" y="1148"/>
                    </a:lnTo>
                    <a:lnTo>
                      <a:pt x="1080" y="1138"/>
                    </a:lnTo>
                    <a:lnTo>
                      <a:pt x="1094" y="1132"/>
                    </a:lnTo>
                    <a:lnTo>
                      <a:pt x="1106" y="1126"/>
                    </a:lnTo>
                    <a:lnTo>
                      <a:pt x="1123" y="1118"/>
                    </a:lnTo>
                    <a:lnTo>
                      <a:pt x="1145" y="1107"/>
                    </a:lnTo>
                    <a:lnTo>
                      <a:pt x="1170" y="1093"/>
                    </a:lnTo>
                    <a:lnTo>
                      <a:pt x="1199" y="1078"/>
                    </a:lnTo>
                    <a:lnTo>
                      <a:pt x="1230" y="1061"/>
                    </a:lnTo>
                    <a:lnTo>
                      <a:pt x="1263" y="1041"/>
                    </a:lnTo>
                    <a:lnTo>
                      <a:pt x="1298" y="1022"/>
                    </a:lnTo>
                    <a:lnTo>
                      <a:pt x="1334" y="1002"/>
                    </a:lnTo>
                    <a:lnTo>
                      <a:pt x="1371" y="981"/>
                    </a:lnTo>
                    <a:lnTo>
                      <a:pt x="1407" y="959"/>
                    </a:lnTo>
                    <a:lnTo>
                      <a:pt x="1443" y="939"/>
                    </a:lnTo>
                    <a:lnTo>
                      <a:pt x="1475" y="923"/>
                    </a:lnTo>
                    <a:lnTo>
                      <a:pt x="1505" y="912"/>
                    </a:lnTo>
                    <a:lnTo>
                      <a:pt x="1533" y="905"/>
                    </a:lnTo>
                    <a:lnTo>
                      <a:pt x="1560" y="902"/>
                    </a:lnTo>
                    <a:lnTo>
                      <a:pt x="1587" y="905"/>
                    </a:lnTo>
                    <a:lnTo>
                      <a:pt x="1612" y="912"/>
                    </a:lnTo>
                    <a:lnTo>
                      <a:pt x="1634" y="923"/>
                    </a:lnTo>
                    <a:lnTo>
                      <a:pt x="1654" y="940"/>
                    </a:lnTo>
                    <a:lnTo>
                      <a:pt x="1670" y="959"/>
                    </a:lnTo>
                    <a:lnTo>
                      <a:pt x="1683" y="982"/>
                    </a:lnTo>
                    <a:lnTo>
                      <a:pt x="1690" y="1005"/>
                    </a:lnTo>
                    <a:lnTo>
                      <a:pt x="1693" y="1029"/>
                    </a:lnTo>
                    <a:lnTo>
                      <a:pt x="1692" y="1052"/>
                    </a:lnTo>
                    <a:lnTo>
                      <a:pt x="1687" y="1073"/>
                    </a:lnTo>
                    <a:lnTo>
                      <a:pt x="1679" y="1092"/>
                    </a:lnTo>
                    <a:lnTo>
                      <a:pt x="1666" y="1109"/>
                    </a:lnTo>
                    <a:lnTo>
                      <a:pt x="1644" y="1130"/>
                    </a:lnTo>
                    <a:lnTo>
                      <a:pt x="1617" y="1153"/>
                    </a:lnTo>
                    <a:lnTo>
                      <a:pt x="1588" y="1177"/>
                    </a:lnTo>
                    <a:lnTo>
                      <a:pt x="1558" y="1201"/>
                    </a:lnTo>
                    <a:lnTo>
                      <a:pt x="1527" y="1225"/>
                    </a:lnTo>
                    <a:lnTo>
                      <a:pt x="1506" y="1241"/>
                    </a:lnTo>
                    <a:lnTo>
                      <a:pt x="1484" y="1258"/>
                    </a:lnTo>
                    <a:lnTo>
                      <a:pt x="1463" y="1276"/>
                    </a:lnTo>
                    <a:lnTo>
                      <a:pt x="1441" y="1293"/>
                    </a:lnTo>
                    <a:lnTo>
                      <a:pt x="1421" y="1310"/>
                    </a:lnTo>
                    <a:lnTo>
                      <a:pt x="1404" y="1326"/>
                    </a:lnTo>
                    <a:lnTo>
                      <a:pt x="1391" y="1339"/>
                    </a:lnTo>
                    <a:lnTo>
                      <a:pt x="1384" y="1350"/>
                    </a:lnTo>
                    <a:lnTo>
                      <a:pt x="1388" y="1367"/>
                    </a:lnTo>
                    <a:lnTo>
                      <a:pt x="1396" y="1382"/>
                    </a:lnTo>
                    <a:lnTo>
                      <a:pt x="1407" y="1393"/>
                    </a:lnTo>
                    <a:lnTo>
                      <a:pt x="1420" y="1399"/>
                    </a:lnTo>
                    <a:lnTo>
                      <a:pt x="1435" y="1401"/>
                    </a:lnTo>
                    <a:lnTo>
                      <a:pt x="1461" y="1393"/>
                    </a:lnTo>
                    <a:lnTo>
                      <a:pt x="1492" y="1380"/>
                    </a:lnTo>
                    <a:lnTo>
                      <a:pt x="1523" y="1363"/>
                    </a:lnTo>
                    <a:lnTo>
                      <a:pt x="1558" y="1343"/>
                    </a:lnTo>
                    <a:lnTo>
                      <a:pt x="1593" y="1318"/>
                    </a:lnTo>
                    <a:lnTo>
                      <a:pt x="1629" y="1291"/>
                    </a:lnTo>
                    <a:lnTo>
                      <a:pt x="1666" y="1262"/>
                    </a:lnTo>
                    <a:lnTo>
                      <a:pt x="1701" y="1230"/>
                    </a:lnTo>
                    <a:lnTo>
                      <a:pt x="1736" y="1197"/>
                    </a:lnTo>
                    <a:lnTo>
                      <a:pt x="1770" y="1164"/>
                    </a:lnTo>
                    <a:lnTo>
                      <a:pt x="1801" y="1130"/>
                    </a:lnTo>
                    <a:lnTo>
                      <a:pt x="1830" y="1097"/>
                    </a:lnTo>
                    <a:lnTo>
                      <a:pt x="1855" y="1064"/>
                    </a:lnTo>
                    <a:lnTo>
                      <a:pt x="1872" y="1037"/>
                    </a:lnTo>
                    <a:lnTo>
                      <a:pt x="1883" y="1009"/>
                    </a:lnTo>
                    <a:lnTo>
                      <a:pt x="1887" y="981"/>
                    </a:lnTo>
                    <a:lnTo>
                      <a:pt x="1886" y="953"/>
                    </a:lnTo>
                    <a:lnTo>
                      <a:pt x="1880" y="925"/>
                    </a:lnTo>
                    <a:lnTo>
                      <a:pt x="1871" y="898"/>
                    </a:lnTo>
                    <a:lnTo>
                      <a:pt x="1859" y="871"/>
                    </a:lnTo>
                    <a:lnTo>
                      <a:pt x="1846" y="844"/>
                    </a:lnTo>
                    <a:lnTo>
                      <a:pt x="1830" y="819"/>
                    </a:lnTo>
                    <a:lnTo>
                      <a:pt x="1819" y="800"/>
                    </a:lnTo>
                    <a:lnTo>
                      <a:pt x="1812" y="785"/>
                    </a:lnTo>
                    <a:lnTo>
                      <a:pt x="1807" y="771"/>
                    </a:lnTo>
                    <a:lnTo>
                      <a:pt x="1805" y="766"/>
                    </a:lnTo>
                    <a:lnTo>
                      <a:pt x="1803" y="761"/>
                    </a:lnTo>
                    <a:lnTo>
                      <a:pt x="1801" y="756"/>
                    </a:lnTo>
                    <a:lnTo>
                      <a:pt x="1794" y="737"/>
                    </a:lnTo>
                    <a:lnTo>
                      <a:pt x="1791" y="721"/>
                    </a:lnTo>
                    <a:lnTo>
                      <a:pt x="1795" y="707"/>
                    </a:lnTo>
                    <a:lnTo>
                      <a:pt x="1801" y="693"/>
                    </a:lnTo>
                    <a:lnTo>
                      <a:pt x="1811" y="682"/>
                    </a:lnTo>
                    <a:lnTo>
                      <a:pt x="1823" y="672"/>
                    </a:lnTo>
                    <a:lnTo>
                      <a:pt x="1836" y="661"/>
                    </a:lnTo>
                    <a:lnTo>
                      <a:pt x="1860" y="646"/>
                    </a:lnTo>
                    <a:lnTo>
                      <a:pt x="1888" y="634"/>
                    </a:lnTo>
                    <a:lnTo>
                      <a:pt x="1921" y="624"/>
                    </a:lnTo>
                    <a:lnTo>
                      <a:pt x="1957" y="613"/>
                    </a:lnTo>
                    <a:lnTo>
                      <a:pt x="1992" y="604"/>
                    </a:lnTo>
                    <a:lnTo>
                      <a:pt x="2031" y="593"/>
                    </a:lnTo>
                    <a:lnTo>
                      <a:pt x="2073" y="578"/>
                    </a:lnTo>
                    <a:lnTo>
                      <a:pt x="2118" y="560"/>
                    </a:lnTo>
                    <a:lnTo>
                      <a:pt x="2140" y="551"/>
                    </a:lnTo>
                    <a:lnTo>
                      <a:pt x="2161" y="539"/>
                    </a:lnTo>
                    <a:lnTo>
                      <a:pt x="2183" y="525"/>
                    </a:lnTo>
                    <a:lnTo>
                      <a:pt x="2202" y="509"/>
                    </a:lnTo>
                    <a:lnTo>
                      <a:pt x="2218" y="493"/>
                    </a:lnTo>
                    <a:lnTo>
                      <a:pt x="2232" y="473"/>
                    </a:lnTo>
                    <a:lnTo>
                      <a:pt x="2240" y="451"/>
                    </a:lnTo>
                    <a:lnTo>
                      <a:pt x="2241" y="427"/>
                    </a:lnTo>
                    <a:lnTo>
                      <a:pt x="2238" y="403"/>
                    </a:lnTo>
                    <a:lnTo>
                      <a:pt x="2228" y="379"/>
                    </a:lnTo>
                    <a:lnTo>
                      <a:pt x="2213" y="356"/>
                    </a:lnTo>
                    <a:lnTo>
                      <a:pt x="2196" y="335"/>
                    </a:lnTo>
                    <a:lnTo>
                      <a:pt x="2176" y="318"/>
                    </a:lnTo>
                    <a:lnTo>
                      <a:pt x="2154" y="305"/>
                    </a:lnTo>
                    <a:lnTo>
                      <a:pt x="2131" y="295"/>
                    </a:lnTo>
                    <a:lnTo>
                      <a:pt x="2102" y="287"/>
                    </a:lnTo>
                    <a:lnTo>
                      <a:pt x="2071" y="285"/>
                    </a:lnTo>
                    <a:lnTo>
                      <a:pt x="2033" y="288"/>
                    </a:lnTo>
                    <a:lnTo>
                      <a:pt x="1996" y="297"/>
                    </a:lnTo>
                    <a:lnTo>
                      <a:pt x="1959" y="311"/>
                    </a:lnTo>
                    <a:lnTo>
                      <a:pt x="1923" y="328"/>
                    </a:lnTo>
                    <a:lnTo>
                      <a:pt x="1889" y="347"/>
                    </a:lnTo>
                    <a:lnTo>
                      <a:pt x="1858" y="369"/>
                    </a:lnTo>
                    <a:lnTo>
                      <a:pt x="1829" y="391"/>
                    </a:lnTo>
                    <a:lnTo>
                      <a:pt x="1802" y="413"/>
                    </a:lnTo>
                    <a:lnTo>
                      <a:pt x="1778" y="433"/>
                    </a:lnTo>
                    <a:lnTo>
                      <a:pt x="1759" y="451"/>
                    </a:lnTo>
                    <a:lnTo>
                      <a:pt x="1744" y="465"/>
                    </a:lnTo>
                    <a:lnTo>
                      <a:pt x="1735" y="474"/>
                    </a:lnTo>
                    <a:lnTo>
                      <a:pt x="1727" y="482"/>
                    </a:lnTo>
                    <a:lnTo>
                      <a:pt x="1721" y="485"/>
                    </a:lnTo>
                    <a:lnTo>
                      <a:pt x="1702" y="497"/>
                    </a:lnTo>
                    <a:lnTo>
                      <a:pt x="1679" y="505"/>
                    </a:lnTo>
                    <a:lnTo>
                      <a:pt x="1655" y="507"/>
                    </a:lnTo>
                    <a:lnTo>
                      <a:pt x="1634" y="505"/>
                    </a:lnTo>
                    <a:lnTo>
                      <a:pt x="1615" y="501"/>
                    </a:lnTo>
                    <a:lnTo>
                      <a:pt x="1598" y="495"/>
                    </a:lnTo>
                    <a:lnTo>
                      <a:pt x="1582" y="488"/>
                    </a:lnTo>
                    <a:lnTo>
                      <a:pt x="1571" y="480"/>
                    </a:lnTo>
                    <a:lnTo>
                      <a:pt x="1563" y="476"/>
                    </a:lnTo>
                    <a:lnTo>
                      <a:pt x="1558" y="472"/>
                    </a:lnTo>
                    <a:lnTo>
                      <a:pt x="1556" y="471"/>
                    </a:lnTo>
                    <a:lnTo>
                      <a:pt x="1548" y="465"/>
                    </a:lnTo>
                    <a:lnTo>
                      <a:pt x="1537" y="458"/>
                    </a:lnTo>
                    <a:lnTo>
                      <a:pt x="1524" y="447"/>
                    </a:lnTo>
                    <a:lnTo>
                      <a:pt x="1508" y="436"/>
                    </a:lnTo>
                    <a:lnTo>
                      <a:pt x="1492" y="424"/>
                    </a:lnTo>
                    <a:lnTo>
                      <a:pt x="1475" y="412"/>
                    </a:lnTo>
                    <a:lnTo>
                      <a:pt x="1459" y="401"/>
                    </a:lnTo>
                    <a:lnTo>
                      <a:pt x="1444" y="391"/>
                    </a:lnTo>
                    <a:lnTo>
                      <a:pt x="1432" y="384"/>
                    </a:lnTo>
                    <a:lnTo>
                      <a:pt x="1418" y="373"/>
                    </a:lnTo>
                    <a:lnTo>
                      <a:pt x="1408" y="361"/>
                    </a:lnTo>
                    <a:lnTo>
                      <a:pt x="1403" y="350"/>
                    </a:lnTo>
                    <a:lnTo>
                      <a:pt x="1401" y="339"/>
                    </a:lnTo>
                    <a:lnTo>
                      <a:pt x="1401" y="331"/>
                    </a:lnTo>
                    <a:lnTo>
                      <a:pt x="1403" y="315"/>
                    </a:lnTo>
                    <a:lnTo>
                      <a:pt x="1411" y="300"/>
                    </a:lnTo>
                    <a:lnTo>
                      <a:pt x="1421" y="289"/>
                    </a:lnTo>
                    <a:lnTo>
                      <a:pt x="1432" y="280"/>
                    </a:lnTo>
                    <a:lnTo>
                      <a:pt x="1443" y="273"/>
                    </a:lnTo>
                    <a:lnTo>
                      <a:pt x="1453" y="268"/>
                    </a:lnTo>
                    <a:lnTo>
                      <a:pt x="1467" y="258"/>
                    </a:lnTo>
                    <a:lnTo>
                      <a:pt x="1487" y="245"/>
                    </a:lnTo>
                    <a:lnTo>
                      <a:pt x="1508" y="230"/>
                    </a:lnTo>
                    <a:lnTo>
                      <a:pt x="1531" y="213"/>
                    </a:lnTo>
                    <a:lnTo>
                      <a:pt x="1553" y="196"/>
                    </a:lnTo>
                    <a:lnTo>
                      <a:pt x="1574" y="179"/>
                    </a:lnTo>
                    <a:lnTo>
                      <a:pt x="1592" y="162"/>
                    </a:lnTo>
                    <a:lnTo>
                      <a:pt x="1605" y="146"/>
                    </a:lnTo>
                    <a:lnTo>
                      <a:pt x="1612" y="135"/>
                    </a:lnTo>
                    <a:lnTo>
                      <a:pt x="1617" y="123"/>
                    </a:lnTo>
                    <a:lnTo>
                      <a:pt x="1619" y="113"/>
                    </a:lnTo>
                    <a:lnTo>
                      <a:pt x="1617" y="106"/>
                    </a:lnTo>
                    <a:lnTo>
                      <a:pt x="1610" y="96"/>
                    </a:lnTo>
                    <a:lnTo>
                      <a:pt x="1594" y="88"/>
                    </a:lnTo>
                    <a:lnTo>
                      <a:pt x="1573" y="80"/>
                    </a:lnTo>
                    <a:lnTo>
                      <a:pt x="1569" y="80"/>
                    </a:lnTo>
                    <a:lnTo>
                      <a:pt x="1565" y="80"/>
                    </a:lnTo>
                    <a:close/>
                    <a:moveTo>
                      <a:pt x="1564" y="0"/>
                    </a:moveTo>
                    <a:lnTo>
                      <a:pt x="1589" y="3"/>
                    </a:lnTo>
                    <a:lnTo>
                      <a:pt x="1616" y="10"/>
                    </a:lnTo>
                    <a:lnTo>
                      <a:pt x="1638" y="20"/>
                    </a:lnTo>
                    <a:lnTo>
                      <a:pt x="1655" y="29"/>
                    </a:lnTo>
                    <a:lnTo>
                      <a:pt x="1669" y="42"/>
                    </a:lnTo>
                    <a:lnTo>
                      <a:pt x="1679" y="54"/>
                    </a:lnTo>
                    <a:lnTo>
                      <a:pt x="1687" y="66"/>
                    </a:lnTo>
                    <a:lnTo>
                      <a:pt x="1692" y="77"/>
                    </a:lnTo>
                    <a:lnTo>
                      <a:pt x="1697" y="98"/>
                    </a:lnTo>
                    <a:lnTo>
                      <a:pt x="1698" y="121"/>
                    </a:lnTo>
                    <a:lnTo>
                      <a:pt x="1693" y="144"/>
                    </a:lnTo>
                    <a:lnTo>
                      <a:pt x="1684" y="169"/>
                    </a:lnTo>
                    <a:lnTo>
                      <a:pt x="1670" y="193"/>
                    </a:lnTo>
                    <a:lnTo>
                      <a:pt x="1655" y="211"/>
                    </a:lnTo>
                    <a:lnTo>
                      <a:pt x="1637" y="230"/>
                    </a:lnTo>
                    <a:lnTo>
                      <a:pt x="1615" y="248"/>
                    </a:lnTo>
                    <a:lnTo>
                      <a:pt x="1593" y="266"/>
                    </a:lnTo>
                    <a:lnTo>
                      <a:pt x="1570" y="285"/>
                    </a:lnTo>
                    <a:lnTo>
                      <a:pt x="1548" y="299"/>
                    </a:lnTo>
                    <a:lnTo>
                      <a:pt x="1529" y="314"/>
                    </a:lnTo>
                    <a:lnTo>
                      <a:pt x="1512" y="325"/>
                    </a:lnTo>
                    <a:lnTo>
                      <a:pt x="1500" y="332"/>
                    </a:lnTo>
                    <a:lnTo>
                      <a:pt x="1517" y="344"/>
                    </a:lnTo>
                    <a:lnTo>
                      <a:pt x="1534" y="356"/>
                    </a:lnTo>
                    <a:lnTo>
                      <a:pt x="1552" y="369"/>
                    </a:lnTo>
                    <a:lnTo>
                      <a:pt x="1569" y="380"/>
                    </a:lnTo>
                    <a:lnTo>
                      <a:pt x="1583" y="391"/>
                    </a:lnTo>
                    <a:lnTo>
                      <a:pt x="1594" y="399"/>
                    </a:lnTo>
                    <a:lnTo>
                      <a:pt x="1603" y="406"/>
                    </a:lnTo>
                    <a:lnTo>
                      <a:pt x="1606" y="409"/>
                    </a:lnTo>
                    <a:lnTo>
                      <a:pt x="1615" y="414"/>
                    </a:lnTo>
                    <a:lnTo>
                      <a:pt x="1626" y="420"/>
                    </a:lnTo>
                    <a:lnTo>
                      <a:pt x="1640" y="425"/>
                    </a:lnTo>
                    <a:lnTo>
                      <a:pt x="1655" y="427"/>
                    </a:lnTo>
                    <a:lnTo>
                      <a:pt x="1662" y="426"/>
                    </a:lnTo>
                    <a:lnTo>
                      <a:pt x="1668" y="425"/>
                    </a:lnTo>
                    <a:lnTo>
                      <a:pt x="1674" y="421"/>
                    </a:lnTo>
                    <a:lnTo>
                      <a:pt x="1677" y="419"/>
                    </a:lnTo>
                    <a:lnTo>
                      <a:pt x="1680" y="416"/>
                    </a:lnTo>
                    <a:lnTo>
                      <a:pt x="1684" y="412"/>
                    </a:lnTo>
                    <a:lnTo>
                      <a:pt x="1689" y="408"/>
                    </a:lnTo>
                    <a:lnTo>
                      <a:pt x="1707" y="390"/>
                    </a:lnTo>
                    <a:lnTo>
                      <a:pt x="1730" y="369"/>
                    </a:lnTo>
                    <a:lnTo>
                      <a:pt x="1756" y="346"/>
                    </a:lnTo>
                    <a:lnTo>
                      <a:pt x="1787" y="322"/>
                    </a:lnTo>
                    <a:lnTo>
                      <a:pt x="1820" y="298"/>
                    </a:lnTo>
                    <a:lnTo>
                      <a:pt x="1857" y="274"/>
                    </a:lnTo>
                    <a:lnTo>
                      <a:pt x="1897" y="252"/>
                    </a:lnTo>
                    <a:lnTo>
                      <a:pt x="1938" y="233"/>
                    </a:lnTo>
                    <a:lnTo>
                      <a:pt x="1980" y="218"/>
                    </a:lnTo>
                    <a:lnTo>
                      <a:pt x="2025" y="208"/>
                    </a:lnTo>
                    <a:lnTo>
                      <a:pt x="2071" y="205"/>
                    </a:lnTo>
                    <a:lnTo>
                      <a:pt x="2114" y="208"/>
                    </a:lnTo>
                    <a:lnTo>
                      <a:pt x="2158" y="219"/>
                    </a:lnTo>
                    <a:lnTo>
                      <a:pt x="2187" y="231"/>
                    </a:lnTo>
                    <a:lnTo>
                      <a:pt x="2215" y="248"/>
                    </a:lnTo>
                    <a:lnTo>
                      <a:pt x="2242" y="270"/>
                    </a:lnTo>
                    <a:lnTo>
                      <a:pt x="2267" y="295"/>
                    </a:lnTo>
                    <a:lnTo>
                      <a:pt x="2288" y="323"/>
                    </a:lnTo>
                    <a:lnTo>
                      <a:pt x="2305" y="355"/>
                    </a:lnTo>
                    <a:lnTo>
                      <a:pt x="2316" y="389"/>
                    </a:lnTo>
                    <a:lnTo>
                      <a:pt x="2321" y="425"/>
                    </a:lnTo>
                    <a:lnTo>
                      <a:pt x="2321" y="439"/>
                    </a:lnTo>
                    <a:lnTo>
                      <a:pt x="2320" y="456"/>
                    </a:lnTo>
                    <a:lnTo>
                      <a:pt x="2316" y="474"/>
                    </a:lnTo>
                    <a:lnTo>
                      <a:pt x="2309" y="494"/>
                    </a:lnTo>
                    <a:lnTo>
                      <a:pt x="2299" y="514"/>
                    </a:lnTo>
                    <a:lnTo>
                      <a:pt x="2286" y="535"/>
                    </a:lnTo>
                    <a:lnTo>
                      <a:pt x="2269" y="555"/>
                    </a:lnTo>
                    <a:lnTo>
                      <a:pt x="2247" y="576"/>
                    </a:lnTo>
                    <a:lnTo>
                      <a:pt x="2221" y="597"/>
                    </a:lnTo>
                    <a:lnTo>
                      <a:pt x="2188" y="616"/>
                    </a:lnTo>
                    <a:lnTo>
                      <a:pt x="2148" y="634"/>
                    </a:lnTo>
                    <a:lnTo>
                      <a:pt x="2100" y="653"/>
                    </a:lnTo>
                    <a:lnTo>
                      <a:pt x="2056" y="668"/>
                    </a:lnTo>
                    <a:lnTo>
                      <a:pt x="2015" y="680"/>
                    </a:lnTo>
                    <a:lnTo>
                      <a:pt x="1979" y="691"/>
                    </a:lnTo>
                    <a:lnTo>
                      <a:pt x="1947" y="699"/>
                    </a:lnTo>
                    <a:lnTo>
                      <a:pt x="1921" y="708"/>
                    </a:lnTo>
                    <a:lnTo>
                      <a:pt x="1899" y="715"/>
                    </a:lnTo>
                    <a:lnTo>
                      <a:pt x="1883" y="725"/>
                    </a:lnTo>
                    <a:lnTo>
                      <a:pt x="1880" y="727"/>
                    </a:lnTo>
                    <a:lnTo>
                      <a:pt x="1877" y="730"/>
                    </a:lnTo>
                    <a:lnTo>
                      <a:pt x="1881" y="739"/>
                    </a:lnTo>
                    <a:lnTo>
                      <a:pt x="1885" y="751"/>
                    </a:lnTo>
                    <a:lnTo>
                      <a:pt x="1886" y="756"/>
                    </a:lnTo>
                    <a:lnTo>
                      <a:pt x="1889" y="762"/>
                    </a:lnTo>
                    <a:lnTo>
                      <a:pt x="1894" y="769"/>
                    </a:lnTo>
                    <a:lnTo>
                      <a:pt x="1899" y="778"/>
                    </a:lnTo>
                    <a:lnTo>
                      <a:pt x="1911" y="797"/>
                    </a:lnTo>
                    <a:lnTo>
                      <a:pt x="1923" y="820"/>
                    </a:lnTo>
                    <a:lnTo>
                      <a:pt x="1936" y="846"/>
                    </a:lnTo>
                    <a:lnTo>
                      <a:pt x="1947" y="873"/>
                    </a:lnTo>
                    <a:lnTo>
                      <a:pt x="1957" y="904"/>
                    </a:lnTo>
                    <a:lnTo>
                      <a:pt x="1964" y="936"/>
                    </a:lnTo>
                    <a:lnTo>
                      <a:pt x="1968" y="970"/>
                    </a:lnTo>
                    <a:lnTo>
                      <a:pt x="1966" y="1005"/>
                    </a:lnTo>
                    <a:lnTo>
                      <a:pt x="1957" y="1040"/>
                    </a:lnTo>
                    <a:lnTo>
                      <a:pt x="1943" y="1077"/>
                    </a:lnTo>
                    <a:lnTo>
                      <a:pt x="1920" y="1113"/>
                    </a:lnTo>
                    <a:lnTo>
                      <a:pt x="1894" y="1144"/>
                    </a:lnTo>
                    <a:lnTo>
                      <a:pt x="1865" y="1178"/>
                    </a:lnTo>
                    <a:lnTo>
                      <a:pt x="1833" y="1213"/>
                    </a:lnTo>
                    <a:lnTo>
                      <a:pt x="1797" y="1248"/>
                    </a:lnTo>
                    <a:lnTo>
                      <a:pt x="1760" y="1283"/>
                    </a:lnTo>
                    <a:lnTo>
                      <a:pt x="1721" y="1318"/>
                    </a:lnTo>
                    <a:lnTo>
                      <a:pt x="1681" y="1351"/>
                    </a:lnTo>
                    <a:lnTo>
                      <a:pt x="1640" y="1382"/>
                    </a:lnTo>
                    <a:lnTo>
                      <a:pt x="1600" y="1410"/>
                    </a:lnTo>
                    <a:lnTo>
                      <a:pt x="1560" y="1434"/>
                    </a:lnTo>
                    <a:lnTo>
                      <a:pt x="1521" y="1455"/>
                    </a:lnTo>
                    <a:lnTo>
                      <a:pt x="1484" y="1470"/>
                    </a:lnTo>
                    <a:lnTo>
                      <a:pt x="1449" y="1479"/>
                    </a:lnTo>
                    <a:lnTo>
                      <a:pt x="1421" y="1480"/>
                    </a:lnTo>
                    <a:lnTo>
                      <a:pt x="1396" y="1476"/>
                    </a:lnTo>
                    <a:lnTo>
                      <a:pt x="1372" y="1466"/>
                    </a:lnTo>
                    <a:lnTo>
                      <a:pt x="1350" y="1450"/>
                    </a:lnTo>
                    <a:lnTo>
                      <a:pt x="1332" y="1430"/>
                    </a:lnTo>
                    <a:lnTo>
                      <a:pt x="1317" y="1405"/>
                    </a:lnTo>
                    <a:lnTo>
                      <a:pt x="1308" y="1379"/>
                    </a:lnTo>
                    <a:lnTo>
                      <a:pt x="1303" y="1349"/>
                    </a:lnTo>
                    <a:lnTo>
                      <a:pt x="1304" y="1337"/>
                    </a:lnTo>
                    <a:lnTo>
                      <a:pt x="1308" y="1322"/>
                    </a:lnTo>
                    <a:lnTo>
                      <a:pt x="1315" y="1309"/>
                    </a:lnTo>
                    <a:lnTo>
                      <a:pt x="1326" y="1293"/>
                    </a:lnTo>
                    <a:lnTo>
                      <a:pt x="1340" y="1277"/>
                    </a:lnTo>
                    <a:lnTo>
                      <a:pt x="1360" y="1259"/>
                    </a:lnTo>
                    <a:lnTo>
                      <a:pt x="1383" y="1239"/>
                    </a:lnTo>
                    <a:lnTo>
                      <a:pt x="1409" y="1216"/>
                    </a:lnTo>
                    <a:lnTo>
                      <a:pt x="1441" y="1190"/>
                    </a:lnTo>
                    <a:lnTo>
                      <a:pt x="1477" y="1162"/>
                    </a:lnTo>
                    <a:lnTo>
                      <a:pt x="1507" y="1139"/>
                    </a:lnTo>
                    <a:lnTo>
                      <a:pt x="1536" y="1115"/>
                    </a:lnTo>
                    <a:lnTo>
                      <a:pt x="1564" y="1093"/>
                    </a:lnTo>
                    <a:lnTo>
                      <a:pt x="1588" y="1072"/>
                    </a:lnTo>
                    <a:lnTo>
                      <a:pt x="1610" y="1052"/>
                    </a:lnTo>
                    <a:lnTo>
                      <a:pt x="1612" y="1045"/>
                    </a:lnTo>
                    <a:lnTo>
                      <a:pt x="1614" y="1031"/>
                    </a:lnTo>
                    <a:lnTo>
                      <a:pt x="1609" y="1012"/>
                    </a:lnTo>
                    <a:lnTo>
                      <a:pt x="1604" y="1004"/>
                    </a:lnTo>
                    <a:lnTo>
                      <a:pt x="1598" y="996"/>
                    </a:lnTo>
                    <a:lnTo>
                      <a:pt x="1588" y="990"/>
                    </a:lnTo>
                    <a:lnTo>
                      <a:pt x="1576" y="983"/>
                    </a:lnTo>
                    <a:lnTo>
                      <a:pt x="1560" y="982"/>
                    </a:lnTo>
                    <a:lnTo>
                      <a:pt x="1544" y="983"/>
                    </a:lnTo>
                    <a:lnTo>
                      <a:pt x="1525" y="988"/>
                    </a:lnTo>
                    <a:lnTo>
                      <a:pt x="1505" y="997"/>
                    </a:lnTo>
                    <a:lnTo>
                      <a:pt x="1483" y="1009"/>
                    </a:lnTo>
                    <a:lnTo>
                      <a:pt x="1475" y="1014"/>
                    </a:lnTo>
                    <a:lnTo>
                      <a:pt x="1461" y="1021"/>
                    </a:lnTo>
                    <a:lnTo>
                      <a:pt x="1443" y="1031"/>
                    </a:lnTo>
                    <a:lnTo>
                      <a:pt x="1423" y="1043"/>
                    </a:lnTo>
                    <a:lnTo>
                      <a:pt x="1398" y="1057"/>
                    </a:lnTo>
                    <a:lnTo>
                      <a:pt x="1372" y="1072"/>
                    </a:lnTo>
                    <a:lnTo>
                      <a:pt x="1344" y="1087"/>
                    </a:lnTo>
                    <a:lnTo>
                      <a:pt x="1315" y="1104"/>
                    </a:lnTo>
                    <a:lnTo>
                      <a:pt x="1285" y="1121"/>
                    </a:lnTo>
                    <a:lnTo>
                      <a:pt x="1256" y="1137"/>
                    </a:lnTo>
                    <a:lnTo>
                      <a:pt x="1228" y="1153"/>
                    </a:lnTo>
                    <a:lnTo>
                      <a:pt x="1201" y="1167"/>
                    </a:lnTo>
                    <a:lnTo>
                      <a:pt x="1177" y="1181"/>
                    </a:lnTo>
                    <a:lnTo>
                      <a:pt x="1155" y="1191"/>
                    </a:lnTo>
                    <a:lnTo>
                      <a:pt x="1137" y="1200"/>
                    </a:lnTo>
                    <a:lnTo>
                      <a:pt x="1124" y="1206"/>
                    </a:lnTo>
                    <a:lnTo>
                      <a:pt x="1113" y="1211"/>
                    </a:lnTo>
                    <a:lnTo>
                      <a:pt x="1097" y="1219"/>
                    </a:lnTo>
                    <a:lnTo>
                      <a:pt x="1078" y="1231"/>
                    </a:lnTo>
                    <a:lnTo>
                      <a:pt x="1054" y="1245"/>
                    </a:lnTo>
                    <a:lnTo>
                      <a:pt x="1028" y="1260"/>
                    </a:lnTo>
                    <a:lnTo>
                      <a:pt x="999" y="1277"/>
                    </a:lnTo>
                    <a:lnTo>
                      <a:pt x="970" y="1297"/>
                    </a:lnTo>
                    <a:lnTo>
                      <a:pt x="939" y="1315"/>
                    </a:lnTo>
                    <a:lnTo>
                      <a:pt x="908" y="1335"/>
                    </a:lnTo>
                    <a:lnTo>
                      <a:pt x="876" y="1355"/>
                    </a:lnTo>
                    <a:lnTo>
                      <a:pt x="846" y="1374"/>
                    </a:lnTo>
                    <a:lnTo>
                      <a:pt x="817" y="1392"/>
                    </a:lnTo>
                    <a:lnTo>
                      <a:pt x="790" y="1409"/>
                    </a:lnTo>
                    <a:lnTo>
                      <a:pt x="762" y="1426"/>
                    </a:lnTo>
                    <a:lnTo>
                      <a:pt x="737" y="1442"/>
                    </a:lnTo>
                    <a:lnTo>
                      <a:pt x="714" y="1456"/>
                    </a:lnTo>
                    <a:lnTo>
                      <a:pt x="694" y="1470"/>
                    </a:lnTo>
                    <a:lnTo>
                      <a:pt x="677" y="1480"/>
                    </a:lnTo>
                    <a:lnTo>
                      <a:pt x="663" y="1488"/>
                    </a:lnTo>
                    <a:lnTo>
                      <a:pt x="654" y="1494"/>
                    </a:lnTo>
                    <a:lnTo>
                      <a:pt x="643" y="1501"/>
                    </a:lnTo>
                    <a:lnTo>
                      <a:pt x="629" y="1511"/>
                    </a:lnTo>
                    <a:lnTo>
                      <a:pt x="614" y="1523"/>
                    </a:lnTo>
                    <a:lnTo>
                      <a:pt x="587" y="1542"/>
                    </a:lnTo>
                    <a:lnTo>
                      <a:pt x="557" y="1564"/>
                    </a:lnTo>
                    <a:lnTo>
                      <a:pt x="524" y="1584"/>
                    </a:lnTo>
                    <a:lnTo>
                      <a:pt x="489" y="1604"/>
                    </a:lnTo>
                    <a:lnTo>
                      <a:pt x="452" y="1619"/>
                    </a:lnTo>
                    <a:lnTo>
                      <a:pt x="412" y="1630"/>
                    </a:lnTo>
                    <a:lnTo>
                      <a:pt x="371" y="1634"/>
                    </a:lnTo>
                    <a:lnTo>
                      <a:pt x="371" y="1634"/>
                    </a:lnTo>
                    <a:lnTo>
                      <a:pt x="339" y="1632"/>
                    </a:lnTo>
                    <a:lnTo>
                      <a:pt x="310" y="1624"/>
                    </a:lnTo>
                    <a:lnTo>
                      <a:pt x="281" y="1612"/>
                    </a:lnTo>
                    <a:lnTo>
                      <a:pt x="240" y="1592"/>
                    </a:lnTo>
                    <a:lnTo>
                      <a:pt x="203" y="1573"/>
                    </a:lnTo>
                    <a:lnTo>
                      <a:pt x="169" y="1558"/>
                    </a:lnTo>
                    <a:lnTo>
                      <a:pt x="130" y="1538"/>
                    </a:lnTo>
                    <a:lnTo>
                      <a:pt x="96" y="1522"/>
                    </a:lnTo>
                    <a:lnTo>
                      <a:pt x="68" y="1506"/>
                    </a:lnTo>
                    <a:lnTo>
                      <a:pt x="44" y="1489"/>
                    </a:lnTo>
                    <a:lnTo>
                      <a:pt x="26" y="1470"/>
                    </a:lnTo>
                    <a:lnTo>
                      <a:pt x="15" y="1454"/>
                    </a:lnTo>
                    <a:lnTo>
                      <a:pt x="7" y="1434"/>
                    </a:lnTo>
                    <a:lnTo>
                      <a:pt x="1" y="1414"/>
                    </a:lnTo>
                    <a:lnTo>
                      <a:pt x="0" y="1391"/>
                    </a:lnTo>
                    <a:lnTo>
                      <a:pt x="2" y="1369"/>
                    </a:lnTo>
                    <a:lnTo>
                      <a:pt x="9" y="1347"/>
                    </a:lnTo>
                    <a:lnTo>
                      <a:pt x="19" y="1330"/>
                    </a:lnTo>
                    <a:lnTo>
                      <a:pt x="33" y="1316"/>
                    </a:lnTo>
                    <a:lnTo>
                      <a:pt x="52" y="1306"/>
                    </a:lnTo>
                    <a:lnTo>
                      <a:pt x="71" y="1300"/>
                    </a:lnTo>
                    <a:lnTo>
                      <a:pt x="94" y="1298"/>
                    </a:lnTo>
                    <a:lnTo>
                      <a:pt x="120" y="1300"/>
                    </a:lnTo>
                    <a:lnTo>
                      <a:pt x="149" y="1307"/>
                    </a:lnTo>
                    <a:lnTo>
                      <a:pt x="182" y="1321"/>
                    </a:lnTo>
                    <a:lnTo>
                      <a:pt x="210" y="1330"/>
                    </a:lnTo>
                    <a:lnTo>
                      <a:pt x="235" y="1333"/>
                    </a:lnTo>
                    <a:lnTo>
                      <a:pt x="259" y="1330"/>
                    </a:lnTo>
                    <a:lnTo>
                      <a:pt x="286" y="1322"/>
                    </a:lnTo>
                    <a:lnTo>
                      <a:pt x="315" y="1309"/>
                    </a:lnTo>
                    <a:lnTo>
                      <a:pt x="347" y="1291"/>
                    </a:lnTo>
                    <a:lnTo>
                      <a:pt x="382" y="1268"/>
                    </a:lnTo>
                    <a:lnTo>
                      <a:pt x="422" y="1241"/>
                    </a:lnTo>
                    <a:lnTo>
                      <a:pt x="465" y="1210"/>
                    </a:lnTo>
                    <a:lnTo>
                      <a:pt x="500" y="1185"/>
                    </a:lnTo>
                    <a:lnTo>
                      <a:pt x="538" y="1159"/>
                    </a:lnTo>
                    <a:lnTo>
                      <a:pt x="577" y="1131"/>
                    </a:lnTo>
                    <a:lnTo>
                      <a:pt x="621" y="1102"/>
                    </a:lnTo>
                    <a:lnTo>
                      <a:pt x="666" y="1073"/>
                    </a:lnTo>
                    <a:lnTo>
                      <a:pt x="704" y="1048"/>
                    </a:lnTo>
                    <a:lnTo>
                      <a:pt x="739" y="1026"/>
                    </a:lnTo>
                    <a:lnTo>
                      <a:pt x="772" y="1008"/>
                    </a:lnTo>
                    <a:lnTo>
                      <a:pt x="800" y="992"/>
                    </a:lnTo>
                    <a:lnTo>
                      <a:pt x="824" y="979"/>
                    </a:lnTo>
                    <a:lnTo>
                      <a:pt x="845" y="967"/>
                    </a:lnTo>
                    <a:lnTo>
                      <a:pt x="863" y="958"/>
                    </a:lnTo>
                    <a:lnTo>
                      <a:pt x="879" y="950"/>
                    </a:lnTo>
                    <a:lnTo>
                      <a:pt x="891" y="944"/>
                    </a:lnTo>
                    <a:lnTo>
                      <a:pt x="892" y="944"/>
                    </a:lnTo>
                    <a:lnTo>
                      <a:pt x="881" y="922"/>
                    </a:lnTo>
                    <a:lnTo>
                      <a:pt x="868" y="898"/>
                    </a:lnTo>
                    <a:lnTo>
                      <a:pt x="853" y="872"/>
                    </a:lnTo>
                    <a:lnTo>
                      <a:pt x="840" y="848"/>
                    </a:lnTo>
                    <a:lnTo>
                      <a:pt x="837" y="847"/>
                    </a:lnTo>
                    <a:lnTo>
                      <a:pt x="833" y="846"/>
                    </a:lnTo>
                    <a:lnTo>
                      <a:pt x="827" y="846"/>
                    </a:lnTo>
                    <a:lnTo>
                      <a:pt x="816" y="848"/>
                    </a:lnTo>
                    <a:lnTo>
                      <a:pt x="802" y="852"/>
                    </a:lnTo>
                    <a:lnTo>
                      <a:pt x="785" y="859"/>
                    </a:lnTo>
                    <a:lnTo>
                      <a:pt x="759" y="873"/>
                    </a:lnTo>
                    <a:lnTo>
                      <a:pt x="735" y="888"/>
                    </a:lnTo>
                    <a:lnTo>
                      <a:pt x="712" y="902"/>
                    </a:lnTo>
                    <a:lnTo>
                      <a:pt x="691" y="917"/>
                    </a:lnTo>
                    <a:lnTo>
                      <a:pt x="674" y="929"/>
                    </a:lnTo>
                    <a:lnTo>
                      <a:pt x="660" y="941"/>
                    </a:lnTo>
                    <a:lnTo>
                      <a:pt x="650" y="950"/>
                    </a:lnTo>
                    <a:lnTo>
                      <a:pt x="644" y="956"/>
                    </a:lnTo>
                    <a:lnTo>
                      <a:pt x="644" y="956"/>
                    </a:lnTo>
                    <a:lnTo>
                      <a:pt x="636" y="965"/>
                    </a:lnTo>
                    <a:lnTo>
                      <a:pt x="622" y="977"/>
                    </a:lnTo>
                    <a:lnTo>
                      <a:pt x="605" y="992"/>
                    </a:lnTo>
                    <a:lnTo>
                      <a:pt x="585" y="1006"/>
                    </a:lnTo>
                    <a:lnTo>
                      <a:pt x="562" y="1021"/>
                    </a:lnTo>
                    <a:lnTo>
                      <a:pt x="534" y="1033"/>
                    </a:lnTo>
                    <a:lnTo>
                      <a:pt x="505" y="1044"/>
                    </a:lnTo>
                    <a:lnTo>
                      <a:pt x="472" y="1051"/>
                    </a:lnTo>
                    <a:lnTo>
                      <a:pt x="438" y="1054"/>
                    </a:lnTo>
                    <a:lnTo>
                      <a:pt x="406" y="1051"/>
                    </a:lnTo>
                    <a:lnTo>
                      <a:pt x="374" y="1044"/>
                    </a:lnTo>
                    <a:lnTo>
                      <a:pt x="344" y="1032"/>
                    </a:lnTo>
                    <a:lnTo>
                      <a:pt x="314" y="1016"/>
                    </a:lnTo>
                    <a:lnTo>
                      <a:pt x="266" y="990"/>
                    </a:lnTo>
                    <a:lnTo>
                      <a:pt x="216" y="965"/>
                    </a:lnTo>
                    <a:lnTo>
                      <a:pt x="183" y="950"/>
                    </a:lnTo>
                    <a:lnTo>
                      <a:pt x="152" y="934"/>
                    </a:lnTo>
                    <a:lnTo>
                      <a:pt x="125" y="917"/>
                    </a:lnTo>
                    <a:lnTo>
                      <a:pt x="101" y="898"/>
                    </a:lnTo>
                    <a:lnTo>
                      <a:pt x="83" y="876"/>
                    </a:lnTo>
                    <a:lnTo>
                      <a:pt x="72" y="853"/>
                    </a:lnTo>
                    <a:lnTo>
                      <a:pt x="65" y="829"/>
                    </a:lnTo>
                    <a:lnTo>
                      <a:pt x="65" y="803"/>
                    </a:lnTo>
                    <a:lnTo>
                      <a:pt x="68" y="778"/>
                    </a:lnTo>
                    <a:lnTo>
                      <a:pt x="78" y="754"/>
                    </a:lnTo>
                    <a:lnTo>
                      <a:pt x="93" y="733"/>
                    </a:lnTo>
                    <a:lnTo>
                      <a:pt x="111" y="717"/>
                    </a:lnTo>
                    <a:lnTo>
                      <a:pt x="133" y="707"/>
                    </a:lnTo>
                    <a:lnTo>
                      <a:pt x="156" y="702"/>
                    </a:lnTo>
                    <a:lnTo>
                      <a:pt x="181" y="702"/>
                    </a:lnTo>
                    <a:lnTo>
                      <a:pt x="206" y="709"/>
                    </a:lnTo>
                    <a:lnTo>
                      <a:pt x="239" y="722"/>
                    </a:lnTo>
                    <a:lnTo>
                      <a:pt x="267" y="736"/>
                    </a:lnTo>
                    <a:lnTo>
                      <a:pt x="290" y="748"/>
                    </a:lnTo>
                    <a:lnTo>
                      <a:pt x="303" y="754"/>
                    </a:lnTo>
                    <a:lnTo>
                      <a:pt x="315" y="760"/>
                    </a:lnTo>
                    <a:lnTo>
                      <a:pt x="325" y="763"/>
                    </a:lnTo>
                    <a:lnTo>
                      <a:pt x="332" y="766"/>
                    </a:lnTo>
                    <a:lnTo>
                      <a:pt x="343" y="763"/>
                    </a:lnTo>
                    <a:lnTo>
                      <a:pt x="357" y="759"/>
                    </a:lnTo>
                    <a:lnTo>
                      <a:pt x="372" y="753"/>
                    </a:lnTo>
                    <a:lnTo>
                      <a:pt x="384" y="745"/>
                    </a:lnTo>
                    <a:lnTo>
                      <a:pt x="417" y="727"/>
                    </a:lnTo>
                    <a:lnTo>
                      <a:pt x="449" y="705"/>
                    </a:lnTo>
                    <a:lnTo>
                      <a:pt x="482" y="681"/>
                    </a:lnTo>
                    <a:lnTo>
                      <a:pt x="513" y="656"/>
                    </a:lnTo>
                    <a:lnTo>
                      <a:pt x="542" y="633"/>
                    </a:lnTo>
                    <a:lnTo>
                      <a:pt x="570" y="611"/>
                    </a:lnTo>
                    <a:lnTo>
                      <a:pt x="600" y="589"/>
                    </a:lnTo>
                    <a:lnTo>
                      <a:pt x="632" y="570"/>
                    </a:lnTo>
                    <a:lnTo>
                      <a:pt x="665" y="552"/>
                    </a:lnTo>
                    <a:lnTo>
                      <a:pt x="700" y="536"/>
                    </a:lnTo>
                    <a:lnTo>
                      <a:pt x="736" y="524"/>
                    </a:lnTo>
                    <a:lnTo>
                      <a:pt x="773" y="517"/>
                    </a:lnTo>
                    <a:lnTo>
                      <a:pt x="813" y="513"/>
                    </a:lnTo>
                    <a:lnTo>
                      <a:pt x="856" y="517"/>
                    </a:lnTo>
                    <a:lnTo>
                      <a:pt x="910" y="525"/>
                    </a:lnTo>
                    <a:lnTo>
                      <a:pt x="960" y="539"/>
                    </a:lnTo>
                    <a:lnTo>
                      <a:pt x="1003" y="553"/>
                    </a:lnTo>
                    <a:lnTo>
                      <a:pt x="1042" y="569"/>
                    </a:lnTo>
                    <a:lnTo>
                      <a:pt x="1076" y="586"/>
                    </a:lnTo>
                    <a:lnTo>
                      <a:pt x="1105" y="603"/>
                    </a:lnTo>
                    <a:lnTo>
                      <a:pt x="1128" y="618"/>
                    </a:lnTo>
                    <a:lnTo>
                      <a:pt x="1146" y="632"/>
                    </a:lnTo>
                    <a:lnTo>
                      <a:pt x="1249" y="575"/>
                    </a:lnTo>
                    <a:lnTo>
                      <a:pt x="1227" y="553"/>
                    </a:lnTo>
                    <a:lnTo>
                      <a:pt x="1203" y="529"/>
                    </a:lnTo>
                    <a:lnTo>
                      <a:pt x="1178" y="502"/>
                    </a:lnTo>
                    <a:lnTo>
                      <a:pt x="1155" y="474"/>
                    </a:lnTo>
                    <a:lnTo>
                      <a:pt x="1136" y="444"/>
                    </a:lnTo>
                    <a:lnTo>
                      <a:pt x="1120" y="414"/>
                    </a:lnTo>
                    <a:lnTo>
                      <a:pt x="1109" y="383"/>
                    </a:lnTo>
                    <a:lnTo>
                      <a:pt x="1106" y="352"/>
                    </a:lnTo>
                    <a:lnTo>
                      <a:pt x="1108" y="328"/>
                    </a:lnTo>
                    <a:lnTo>
                      <a:pt x="1116" y="305"/>
                    </a:lnTo>
                    <a:lnTo>
                      <a:pt x="1129" y="286"/>
                    </a:lnTo>
                    <a:lnTo>
                      <a:pt x="1147" y="268"/>
                    </a:lnTo>
                    <a:lnTo>
                      <a:pt x="1166" y="252"/>
                    </a:lnTo>
                    <a:lnTo>
                      <a:pt x="1187" y="235"/>
                    </a:lnTo>
                    <a:lnTo>
                      <a:pt x="1210" y="216"/>
                    </a:lnTo>
                    <a:lnTo>
                      <a:pt x="1251" y="182"/>
                    </a:lnTo>
                    <a:lnTo>
                      <a:pt x="1292" y="149"/>
                    </a:lnTo>
                    <a:lnTo>
                      <a:pt x="1331" y="118"/>
                    </a:lnTo>
                    <a:lnTo>
                      <a:pt x="1369" y="90"/>
                    </a:lnTo>
                    <a:lnTo>
                      <a:pt x="1406" y="65"/>
                    </a:lnTo>
                    <a:lnTo>
                      <a:pt x="1441" y="43"/>
                    </a:lnTo>
                    <a:lnTo>
                      <a:pt x="1475" y="25"/>
                    </a:lnTo>
                    <a:lnTo>
                      <a:pt x="1506" y="11"/>
                    </a:lnTo>
                    <a:lnTo>
                      <a:pt x="1536" y="3"/>
                    </a:lnTo>
                    <a:lnTo>
                      <a:pt x="1564"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 name="Group 4">
              <a:extLst>
                <a:ext uri="{FF2B5EF4-FFF2-40B4-BE49-F238E27FC236}">
                  <a16:creationId xmlns:a16="http://schemas.microsoft.com/office/drawing/2014/main" id="{4DBD0249-49FD-4FCE-B30B-EF4FECF7E1F7}"/>
                </a:ext>
              </a:extLst>
            </p:cNvPr>
            <p:cNvGrpSpPr>
              <a:grpSpLocks noChangeAspect="1"/>
            </p:cNvGrpSpPr>
            <p:nvPr/>
          </p:nvGrpSpPr>
          <p:grpSpPr bwMode="auto">
            <a:xfrm>
              <a:off x="5625604" y="5442500"/>
              <a:ext cx="2012825" cy="1093317"/>
              <a:chOff x="1342" y="2026"/>
              <a:chExt cx="718" cy="390"/>
            </a:xfrm>
          </p:grpSpPr>
          <p:sp useBgFill="1">
            <p:nvSpPr>
              <p:cNvPr id="13" name="Freeform 6">
                <a:extLst>
                  <a:ext uri="{FF2B5EF4-FFF2-40B4-BE49-F238E27FC236}">
                    <a16:creationId xmlns:a16="http://schemas.microsoft.com/office/drawing/2014/main" id="{5F5D9B14-130E-41AE-A950-3C5E5FC5BE4B}"/>
                  </a:ext>
                </a:extLst>
              </p:cNvPr>
              <p:cNvSpPr>
                <a:spLocks noEditPoints="1"/>
              </p:cNvSpPr>
              <p:nvPr/>
            </p:nvSpPr>
            <p:spPr bwMode="auto">
              <a:xfrm>
                <a:off x="1342" y="2026"/>
                <a:ext cx="718" cy="390"/>
              </a:xfrm>
              <a:custGeom>
                <a:avLst/>
                <a:gdLst>
                  <a:gd name="T0" fmla="*/ 430 w 3588"/>
                  <a:gd name="T1" fmla="*/ 734 h 1951"/>
                  <a:gd name="T2" fmla="*/ 150 w 3588"/>
                  <a:gd name="T3" fmla="*/ 0 h 1951"/>
                  <a:gd name="T4" fmla="*/ 834 w 3588"/>
                  <a:gd name="T5" fmla="*/ 512 h 1951"/>
                  <a:gd name="T6" fmla="*/ 893 w 3588"/>
                  <a:gd name="T7" fmla="*/ 249 h 1951"/>
                  <a:gd name="T8" fmla="*/ 986 w 3588"/>
                  <a:gd name="T9" fmla="*/ 208 h 1951"/>
                  <a:gd name="T10" fmla="*/ 1730 w 3588"/>
                  <a:gd name="T11" fmla="*/ 232 h 1951"/>
                  <a:gd name="T12" fmla="*/ 1783 w 3588"/>
                  <a:gd name="T13" fmla="*/ 318 h 1951"/>
                  <a:gd name="T14" fmla="*/ 1944 w 3588"/>
                  <a:gd name="T15" fmla="*/ 396 h 1951"/>
                  <a:gd name="T16" fmla="*/ 2008 w 3588"/>
                  <a:gd name="T17" fmla="*/ 315 h 1951"/>
                  <a:gd name="T18" fmla="*/ 2176 w 3588"/>
                  <a:gd name="T19" fmla="*/ 307 h 1951"/>
                  <a:gd name="T20" fmla="*/ 2256 w 3588"/>
                  <a:gd name="T21" fmla="*/ 371 h 1951"/>
                  <a:gd name="T22" fmla="*/ 2588 w 3588"/>
                  <a:gd name="T23" fmla="*/ 1055 h 1951"/>
                  <a:gd name="T24" fmla="*/ 2661 w 3588"/>
                  <a:gd name="T25" fmla="*/ 1125 h 1951"/>
                  <a:gd name="T26" fmla="*/ 2945 w 3588"/>
                  <a:gd name="T27" fmla="*/ 962 h 1951"/>
                  <a:gd name="T28" fmla="*/ 3038 w 3588"/>
                  <a:gd name="T29" fmla="*/ 943 h 1951"/>
                  <a:gd name="T30" fmla="*/ 3114 w 3588"/>
                  <a:gd name="T31" fmla="*/ 1000 h 1951"/>
                  <a:gd name="T32" fmla="*/ 3130 w 3588"/>
                  <a:gd name="T33" fmla="*/ 1063 h 1951"/>
                  <a:gd name="T34" fmla="*/ 3159 w 3588"/>
                  <a:gd name="T35" fmla="*/ 1160 h 1951"/>
                  <a:gd name="T36" fmla="*/ 3246 w 3588"/>
                  <a:gd name="T37" fmla="*/ 1315 h 1951"/>
                  <a:gd name="T38" fmla="*/ 3360 w 3588"/>
                  <a:gd name="T39" fmla="*/ 1429 h 1951"/>
                  <a:gd name="T40" fmla="*/ 3461 w 3588"/>
                  <a:gd name="T41" fmla="*/ 1489 h 1951"/>
                  <a:gd name="T42" fmla="*/ 3506 w 3588"/>
                  <a:gd name="T43" fmla="*/ 1507 h 1951"/>
                  <a:gd name="T44" fmla="*/ 3582 w 3588"/>
                  <a:gd name="T45" fmla="*/ 1580 h 1951"/>
                  <a:gd name="T46" fmla="*/ 3565 w 3588"/>
                  <a:gd name="T47" fmla="*/ 1688 h 1951"/>
                  <a:gd name="T48" fmla="*/ 3466 w 3588"/>
                  <a:gd name="T49" fmla="*/ 1742 h 1951"/>
                  <a:gd name="T50" fmla="*/ 3408 w 3588"/>
                  <a:gd name="T51" fmla="*/ 1742 h 1951"/>
                  <a:gd name="T52" fmla="*/ 3270 w 3588"/>
                  <a:gd name="T53" fmla="*/ 1742 h 1951"/>
                  <a:gd name="T54" fmla="*/ 3118 w 3588"/>
                  <a:gd name="T55" fmla="*/ 1741 h 1951"/>
                  <a:gd name="T56" fmla="*/ 3009 w 3588"/>
                  <a:gd name="T57" fmla="*/ 1741 h 1951"/>
                  <a:gd name="T58" fmla="*/ 2944 w 3588"/>
                  <a:gd name="T59" fmla="*/ 1731 h 1951"/>
                  <a:gd name="T60" fmla="*/ 2667 w 3588"/>
                  <a:gd name="T61" fmla="*/ 1558 h 1951"/>
                  <a:gd name="T62" fmla="*/ 2661 w 3588"/>
                  <a:gd name="T63" fmla="*/ 1626 h 1951"/>
                  <a:gd name="T64" fmla="*/ 2638 w 3588"/>
                  <a:gd name="T65" fmla="*/ 1713 h 1951"/>
                  <a:gd name="T66" fmla="*/ 2522 w 3588"/>
                  <a:gd name="T67" fmla="*/ 1869 h 1951"/>
                  <a:gd name="T68" fmla="*/ 2341 w 3588"/>
                  <a:gd name="T69" fmla="*/ 1948 h 1951"/>
                  <a:gd name="T70" fmla="*/ 2145 w 3588"/>
                  <a:gd name="T71" fmla="*/ 1922 h 1951"/>
                  <a:gd name="T72" fmla="*/ 1996 w 3588"/>
                  <a:gd name="T73" fmla="*/ 1809 h 1951"/>
                  <a:gd name="T74" fmla="*/ 1434 w 3588"/>
                  <a:gd name="T75" fmla="*/ 1769 h 1951"/>
                  <a:gd name="T76" fmla="*/ 1284 w 3588"/>
                  <a:gd name="T77" fmla="*/ 1898 h 1951"/>
                  <a:gd name="T78" fmla="*/ 1087 w 3588"/>
                  <a:gd name="T79" fmla="*/ 1946 h 1951"/>
                  <a:gd name="T80" fmla="*/ 885 w 3588"/>
                  <a:gd name="T81" fmla="*/ 1896 h 1951"/>
                  <a:gd name="T82" fmla="*/ 734 w 3588"/>
                  <a:gd name="T83" fmla="*/ 1763 h 1951"/>
                  <a:gd name="T84" fmla="*/ 613 w 3588"/>
                  <a:gd name="T85" fmla="*/ 1674 h 1951"/>
                  <a:gd name="T86" fmla="*/ 518 w 3588"/>
                  <a:gd name="T87" fmla="*/ 1630 h 1951"/>
                  <a:gd name="T88" fmla="*/ 493 w 3588"/>
                  <a:gd name="T89" fmla="*/ 1420 h 1951"/>
                  <a:gd name="T90" fmla="*/ 392 w 3588"/>
                  <a:gd name="T91" fmla="*/ 1419 h 1951"/>
                  <a:gd name="T92" fmla="*/ 279 w 3588"/>
                  <a:gd name="T93" fmla="*/ 1419 h 1951"/>
                  <a:gd name="T94" fmla="*/ 221 w 3588"/>
                  <a:gd name="T95" fmla="*/ 1417 h 1951"/>
                  <a:gd name="T96" fmla="*/ 42 w 3588"/>
                  <a:gd name="T97" fmla="*/ 1277 h 1951"/>
                  <a:gd name="T98" fmla="*/ 11 w 3588"/>
                  <a:gd name="T99" fmla="*/ 1194 h 1951"/>
                  <a:gd name="T100" fmla="*/ 1 w 3588"/>
                  <a:gd name="T101" fmla="*/ 1095 h 1951"/>
                  <a:gd name="T102" fmla="*/ 2 w 3588"/>
                  <a:gd name="T103" fmla="*/ 146 h 1951"/>
                  <a:gd name="T104" fmla="*/ 46 w 3588"/>
                  <a:gd name="T105" fmla="*/ 84 h 1951"/>
                  <a:gd name="T106" fmla="*/ 112 w 3588"/>
                  <a:gd name="T107" fmla="*/ 20 h 1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88" h="1951">
                    <a:moveTo>
                      <a:pt x="340" y="599"/>
                    </a:moveTo>
                    <a:lnTo>
                      <a:pt x="308" y="962"/>
                    </a:lnTo>
                    <a:lnTo>
                      <a:pt x="428" y="739"/>
                    </a:lnTo>
                    <a:lnTo>
                      <a:pt x="430" y="734"/>
                    </a:lnTo>
                    <a:lnTo>
                      <a:pt x="435" y="728"/>
                    </a:lnTo>
                    <a:lnTo>
                      <a:pt x="439" y="723"/>
                    </a:lnTo>
                    <a:lnTo>
                      <a:pt x="340" y="599"/>
                    </a:lnTo>
                    <a:close/>
                    <a:moveTo>
                      <a:pt x="150" y="0"/>
                    </a:moveTo>
                    <a:lnTo>
                      <a:pt x="176" y="2"/>
                    </a:lnTo>
                    <a:lnTo>
                      <a:pt x="202" y="11"/>
                    </a:lnTo>
                    <a:lnTo>
                      <a:pt x="225" y="25"/>
                    </a:lnTo>
                    <a:lnTo>
                      <a:pt x="834" y="512"/>
                    </a:lnTo>
                    <a:lnTo>
                      <a:pt x="861" y="318"/>
                    </a:lnTo>
                    <a:lnTo>
                      <a:pt x="867" y="292"/>
                    </a:lnTo>
                    <a:lnTo>
                      <a:pt x="878" y="268"/>
                    </a:lnTo>
                    <a:lnTo>
                      <a:pt x="893" y="249"/>
                    </a:lnTo>
                    <a:lnTo>
                      <a:pt x="913" y="232"/>
                    </a:lnTo>
                    <a:lnTo>
                      <a:pt x="934" y="219"/>
                    </a:lnTo>
                    <a:lnTo>
                      <a:pt x="960" y="211"/>
                    </a:lnTo>
                    <a:lnTo>
                      <a:pt x="986" y="208"/>
                    </a:lnTo>
                    <a:lnTo>
                      <a:pt x="1657" y="208"/>
                    </a:lnTo>
                    <a:lnTo>
                      <a:pt x="1684" y="211"/>
                    </a:lnTo>
                    <a:lnTo>
                      <a:pt x="1708" y="219"/>
                    </a:lnTo>
                    <a:lnTo>
                      <a:pt x="1730" y="232"/>
                    </a:lnTo>
                    <a:lnTo>
                      <a:pt x="1749" y="249"/>
                    </a:lnTo>
                    <a:lnTo>
                      <a:pt x="1765" y="268"/>
                    </a:lnTo>
                    <a:lnTo>
                      <a:pt x="1776" y="292"/>
                    </a:lnTo>
                    <a:lnTo>
                      <a:pt x="1783" y="318"/>
                    </a:lnTo>
                    <a:lnTo>
                      <a:pt x="1920" y="820"/>
                    </a:lnTo>
                    <a:lnTo>
                      <a:pt x="1940" y="827"/>
                    </a:lnTo>
                    <a:lnTo>
                      <a:pt x="1940" y="423"/>
                    </a:lnTo>
                    <a:lnTo>
                      <a:pt x="1944" y="396"/>
                    </a:lnTo>
                    <a:lnTo>
                      <a:pt x="1952" y="371"/>
                    </a:lnTo>
                    <a:lnTo>
                      <a:pt x="1967" y="348"/>
                    </a:lnTo>
                    <a:lnTo>
                      <a:pt x="1985" y="330"/>
                    </a:lnTo>
                    <a:lnTo>
                      <a:pt x="2008" y="315"/>
                    </a:lnTo>
                    <a:lnTo>
                      <a:pt x="2033" y="307"/>
                    </a:lnTo>
                    <a:lnTo>
                      <a:pt x="2060" y="303"/>
                    </a:lnTo>
                    <a:lnTo>
                      <a:pt x="2148" y="303"/>
                    </a:lnTo>
                    <a:lnTo>
                      <a:pt x="2176" y="307"/>
                    </a:lnTo>
                    <a:lnTo>
                      <a:pt x="2202" y="315"/>
                    </a:lnTo>
                    <a:lnTo>
                      <a:pt x="2223" y="330"/>
                    </a:lnTo>
                    <a:lnTo>
                      <a:pt x="2243" y="348"/>
                    </a:lnTo>
                    <a:lnTo>
                      <a:pt x="2256" y="371"/>
                    </a:lnTo>
                    <a:lnTo>
                      <a:pt x="2266" y="396"/>
                    </a:lnTo>
                    <a:lnTo>
                      <a:pt x="2268" y="423"/>
                    </a:lnTo>
                    <a:lnTo>
                      <a:pt x="2268" y="943"/>
                    </a:lnTo>
                    <a:lnTo>
                      <a:pt x="2588" y="1055"/>
                    </a:lnTo>
                    <a:lnTo>
                      <a:pt x="2613" y="1066"/>
                    </a:lnTo>
                    <a:lnTo>
                      <a:pt x="2633" y="1083"/>
                    </a:lnTo>
                    <a:lnTo>
                      <a:pt x="2649" y="1102"/>
                    </a:lnTo>
                    <a:lnTo>
                      <a:pt x="2661" y="1125"/>
                    </a:lnTo>
                    <a:lnTo>
                      <a:pt x="2792" y="1216"/>
                    </a:lnTo>
                    <a:lnTo>
                      <a:pt x="2912" y="1000"/>
                    </a:lnTo>
                    <a:lnTo>
                      <a:pt x="2927" y="978"/>
                    </a:lnTo>
                    <a:lnTo>
                      <a:pt x="2945" y="962"/>
                    </a:lnTo>
                    <a:lnTo>
                      <a:pt x="2967" y="949"/>
                    </a:lnTo>
                    <a:lnTo>
                      <a:pt x="2991" y="942"/>
                    </a:lnTo>
                    <a:lnTo>
                      <a:pt x="3015" y="940"/>
                    </a:lnTo>
                    <a:lnTo>
                      <a:pt x="3038" y="943"/>
                    </a:lnTo>
                    <a:lnTo>
                      <a:pt x="3062" y="951"/>
                    </a:lnTo>
                    <a:lnTo>
                      <a:pt x="3083" y="963"/>
                    </a:lnTo>
                    <a:lnTo>
                      <a:pt x="3101" y="980"/>
                    </a:lnTo>
                    <a:lnTo>
                      <a:pt x="3114" y="1000"/>
                    </a:lnTo>
                    <a:lnTo>
                      <a:pt x="3124" y="1023"/>
                    </a:lnTo>
                    <a:lnTo>
                      <a:pt x="3129" y="1048"/>
                    </a:lnTo>
                    <a:lnTo>
                      <a:pt x="3129" y="1052"/>
                    </a:lnTo>
                    <a:lnTo>
                      <a:pt x="3130" y="1063"/>
                    </a:lnTo>
                    <a:lnTo>
                      <a:pt x="3134" y="1079"/>
                    </a:lnTo>
                    <a:lnTo>
                      <a:pt x="3140" y="1101"/>
                    </a:lnTo>
                    <a:lnTo>
                      <a:pt x="3148" y="1129"/>
                    </a:lnTo>
                    <a:lnTo>
                      <a:pt x="3159" y="1160"/>
                    </a:lnTo>
                    <a:lnTo>
                      <a:pt x="3174" y="1196"/>
                    </a:lnTo>
                    <a:lnTo>
                      <a:pt x="3193" y="1234"/>
                    </a:lnTo>
                    <a:lnTo>
                      <a:pt x="3217" y="1274"/>
                    </a:lnTo>
                    <a:lnTo>
                      <a:pt x="3246" y="1315"/>
                    </a:lnTo>
                    <a:lnTo>
                      <a:pt x="3274" y="1349"/>
                    </a:lnTo>
                    <a:lnTo>
                      <a:pt x="3302" y="1379"/>
                    </a:lnTo>
                    <a:lnTo>
                      <a:pt x="3331" y="1406"/>
                    </a:lnTo>
                    <a:lnTo>
                      <a:pt x="3360" y="1429"/>
                    </a:lnTo>
                    <a:lnTo>
                      <a:pt x="3389" y="1448"/>
                    </a:lnTo>
                    <a:lnTo>
                      <a:pt x="3415" y="1465"/>
                    </a:lnTo>
                    <a:lnTo>
                      <a:pt x="3440" y="1478"/>
                    </a:lnTo>
                    <a:lnTo>
                      <a:pt x="3461" y="1489"/>
                    </a:lnTo>
                    <a:lnTo>
                      <a:pt x="3480" y="1498"/>
                    </a:lnTo>
                    <a:lnTo>
                      <a:pt x="3494" y="1503"/>
                    </a:lnTo>
                    <a:lnTo>
                      <a:pt x="3502" y="1506"/>
                    </a:lnTo>
                    <a:lnTo>
                      <a:pt x="3506" y="1507"/>
                    </a:lnTo>
                    <a:lnTo>
                      <a:pt x="3532" y="1518"/>
                    </a:lnTo>
                    <a:lnTo>
                      <a:pt x="3553" y="1535"/>
                    </a:lnTo>
                    <a:lnTo>
                      <a:pt x="3570" y="1556"/>
                    </a:lnTo>
                    <a:lnTo>
                      <a:pt x="3582" y="1580"/>
                    </a:lnTo>
                    <a:lnTo>
                      <a:pt x="3588" y="1607"/>
                    </a:lnTo>
                    <a:lnTo>
                      <a:pt x="3587" y="1634"/>
                    </a:lnTo>
                    <a:lnTo>
                      <a:pt x="3580" y="1662"/>
                    </a:lnTo>
                    <a:lnTo>
                      <a:pt x="3565" y="1688"/>
                    </a:lnTo>
                    <a:lnTo>
                      <a:pt x="3545" y="1709"/>
                    </a:lnTo>
                    <a:lnTo>
                      <a:pt x="3522" y="1726"/>
                    </a:lnTo>
                    <a:lnTo>
                      <a:pt x="3495" y="1737"/>
                    </a:lnTo>
                    <a:lnTo>
                      <a:pt x="3466" y="1742"/>
                    </a:lnTo>
                    <a:lnTo>
                      <a:pt x="3463" y="1742"/>
                    </a:lnTo>
                    <a:lnTo>
                      <a:pt x="3451" y="1742"/>
                    </a:lnTo>
                    <a:lnTo>
                      <a:pt x="3432" y="1742"/>
                    </a:lnTo>
                    <a:lnTo>
                      <a:pt x="3408" y="1742"/>
                    </a:lnTo>
                    <a:lnTo>
                      <a:pt x="3378" y="1742"/>
                    </a:lnTo>
                    <a:lnTo>
                      <a:pt x="3345" y="1742"/>
                    </a:lnTo>
                    <a:lnTo>
                      <a:pt x="3309" y="1742"/>
                    </a:lnTo>
                    <a:lnTo>
                      <a:pt x="3270" y="1742"/>
                    </a:lnTo>
                    <a:lnTo>
                      <a:pt x="3232" y="1742"/>
                    </a:lnTo>
                    <a:lnTo>
                      <a:pt x="3193" y="1741"/>
                    </a:lnTo>
                    <a:lnTo>
                      <a:pt x="3154" y="1741"/>
                    </a:lnTo>
                    <a:lnTo>
                      <a:pt x="3118" y="1741"/>
                    </a:lnTo>
                    <a:lnTo>
                      <a:pt x="3084" y="1741"/>
                    </a:lnTo>
                    <a:lnTo>
                      <a:pt x="3054" y="1741"/>
                    </a:lnTo>
                    <a:lnTo>
                      <a:pt x="3029" y="1741"/>
                    </a:lnTo>
                    <a:lnTo>
                      <a:pt x="3009" y="1741"/>
                    </a:lnTo>
                    <a:lnTo>
                      <a:pt x="2996" y="1741"/>
                    </a:lnTo>
                    <a:lnTo>
                      <a:pt x="2991" y="1741"/>
                    </a:lnTo>
                    <a:lnTo>
                      <a:pt x="2967" y="1738"/>
                    </a:lnTo>
                    <a:lnTo>
                      <a:pt x="2944" y="1731"/>
                    </a:lnTo>
                    <a:lnTo>
                      <a:pt x="2923" y="1720"/>
                    </a:lnTo>
                    <a:lnTo>
                      <a:pt x="2668" y="1545"/>
                    </a:lnTo>
                    <a:lnTo>
                      <a:pt x="2668" y="1549"/>
                    </a:lnTo>
                    <a:lnTo>
                      <a:pt x="2667" y="1558"/>
                    </a:lnTo>
                    <a:lnTo>
                      <a:pt x="2667" y="1573"/>
                    </a:lnTo>
                    <a:lnTo>
                      <a:pt x="2665" y="1590"/>
                    </a:lnTo>
                    <a:lnTo>
                      <a:pt x="2663" y="1608"/>
                    </a:lnTo>
                    <a:lnTo>
                      <a:pt x="2661" y="1626"/>
                    </a:lnTo>
                    <a:lnTo>
                      <a:pt x="2659" y="1643"/>
                    </a:lnTo>
                    <a:lnTo>
                      <a:pt x="2656" y="1656"/>
                    </a:lnTo>
                    <a:lnTo>
                      <a:pt x="2653" y="1665"/>
                    </a:lnTo>
                    <a:lnTo>
                      <a:pt x="2638" y="1713"/>
                    </a:lnTo>
                    <a:lnTo>
                      <a:pt x="2616" y="1758"/>
                    </a:lnTo>
                    <a:lnTo>
                      <a:pt x="2590" y="1799"/>
                    </a:lnTo>
                    <a:lnTo>
                      <a:pt x="2558" y="1836"/>
                    </a:lnTo>
                    <a:lnTo>
                      <a:pt x="2522" y="1869"/>
                    </a:lnTo>
                    <a:lnTo>
                      <a:pt x="2482" y="1898"/>
                    </a:lnTo>
                    <a:lnTo>
                      <a:pt x="2438" y="1920"/>
                    </a:lnTo>
                    <a:lnTo>
                      <a:pt x="2391" y="1937"/>
                    </a:lnTo>
                    <a:lnTo>
                      <a:pt x="2341" y="1948"/>
                    </a:lnTo>
                    <a:lnTo>
                      <a:pt x="2290" y="1951"/>
                    </a:lnTo>
                    <a:lnTo>
                      <a:pt x="2239" y="1948"/>
                    </a:lnTo>
                    <a:lnTo>
                      <a:pt x="2191" y="1938"/>
                    </a:lnTo>
                    <a:lnTo>
                      <a:pt x="2145" y="1922"/>
                    </a:lnTo>
                    <a:lnTo>
                      <a:pt x="2102" y="1902"/>
                    </a:lnTo>
                    <a:lnTo>
                      <a:pt x="2062" y="1875"/>
                    </a:lnTo>
                    <a:lnTo>
                      <a:pt x="2027" y="1844"/>
                    </a:lnTo>
                    <a:lnTo>
                      <a:pt x="1996" y="1809"/>
                    </a:lnTo>
                    <a:lnTo>
                      <a:pt x="1968" y="1770"/>
                    </a:lnTo>
                    <a:lnTo>
                      <a:pt x="1946" y="1728"/>
                    </a:lnTo>
                    <a:lnTo>
                      <a:pt x="1460" y="1728"/>
                    </a:lnTo>
                    <a:lnTo>
                      <a:pt x="1434" y="1769"/>
                    </a:lnTo>
                    <a:lnTo>
                      <a:pt x="1402" y="1807"/>
                    </a:lnTo>
                    <a:lnTo>
                      <a:pt x="1366" y="1841"/>
                    </a:lnTo>
                    <a:lnTo>
                      <a:pt x="1327" y="1871"/>
                    </a:lnTo>
                    <a:lnTo>
                      <a:pt x="1284" y="1898"/>
                    </a:lnTo>
                    <a:lnTo>
                      <a:pt x="1238" y="1919"/>
                    </a:lnTo>
                    <a:lnTo>
                      <a:pt x="1190" y="1933"/>
                    </a:lnTo>
                    <a:lnTo>
                      <a:pt x="1139" y="1943"/>
                    </a:lnTo>
                    <a:lnTo>
                      <a:pt x="1087" y="1946"/>
                    </a:lnTo>
                    <a:lnTo>
                      <a:pt x="1032" y="1943"/>
                    </a:lnTo>
                    <a:lnTo>
                      <a:pt x="980" y="1933"/>
                    </a:lnTo>
                    <a:lnTo>
                      <a:pt x="931" y="1917"/>
                    </a:lnTo>
                    <a:lnTo>
                      <a:pt x="885" y="1896"/>
                    </a:lnTo>
                    <a:lnTo>
                      <a:pt x="841" y="1869"/>
                    </a:lnTo>
                    <a:lnTo>
                      <a:pt x="801" y="1838"/>
                    </a:lnTo>
                    <a:lnTo>
                      <a:pt x="765" y="1801"/>
                    </a:lnTo>
                    <a:lnTo>
                      <a:pt x="734" y="1763"/>
                    </a:lnTo>
                    <a:lnTo>
                      <a:pt x="707" y="1719"/>
                    </a:lnTo>
                    <a:lnTo>
                      <a:pt x="685" y="1672"/>
                    </a:lnTo>
                    <a:lnTo>
                      <a:pt x="661" y="1674"/>
                    </a:lnTo>
                    <a:lnTo>
                      <a:pt x="613" y="1674"/>
                    </a:lnTo>
                    <a:lnTo>
                      <a:pt x="585" y="1672"/>
                    </a:lnTo>
                    <a:lnTo>
                      <a:pt x="560" y="1662"/>
                    </a:lnTo>
                    <a:lnTo>
                      <a:pt x="538" y="1649"/>
                    </a:lnTo>
                    <a:lnTo>
                      <a:pt x="518" y="1630"/>
                    </a:lnTo>
                    <a:lnTo>
                      <a:pt x="505" y="1608"/>
                    </a:lnTo>
                    <a:lnTo>
                      <a:pt x="495" y="1582"/>
                    </a:lnTo>
                    <a:lnTo>
                      <a:pt x="493" y="1555"/>
                    </a:lnTo>
                    <a:lnTo>
                      <a:pt x="493" y="1420"/>
                    </a:lnTo>
                    <a:lnTo>
                      <a:pt x="474" y="1420"/>
                    </a:lnTo>
                    <a:lnTo>
                      <a:pt x="450" y="1420"/>
                    </a:lnTo>
                    <a:lnTo>
                      <a:pt x="422" y="1419"/>
                    </a:lnTo>
                    <a:lnTo>
                      <a:pt x="392" y="1419"/>
                    </a:lnTo>
                    <a:lnTo>
                      <a:pt x="361" y="1419"/>
                    </a:lnTo>
                    <a:lnTo>
                      <a:pt x="331" y="1419"/>
                    </a:lnTo>
                    <a:lnTo>
                      <a:pt x="303" y="1419"/>
                    </a:lnTo>
                    <a:lnTo>
                      <a:pt x="279" y="1419"/>
                    </a:lnTo>
                    <a:lnTo>
                      <a:pt x="260" y="1419"/>
                    </a:lnTo>
                    <a:lnTo>
                      <a:pt x="248" y="1419"/>
                    </a:lnTo>
                    <a:lnTo>
                      <a:pt x="243" y="1419"/>
                    </a:lnTo>
                    <a:lnTo>
                      <a:pt x="221" y="1417"/>
                    </a:lnTo>
                    <a:lnTo>
                      <a:pt x="200" y="1411"/>
                    </a:lnTo>
                    <a:lnTo>
                      <a:pt x="181" y="1401"/>
                    </a:lnTo>
                    <a:lnTo>
                      <a:pt x="164" y="1388"/>
                    </a:lnTo>
                    <a:lnTo>
                      <a:pt x="42" y="1277"/>
                    </a:lnTo>
                    <a:lnTo>
                      <a:pt x="31" y="1263"/>
                    </a:lnTo>
                    <a:lnTo>
                      <a:pt x="23" y="1244"/>
                    </a:lnTo>
                    <a:lnTo>
                      <a:pt x="17" y="1221"/>
                    </a:lnTo>
                    <a:lnTo>
                      <a:pt x="11" y="1194"/>
                    </a:lnTo>
                    <a:lnTo>
                      <a:pt x="7" y="1168"/>
                    </a:lnTo>
                    <a:lnTo>
                      <a:pt x="5" y="1141"/>
                    </a:lnTo>
                    <a:lnTo>
                      <a:pt x="2" y="1117"/>
                    </a:lnTo>
                    <a:lnTo>
                      <a:pt x="1" y="1095"/>
                    </a:lnTo>
                    <a:lnTo>
                      <a:pt x="1" y="1078"/>
                    </a:lnTo>
                    <a:lnTo>
                      <a:pt x="1" y="1067"/>
                    </a:lnTo>
                    <a:lnTo>
                      <a:pt x="0" y="155"/>
                    </a:lnTo>
                    <a:lnTo>
                      <a:pt x="2" y="146"/>
                    </a:lnTo>
                    <a:lnTo>
                      <a:pt x="8" y="134"/>
                    </a:lnTo>
                    <a:lnTo>
                      <a:pt x="19" y="119"/>
                    </a:lnTo>
                    <a:lnTo>
                      <a:pt x="31" y="103"/>
                    </a:lnTo>
                    <a:lnTo>
                      <a:pt x="46" y="84"/>
                    </a:lnTo>
                    <a:lnTo>
                      <a:pt x="63" y="66"/>
                    </a:lnTo>
                    <a:lnTo>
                      <a:pt x="80" y="49"/>
                    </a:lnTo>
                    <a:lnTo>
                      <a:pt x="95" y="34"/>
                    </a:lnTo>
                    <a:lnTo>
                      <a:pt x="112" y="20"/>
                    </a:lnTo>
                    <a:lnTo>
                      <a:pt x="127" y="9"/>
                    </a:lnTo>
                    <a:lnTo>
                      <a:pt x="140" y="2"/>
                    </a:lnTo>
                    <a:lnTo>
                      <a:pt x="150"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8402716C-CB1A-4AA5-BDF6-F67342F11989}"/>
                  </a:ext>
                </a:extLst>
              </p:cNvPr>
              <p:cNvSpPr>
                <a:spLocks noEditPoints="1"/>
              </p:cNvSpPr>
              <p:nvPr/>
            </p:nvSpPr>
            <p:spPr bwMode="auto">
              <a:xfrm>
                <a:off x="1365" y="2185"/>
                <a:ext cx="671" cy="210"/>
              </a:xfrm>
              <a:custGeom>
                <a:avLst/>
                <a:gdLst>
                  <a:gd name="T0" fmla="*/ 2119 w 3353"/>
                  <a:gd name="T1" fmla="*/ 665 h 1053"/>
                  <a:gd name="T2" fmla="*/ 2061 w 3353"/>
                  <a:gd name="T3" fmla="*/ 723 h 1053"/>
                  <a:gd name="T4" fmla="*/ 2051 w 3353"/>
                  <a:gd name="T5" fmla="*/ 807 h 1053"/>
                  <a:gd name="T6" fmla="*/ 2095 w 3353"/>
                  <a:gd name="T7" fmla="*/ 877 h 1053"/>
                  <a:gd name="T8" fmla="*/ 2173 w 3353"/>
                  <a:gd name="T9" fmla="*/ 905 h 1053"/>
                  <a:gd name="T10" fmla="*/ 2252 w 3353"/>
                  <a:gd name="T11" fmla="*/ 877 h 1053"/>
                  <a:gd name="T12" fmla="*/ 2296 w 3353"/>
                  <a:gd name="T13" fmla="*/ 807 h 1053"/>
                  <a:gd name="T14" fmla="*/ 2287 w 3353"/>
                  <a:gd name="T15" fmla="*/ 723 h 1053"/>
                  <a:gd name="T16" fmla="*/ 2229 w 3353"/>
                  <a:gd name="T17" fmla="*/ 665 h 1053"/>
                  <a:gd name="T18" fmla="*/ 974 w 3353"/>
                  <a:gd name="T19" fmla="*/ 569 h 1053"/>
                  <a:gd name="T20" fmla="*/ 889 w 3353"/>
                  <a:gd name="T21" fmla="*/ 594 h 1053"/>
                  <a:gd name="T22" fmla="*/ 833 w 3353"/>
                  <a:gd name="T23" fmla="*/ 660 h 1053"/>
                  <a:gd name="T24" fmla="*/ 825 w 3353"/>
                  <a:gd name="T25" fmla="*/ 750 h 1053"/>
                  <a:gd name="T26" fmla="*/ 866 w 3353"/>
                  <a:gd name="T27" fmla="*/ 826 h 1053"/>
                  <a:gd name="T28" fmla="*/ 942 w 3353"/>
                  <a:gd name="T29" fmla="*/ 868 h 1053"/>
                  <a:gd name="T30" fmla="*/ 1032 w 3353"/>
                  <a:gd name="T31" fmla="*/ 859 h 1053"/>
                  <a:gd name="T32" fmla="*/ 1098 w 3353"/>
                  <a:gd name="T33" fmla="*/ 804 h 1053"/>
                  <a:gd name="T34" fmla="*/ 1125 w 3353"/>
                  <a:gd name="T35" fmla="*/ 720 h 1053"/>
                  <a:gd name="T36" fmla="*/ 1098 w 3353"/>
                  <a:gd name="T37" fmla="*/ 635 h 1053"/>
                  <a:gd name="T38" fmla="*/ 1032 w 3353"/>
                  <a:gd name="T39" fmla="*/ 581 h 1053"/>
                  <a:gd name="T40" fmla="*/ 2173 w 3353"/>
                  <a:gd name="T41" fmla="*/ 503 h 1053"/>
                  <a:gd name="T42" fmla="*/ 2300 w 3353"/>
                  <a:gd name="T43" fmla="*/ 535 h 1053"/>
                  <a:gd name="T44" fmla="*/ 2396 w 3353"/>
                  <a:gd name="T45" fmla="*/ 616 h 1053"/>
                  <a:gd name="T46" fmla="*/ 2445 w 3353"/>
                  <a:gd name="T47" fmla="*/ 734 h 1053"/>
                  <a:gd name="T48" fmla="*/ 2434 w 3353"/>
                  <a:gd name="T49" fmla="*/ 866 h 1053"/>
                  <a:gd name="T50" fmla="*/ 2368 w 3353"/>
                  <a:gd name="T51" fmla="*/ 972 h 1053"/>
                  <a:gd name="T52" fmla="*/ 2260 w 3353"/>
                  <a:gd name="T53" fmla="*/ 1040 h 1053"/>
                  <a:gd name="T54" fmla="*/ 2128 w 3353"/>
                  <a:gd name="T55" fmla="*/ 1050 h 1053"/>
                  <a:gd name="T56" fmla="*/ 2011 w 3353"/>
                  <a:gd name="T57" fmla="*/ 1000 h 1053"/>
                  <a:gd name="T58" fmla="*/ 1929 w 3353"/>
                  <a:gd name="T59" fmla="*/ 905 h 1053"/>
                  <a:gd name="T60" fmla="*/ 1899 w 3353"/>
                  <a:gd name="T61" fmla="*/ 779 h 1053"/>
                  <a:gd name="T62" fmla="*/ 1929 w 3353"/>
                  <a:gd name="T63" fmla="*/ 652 h 1053"/>
                  <a:gd name="T64" fmla="*/ 2011 w 3353"/>
                  <a:gd name="T65" fmla="*/ 557 h 1053"/>
                  <a:gd name="T66" fmla="*/ 2128 w 3353"/>
                  <a:gd name="T67" fmla="*/ 507 h 1053"/>
                  <a:gd name="T68" fmla="*/ 1022 w 3353"/>
                  <a:gd name="T69" fmla="*/ 390 h 1053"/>
                  <a:gd name="T70" fmla="*/ 1155 w 3353"/>
                  <a:gd name="T71" fmla="*/ 439 h 1053"/>
                  <a:gd name="T72" fmla="*/ 1253 w 3353"/>
                  <a:gd name="T73" fmla="*/ 538 h 1053"/>
                  <a:gd name="T74" fmla="*/ 1304 w 3353"/>
                  <a:gd name="T75" fmla="*/ 670 h 1053"/>
                  <a:gd name="T76" fmla="*/ 1293 w 3353"/>
                  <a:gd name="T77" fmla="*/ 816 h 1053"/>
                  <a:gd name="T78" fmla="*/ 1225 w 3353"/>
                  <a:gd name="T79" fmla="*/ 939 h 1053"/>
                  <a:gd name="T80" fmla="*/ 1114 w 3353"/>
                  <a:gd name="T81" fmla="*/ 1022 h 1053"/>
                  <a:gd name="T82" fmla="*/ 974 w 3353"/>
                  <a:gd name="T83" fmla="*/ 1053 h 1053"/>
                  <a:gd name="T84" fmla="*/ 832 w 3353"/>
                  <a:gd name="T85" fmla="*/ 1022 h 1053"/>
                  <a:gd name="T86" fmla="*/ 721 w 3353"/>
                  <a:gd name="T87" fmla="*/ 939 h 1053"/>
                  <a:gd name="T88" fmla="*/ 653 w 3353"/>
                  <a:gd name="T89" fmla="*/ 816 h 1053"/>
                  <a:gd name="T90" fmla="*/ 642 w 3353"/>
                  <a:gd name="T91" fmla="*/ 670 h 1053"/>
                  <a:gd name="T92" fmla="*/ 693 w 3353"/>
                  <a:gd name="T93" fmla="*/ 538 h 1053"/>
                  <a:gd name="T94" fmla="*/ 791 w 3353"/>
                  <a:gd name="T95" fmla="*/ 439 h 1053"/>
                  <a:gd name="T96" fmla="*/ 924 w 3353"/>
                  <a:gd name="T97" fmla="*/ 390 h 1053"/>
                  <a:gd name="T98" fmla="*/ 2901 w 3353"/>
                  <a:gd name="T99" fmla="*/ 269 h 1053"/>
                  <a:gd name="T100" fmla="*/ 2909 w 3353"/>
                  <a:gd name="T101" fmla="*/ 320 h 1053"/>
                  <a:gd name="T102" fmla="*/ 2941 w 3353"/>
                  <a:gd name="T103" fmla="*/ 419 h 1053"/>
                  <a:gd name="T104" fmla="*/ 3007 w 3353"/>
                  <a:gd name="T105" fmla="*/ 547 h 1053"/>
                  <a:gd name="T106" fmla="*/ 3109 w 3353"/>
                  <a:gd name="T107" fmla="*/ 671 h 1053"/>
                  <a:gd name="T108" fmla="*/ 3213 w 3353"/>
                  <a:gd name="T109" fmla="*/ 755 h 1053"/>
                  <a:gd name="T110" fmla="*/ 3302 w 3353"/>
                  <a:gd name="T111" fmla="*/ 804 h 1053"/>
                  <a:gd name="T112" fmla="*/ 3353 w 3353"/>
                  <a:gd name="T113" fmla="*/ 825 h 1053"/>
                  <a:gd name="T114" fmla="*/ 2555 w 3353"/>
                  <a:gd name="T115" fmla="*/ 482 h 1053"/>
                  <a:gd name="T116" fmla="*/ 2900 w 3353"/>
                  <a:gd name="T117" fmla="*/ 264 h 1053"/>
                  <a:gd name="T118" fmla="*/ 125 w 3353"/>
                  <a:gd name="T119" fmla="*/ 505 h 1053"/>
                  <a:gd name="T120" fmla="*/ 416 w 3353"/>
                  <a:gd name="T121" fmla="*/ 0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53" h="1053">
                    <a:moveTo>
                      <a:pt x="2173" y="653"/>
                    </a:moveTo>
                    <a:lnTo>
                      <a:pt x="2144" y="656"/>
                    </a:lnTo>
                    <a:lnTo>
                      <a:pt x="2119" y="665"/>
                    </a:lnTo>
                    <a:lnTo>
                      <a:pt x="2095" y="681"/>
                    </a:lnTo>
                    <a:lnTo>
                      <a:pt x="2075" y="700"/>
                    </a:lnTo>
                    <a:lnTo>
                      <a:pt x="2061" y="723"/>
                    </a:lnTo>
                    <a:lnTo>
                      <a:pt x="2051" y="750"/>
                    </a:lnTo>
                    <a:lnTo>
                      <a:pt x="2047" y="779"/>
                    </a:lnTo>
                    <a:lnTo>
                      <a:pt x="2051" y="807"/>
                    </a:lnTo>
                    <a:lnTo>
                      <a:pt x="2061" y="833"/>
                    </a:lnTo>
                    <a:lnTo>
                      <a:pt x="2075" y="858"/>
                    </a:lnTo>
                    <a:lnTo>
                      <a:pt x="2095" y="877"/>
                    </a:lnTo>
                    <a:lnTo>
                      <a:pt x="2119" y="891"/>
                    </a:lnTo>
                    <a:lnTo>
                      <a:pt x="2144" y="901"/>
                    </a:lnTo>
                    <a:lnTo>
                      <a:pt x="2173" y="905"/>
                    </a:lnTo>
                    <a:lnTo>
                      <a:pt x="2202" y="901"/>
                    </a:lnTo>
                    <a:lnTo>
                      <a:pt x="2229" y="891"/>
                    </a:lnTo>
                    <a:lnTo>
                      <a:pt x="2252" y="877"/>
                    </a:lnTo>
                    <a:lnTo>
                      <a:pt x="2271" y="858"/>
                    </a:lnTo>
                    <a:lnTo>
                      <a:pt x="2287" y="833"/>
                    </a:lnTo>
                    <a:lnTo>
                      <a:pt x="2296" y="807"/>
                    </a:lnTo>
                    <a:lnTo>
                      <a:pt x="2299" y="779"/>
                    </a:lnTo>
                    <a:lnTo>
                      <a:pt x="2296" y="750"/>
                    </a:lnTo>
                    <a:lnTo>
                      <a:pt x="2287" y="723"/>
                    </a:lnTo>
                    <a:lnTo>
                      <a:pt x="2271" y="700"/>
                    </a:lnTo>
                    <a:lnTo>
                      <a:pt x="2252" y="681"/>
                    </a:lnTo>
                    <a:lnTo>
                      <a:pt x="2229" y="665"/>
                    </a:lnTo>
                    <a:lnTo>
                      <a:pt x="2202" y="656"/>
                    </a:lnTo>
                    <a:lnTo>
                      <a:pt x="2173" y="653"/>
                    </a:lnTo>
                    <a:close/>
                    <a:moveTo>
                      <a:pt x="974" y="569"/>
                    </a:moveTo>
                    <a:lnTo>
                      <a:pt x="942" y="571"/>
                    </a:lnTo>
                    <a:lnTo>
                      <a:pt x="914" y="581"/>
                    </a:lnTo>
                    <a:lnTo>
                      <a:pt x="889" y="594"/>
                    </a:lnTo>
                    <a:lnTo>
                      <a:pt x="866" y="612"/>
                    </a:lnTo>
                    <a:lnTo>
                      <a:pt x="848" y="635"/>
                    </a:lnTo>
                    <a:lnTo>
                      <a:pt x="833" y="660"/>
                    </a:lnTo>
                    <a:lnTo>
                      <a:pt x="825" y="690"/>
                    </a:lnTo>
                    <a:lnTo>
                      <a:pt x="821" y="720"/>
                    </a:lnTo>
                    <a:lnTo>
                      <a:pt x="825" y="750"/>
                    </a:lnTo>
                    <a:lnTo>
                      <a:pt x="833" y="779"/>
                    </a:lnTo>
                    <a:lnTo>
                      <a:pt x="848" y="804"/>
                    </a:lnTo>
                    <a:lnTo>
                      <a:pt x="866" y="826"/>
                    </a:lnTo>
                    <a:lnTo>
                      <a:pt x="889" y="845"/>
                    </a:lnTo>
                    <a:lnTo>
                      <a:pt x="914" y="859"/>
                    </a:lnTo>
                    <a:lnTo>
                      <a:pt x="942" y="868"/>
                    </a:lnTo>
                    <a:lnTo>
                      <a:pt x="974" y="871"/>
                    </a:lnTo>
                    <a:lnTo>
                      <a:pt x="1004" y="868"/>
                    </a:lnTo>
                    <a:lnTo>
                      <a:pt x="1032" y="859"/>
                    </a:lnTo>
                    <a:lnTo>
                      <a:pt x="1058" y="845"/>
                    </a:lnTo>
                    <a:lnTo>
                      <a:pt x="1080" y="826"/>
                    </a:lnTo>
                    <a:lnTo>
                      <a:pt x="1098" y="804"/>
                    </a:lnTo>
                    <a:lnTo>
                      <a:pt x="1113" y="779"/>
                    </a:lnTo>
                    <a:lnTo>
                      <a:pt x="1121" y="750"/>
                    </a:lnTo>
                    <a:lnTo>
                      <a:pt x="1125" y="720"/>
                    </a:lnTo>
                    <a:lnTo>
                      <a:pt x="1121" y="690"/>
                    </a:lnTo>
                    <a:lnTo>
                      <a:pt x="1113" y="660"/>
                    </a:lnTo>
                    <a:lnTo>
                      <a:pt x="1098" y="635"/>
                    </a:lnTo>
                    <a:lnTo>
                      <a:pt x="1080" y="612"/>
                    </a:lnTo>
                    <a:lnTo>
                      <a:pt x="1058" y="594"/>
                    </a:lnTo>
                    <a:lnTo>
                      <a:pt x="1032" y="581"/>
                    </a:lnTo>
                    <a:lnTo>
                      <a:pt x="1004" y="571"/>
                    </a:lnTo>
                    <a:lnTo>
                      <a:pt x="974" y="569"/>
                    </a:lnTo>
                    <a:close/>
                    <a:moveTo>
                      <a:pt x="2173" y="503"/>
                    </a:moveTo>
                    <a:lnTo>
                      <a:pt x="2218" y="507"/>
                    </a:lnTo>
                    <a:lnTo>
                      <a:pt x="2260" y="518"/>
                    </a:lnTo>
                    <a:lnTo>
                      <a:pt x="2300" y="535"/>
                    </a:lnTo>
                    <a:lnTo>
                      <a:pt x="2336" y="557"/>
                    </a:lnTo>
                    <a:lnTo>
                      <a:pt x="2368" y="584"/>
                    </a:lnTo>
                    <a:lnTo>
                      <a:pt x="2396" y="616"/>
                    </a:lnTo>
                    <a:lnTo>
                      <a:pt x="2417" y="652"/>
                    </a:lnTo>
                    <a:lnTo>
                      <a:pt x="2434" y="692"/>
                    </a:lnTo>
                    <a:lnTo>
                      <a:pt x="2445" y="734"/>
                    </a:lnTo>
                    <a:lnTo>
                      <a:pt x="2449" y="779"/>
                    </a:lnTo>
                    <a:lnTo>
                      <a:pt x="2445" y="824"/>
                    </a:lnTo>
                    <a:lnTo>
                      <a:pt x="2434" y="866"/>
                    </a:lnTo>
                    <a:lnTo>
                      <a:pt x="2417" y="905"/>
                    </a:lnTo>
                    <a:lnTo>
                      <a:pt x="2396" y="941"/>
                    </a:lnTo>
                    <a:lnTo>
                      <a:pt x="2368" y="972"/>
                    </a:lnTo>
                    <a:lnTo>
                      <a:pt x="2336" y="1000"/>
                    </a:lnTo>
                    <a:lnTo>
                      <a:pt x="2300" y="1023"/>
                    </a:lnTo>
                    <a:lnTo>
                      <a:pt x="2260" y="1040"/>
                    </a:lnTo>
                    <a:lnTo>
                      <a:pt x="2218" y="1050"/>
                    </a:lnTo>
                    <a:lnTo>
                      <a:pt x="2173" y="1053"/>
                    </a:lnTo>
                    <a:lnTo>
                      <a:pt x="2128" y="1050"/>
                    </a:lnTo>
                    <a:lnTo>
                      <a:pt x="2086" y="1040"/>
                    </a:lnTo>
                    <a:lnTo>
                      <a:pt x="2047" y="1023"/>
                    </a:lnTo>
                    <a:lnTo>
                      <a:pt x="2011" y="1000"/>
                    </a:lnTo>
                    <a:lnTo>
                      <a:pt x="1978" y="972"/>
                    </a:lnTo>
                    <a:lnTo>
                      <a:pt x="1952" y="941"/>
                    </a:lnTo>
                    <a:lnTo>
                      <a:pt x="1929" y="905"/>
                    </a:lnTo>
                    <a:lnTo>
                      <a:pt x="1912" y="866"/>
                    </a:lnTo>
                    <a:lnTo>
                      <a:pt x="1902" y="824"/>
                    </a:lnTo>
                    <a:lnTo>
                      <a:pt x="1899" y="779"/>
                    </a:lnTo>
                    <a:lnTo>
                      <a:pt x="1902" y="734"/>
                    </a:lnTo>
                    <a:lnTo>
                      <a:pt x="1912" y="692"/>
                    </a:lnTo>
                    <a:lnTo>
                      <a:pt x="1929" y="652"/>
                    </a:lnTo>
                    <a:lnTo>
                      <a:pt x="1952" y="616"/>
                    </a:lnTo>
                    <a:lnTo>
                      <a:pt x="1978" y="584"/>
                    </a:lnTo>
                    <a:lnTo>
                      <a:pt x="2011" y="557"/>
                    </a:lnTo>
                    <a:lnTo>
                      <a:pt x="2047" y="535"/>
                    </a:lnTo>
                    <a:lnTo>
                      <a:pt x="2086" y="518"/>
                    </a:lnTo>
                    <a:lnTo>
                      <a:pt x="2128" y="507"/>
                    </a:lnTo>
                    <a:lnTo>
                      <a:pt x="2173" y="503"/>
                    </a:lnTo>
                    <a:close/>
                    <a:moveTo>
                      <a:pt x="974" y="386"/>
                    </a:moveTo>
                    <a:lnTo>
                      <a:pt x="1022" y="390"/>
                    </a:lnTo>
                    <a:lnTo>
                      <a:pt x="1069" y="399"/>
                    </a:lnTo>
                    <a:lnTo>
                      <a:pt x="1114" y="416"/>
                    </a:lnTo>
                    <a:lnTo>
                      <a:pt x="1155" y="439"/>
                    </a:lnTo>
                    <a:lnTo>
                      <a:pt x="1193" y="467"/>
                    </a:lnTo>
                    <a:lnTo>
                      <a:pt x="1225" y="501"/>
                    </a:lnTo>
                    <a:lnTo>
                      <a:pt x="1253" y="538"/>
                    </a:lnTo>
                    <a:lnTo>
                      <a:pt x="1276" y="578"/>
                    </a:lnTo>
                    <a:lnTo>
                      <a:pt x="1293" y="623"/>
                    </a:lnTo>
                    <a:lnTo>
                      <a:pt x="1304" y="670"/>
                    </a:lnTo>
                    <a:lnTo>
                      <a:pt x="1307" y="720"/>
                    </a:lnTo>
                    <a:lnTo>
                      <a:pt x="1304" y="769"/>
                    </a:lnTo>
                    <a:lnTo>
                      <a:pt x="1293" y="816"/>
                    </a:lnTo>
                    <a:lnTo>
                      <a:pt x="1276" y="860"/>
                    </a:lnTo>
                    <a:lnTo>
                      <a:pt x="1253" y="901"/>
                    </a:lnTo>
                    <a:lnTo>
                      <a:pt x="1225" y="939"/>
                    </a:lnTo>
                    <a:lnTo>
                      <a:pt x="1193" y="971"/>
                    </a:lnTo>
                    <a:lnTo>
                      <a:pt x="1155" y="1000"/>
                    </a:lnTo>
                    <a:lnTo>
                      <a:pt x="1114" y="1022"/>
                    </a:lnTo>
                    <a:lnTo>
                      <a:pt x="1069" y="1039"/>
                    </a:lnTo>
                    <a:lnTo>
                      <a:pt x="1022" y="1050"/>
                    </a:lnTo>
                    <a:lnTo>
                      <a:pt x="974" y="1053"/>
                    </a:lnTo>
                    <a:lnTo>
                      <a:pt x="924" y="1050"/>
                    </a:lnTo>
                    <a:lnTo>
                      <a:pt x="877" y="1039"/>
                    </a:lnTo>
                    <a:lnTo>
                      <a:pt x="832" y="1022"/>
                    </a:lnTo>
                    <a:lnTo>
                      <a:pt x="791" y="1000"/>
                    </a:lnTo>
                    <a:lnTo>
                      <a:pt x="754" y="971"/>
                    </a:lnTo>
                    <a:lnTo>
                      <a:pt x="721" y="939"/>
                    </a:lnTo>
                    <a:lnTo>
                      <a:pt x="693" y="901"/>
                    </a:lnTo>
                    <a:lnTo>
                      <a:pt x="670" y="860"/>
                    </a:lnTo>
                    <a:lnTo>
                      <a:pt x="653" y="816"/>
                    </a:lnTo>
                    <a:lnTo>
                      <a:pt x="642" y="769"/>
                    </a:lnTo>
                    <a:lnTo>
                      <a:pt x="639" y="720"/>
                    </a:lnTo>
                    <a:lnTo>
                      <a:pt x="642" y="670"/>
                    </a:lnTo>
                    <a:lnTo>
                      <a:pt x="653" y="623"/>
                    </a:lnTo>
                    <a:lnTo>
                      <a:pt x="670" y="578"/>
                    </a:lnTo>
                    <a:lnTo>
                      <a:pt x="693" y="538"/>
                    </a:lnTo>
                    <a:lnTo>
                      <a:pt x="721" y="501"/>
                    </a:lnTo>
                    <a:lnTo>
                      <a:pt x="754" y="467"/>
                    </a:lnTo>
                    <a:lnTo>
                      <a:pt x="791" y="439"/>
                    </a:lnTo>
                    <a:lnTo>
                      <a:pt x="832" y="416"/>
                    </a:lnTo>
                    <a:lnTo>
                      <a:pt x="877" y="399"/>
                    </a:lnTo>
                    <a:lnTo>
                      <a:pt x="924" y="390"/>
                    </a:lnTo>
                    <a:lnTo>
                      <a:pt x="974" y="386"/>
                    </a:lnTo>
                    <a:close/>
                    <a:moveTo>
                      <a:pt x="2900" y="264"/>
                    </a:moveTo>
                    <a:lnTo>
                      <a:pt x="2901" y="269"/>
                    </a:lnTo>
                    <a:lnTo>
                      <a:pt x="2902" y="280"/>
                    </a:lnTo>
                    <a:lnTo>
                      <a:pt x="2905" y="297"/>
                    </a:lnTo>
                    <a:lnTo>
                      <a:pt x="2909" y="320"/>
                    </a:lnTo>
                    <a:lnTo>
                      <a:pt x="2917" y="349"/>
                    </a:lnTo>
                    <a:lnTo>
                      <a:pt x="2928" y="381"/>
                    </a:lnTo>
                    <a:lnTo>
                      <a:pt x="2941" y="419"/>
                    </a:lnTo>
                    <a:lnTo>
                      <a:pt x="2959" y="459"/>
                    </a:lnTo>
                    <a:lnTo>
                      <a:pt x="2981" y="502"/>
                    </a:lnTo>
                    <a:lnTo>
                      <a:pt x="3007" y="547"/>
                    </a:lnTo>
                    <a:lnTo>
                      <a:pt x="3040" y="594"/>
                    </a:lnTo>
                    <a:lnTo>
                      <a:pt x="3074" y="635"/>
                    </a:lnTo>
                    <a:lnTo>
                      <a:pt x="3109" y="671"/>
                    </a:lnTo>
                    <a:lnTo>
                      <a:pt x="3144" y="703"/>
                    </a:lnTo>
                    <a:lnTo>
                      <a:pt x="3179" y="731"/>
                    </a:lnTo>
                    <a:lnTo>
                      <a:pt x="3213" y="755"/>
                    </a:lnTo>
                    <a:lnTo>
                      <a:pt x="3246" y="775"/>
                    </a:lnTo>
                    <a:lnTo>
                      <a:pt x="3276" y="791"/>
                    </a:lnTo>
                    <a:lnTo>
                      <a:pt x="3302" y="804"/>
                    </a:lnTo>
                    <a:lnTo>
                      <a:pt x="3324" y="814"/>
                    </a:lnTo>
                    <a:lnTo>
                      <a:pt x="3342" y="821"/>
                    </a:lnTo>
                    <a:lnTo>
                      <a:pt x="3353" y="825"/>
                    </a:lnTo>
                    <a:lnTo>
                      <a:pt x="2878" y="825"/>
                    </a:lnTo>
                    <a:lnTo>
                      <a:pt x="2555" y="605"/>
                    </a:lnTo>
                    <a:lnTo>
                      <a:pt x="2555" y="482"/>
                    </a:lnTo>
                    <a:lnTo>
                      <a:pt x="2820" y="664"/>
                    </a:lnTo>
                    <a:lnTo>
                      <a:pt x="2766" y="505"/>
                    </a:lnTo>
                    <a:lnTo>
                      <a:pt x="2900" y="264"/>
                    </a:lnTo>
                    <a:close/>
                    <a:moveTo>
                      <a:pt x="416" y="0"/>
                    </a:moveTo>
                    <a:lnTo>
                      <a:pt x="396" y="506"/>
                    </a:lnTo>
                    <a:lnTo>
                      <a:pt x="125" y="505"/>
                    </a:lnTo>
                    <a:lnTo>
                      <a:pt x="0" y="392"/>
                    </a:lnTo>
                    <a:lnTo>
                      <a:pt x="197" y="407"/>
                    </a:lnTo>
                    <a:lnTo>
                      <a:pt x="416" y="0"/>
                    </a:lnTo>
                    <a:close/>
                  </a:path>
                </a:pathLst>
              </a:custGeom>
              <a:solidFill>
                <a:srgbClr val="FABE3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8">
                <a:extLst>
                  <a:ext uri="{FF2B5EF4-FFF2-40B4-BE49-F238E27FC236}">
                    <a16:creationId xmlns:a16="http://schemas.microsoft.com/office/drawing/2014/main" id="{68C1EC91-C6FE-448B-9FC2-2CD1205D3DC5}"/>
                  </a:ext>
                </a:extLst>
              </p:cNvPr>
              <p:cNvSpPr>
                <a:spLocks noEditPoints="1"/>
              </p:cNvSpPr>
              <p:nvPr/>
            </p:nvSpPr>
            <p:spPr bwMode="auto">
              <a:xfrm>
                <a:off x="1366" y="2049"/>
                <a:ext cx="486" cy="298"/>
              </a:xfrm>
              <a:custGeom>
                <a:avLst/>
                <a:gdLst>
                  <a:gd name="T0" fmla="*/ 2029 w 2430"/>
                  <a:gd name="T1" fmla="*/ 304 h 1489"/>
                  <a:gd name="T2" fmla="*/ 1941 w 2430"/>
                  <a:gd name="T3" fmla="*/ 750 h 1489"/>
                  <a:gd name="T4" fmla="*/ 867 w 2430"/>
                  <a:gd name="T5" fmla="*/ 216 h 1489"/>
                  <a:gd name="T6" fmla="*/ 1696 w 2430"/>
                  <a:gd name="T7" fmla="*/ 791 h 1489"/>
                  <a:gd name="T8" fmla="*/ 2430 w 2430"/>
                  <a:gd name="T9" fmla="*/ 1049 h 1489"/>
                  <a:gd name="T10" fmla="*/ 2394 w 2430"/>
                  <a:gd name="T11" fmla="*/ 1160 h 1489"/>
                  <a:gd name="T12" fmla="*/ 2312 w 2430"/>
                  <a:gd name="T13" fmla="*/ 1112 h 1489"/>
                  <a:gd name="T14" fmla="*/ 2218 w 2430"/>
                  <a:gd name="T15" fmla="*/ 1086 h 1489"/>
                  <a:gd name="T16" fmla="*/ 2118 w 2430"/>
                  <a:gd name="T17" fmla="*/ 1086 h 1489"/>
                  <a:gd name="T18" fmla="*/ 2023 w 2430"/>
                  <a:gd name="T19" fmla="*/ 1112 h 1489"/>
                  <a:gd name="T20" fmla="*/ 1940 w 2430"/>
                  <a:gd name="T21" fmla="*/ 1160 h 1489"/>
                  <a:gd name="T22" fmla="*/ 1873 w 2430"/>
                  <a:gd name="T23" fmla="*/ 1228 h 1489"/>
                  <a:gd name="T24" fmla="*/ 1825 w 2430"/>
                  <a:gd name="T25" fmla="*/ 1310 h 1489"/>
                  <a:gd name="T26" fmla="*/ 1798 w 2430"/>
                  <a:gd name="T27" fmla="*/ 1404 h 1489"/>
                  <a:gd name="T28" fmla="*/ 1797 w 2430"/>
                  <a:gd name="T29" fmla="*/ 1489 h 1489"/>
                  <a:gd name="T30" fmla="*/ 1396 w 2430"/>
                  <a:gd name="T31" fmla="*/ 1443 h 1489"/>
                  <a:gd name="T32" fmla="*/ 1395 w 2430"/>
                  <a:gd name="T33" fmla="*/ 1339 h 1489"/>
                  <a:gd name="T34" fmla="*/ 1367 w 2430"/>
                  <a:gd name="T35" fmla="*/ 1234 h 1489"/>
                  <a:gd name="T36" fmla="*/ 1314 w 2430"/>
                  <a:gd name="T37" fmla="*/ 1141 h 1489"/>
                  <a:gd name="T38" fmla="*/ 1241 w 2430"/>
                  <a:gd name="T39" fmla="*/ 1063 h 1489"/>
                  <a:gd name="T40" fmla="*/ 1150 w 2430"/>
                  <a:gd name="T41" fmla="*/ 1005 h 1489"/>
                  <a:gd name="T42" fmla="*/ 1621 w 2430"/>
                  <a:gd name="T43" fmla="*/ 986 h 1489"/>
                  <a:gd name="T44" fmla="*/ 1444 w 2430"/>
                  <a:gd name="T45" fmla="*/ 340 h 1489"/>
                  <a:gd name="T46" fmla="*/ 889 w 2430"/>
                  <a:gd name="T47" fmla="*/ 973 h 1489"/>
                  <a:gd name="T48" fmla="*/ 798 w 2430"/>
                  <a:gd name="T49" fmla="*/ 999 h 1489"/>
                  <a:gd name="T50" fmla="*/ 867 w 2430"/>
                  <a:gd name="T51" fmla="*/ 216 h 1489"/>
                  <a:gd name="T52" fmla="*/ 699 w 2430"/>
                  <a:gd name="T53" fmla="*/ 535 h 1489"/>
                  <a:gd name="T54" fmla="*/ 578 w 2430"/>
                  <a:gd name="T55" fmla="*/ 1212 h 1489"/>
                  <a:gd name="T56" fmla="*/ 549 w 2430"/>
                  <a:gd name="T57" fmla="*/ 1300 h 1489"/>
                  <a:gd name="T58" fmla="*/ 540 w 2430"/>
                  <a:gd name="T59" fmla="*/ 1396 h 1489"/>
                  <a:gd name="T60" fmla="*/ 494 w 2430"/>
                  <a:gd name="T61" fmla="*/ 1436 h 1489"/>
                  <a:gd name="T62" fmla="*/ 129 w 2430"/>
                  <a:gd name="T63" fmla="*/ 172 h 1489"/>
                  <a:gd name="T64" fmla="*/ 56 w 2430"/>
                  <a:gd name="T65" fmla="*/ 952 h 1489"/>
                  <a:gd name="T66" fmla="*/ 38 w 2430"/>
                  <a:gd name="T67" fmla="*/ 951 h 1489"/>
                  <a:gd name="T68" fmla="*/ 15 w 2430"/>
                  <a:gd name="T69" fmla="*/ 950 h 1489"/>
                  <a:gd name="T70" fmla="*/ 2 w 2430"/>
                  <a:gd name="T71" fmla="*/ 948 h 1489"/>
                  <a:gd name="T72" fmla="*/ 0 w 2430"/>
                  <a:gd name="T73" fmla="*/ 36 h 1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30" h="1489">
                    <a:moveTo>
                      <a:pt x="1941" y="304"/>
                    </a:moveTo>
                    <a:lnTo>
                      <a:pt x="2029" y="304"/>
                    </a:lnTo>
                    <a:lnTo>
                      <a:pt x="2029" y="782"/>
                    </a:lnTo>
                    <a:lnTo>
                      <a:pt x="1941" y="750"/>
                    </a:lnTo>
                    <a:lnTo>
                      <a:pt x="1941" y="304"/>
                    </a:lnTo>
                    <a:close/>
                    <a:moveTo>
                      <a:pt x="867" y="216"/>
                    </a:moveTo>
                    <a:lnTo>
                      <a:pt x="1538" y="216"/>
                    </a:lnTo>
                    <a:lnTo>
                      <a:pt x="1696" y="791"/>
                    </a:lnTo>
                    <a:lnTo>
                      <a:pt x="1696" y="791"/>
                    </a:lnTo>
                    <a:lnTo>
                      <a:pt x="2430" y="1049"/>
                    </a:lnTo>
                    <a:lnTo>
                      <a:pt x="2430" y="1190"/>
                    </a:lnTo>
                    <a:lnTo>
                      <a:pt x="2394" y="1160"/>
                    </a:lnTo>
                    <a:lnTo>
                      <a:pt x="2355" y="1133"/>
                    </a:lnTo>
                    <a:lnTo>
                      <a:pt x="2312" y="1112"/>
                    </a:lnTo>
                    <a:lnTo>
                      <a:pt x="2266" y="1096"/>
                    </a:lnTo>
                    <a:lnTo>
                      <a:pt x="2218" y="1086"/>
                    </a:lnTo>
                    <a:lnTo>
                      <a:pt x="2167" y="1083"/>
                    </a:lnTo>
                    <a:lnTo>
                      <a:pt x="2118" y="1086"/>
                    </a:lnTo>
                    <a:lnTo>
                      <a:pt x="2069" y="1096"/>
                    </a:lnTo>
                    <a:lnTo>
                      <a:pt x="2023" y="1112"/>
                    </a:lnTo>
                    <a:lnTo>
                      <a:pt x="1980" y="1133"/>
                    </a:lnTo>
                    <a:lnTo>
                      <a:pt x="1940" y="1160"/>
                    </a:lnTo>
                    <a:lnTo>
                      <a:pt x="1905" y="1191"/>
                    </a:lnTo>
                    <a:lnTo>
                      <a:pt x="1873" y="1228"/>
                    </a:lnTo>
                    <a:lnTo>
                      <a:pt x="1847" y="1266"/>
                    </a:lnTo>
                    <a:lnTo>
                      <a:pt x="1825" y="1310"/>
                    </a:lnTo>
                    <a:lnTo>
                      <a:pt x="1808" y="1356"/>
                    </a:lnTo>
                    <a:lnTo>
                      <a:pt x="1798" y="1404"/>
                    </a:lnTo>
                    <a:lnTo>
                      <a:pt x="1795" y="1455"/>
                    </a:lnTo>
                    <a:lnTo>
                      <a:pt x="1797" y="1489"/>
                    </a:lnTo>
                    <a:lnTo>
                      <a:pt x="1388" y="1489"/>
                    </a:lnTo>
                    <a:lnTo>
                      <a:pt x="1396" y="1443"/>
                    </a:lnTo>
                    <a:lnTo>
                      <a:pt x="1398" y="1396"/>
                    </a:lnTo>
                    <a:lnTo>
                      <a:pt x="1395" y="1339"/>
                    </a:lnTo>
                    <a:lnTo>
                      <a:pt x="1384" y="1285"/>
                    </a:lnTo>
                    <a:lnTo>
                      <a:pt x="1367" y="1234"/>
                    </a:lnTo>
                    <a:lnTo>
                      <a:pt x="1344" y="1185"/>
                    </a:lnTo>
                    <a:lnTo>
                      <a:pt x="1314" y="1141"/>
                    </a:lnTo>
                    <a:lnTo>
                      <a:pt x="1280" y="1100"/>
                    </a:lnTo>
                    <a:lnTo>
                      <a:pt x="1241" y="1063"/>
                    </a:lnTo>
                    <a:lnTo>
                      <a:pt x="1197" y="1032"/>
                    </a:lnTo>
                    <a:lnTo>
                      <a:pt x="1150" y="1005"/>
                    </a:lnTo>
                    <a:lnTo>
                      <a:pt x="1101" y="986"/>
                    </a:lnTo>
                    <a:lnTo>
                      <a:pt x="1621" y="986"/>
                    </a:lnTo>
                    <a:lnTo>
                      <a:pt x="1580" y="836"/>
                    </a:lnTo>
                    <a:lnTo>
                      <a:pt x="1444" y="340"/>
                    </a:lnTo>
                    <a:lnTo>
                      <a:pt x="976" y="340"/>
                    </a:lnTo>
                    <a:lnTo>
                      <a:pt x="889" y="973"/>
                    </a:lnTo>
                    <a:lnTo>
                      <a:pt x="843" y="983"/>
                    </a:lnTo>
                    <a:lnTo>
                      <a:pt x="798" y="999"/>
                    </a:lnTo>
                    <a:lnTo>
                      <a:pt x="757" y="1020"/>
                    </a:lnTo>
                    <a:lnTo>
                      <a:pt x="867" y="216"/>
                    </a:lnTo>
                    <a:close/>
                    <a:moveTo>
                      <a:pt x="31" y="0"/>
                    </a:moveTo>
                    <a:lnTo>
                      <a:pt x="699" y="535"/>
                    </a:lnTo>
                    <a:lnTo>
                      <a:pt x="600" y="1171"/>
                    </a:lnTo>
                    <a:lnTo>
                      <a:pt x="578" y="1212"/>
                    </a:lnTo>
                    <a:lnTo>
                      <a:pt x="563" y="1255"/>
                    </a:lnTo>
                    <a:lnTo>
                      <a:pt x="549" y="1300"/>
                    </a:lnTo>
                    <a:lnTo>
                      <a:pt x="542" y="1347"/>
                    </a:lnTo>
                    <a:lnTo>
                      <a:pt x="540" y="1396"/>
                    </a:lnTo>
                    <a:lnTo>
                      <a:pt x="542" y="1436"/>
                    </a:lnTo>
                    <a:lnTo>
                      <a:pt x="494" y="1436"/>
                    </a:lnTo>
                    <a:lnTo>
                      <a:pt x="495" y="633"/>
                    </a:lnTo>
                    <a:lnTo>
                      <a:pt x="129" y="172"/>
                    </a:lnTo>
                    <a:lnTo>
                      <a:pt x="60" y="953"/>
                    </a:lnTo>
                    <a:lnTo>
                      <a:pt x="56" y="952"/>
                    </a:lnTo>
                    <a:lnTo>
                      <a:pt x="49" y="952"/>
                    </a:lnTo>
                    <a:lnTo>
                      <a:pt x="38" y="951"/>
                    </a:lnTo>
                    <a:lnTo>
                      <a:pt x="26" y="951"/>
                    </a:lnTo>
                    <a:lnTo>
                      <a:pt x="15" y="950"/>
                    </a:lnTo>
                    <a:lnTo>
                      <a:pt x="7" y="950"/>
                    </a:lnTo>
                    <a:lnTo>
                      <a:pt x="2" y="948"/>
                    </a:lnTo>
                    <a:lnTo>
                      <a:pt x="2" y="948"/>
                    </a:lnTo>
                    <a:lnTo>
                      <a:pt x="0" y="36"/>
                    </a:lnTo>
                    <a:lnTo>
                      <a:pt x="31"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4" name="Group 102">
            <a:extLst>
              <a:ext uri="{FF2B5EF4-FFF2-40B4-BE49-F238E27FC236}">
                <a16:creationId xmlns:a16="http://schemas.microsoft.com/office/drawing/2014/main" id="{F24495A4-B92C-44FF-8E59-54CA040A5FC9}"/>
              </a:ext>
            </a:extLst>
          </p:cNvPr>
          <p:cNvGrpSpPr>
            <a:grpSpLocks noChangeAspect="1"/>
          </p:cNvGrpSpPr>
          <p:nvPr/>
        </p:nvGrpSpPr>
        <p:grpSpPr bwMode="auto">
          <a:xfrm>
            <a:off x="6104575" y="5109281"/>
            <a:ext cx="880381" cy="1066766"/>
            <a:chOff x="3705" y="1944"/>
            <a:chExt cx="444" cy="538"/>
          </a:xfrm>
        </p:grpSpPr>
        <p:sp useBgFill="1">
          <p:nvSpPr>
            <p:cNvPr id="25" name="Freeform 104">
              <a:extLst>
                <a:ext uri="{FF2B5EF4-FFF2-40B4-BE49-F238E27FC236}">
                  <a16:creationId xmlns:a16="http://schemas.microsoft.com/office/drawing/2014/main" id="{3EDD6977-F4E4-421F-9F66-CC0E068BA01B}"/>
                </a:ext>
              </a:extLst>
            </p:cNvPr>
            <p:cNvSpPr>
              <a:spLocks/>
            </p:cNvSpPr>
            <p:nvPr/>
          </p:nvSpPr>
          <p:spPr bwMode="auto">
            <a:xfrm>
              <a:off x="3705" y="1944"/>
              <a:ext cx="444" cy="538"/>
            </a:xfrm>
            <a:custGeom>
              <a:avLst/>
              <a:gdLst>
                <a:gd name="T0" fmla="*/ 1016 w 2220"/>
                <a:gd name="T1" fmla="*/ 13 h 2691"/>
                <a:gd name="T2" fmla="*/ 1153 w 2220"/>
                <a:gd name="T3" fmla="*/ 78 h 2691"/>
                <a:gd name="T4" fmla="*/ 1257 w 2220"/>
                <a:gd name="T5" fmla="*/ 188 h 2691"/>
                <a:gd name="T6" fmla="*/ 1376 w 2220"/>
                <a:gd name="T7" fmla="*/ 267 h 2691"/>
                <a:gd name="T8" fmla="*/ 1448 w 2220"/>
                <a:gd name="T9" fmla="*/ 270 h 2691"/>
                <a:gd name="T10" fmla="*/ 1602 w 2220"/>
                <a:gd name="T11" fmla="*/ 320 h 2691"/>
                <a:gd name="T12" fmla="*/ 1724 w 2220"/>
                <a:gd name="T13" fmla="*/ 422 h 2691"/>
                <a:gd name="T14" fmla="*/ 1831 w 2220"/>
                <a:gd name="T15" fmla="*/ 527 h 2691"/>
                <a:gd name="T16" fmla="*/ 1959 w 2220"/>
                <a:gd name="T17" fmla="*/ 604 h 2691"/>
                <a:gd name="T18" fmla="*/ 2047 w 2220"/>
                <a:gd name="T19" fmla="*/ 725 h 2691"/>
                <a:gd name="T20" fmla="*/ 2081 w 2220"/>
                <a:gd name="T21" fmla="*/ 875 h 2691"/>
                <a:gd name="T22" fmla="*/ 2171 w 2220"/>
                <a:gd name="T23" fmla="*/ 974 h 2691"/>
                <a:gd name="T24" fmla="*/ 2216 w 2220"/>
                <a:gd name="T25" fmla="*/ 1101 h 2691"/>
                <a:gd name="T26" fmla="*/ 2205 w 2220"/>
                <a:gd name="T27" fmla="*/ 1245 h 2691"/>
                <a:gd name="T28" fmla="*/ 2136 w 2220"/>
                <a:gd name="T29" fmla="*/ 1368 h 2691"/>
                <a:gd name="T30" fmla="*/ 2024 w 2220"/>
                <a:gd name="T31" fmla="*/ 1453 h 2691"/>
                <a:gd name="T32" fmla="*/ 1883 w 2220"/>
                <a:gd name="T33" fmla="*/ 1484 h 2691"/>
                <a:gd name="T34" fmla="*/ 1516 w 2220"/>
                <a:gd name="T35" fmla="*/ 1484 h 2691"/>
                <a:gd name="T36" fmla="*/ 1406 w 2220"/>
                <a:gd name="T37" fmla="*/ 1487 h 2691"/>
                <a:gd name="T38" fmla="*/ 1422 w 2220"/>
                <a:gd name="T39" fmla="*/ 1540 h 2691"/>
                <a:gd name="T40" fmla="*/ 1400 w 2220"/>
                <a:gd name="T41" fmla="*/ 1614 h 2691"/>
                <a:gd name="T42" fmla="*/ 902 w 2220"/>
                <a:gd name="T43" fmla="*/ 2308 h 2691"/>
                <a:gd name="T44" fmla="*/ 838 w 2220"/>
                <a:gd name="T45" fmla="*/ 2327 h 2691"/>
                <a:gd name="T46" fmla="*/ 779 w 2220"/>
                <a:gd name="T47" fmla="*/ 2311 h 2691"/>
                <a:gd name="T48" fmla="*/ 498 w 2220"/>
                <a:gd name="T49" fmla="*/ 2640 h 2691"/>
                <a:gd name="T50" fmla="*/ 445 w 2220"/>
                <a:gd name="T51" fmla="*/ 2683 h 2691"/>
                <a:gd name="T52" fmla="*/ 380 w 2220"/>
                <a:gd name="T53" fmla="*/ 2690 h 2691"/>
                <a:gd name="T54" fmla="*/ 320 w 2220"/>
                <a:gd name="T55" fmla="*/ 2660 h 2691"/>
                <a:gd name="T56" fmla="*/ 283 w 2220"/>
                <a:gd name="T57" fmla="*/ 2595 h 2691"/>
                <a:gd name="T58" fmla="*/ 291 w 2220"/>
                <a:gd name="T59" fmla="*/ 2522 h 2691"/>
                <a:gd name="T60" fmla="*/ 377 w 2220"/>
                <a:gd name="T61" fmla="*/ 2205 h 2691"/>
                <a:gd name="T62" fmla="*/ 332 w 2220"/>
                <a:gd name="T63" fmla="*/ 2144 h 2691"/>
                <a:gd name="T64" fmla="*/ 331 w 2220"/>
                <a:gd name="T65" fmla="*/ 2072 h 2691"/>
                <a:gd name="T66" fmla="*/ 551 w 2220"/>
                <a:gd name="T67" fmla="*/ 1686 h 2691"/>
                <a:gd name="T68" fmla="*/ 615 w 2220"/>
                <a:gd name="T69" fmla="*/ 1649 h 2691"/>
                <a:gd name="T70" fmla="*/ 777 w 2220"/>
                <a:gd name="T71" fmla="*/ 1655 h 2691"/>
                <a:gd name="T72" fmla="*/ 802 w 2220"/>
                <a:gd name="T73" fmla="*/ 1635 h 2691"/>
                <a:gd name="T74" fmla="*/ 814 w 2220"/>
                <a:gd name="T75" fmla="*/ 1556 h 2691"/>
                <a:gd name="T76" fmla="*/ 750 w 2220"/>
                <a:gd name="T77" fmla="*/ 1472 h 2691"/>
                <a:gd name="T78" fmla="*/ 614 w 2220"/>
                <a:gd name="T79" fmla="*/ 1408 h 2691"/>
                <a:gd name="T80" fmla="*/ 510 w 2220"/>
                <a:gd name="T81" fmla="*/ 1303 h 2691"/>
                <a:gd name="T82" fmla="*/ 449 w 2220"/>
                <a:gd name="T83" fmla="*/ 1165 h 2691"/>
                <a:gd name="T84" fmla="*/ 294 w 2220"/>
                <a:gd name="T85" fmla="*/ 1151 h 2691"/>
                <a:gd name="T86" fmla="*/ 156 w 2220"/>
                <a:gd name="T87" fmla="*/ 1082 h 2691"/>
                <a:gd name="T88" fmla="*/ 54 w 2220"/>
                <a:gd name="T89" fmla="*/ 967 h 2691"/>
                <a:gd name="T90" fmla="*/ 4 w 2220"/>
                <a:gd name="T91" fmla="*/ 818 h 2691"/>
                <a:gd name="T92" fmla="*/ 13 w 2220"/>
                <a:gd name="T93" fmla="*/ 663 h 2691"/>
                <a:gd name="T94" fmla="*/ 76 w 2220"/>
                <a:gd name="T95" fmla="*/ 529 h 2691"/>
                <a:gd name="T96" fmla="*/ 184 w 2220"/>
                <a:gd name="T97" fmla="*/ 428 h 2691"/>
                <a:gd name="T98" fmla="*/ 259 w 2220"/>
                <a:gd name="T99" fmla="*/ 307 h 2691"/>
                <a:gd name="T100" fmla="*/ 349 w 2220"/>
                <a:gd name="T101" fmla="*/ 191 h 2691"/>
                <a:gd name="T102" fmla="*/ 480 w 2220"/>
                <a:gd name="T103" fmla="*/ 120 h 2691"/>
                <a:gd name="T104" fmla="*/ 632 w 2220"/>
                <a:gd name="T105" fmla="*/ 108 h 2691"/>
                <a:gd name="T106" fmla="*/ 762 w 2220"/>
                <a:gd name="T107" fmla="*/ 29 h 2691"/>
                <a:gd name="T108" fmla="*/ 912 w 2220"/>
                <a:gd name="T109" fmla="*/ 0 h 2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20" h="2691">
                  <a:moveTo>
                    <a:pt x="912" y="0"/>
                  </a:moveTo>
                  <a:lnTo>
                    <a:pt x="965" y="3"/>
                  </a:lnTo>
                  <a:lnTo>
                    <a:pt x="1016" y="13"/>
                  </a:lnTo>
                  <a:lnTo>
                    <a:pt x="1065" y="29"/>
                  </a:lnTo>
                  <a:lnTo>
                    <a:pt x="1111" y="50"/>
                  </a:lnTo>
                  <a:lnTo>
                    <a:pt x="1153" y="78"/>
                  </a:lnTo>
                  <a:lnTo>
                    <a:pt x="1193" y="110"/>
                  </a:lnTo>
                  <a:lnTo>
                    <a:pt x="1227" y="147"/>
                  </a:lnTo>
                  <a:lnTo>
                    <a:pt x="1257" y="188"/>
                  </a:lnTo>
                  <a:lnTo>
                    <a:pt x="1283" y="233"/>
                  </a:lnTo>
                  <a:lnTo>
                    <a:pt x="1331" y="247"/>
                  </a:lnTo>
                  <a:lnTo>
                    <a:pt x="1376" y="267"/>
                  </a:lnTo>
                  <a:lnTo>
                    <a:pt x="1384" y="267"/>
                  </a:lnTo>
                  <a:lnTo>
                    <a:pt x="1393" y="267"/>
                  </a:lnTo>
                  <a:lnTo>
                    <a:pt x="1448" y="270"/>
                  </a:lnTo>
                  <a:lnTo>
                    <a:pt x="1503" y="280"/>
                  </a:lnTo>
                  <a:lnTo>
                    <a:pt x="1554" y="297"/>
                  </a:lnTo>
                  <a:lnTo>
                    <a:pt x="1602" y="320"/>
                  </a:lnTo>
                  <a:lnTo>
                    <a:pt x="1647" y="349"/>
                  </a:lnTo>
                  <a:lnTo>
                    <a:pt x="1688" y="383"/>
                  </a:lnTo>
                  <a:lnTo>
                    <a:pt x="1724" y="422"/>
                  </a:lnTo>
                  <a:lnTo>
                    <a:pt x="1756" y="465"/>
                  </a:lnTo>
                  <a:lnTo>
                    <a:pt x="1781" y="512"/>
                  </a:lnTo>
                  <a:lnTo>
                    <a:pt x="1831" y="527"/>
                  </a:lnTo>
                  <a:lnTo>
                    <a:pt x="1876" y="546"/>
                  </a:lnTo>
                  <a:lnTo>
                    <a:pt x="1920" y="573"/>
                  </a:lnTo>
                  <a:lnTo>
                    <a:pt x="1959" y="604"/>
                  </a:lnTo>
                  <a:lnTo>
                    <a:pt x="1994" y="640"/>
                  </a:lnTo>
                  <a:lnTo>
                    <a:pt x="2023" y="680"/>
                  </a:lnTo>
                  <a:lnTo>
                    <a:pt x="2047" y="725"/>
                  </a:lnTo>
                  <a:lnTo>
                    <a:pt x="2065" y="772"/>
                  </a:lnTo>
                  <a:lnTo>
                    <a:pt x="2076" y="823"/>
                  </a:lnTo>
                  <a:lnTo>
                    <a:pt x="2081" y="875"/>
                  </a:lnTo>
                  <a:lnTo>
                    <a:pt x="2116" y="904"/>
                  </a:lnTo>
                  <a:lnTo>
                    <a:pt x="2146" y="938"/>
                  </a:lnTo>
                  <a:lnTo>
                    <a:pt x="2171" y="974"/>
                  </a:lnTo>
                  <a:lnTo>
                    <a:pt x="2192" y="1014"/>
                  </a:lnTo>
                  <a:lnTo>
                    <a:pt x="2207" y="1056"/>
                  </a:lnTo>
                  <a:lnTo>
                    <a:pt x="2216" y="1101"/>
                  </a:lnTo>
                  <a:lnTo>
                    <a:pt x="2220" y="1147"/>
                  </a:lnTo>
                  <a:lnTo>
                    <a:pt x="2216" y="1198"/>
                  </a:lnTo>
                  <a:lnTo>
                    <a:pt x="2205" y="1245"/>
                  </a:lnTo>
                  <a:lnTo>
                    <a:pt x="2188" y="1290"/>
                  </a:lnTo>
                  <a:lnTo>
                    <a:pt x="2165" y="1331"/>
                  </a:lnTo>
                  <a:lnTo>
                    <a:pt x="2136" y="1368"/>
                  </a:lnTo>
                  <a:lnTo>
                    <a:pt x="2104" y="1402"/>
                  </a:lnTo>
                  <a:lnTo>
                    <a:pt x="2066" y="1430"/>
                  </a:lnTo>
                  <a:lnTo>
                    <a:pt x="2024" y="1453"/>
                  </a:lnTo>
                  <a:lnTo>
                    <a:pt x="1979" y="1471"/>
                  </a:lnTo>
                  <a:lnTo>
                    <a:pt x="1932" y="1481"/>
                  </a:lnTo>
                  <a:lnTo>
                    <a:pt x="1883" y="1484"/>
                  </a:lnTo>
                  <a:lnTo>
                    <a:pt x="1878" y="1484"/>
                  </a:lnTo>
                  <a:lnTo>
                    <a:pt x="1867" y="1484"/>
                  </a:lnTo>
                  <a:lnTo>
                    <a:pt x="1516" y="1484"/>
                  </a:lnTo>
                  <a:lnTo>
                    <a:pt x="1461" y="1484"/>
                  </a:lnTo>
                  <a:lnTo>
                    <a:pt x="1405" y="1484"/>
                  </a:lnTo>
                  <a:lnTo>
                    <a:pt x="1406" y="1487"/>
                  </a:lnTo>
                  <a:lnTo>
                    <a:pt x="1407" y="1489"/>
                  </a:lnTo>
                  <a:lnTo>
                    <a:pt x="1417" y="1513"/>
                  </a:lnTo>
                  <a:lnTo>
                    <a:pt x="1422" y="1540"/>
                  </a:lnTo>
                  <a:lnTo>
                    <a:pt x="1419" y="1565"/>
                  </a:lnTo>
                  <a:lnTo>
                    <a:pt x="1412" y="1591"/>
                  </a:lnTo>
                  <a:lnTo>
                    <a:pt x="1400" y="1614"/>
                  </a:lnTo>
                  <a:lnTo>
                    <a:pt x="936" y="2276"/>
                  </a:lnTo>
                  <a:lnTo>
                    <a:pt x="920" y="2294"/>
                  </a:lnTo>
                  <a:lnTo>
                    <a:pt x="902" y="2308"/>
                  </a:lnTo>
                  <a:lnTo>
                    <a:pt x="883" y="2319"/>
                  </a:lnTo>
                  <a:lnTo>
                    <a:pt x="861" y="2325"/>
                  </a:lnTo>
                  <a:lnTo>
                    <a:pt x="838" y="2327"/>
                  </a:lnTo>
                  <a:lnTo>
                    <a:pt x="817" y="2326"/>
                  </a:lnTo>
                  <a:lnTo>
                    <a:pt x="798" y="2320"/>
                  </a:lnTo>
                  <a:lnTo>
                    <a:pt x="779" y="2311"/>
                  </a:lnTo>
                  <a:lnTo>
                    <a:pt x="764" y="2300"/>
                  </a:lnTo>
                  <a:lnTo>
                    <a:pt x="751" y="2288"/>
                  </a:lnTo>
                  <a:lnTo>
                    <a:pt x="498" y="2640"/>
                  </a:lnTo>
                  <a:lnTo>
                    <a:pt x="482" y="2658"/>
                  </a:lnTo>
                  <a:lnTo>
                    <a:pt x="464" y="2673"/>
                  </a:lnTo>
                  <a:lnTo>
                    <a:pt x="445" y="2683"/>
                  </a:lnTo>
                  <a:lnTo>
                    <a:pt x="423" y="2689"/>
                  </a:lnTo>
                  <a:lnTo>
                    <a:pt x="400" y="2691"/>
                  </a:lnTo>
                  <a:lnTo>
                    <a:pt x="380" y="2690"/>
                  </a:lnTo>
                  <a:lnTo>
                    <a:pt x="360" y="2684"/>
                  </a:lnTo>
                  <a:lnTo>
                    <a:pt x="341" y="2675"/>
                  </a:lnTo>
                  <a:lnTo>
                    <a:pt x="320" y="2660"/>
                  </a:lnTo>
                  <a:lnTo>
                    <a:pt x="303" y="2641"/>
                  </a:lnTo>
                  <a:lnTo>
                    <a:pt x="290" y="2620"/>
                  </a:lnTo>
                  <a:lnTo>
                    <a:pt x="283" y="2595"/>
                  </a:lnTo>
                  <a:lnTo>
                    <a:pt x="280" y="2571"/>
                  </a:lnTo>
                  <a:lnTo>
                    <a:pt x="283" y="2546"/>
                  </a:lnTo>
                  <a:lnTo>
                    <a:pt x="291" y="2522"/>
                  </a:lnTo>
                  <a:lnTo>
                    <a:pt x="426" y="2224"/>
                  </a:lnTo>
                  <a:lnTo>
                    <a:pt x="400" y="2217"/>
                  </a:lnTo>
                  <a:lnTo>
                    <a:pt x="377" y="2205"/>
                  </a:lnTo>
                  <a:lnTo>
                    <a:pt x="358" y="2188"/>
                  </a:lnTo>
                  <a:lnTo>
                    <a:pt x="342" y="2167"/>
                  </a:lnTo>
                  <a:lnTo>
                    <a:pt x="332" y="2144"/>
                  </a:lnTo>
                  <a:lnTo>
                    <a:pt x="326" y="2120"/>
                  </a:lnTo>
                  <a:lnTo>
                    <a:pt x="326" y="2096"/>
                  </a:lnTo>
                  <a:lnTo>
                    <a:pt x="331" y="2072"/>
                  </a:lnTo>
                  <a:lnTo>
                    <a:pt x="341" y="2048"/>
                  </a:lnTo>
                  <a:lnTo>
                    <a:pt x="536" y="1708"/>
                  </a:lnTo>
                  <a:lnTo>
                    <a:pt x="551" y="1686"/>
                  </a:lnTo>
                  <a:lnTo>
                    <a:pt x="569" y="1669"/>
                  </a:lnTo>
                  <a:lnTo>
                    <a:pt x="591" y="1657"/>
                  </a:lnTo>
                  <a:lnTo>
                    <a:pt x="615" y="1649"/>
                  </a:lnTo>
                  <a:lnTo>
                    <a:pt x="641" y="1646"/>
                  </a:lnTo>
                  <a:lnTo>
                    <a:pt x="648" y="1646"/>
                  </a:lnTo>
                  <a:lnTo>
                    <a:pt x="777" y="1655"/>
                  </a:lnTo>
                  <a:lnTo>
                    <a:pt x="793" y="1657"/>
                  </a:lnTo>
                  <a:lnTo>
                    <a:pt x="810" y="1661"/>
                  </a:lnTo>
                  <a:lnTo>
                    <a:pt x="802" y="1635"/>
                  </a:lnTo>
                  <a:lnTo>
                    <a:pt x="799" y="1608"/>
                  </a:lnTo>
                  <a:lnTo>
                    <a:pt x="803" y="1581"/>
                  </a:lnTo>
                  <a:lnTo>
                    <a:pt x="814" y="1556"/>
                  </a:lnTo>
                  <a:lnTo>
                    <a:pt x="854" y="1484"/>
                  </a:lnTo>
                  <a:lnTo>
                    <a:pt x="800" y="1482"/>
                  </a:lnTo>
                  <a:lnTo>
                    <a:pt x="750" y="1472"/>
                  </a:lnTo>
                  <a:lnTo>
                    <a:pt x="701" y="1457"/>
                  </a:lnTo>
                  <a:lnTo>
                    <a:pt x="656" y="1435"/>
                  </a:lnTo>
                  <a:lnTo>
                    <a:pt x="614" y="1408"/>
                  </a:lnTo>
                  <a:lnTo>
                    <a:pt x="575" y="1378"/>
                  </a:lnTo>
                  <a:lnTo>
                    <a:pt x="540" y="1342"/>
                  </a:lnTo>
                  <a:lnTo>
                    <a:pt x="510" y="1303"/>
                  </a:lnTo>
                  <a:lnTo>
                    <a:pt x="484" y="1259"/>
                  </a:lnTo>
                  <a:lnTo>
                    <a:pt x="463" y="1213"/>
                  </a:lnTo>
                  <a:lnTo>
                    <a:pt x="449" y="1165"/>
                  </a:lnTo>
                  <a:lnTo>
                    <a:pt x="401" y="1165"/>
                  </a:lnTo>
                  <a:lnTo>
                    <a:pt x="347" y="1161"/>
                  </a:lnTo>
                  <a:lnTo>
                    <a:pt x="294" y="1151"/>
                  </a:lnTo>
                  <a:lnTo>
                    <a:pt x="245" y="1134"/>
                  </a:lnTo>
                  <a:lnTo>
                    <a:pt x="198" y="1111"/>
                  </a:lnTo>
                  <a:lnTo>
                    <a:pt x="156" y="1082"/>
                  </a:lnTo>
                  <a:lnTo>
                    <a:pt x="117" y="1048"/>
                  </a:lnTo>
                  <a:lnTo>
                    <a:pt x="83" y="1009"/>
                  </a:lnTo>
                  <a:lnTo>
                    <a:pt x="54" y="967"/>
                  </a:lnTo>
                  <a:lnTo>
                    <a:pt x="31" y="920"/>
                  </a:lnTo>
                  <a:lnTo>
                    <a:pt x="14" y="871"/>
                  </a:lnTo>
                  <a:lnTo>
                    <a:pt x="4" y="818"/>
                  </a:lnTo>
                  <a:lnTo>
                    <a:pt x="0" y="764"/>
                  </a:lnTo>
                  <a:lnTo>
                    <a:pt x="4" y="713"/>
                  </a:lnTo>
                  <a:lnTo>
                    <a:pt x="13" y="663"/>
                  </a:lnTo>
                  <a:lnTo>
                    <a:pt x="29" y="616"/>
                  </a:lnTo>
                  <a:lnTo>
                    <a:pt x="50" y="571"/>
                  </a:lnTo>
                  <a:lnTo>
                    <a:pt x="76" y="529"/>
                  </a:lnTo>
                  <a:lnTo>
                    <a:pt x="108" y="490"/>
                  </a:lnTo>
                  <a:lnTo>
                    <a:pt x="144" y="457"/>
                  </a:lnTo>
                  <a:lnTo>
                    <a:pt x="184" y="428"/>
                  </a:lnTo>
                  <a:lnTo>
                    <a:pt x="227" y="402"/>
                  </a:lnTo>
                  <a:lnTo>
                    <a:pt x="239" y="354"/>
                  </a:lnTo>
                  <a:lnTo>
                    <a:pt x="259" y="307"/>
                  </a:lnTo>
                  <a:lnTo>
                    <a:pt x="284" y="264"/>
                  </a:lnTo>
                  <a:lnTo>
                    <a:pt x="314" y="226"/>
                  </a:lnTo>
                  <a:lnTo>
                    <a:pt x="349" y="191"/>
                  </a:lnTo>
                  <a:lnTo>
                    <a:pt x="389" y="162"/>
                  </a:lnTo>
                  <a:lnTo>
                    <a:pt x="433" y="137"/>
                  </a:lnTo>
                  <a:lnTo>
                    <a:pt x="480" y="120"/>
                  </a:lnTo>
                  <a:lnTo>
                    <a:pt x="530" y="108"/>
                  </a:lnTo>
                  <a:lnTo>
                    <a:pt x="582" y="105"/>
                  </a:lnTo>
                  <a:lnTo>
                    <a:pt x="632" y="108"/>
                  </a:lnTo>
                  <a:lnTo>
                    <a:pt x="672" y="77"/>
                  </a:lnTo>
                  <a:lnTo>
                    <a:pt x="716" y="49"/>
                  </a:lnTo>
                  <a:lnTo>
                    <a:pt x="762" y="29"/>
                  </a:lnTo>
                  <a:lnTo>
                    <a:pt x="810" y="13"/>
                  </a:lnTo>
                  <a:lnTo>
                    <a:pt x="860" y="3"/>
                  </a:lnTo>
                  <a:lnTo>
                    <a:pt x="912"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05">
              <a:extLst>
                <a:ext uri="{FF2B5EF4-FFF2-40B4-BE49-F238E27FC236}">
                  <a16:creationId xmlns:a16="http://schemas.microsoft.com/office/drawing/2014/main" id="{2ED6A40F-3D5F-4F15-A3A0-2A0B0D150B46}"/>
                </a:ext>
              </a:extLst>
            </p:cNvPr>
            <p:cNvSpPr>
              <a:spLocks noEditPoints="1"/>
            </p:cNvSpPr>
            <p:nvPr/>
          </p:nvSpPr>
          <p:spPr bwMode="auto">
            <a:xfrm>
              <a:off x="3729" y="1967"/>
              <a:ext cx="396" cy="250"/>
            </a:xfrm>
            <a:custGeom>
              <a:avLst/>
              <a:gdLst>
                <a:gd name="T0" fmla="*/ 1365 w 1980"/>
                <a:gd name="T1" fmla="*/ 280 h 1246"/>
                <a:gd name="T2" fmla="*/ 1455 w 1980"/>
                <a:gd name="T3" fmla="*/ 330 h 1246"/>
                <a:gd name="T4" fmla="*/ 1522 w 1980"/>
                <a:gd name="T5" fmla="*/ 399 h 1246"/>
                <a:gd name="T6" fmla="*/ 1565 w 1980"/>
                <a:gd name="T7" fmla="*/ 465 h 1246"/>
                <a:gd name="T8" fmla="*/ 1585 w 1980"/>
                <a:gd name="T9" fmla="*/ 503 h 1246"/>
                <a:gd name="T10" fmla="*/ 1666 w 1980"/>
                <a:gd name="T11" fmla="*/ 519 h 1246"/>
                <a:gd name="T12" fmla="*/ 1766 w 1980"/>
                <a:gd name="T13" fmla="*/ 581 h 1246"/>
                <a:gd name="T14" fmla="*/ 1828 w 1980"/>
                <a:gd name="T15" fmla="*/ 681 h 1246"/>
                <a:gd name="T16" fmla="*/ 1839 w 1980"/>
                <a:gd name="T17" fmla="*/ 792 h 1246"/>
                <a:gd name="T18" fmla="*/ 1899 w 1980"/>
                <a:gd name="T19" fmla="*/ 860 h 1246"/>
                <a:gd name="T20" fmla="*/ 1966 w 1980"/>
                <a:gd name="T21" fmla="*/ 952 h 1246"/>
                <a:gd name="T22" fmla="*/ 1977 w 1980"/>
                <a:gd name="T23" fmla="*/ 1068 h 1246"/>
                <a:gd name="T24" fmla="*/ 1928 w 1980"/>
                <a:gd name="T25" fmla="*/ 1168 h 1246"/>
                <a:gd name="T26" fmla="*/ 1837 w 1980"/>
                <a:gd name="T27" fmla="*/ 1232 h 1246"/>
                <a:gd name="T28" fmla="*/ 1224 w 1980"/>
                <a:gd name="T29" fmla="*/ 1246 h 1246"/>
                <a:gd name="T30" fmla="*/ 1316 w 1980"/>
                <a:gd name="T31" fmla="*/ 1073 h 1246"/>
                <a:gd name="T32" fmla="*/ 1304 w 1980"/>
                <a:gd name="T33" fmla="*/ 1001 h 1246"/>
                <a:gd name="T34" fmla="*/ 1252 w 1980"/>
                <a:gd name="T35" fmla="*/ 951 h 1246"/>
                <a:gd name="T36" fmla="*/ 1055 w 1980"/>
                <a:gd name="T37" fmla="*/ 929 h 1246"/>
                <a:gd name="T38" fmla="*/ 998 w 1980"/>
                <a:gd name="T39" fmla="*/ 940 h 1246"/>
                <a:gd name="T40" fmla="*/ 944 w 1980"/>
                <a:gd name="T41" fmla="*/ 989 h 1246"/>
                <a:gd name="T42" fmla="*/ 690 w 1980"/>
                <a:gd name="T43" fmla="*/ 1243 h 1246"/>
                <a:gd name="T44" fmla="*/ 572 w 1980"/>
                <a:gd name="T45" fmla="*/ 1198 h 1246"/>
                <a:gd name="T46" fmla="*/ 484 w 1980"/>
                <a:gd name="T47" fmla="*/ 1110 h 1246"/>
                <a:gd name="T48" fmla="*/ 440 w 1980"/>
                <a:gd name="T49" fmla="*/ 993 h 1246"/>
                <a:gd name="T50" fmla="*/ 451 w 1980"/>
                <a:gd name="T51" fmla="*/ 857 h 1246"/>
                <a:gd name="T52" fmla="*/ 518 w 1980"/>
                <a:gd name="T53" fmla="*/ 744 h 1246"/>
                <a:gd name="T54" fmla="*/ 628 w 1980"/>
                <a:gd name="T55" fmla="*/ 670 h 1246"/>
                <a:gd name="T56" fmla="*/ 674 w 1980"/>
                <a:gd name="T57" fmla="*/ 591 h 1246"/>
                <a:gd name="T58" fmla="*/ 720 w 1980"/>
                <a:gd name="T59" fmla="*/ 483 h 1246"/>
                <a:gd name="T60" fmla="*/ 809 w 1980"/>
                <a:gd name="T61" fmla="*/ 408 h 1246"/>
                <a:gd name="T62" fmla="*/ 925 w 1980"/>
                <a:gd name="T63" fmla="*/ 379 h 1246"/>
                <a:gd name="T64" fmla="*/ 1021 w 1980"/>
                <a:gd name="T65" fmla="*/ 398 h 1246"/>
                <a:gd name="T66" fmla="*/ 1060 w 1980"/>
                <a:gd name="T67" fmla="*/ 344 h 1246"/>
                <a:gd name="T68" fmla="*/ 1106 w 1980"/>
                <a:gd name="T69" fmla="*/ 301 h 1246"/>
                <a:gd name="T70" fmla="*/ 1176 w 1980"/>
                <a:gd name="T71" fmla="*/ 275 h 1246"/>
                <a:gd name="T72" fmla="*/ 1291 w 1980"/>
                <a:gd name="T73" fmla="*/ 267 h 1246"/>
                <a:gd name="T74" fmla="*/ 874 w 1980"/>
                <a:gd name="T75" fmla="*/ 12 h 1246"/>
                <a:gd name="T76" fmla="*/ 980 w 1980"/>
                <a:gd name="T77" fmla="*/ 69 h 1246"/>
                <a:gd name="T78" fmla="*/ 1053 w 1980"/>
                <a:gd name="T79" fmla="*/ 162 h 1246"/>
                <a:gd name="T80" fmla="*/ 1008 w 1980"/>
                <a:gd name="T81" fmla="*/ 240 h 1246"/>
                <a:gd name="T82" fmla="*/ 875 w 1980"/>
                <a:gd name="T83" fmla="*/ 263 h 1246"/>
                <a:gd name="T84" fmla="*/ 740 w 1980"/>
                <a:gd name="T85" fmla="*/ 309 h 1246"/>
                <a:gd name="T86" fmla="*/ 633 w 1980"/>
                <a:gd name="T87" fmla="*/ 399 h 1246"/>
                <a:gd name="T88" fmla="*/ 568 w 1980"/>
                <a:gd name="T89" fmla="*/ 524 h 1246"/>
                <a:gd name="T90" fmla="*/ 472 w 1980"/>
                <a:gd name="T91" fmla="*/ 624 h 1246"/>
                <a:gd name="T92" fmla="*/ 376 w 1980"/>
                <a:gd name="T93" fmla="*/ 737 h 1246"/>
                <a:gd name="T94" fmla="*/ 324 w 1980"/>
                <a:gd name="T95" fmla="*/ 876 h 1246"/>
                <a:gd name="T96" fmla="*/ 235 w 1980"/>
                <a:gd name="T97" fmla="*/ 923 h 1246"/>
                <a:gd name="T98" fmla="*/ 115 w 1980"/>
                <a:gd name="T99" fmla="*/ 872 h 1246"/>
                <a:gd name="T100" fmla="*/ 31 w 1980"/>
                <a:gd name="T101" fmla="*/ 774 h 1246"/>
                <a:gd name="T102" fmla="*/ 0 w 1980"/>
                <a:gd name="T103" fmla="*/ 645 h 1246"/>
                <a:gd name="T104" fmla="*/ 29 w 1980"/>
                <a:gd name="T105" fmla="*/ 520 h 1246"/>
                <a:gd name="T106" fmla="*/ 108 w 1980"/>
                <a:gd name="T107" fmla="*/ 423 h 1246"/>
                <a:gd name="T108" fmla="*/ 223 w 1980"/>
                <a:gd name="T109" fmla="*/ 370 h 1246"/>
                <a:gd name="T110" fmla="*/ 234 w 1980"/>
                <a:gd name="T111" fmla="*/ 270 h 1246"/>
                <a:gd name="T112" fmla="*/ 292 w 1980"/>
                <a:gd name="T113" fmla="*/ 177 h 1246"/>
                <a:gd name="T114" fmla="*/ 387 w 1980"/>
                <a:gd name="T115" fmla="*/ 118 h 1246"/>
                <a:gd name="T116" fmla="*/ 494 w 1980"/>
                <a:gd name="T117" fmla="*/ 108 h 1246"/>
                <a:gd name="T118" fmla="*/ 578 w 1980"/>
                <a:gd name="T119" fmla="*/ 93 h 1246"/>
                <a:gd name="T120" fmla="*/ 673 w 1980"/>
                <a:gd name="T121" fmla="*/ 26 h 1246"/>
                <a:gd name="T122" fmla="*/ 792 w 1980"/>
                <a:gd name="T123" fmla="*/ 0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0" h="1246">
                  <a:moveTo>
                    <a:pt x="1291" y="267"/>
                  </a:moveTo>
                  <a:lnTo>
                    <a:pt x="1330" y="270"/>
                  </a:lnTo>
                  <a:lnTo>
                    <a:pt x="1365" y="280"/>
                  </a:lnTo>
                  <a:lnTo>
                    <a:pt x="1399" y="293"/>
                  </a:lnTo>
                  <a:lnTo>
                    <a:pt x="1428" y="310"/>
                  </a:lnTo>
                  <a:lnTo>
                    <a:pt x="1455" y="330"/>
                  </a:lnTo>
                  <a:lnTo>
                    <a:pt x="1481" y="352"/>
                  </a:lnTo>
                  <a:lnTo>
                    <a:pt x="1503" y="375"/>
                  </a:lnTo>
                  <a:lnTo>
                    <a:pt x="1522" y="399"/>
                  </a:lnTo>
                  <a:lnTo>
                    <a:pt x="1539" y="422"/>
                  </a:lnTo>
                  <a:lnTo>
                    <a:pt x="1553" y="444"/>
                  </a:lnTo>
                  <a:lnTo>
                    <a:pt x="1565" y="465"/>
                  </a:lnTo>
                  <a:lnTo>
                    <a:pt x="1574" y="481"/>
                  </a:lnTo>
                  <a:lnTo>
                    <a:pt x="1580" y="495"/>
                  </a:lnTo>
                  <a:lnTo>
                    <a:pt x="1585" y="503"/>
                  </a:lnTo>
                  <a:lnTo>
                    <a:pt x="1586" y="506"/>
                  </a:lnTo>
                  <a:lnTo>
                    <a:pt x="1627" y="509"/>
                  </a:lnTo>
                  <a:lnTo>
                    <a:pt x="1666" y="519"/>
                  </a:lnTo>
                  <a:lnTo>
                    <a:pt x="1703" y="535"/>
                  </a:lnTo>
                  <a:lnTo>
                    <a:pt x="1737" y="555"/>
                  </a:lnTo>
                  <a:lnTo>
                    <a:pt x="1766" y="581"/>
                  </a:lnTo>
                  <a:lnTo>
                    <a:pt x="1792" y="611"/>
                  </a:lnTo>
                  <a:lnTo>
                    <a:pt x="1812" y="643"/>
                  </a:lnTo>
                  <a:lnTo>
                    <a:pt x="1828" y="681"/>
                  </a:lnTo>
                  <a:lnTo>
                    <a:pt x="1837" y="720"/>
                  </a:lnTo>
                  <a:lnTo>
                    <a:pt x="1841" y="762"/>
                  </a:lnTo>
                  <a:lnTo>
                    <a:pt x="1839" y="792"/>
                  </a:lnTo>
                  <a:lnTo>
                    <a:pt x="1834" y="822"/>
                  </a:lnTo>
                  <a:lnTo>
                    <a:pt x="1869" y="838"/>
                  </a:lnTo>
                  <a:lnTo>
                    <a:pt x="1899" y="860"/>
                  </a:lnTo>
                  <a:lnTo>
                    <a:pt x="1927" y="887"/>
                  </a:lnTo>
                  <a:lnTo>
                    <a:pt x="1949" y="917"/>
                  </a:lnTo>
                  <a:lnTo>
                    <a:pt x="1966" y="952"/>
                  </a:lnTo>
                  <a:lnTo>
                    <a:pt x="1977" y="989"/>
                  </a:lnTo>
                  <a:lnTo>
                    <a:pt x="1980" y="1028"/>
                  </a:lnTo>
                  <a:lnTo>
                    <a:pt x="1977" y="1068"/>
                  </a:lnTo>
                  <a:lnTo>
                    <a:pt x="1966" y="1104"/>
                  </a:lnTo>
                  <a:lnTo>
                    <a:pt x="1950" y="1138"/>
                  </a:lnTo>
                  <a:lnTo>
                    <a:pt x="1928" y="1168"/>
                  </a:lnTo>
                  <a:lnTo>
                    <a:pt x="1903" y="1195"/>
                  </a:lnTo>
                  <a:lnTo>
                    <a:pt x="1871" y="1217"/>
                  </a:lnTo>
                  <a:lnTo>
                    <a:pt x="1837" y="1232"/>
                  </a:lnTo>
                  <a:lnTo>
                    <a:pt x="1801" y="1243"/>
                  </a:lnTo>
                  <a:lnTo>
                    <a:pt x="1763" y="1246"/>
                  </a:lnTo>
                  <a:lnTo>
                    <a:pt x="1224" y="1246"/>
                  </a:lnTo>
                  <a:lnTo>
                    <a:pt x="1301" y="1119"/>
                  </a:lnTo>
                  <a:lnTo>
                    <a:pt x="1312" y="1096"/>
                  </a:lnTo>
                  <a:lnTo>
                    <a:pt x="1316" y="1073"/>
                  </a:lnTo>
                  <a:lnTo>
                    <a:pt x="1318" y="1049"/>
                  </a:lnTo>
                  <a:lnTo>
                    <a:pt x="1313" y="1024"/>
                  </a:lnTo>
                  <a:lnTo>
                    <a:pt x="1304" y="1001"/>
                  </a:lnTo>
                  <a:lnTo>
                    <a:pt x="1290" y="981"/>
                  </a:lnTo>
                  <a:lnTo>
                    <a:pt x="1273" y="964"/>
                  </a:lnTo>
                  <a:lnTo>
                    <a:pt x="1252" y="951"/>
                  </a:lnTo>
                  <a:lnTo>
                    <a:pt x="1229" y="942"/>
                  </a:lnTo>
                  <a:lnTo>
                    <a:pt x="1205" y="937"/>
                  </a:lnTo>
                  <a:lnTo>
                    <a:pt x="1055" y="929"/>
                  </a:lnTo>
                  <a:lnTo>
                    <a:pt x="1048" y="929"/>
                  </a:lnTo>
                  <a:lnTo>
                    <a:pt x="1023" y="931"/>
                  </a:lnTo>
                  <a:lnTo>
                    <a:pt x="998" y="940"/>
                  </a:lnTo>
                  <a:lnTo>
                    <a:pt x="977" y="952"/>
                  </a:lnTo>
                  <a:lnTo>
                    <a:pt x="958" y="969"/>
                  </a:lnTo>
                  <a:lnTo>
                    <a:pt x="944" y="989"/>
                  </a:lnTo>
                  <a:lnTo>
                    <a:pt x="800" y="1246"/>
                  </a:lnTo>
                  <a:lnTo>
                    <a:pt x="734" y="1246"/>
                  </a:lnTo>
                  <a:lnTo>
                    <a:pt x="690" y="1243"/>
                  </a:lnTo>
                  <a:lnTo>
                    <a:pt x="648" y="1234"/>
                  </a:lnTo>
                  <a:lnTo>
                    <a:pt x="608" y="1219"/>
                  </a:lnTo>
                  <a:lnTo>
                    <a:pt x="572" y="1198"/>
                  </a:lnTo>
                  <a:lnTo>
                    <a:pt x="539" y="1173"/>
                  </a:lnTo>
                  <a:lnTo>
                    <a:pt x="509" y="1144"/>
                  </a:lnTo>
                  <a:lnTo>
                    <a:pt x="484" y="1110"/>
                  </a:lnTo>
                  <a:lnTo>
                    <a:pt x="464" y="1074"/>
                  </a:lnTo>
                  <a:lnTo>
                    <a:pt x="449" y="1035"/>
                  </a:lnTo>
                  <a:lnTo>
                    <a:pt x="440" y="993"/>
                  </a:lnTo>
                  <a:lnTo>
                    <a:pt x="436" y="949"/>
                  </a:lnTo>
                  <a:lnTo>
                    <a:pt x="440" y="902"/>
                  </a:lnTo>
                  <a:lnTo>
                    <a:pt x="451" y="857"/>
                  </a:lnTo>
                  <a:lnTo>
                    <a:pt x="468" y="816"/>
                  </a:lnTo>
                  <a:lnTo>
                    <a:pt x="491" y="778"/>
                  </a:lnTo>
                  <a:lnTo>
                    <a:pt x="518" y="744"/>
                  </a:lnTo>
                  <a:lnTo>
                    <a:pt x="551" y="714"/>
                  </a:lnTo>
                  <a:lnTo>
                    <a:pt x="588" y="689"/>
                  </a:lnTo>
                  <a:lnTo>
                    <a:pt x="628" y="670"/>
                  </a:lnTo>
                  <a:lnTo>
                    <a:pt x="672" y="658"/>
                  </a:lnTo>
                  <a:lnTo>
                    <a:pt x="671" y="633"/>
                  </a:lnTo>
                  <a:lnTo>
                    <a:pt x="674" y="591"/>
                  </a:lnTo>
                  <a:lnTo>
                    <a:pt x="684" y="553"/>
                  </a:lnTo>
                  <a:lnTo>
                    <a:pt x="700" y="517"/>
                  </a:lnTo>
                  <a:lnTo>
                    <a:pt x="720" y="483"/>
                  </a:lnTo>
                  <a:lnTo>
                    <a:pt x="746" y="454"/>
                  </a:lnTo>
                  <a:lnTo>
                    <a:pt x="775" y="428"/>
                  </a:lnTo>
                  <a:lnTo>
                    <a:pt x="809" y="408"/>
                  </a:lnTo>
                  <a:lnTo>
                    <a:pt x="845" y="392"/>
                  </a:lnTo>
                  <a:lnTo>
                    <a:pt x="883" y="382"/>
                  </a:lnTo>
                  <a:lnTo>
                    <a:pt x="925" y="379"/>
                  </a:lnTo>
                  <a:lnTo>
                    <a:pt x="958" y="381"/>
                  </a:lnTo>
                  <a:lnTo>
                    <a:pt x="991" y="387"/>
                  </a:lnTo>
                  <a:lnTo>
                    <a:pt x="1021" y="398"/>
                  </a:lnTo>
                  <a:lnTo>
                    <a:pt x="1035" y="379"/>
                  </a:lnTo>
                  <a:lnTo>
                    <a:pt x="1048" y="361"/>
                  </a:lnTo>
                  <a:lnTo>
                    <a:pt x="1060" y="344"/>
                  </a:lnTo>
                  <a:lnTo>
                    <a:pt x="1073" y="328"/>
                  </a:lnTo>
                  <a:lnTo>
                    <a:pt x="1089" y="315"/>
                  </a:lnTo>
                  <a:lnTo>
                    <a:pt x="1106" y="301"/>
                  </a:lnTo>
                  <a:lnTo>
                    <a:pt x="1125" y="292"/>
                  </a:lnTo>
                  <a:lnTo>
                    <a:pt x="1148" y="282"/>
                  </a:lnTo>
                  <a:lnTo>
                    <a:pt x="1176" y="275"/>
                  </a:lnTo>
                  <a:lnTo>
                    <a:pt x="1209" y="270"/>
                  </a:lnTo>
                  <a:lnTo>
                    <a:pt x="1247" y="267"/>
                  </a:lnTo>
                  <a:lnTo>
                    <a:pt x="1291" y="267"/>
                  </a:lnTo>
                  <a:close/>
                  <a:moveTo>
                    <a:pt x="792" y="0"/>
                  </a:moveTo>
                  <a:lnTo>
                    <a:pt x="834" y="3"/>
                  </a:lnTo>
                  <a:lnTo>
                    <a:pt x="874" y="12"/>
                  </a:lnTo>
                  <a:lnTo>
                    <a:pt x="913" y="26"/>
                  </a:lnTo>
                  <a:lnTo>
                    <a:pt x="948" y="45"/>
                  </a:lnTo>
                  <a:lnTo>
                    <a:pt x="980" y="69"/>
                  </a:lnTo>
                  <a:lnTo>
                    <a:pt x="1008" y="97"/>
                  </a:lnTo>
                  <a:lnTo>
                    <a:pt x="1033" y="128"/>
                  </a:lnTo>
                  <a:lnTo>
                    <a:pt x="1053" y="162"/>
                  </a:lnTo>
                  <a:lnTo>
                    <a:pt x="1068" y="200"/>
                  </a:lnTo>
                  <a:lnTo>
                    <a:pt x="1037" y="219"/>
                  </a:lnTo>
                  <a:lnTo>
                    <a:pt x="1008" y="240"/>
                  </a:lnTo>
                  <a:lnTo>
                    <a:pt x="980" y="264"/>
                  </a:lnTo>
                  <a:lnTo>
                    <a:pt x="925" y="259"/>
                  </a:lnTo>
                  <a:lnTo>
                    <a:pt x="875" y="263"/>
                  </a:lnTo>
                  <a:lnTo>
                    <a:pt x="828" y="272"/>
                  </a:lnTo>
                  <a:lnTo>
                    <a:pt x="782" y="288"/>
                  </a:lnTo>
                  <a:lnTo>
                    <a:pt x="740" y="309"/>
                  </a:lnTo>
                  <a:lnTo>
                    <a:pt x="701" y="334"/>
                  </a:lnTo>
                  <a:lnTo>
                    <a:pt x="665" y="365"/>
                  </a:lnTo>
                  <a:lnTo>
                    <a:pt x="633" y="399"/>
                  </a:lnTo>
                  <a:lnTo>
                    <a:pt x="607" y="438"/>
                  </a:lnTo>
                  <a:lnTo>
                    <a:pt x="584" y="480"/>
                  </a:lnTo>
                  <a:lnTo>
                    <a:pt x="568" y="524"/>
                  </a:lnTo>
                  <a:lnTo>
                    <a:pt x="556" y="571"/>
                  </a:lnTo>
                  <a:lnTo>
                    <a:pt x="512" y="595"/>
                  </a:lnTo>
                  <a:lnTo>
                    <a:pt x="472" y="624"/>
                  </a:lnTo>
                  <a:lnTo>
                    <a:pt x="436" y="658"/>
                  </a:lnTo>
                  <a:lnTo>
                    <a:pt x="403" y="695"/>
                  </a:lnTo>
                  <a:lnTo>
                    <a:pt x="376" y="737"/>
                  </a:lnTo>
                  <a:lnTo>
                    <a:pt x="354" y="780"/>
                  </a:lnTo>
                  <a:lnTo>
                    <a:pt x="336" y="827"/>
                  </a:lnTo>
                  <a:lnTo>
                    <a:pt x="324" y="876"/>
                  </a:lnTo>
                  <a:lnTo>
                    <a:pt x="318" y="926"/>
                  </a:lnTo>
                  <a:lnTo>
                    <a:pt x="281" y="926"/>
                  </a:lnTo>
                  <a:lnTo>
                    <a:pt x="235" y="923"/>
                  </a:lnTo>
                  <a:lnTo>
                    <a:pt x="192" y="912"/>
                  </a:lnTo>
                  <a:lnTo>
                    <a:pt x="152" y="895"/>
                  </a:lnTo>
                  <a:lnTo>
                    <a:pt x="115" y="872"/>
                  </a:lnTo>
                  <a:lnTo>
                    <a:pt x="82" y="844"/>
                  </a:lnTo>
                  <a:lnTo>
                    <a:pt x="54" y="812"/>
                  </a:lnTo>
                  <a:lnTo>
                    <a:pt x="31" y="774"/>
                  </a:lnTo>
                  <a:lnTo>
                    <a:pt x="14" y="734"/>
                  </a:lnTo>
                  <a:lnTo>
                    <a:pt x="3" y="691"/>
                  </a:lnTo>
                  <a:lnTo>
                    <a:pt x="0" y="645"/>
                  </a:lnTo>
                  <a:lnTo>
                    <a:pt x="3" y="601"/>
                  </a:lnTo>
                  <a:lnTo>
                    <a:pt x="13" y="559"/>
                  </a:lnTo>
                  <a:lnTo>
                    <a:pt x="29" y="520"/>
                  </a:lnTo>
                  <a:lnTo>
                    <a:pt x="50" y="484"/>
                  </a:lnTo>
                  <a:lnTo>
                    <a:pt x="77" y="451"/>
                  </a:lnTo>
                  <a:lnTo>
                    <a:pt x="108" y="423"/>
                  </a:lnTo>
                  <a:lnTo>
                    <a:pt x="144" y="400"/>
                  </a:lnTo>
                  <a:lnTo>
                    <a:pt x="182" y="382"/>
                  </a:lnTo>
                  <a:lnTo>
                    <a:pt x="223" y="370"/>
                  </a:lnTo>
                  <a:lnTo>
                    <a:pt x="222" y="346"/>
                  </a:lnTo>
                  <a:lnTo>
                    <a:pt x="225" y="307"/>
                  </a:lnTo>
                  <a:lnTo>
                    <a:pt x="234" y="270"/>
                  </a:lnTo>
                  <a:lnTo>
                    <a:pt x="249" y="236"/>
                  </a:lnTo>
                  <a:lnTo>
                    <a:pt x="268" y="205"/>
                  </a:lnTo>
                  <a:lnTo>
                    <a:pt x="292" y="177"/>
                  </a:lnTo>
                  <a:lnTo>
                    <a:pt x="320" y="153"/>
                  </a:lnTo>
                  <a:lnTo>
                    <a:pt x="351" y="133"/>
                  </a:lnTo>
                  <a:lnTo>
                    <a:pt x="387" y="118"/>
                  </a:lnTo>
                  <a:lnTo>
                    <a:pt x="423" y="109"/>
                  </a:lnTo>
                  <a:lnTo>
                    <a:pt x="462" y="105"/>
                  </a:lnTo>
                  <a:lnTo>
                    <a:pt x="494" y="108"/>
                  </a:lnTo>
                  <a:lnTo>
                    <a:pt x="524" y="114"/>
                  </a:lnTo>
                  <a:lnTo>
                    <a:pt x="553" y="124"/>
                  </a:lnTo>
                  <a:lnTo>
                    <a:pt x="578" y="93"/>
                  </a:lnTo>
                  <a:lnTo>
                    <a:pt x="607" y="67"/>
                  </a:lnTo>
                  <a:lnTo>
                    <a:pt x="638" y="44"/>
                  </a:lnTo>
                  <a:lnTo>
                    <a:pt x="673" y="26"/>
                  </a:lnTo>
                  <a:lnTo>
                    <a:pt x="711" y="11"/>
                  </a:lnTo>
                  <a:lnTo>
                    <a:pt x="750" y="3"/>
                  </a:lnTo>
                  <a:lnTo>
                    <a:pt x="792" y="0"/>
                  </a:lnTo>
                  <a:close/>
                </a:path>
              </a:pathLst>
            </a:custGeom>
            <a:solidFill>
              <a:srgbClr val="AAD04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06">
              <a:extLst>
                <a:ext uri="{FF2B5EF4-FFF2-40B4-BE49-F238E27FC236}">
                  <a16:creationId xmlns:a16="http://schemas.microsoft.com/office/drawing/2014/main" id="{F089BD3E-6A97-41D2-B9E7-8CE844FEDE15}"/>
                </a:ext>
              </a:extLst>
            </p:cNvPr>
            <p:cNvSpPr>
              <a:spLocks noEditPoints="1"/>
            </p:cNvSpPr>
            <p:nvPr/>
          </p:nvSpPr>
          <p:spPr bwMode="auto">
            <a:xfrm>
              <a:off x="3785" y="2177"/>
              <a:ext cx="184" cy="281"/>
            </a:xfrm>
            <a:custGeom>
              <a:avLst/>
              <a:gdLst>
                <a:gd name="T0" fmla="*/ 241 w 918"/>
                <a:gd name="T1" fmla="*/ 598 h 1403"/>
                <a:gd name="T2" fmla="*/ 370 w 918"/>
                <a:gd name="T3" fmla="*/ 606 h 1403"/>
                <a:gd name="T4" fmla="*/ 200 w 918"/>
                <a:gd name="T5" fmla="*/ 882 h 1403"/>
                <a:gd name="T6" fmla="*/ 377 w 918"/>
                <a:gd name="T7" fmla="*/ 880 h 1403"/>
                <a:gd name="T8" fmla="*/ 0 w 918"/>
                <a:gd name="T9" fmla="*/ 1403 h 1403"/>
                <a:gd name="T10" fmla="*/ 211 w 918"/>
                <a:gd name="T11" fmla="*/ 939 h 1403"/>
                <a:gd name="T12" fmla="*/ 46 w 918"/>
                <a:gd name="T13" fmla="*/ 939 h 1403"/>
                <a:gd name="T14" fmla="*/ 241 w 918"/>
                <a:gd name="T15" fmla="*/ 598 h 1403"/>
                <a:gd name="T16" fmla="*/ 768 w 918"/>
                <a:gd name="T17" fmla="*/ 0 h 1403"/>
                <a:gd name="T18" fmla="*/ 918 w 918"/>
                <a:gd name="T19" fmla="*/ 8 h 1403"/>
                <a:gd name="T20" fmla="*/ 697 w 918"/>
                <a:gd name="T21" fmla="*/ 380 h 1403"/>
                <a:gd name="T22" fmla="*/ 902 w 918"/>
                <a:gd name="T23" fmla="*/ 377 h 1403"/>
                <a:gd name="T24" fmla="*/ 438 w 918"/>
                <a:gd name="T25" fmla="*/ 1039 h 1403"/>
                <a:gd name="T26" fmla="*/ 710 w 918"/>
                <a:gd name="T27" fmla="*/ 446 h 1403"/>
                <a:gd name="T28" fmla="*/ 519 w 918"/>
                <a:gd name="T29" fmla="*/ 446 h 1403"/>
                <a:gd name="T30" fmla="*/ 768 w 918"/>
                <a:gd name="T31"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8" h="1403">
                  <a:moveTo>
                    <a:pt x="241" y="598"/>
                  </a:moveTo>
                  <a:lnTo>
                    <a:pt x="370" y="606"/>
                  </a:lnTo>
                  <a:lnTo>
                    <a:pt x="200" y="882"/>
                  </a:lnTo>
                  <a:lnTo>
                    <a:pt x="377" y="880"/>
                  </a:lnTo>
                  <a:lnTo>
                    <a:pt x="0" y="1403"/>
                  </a:lnTo>
                  <a:lnTo>
                    <a:pt x="211" y="939"/>
                  </a:lnTo>
                  <a:lnTo>
                    <a:pt x="46" y="939"/>
                  </a:lnTo>
                  <a:lnTo>
                    <a:pt x="241" y="598"/>
                  </a:lnTo>
                  <a:close/>
                  <a:moveTo>
                    <a:pt x="768" y="0"/>
                  </a:moveTo>
                  <a:lnTo>
                    <a:pt x="918" y="8"/>
                  </a:lnTo>
                  <a:lnTo>
                    <a:pt x="697" y="380"/>
                  </a:lnTo>
                  <a:lnTo>
                    <a:pt x="902" y="377"/>
                  </a:lnTo>
                  <a:lnTo>
                    <a:pt x="438" y="1039"/>
                  </a:lnTo>
                  <a:lnTo>
                    <a:pt x="710" y="446"/>
                  </a:lnTo>
                  <a:lnTo>
                    <a:pt x="519" y="446"/>
                  </a:lnTo>
                  <a:lnTo>
                    <a:pt x="768"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27">
            <a:extLst>
              <a:ext uri="{FF2B5EF4-FFF2-40B4-BE49-F238E27FC236}">
                <a16:creationId xmlns:a16="http://schemas.microsoft.com/office/drawing/2014/main" id="{51CA69C1-35FC-4D10-91A6-0A114BB0026D}"/>
              </a:ext>
            </a:extLst>
          </p:cNvPr>
          <p:cNvGrpSpPr>
            <a:grpSpLocks noChangeAspect="1"/>
          </p:cNvGrpSpPr>
          <p:nvPr/>
        </p:nvGrpSpPr>
        <p:grpSpPr>
          <a:xfrm>
            <a:off x="6010641" y="6022342"/>
            <a:ext cx="412323" cy="733501"/>
            <a:chOff x="3213101" y="1905000"/>
            <a:chExt cx="301625" cy="536575"/>
          </a:xfrm>
        </p:grpSpPr>
        <p:sp useBgFill="1">
          <p:nvSpPr>
            <p:cNvPr id="29" name="Freeform 12">
              <a:extLst>
                <a:ext uri="{FF2B5EF4-FFF2-40B4-BE49-F238E27FC236}">
                  <a16:creationId xmlns:a16="http://schemas.microsoft.com/office/drawing/2014/main" id="{4FCD9475-2013-4632-B358-4734B04B3959}"/>
                </a:ext>
              </a:extLst>
            </p:cNvPr>
            <p:cNvSpPr>
              <a:spLocks/>
            </p:cNvSpPr>
            <p:nvPr/>
          </p:nvSpPr>
          <p:spPr bwMode="auto">
            <a:xfrm>
              <a:off x="3213101" y="1905000"/>
              <a:ext cx="301625" cy="536575"/>
            </a:xfrm>
            <a:custGeom>
              <a:avLst/>
              <a:gdLst>
                <a:gd name="T0" fmla="*/ 508 w 1333"/>
                <a:gd name="T1" fmla="*/ 4 h 2362"/>
                <a:gd name="T2" fmla="*/ 592 w 1333"/>
                <a:gd name="T3" fmla="*/ 30 h 2362"/>
                <a:gd name="T4" fmla="*/ 665 w 1333"/>
                <a:gd name="T5" fmla="*/ 77 h 2362"/>
                <a:gd name="T6" fmla="*/ 721 w 1333"/>
                <a:gd name="T7" fmla="*/ 142 h 2362"/>
                <a:gd name="T8" fmla="*/ 758 w 1333"/>
                <a:gd name="T9" fmla="*/ 220 h 2362"/>
                <a:gd name="T10" fmla="*/ 772 w 1333"/>
                <a:gd name="T11" fmla="*/ 307 h 2362"/>
                <a:gd name="T12" fmla="*/ 763 w 1333"/>
                <a:gd name="T13" fmla="*/ 386 h 2362"/>
                <a:gd name="T14" fmla="*/ 807 w 1333"/>
                <a:gd name="T15" fmla="*/ 412 h 2362"/>
                <a:gd name="T16" fmla="*/ 898 w 1333"/>
                <a:gd name="T17" fmla="*/ 374 h 2362"/>
                <a:gd name="T18" fmla="*/ 978 w 1333"/>
                <a:gd name="T19" fmla="*/ 314 h 2362"/>
                <a:gd name="T20" fmla="*/ 1049 w 1333"/>
                <a:gd name="T21" fmla="*/ 267 h 2362"/>
                <a:gd name="T22" fmla="*/ 1101 w 1333"/>
                <a:gd name="T23" fmla="*/ 251 h 2362"/>
                <a:gd name="T24" fmla="*/ 1157 w 1333"/>
                <a:gd name="T25" fmla="*/ 251 h 2362"/>
                <a:gd name="T26" fmla="*/ 1209 w 1333"/>
                <a:gd name="T27" fmla="*/ 268 h 2362"/>
                <a:gd name="T28" fmla="*/ 1255 w 1333"/>
                <a:gd name="T29" fmla="*/ 300 h 2362"/>
                <a:gd name="T30" fmla="*/ 1296 w 1333"/>
                <a:gd name="T31" fmla="*/ 342 h 2362"/>
                <a:gd name="T32" fmla="*/ 1325 w 1333"/>
                <a:gd name="T33" fmla="*/ 397 h 2362"/>
                <a:gd name="T34" fmla="*/ 1333 w 1333"/>
                <a:gd name="T35" fmla="*/ 457 h 2362"/>
                <a:gd name="T36" fmla="*/ 1320 w 1333"/>
                <a:gd name="T37" fmla="*/ 518 h 2362"/>
                <a:gd name="T38" fmla="*/ 1290 w 1333"/>
                <a:gd name="T39" fmla="*/ 570 h 2362"/>
                <a:gd name="T40" fmla="*/ 1247 w 1333"/>
                <a:gd name="T41" fmla="*/ 611 h 2362"/>
                <a:gd name="T42" fmla="*/ 1197 w 1333"/>
                <a:gd name="T43" fmla="*/ 652 h 2362"/>
                <a:gd name="T44" fmla="*/ 1140 w 1333"/>
                <a:gd name="T45" fmla="*/ 697 h 2362"/>
                <a:gd name="T46" fmla="*/ 1084 w 1333"/>
                <a:gd name="T47" fmla="*/ 737 h 2362"/>
                <a:gd name="T48" fmla="*/ 1030 w 1333"/>
                <a:gd name="T49" fmla="*/ 771 h 2362"/>
                <a:gd name="T50" fmla="*/ 957 w 1333"/>
                <a:gd name="T51" fmla="*/ 804 h 2362"/>
                <a:gd name="T52" fmla="*/ 878 w 1333"/>
                <a:gd name="T53" fmla="*/ 832 h 2362"/>
                <a:gd name="T54" fmla="*/ 823 w 1333"/>
                <a:gd name="T55" fmla="*/ 1353 h 2362"/>
                <a:gd name="T56" fmla="*/ 790 w 1333"/>
                <a:gd name="T57" fmla="*/ 2218 h 2362"/>
                <a:gd name="T58" fmla="*/ 767 w 1333"/>
                <a:gd name="T59" fmla="*/ 2275 h 2362"/>
                <a:gd name="T60" fmla="*/ 726 w 1333"/>
                <a:gd name="T61" fmla="*/ 2321 h 2362"/>
                <a:gd name="T62" fmla="*/ 673 w 1333"/>
                <a:gd name="T63" fmla="*/ 2351 h 2362"/>
                <a:gd name="T64" fmla="*/ 611 w 1333"/>
                <a:gd name="T65" fmla="*/ 2362 h 2362"/>
                <a:gd name="T66" fmla="*/ 539 w 1333"/>
                <a:gd name="T67" fmla="*/ 2360 h 2362"/>
                <a:gd name="T68" fmla="*/ 487 w 1333"/>
                <a:gd name="T69" fmla="*/ 2343 h 2362"/>
                <a:gd name="T70" fmla="*/ 440 w 1333"/>
                <a:gd name="T71" fmla="*/ 2343 h 2362"/>
                <a:gd name="T72" fmla="*/ 389 w 1333"/>
                <a:gd name="T73" fmla="*/ 2360 h 2362"/>
                <a:gd name="T74" fmla="*/ 317 w 1333"/>
                <a:gd name="T75" fmla="*/ 2362 h 2362"/>
                <a:gd name="T76" fmla="*/ 254 w 1333"/>
                <a:gd name="T77" fmla="*/ 2351 h 2362"/>
                <a:gd name="T78" fmla="*/ 202 w 1333"/>
                <a:gd name="T79" fmla="*/ 2322 h 2362"/>
                <a:gd name="T80" fmla="*/ 161 w 1333"/>
                <a:gd name="T81" fmla="*/ 2276 h 2362"/>
                <a:gd name="T82" fmla="*/ 137 w 1333"/>
                <a:gd name="T83" fmla="*/ 2219 h 2362"/>
                <a:gd name="T84" fmla="*/ 103 w 1333"/>
                <a:gd name="T85" fmla="*/ 1339 h 2362"/>
                <a:gd name="T86" fmla="*/ 51 w 1333"/>
                <a:gd name="T87" fmla="*/ 1299 h 2362"/>
                <a:gd name="T88" fmla="*/ 16 w 1333"/>
                <a:gd name="T89" fmla="*/ 1246 h 2362"/>
                <a:gd name="T90" fmla="*/ 0 w 1333"/>
                <a:gd name="T91" fmla="*/ 1185 h 2362"/>
                <a:gd name="T92" fmla="*/ 30 w 1333"/>
                <a:gd name="T93" fmla="*/ 714 h 2362"/>
                <a:gd name="T94" fmla="*/ 45 w 1333"/>
                <a:gd name="T95" fmla="*/ 642 h 2362"/>
                <a:gd name="T96" fmla="*/ 73 w 1333"/>
                <a:gd name="T97" fmla="*/ 583 h 2362"/>
                <a:gd name="T98" fmla="*/ 111 w 1333"/>
                <a:gd name="T99" fmla="*/ 537 h 2362"/>
                <a:gd name="T100" fmla="*/ 155 w 1333"/>
                <a:gd name="T101" fmla="*/ 502 h 2362"/>
                <a:gd name="T102" fmla="*/ 204 w 1333"/>
                <a:gd name="T103" fmla="*/ 476 h 2362"/>
                <a:gd name="T104" fmla="*/ 173 w 1333"/>
                <a:gd name="T105" fmla="*/ 414 h 2362"/>
                <a:gd name="T106" fmla="*/ 157 w 1333"/>
                <a:gd name="T107" fmla="*/ 344 h 2362"/>
                <a:gd name="T108" fmla="*/ 159 w 1333"/>
                <a:gd name="T109" fmla="*/ 263 h 2362"/>
                <a:gd name="T110" fmla="*/ 185 w 1333"/>
                <a:gd name="T111" fmla="*/ 180 h 2362"/>
                <a:gd name="T112" fmla="*/ 232 w 1333"/>
                <a:gd name="T113" fmla="*/ 107 h 2362"/>
                <a:gd name="T114" fmla="*/ 297 w 1333"/>
                <a:gd name="T115" fmla="*/ 51 h 2362"/>
                <a:gd name="T116" fmla="*/ 375 w 1333"/>
                <a:gd name="T117" fmla="*/ 14 h 2362"/>
                <a:gd name="T118" fmla="*/ 463 w 1333"/>
                <a:gd name="T119" fmla="*/ 0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33" h="2362">
                  <a:moveTo>
                    <a:pt x="463" y="0"/>
                  </a:moveTo>
                  <a:lnTo>
                    <a:pt x="508" y="4"/>
                  </a:lnTo>
                  <a:lnTo>
                    <a:pt x="551" y="14"/>
                  </a:lnTo>
                  <a:lnTo>
                    <a:pt x="592" y="30"/>
                  </a:lnTo>
                  <a:lnTo>
                    <a:pt x="631" y="51"/>
                  </a:lnTo>
                  <a:lnTo>
                    <a:pt x="665" y="77"/>
                  </a:lnTo>
                  <a:lnTo>
                    <a:pt x="695" y="107"/>
                  </a:lnTo>
                  <a:lnTo>
                    <a:pt x="721" y="142"/>
                  </a:lnTo>
                  <a:lnTo>
                    <a:pt x="742" y="180"/>
                  </a:lnTo>
                  <a:lnTo>
                    <a:pt x="758" y="220"/>
                  </a:lnTo>
                  <a:lnTo>
                    <a:pt x="769" y="263"/>
                  </a:lnTo>
                  <a:lnTo>
                    <a:pt x="772" y="307"/>
                  </a:lnTo>
                  <a:lnTo>
                    <a:pt x="770" y="348"/>
                  </a:lnTo>
                  <a:lnTo>
                    <a:pt x="763" y="386"/>
                  </a:lnTo>
                  <a:lnTo>
                    <a:pt x="751" y="424"/>
                  </a:lnTo>
                  <a:lnTo>
                    <a:pt x="807" y="412"/>
                  </a:lnTo>
                  <a:lnTo>
                    <a:pt x="864" y="402"/>
                  </a:lnTo>
                  <a:lnTo>
                    <a:pt x="898" y="374"/>
                  </a:lnTo>
                  <a:lnTo>
                    <a:pt x="936" y="344"/>
                  </a:lnTo>
                  <a:lnTo>
                    <a:pt x="978" y="314"/>
                  </a:lnTo>
                  <a:lnTo>
                    <a:pt x="1026" y="281"/>
                  </a:lnTo>
                  <a:lnTo>
                    <a:pt x="1049" y="267"/>
                  </a:lnTo>
                  <a:lnTo>
                    <a:pt x="1074" y="258"/>
                  </a:lnTo>
                  <a:lnTo>
                    <a:pt x="1101" y="251"/>
                  </a:lnTo>
                  <a:lnTo>
                    <a:pt x="1128" y="249"/>
                  </a:lnTo>
                  <a:lnTo>
                    <a:pt x="1157" y="251"/>
                  </a:lnTo>
                  <a:lnTo>
                    <a:pt x="1183" y="258"/>
                  </a:lnTo>
                  <a:lnTo>
                    <a:pt x="1209" y="268"/>
                  </a:lnTo>
                  <a:lnTo>
                    <a:pt x="1233" y="282"/>
                  </a:lnTo>
                  <a:lnTo>
                    <a:pt x="1255" y="300"/>
                  </a:lnTo>
                  <a:lnTo>
                    <a:pt x="1276" y="320"/>
                  </a:lnTo>
                  <a:lnTo>
                    <a:pt x="1296" y="342"/>
                  </a:lnTo>
                  <a:lnTo>
                    <a:pt x="1313" y="369"/>
                  </a:lnTo>
                  <a:lnTo>
                    <a:pt x="1325" y="397"/>
                  </a:lnTo>
                  <a:lnTo>
                    <a:pt x="1331" y="427"/>
                  </a:lnTo>
                  <a:lnTo>
                    <a:pt x="1333" y="457"/>
                  </a:lnTo>
                  <a:lnTo>
                    <a:pt x="1329" y="489"/>
                  </a:lnTo>
                  <a:lnTo>
                    <a:pt x="1320" y="518"/>
                  </a:lnTo>
                  <a:lnTo>
                    <a:pt x="1308" y="546"/>
                  </a:lnTo>
                  <a:lnTo>
                    <a:pt x="1290" y="570"/>
                  </a:lnTo>
                  <a:lnTo>
                    <a:pt x="1269" y="593"/>
                  </a:lnTo>
                  <a:lnTo>
                    <a:pt x="1247" y="611"/>
                  </a:lnTo>
                  <a:lnTo>
                    <a:pt x="1223" y="631"/>
                  </a:lnTo>
                  <a:lnTo>
                    <a:pt x="1197" y="652"/>
                  </a:lnTo>
                  <a:lnTo>
                    <a:pt x="1168" y="675"/>
                  </a:lnTo>
                  <a:lnTo>
                    <a:pt x="1140" y="697"/>
                  </a:lnTo>
                  <a:lnTo>
                    <a:pt x="1111" y="718"/>
                  </a:lnTo>
                  <a:lnTo>
                    <a:pt x="1084" y="737"/>
                  </a:lnTo>
                  <a:lnTo>
                    <a:pt x="1059" y="754"/>
                  </a:lnTo>
                  <a:lnTo>
                    <a:pt x="1030" y="771"/>
                  </a:lnTo>
                  <a:lnTo>
                    <a:pt x="995" y="787"/>
                  </a:lnTo>
                  <a:lnTo>
                    <a:pt x="957" y="804"/>
                  </a:lnTo>
                  <a:lnTo>
                    <a:pt x="917" y="819"/>
                  </a:lnTo>
                  <a:lnTo>
                    <a:pt x="878" y="832"/>
                  </a:lnTo>
                  <a:lnTo>
                    <a:pt x="839" y="844"/>
                  </a:lnTo>
                  <a:lnTo>
                    <a:pt x="823" y="1353"/>
                  </a:lnTo>
                  <a:lnTo>
                    <a:pt x="795" y="2186"/>
                  </a:lnTo>
                  <a:lnTo>
                    <a:pt x="790" y="2218"/>
                  </a:lnTo>
                  <a:lnTo>
                    <a:pt x="781" y="2248"/>
                  </a:lnTo>
                  <a:lnTo>
                    <a:pt x="767" y="2275"/>
                  </a:lnTo>
                  <a:lnTo>
                    <a:pt x="748" y="2300"/>
                  </a:lnTo>
                  <a:lnTo>
                    <a:pt x="726" y="2321"/>
                  </a:lnTo>
                  <a:lnTo>
                    <a:pt x="701" y="2339"/>
                  </a:lnTo>
                  <a:lnTo>
                    <a:pt x="673" y="2351"/>
                  </a:lnTo>
                  <a:lnTo>
                    <a:pt x="643" y="2359"/>
                  </a:lnTo>
                  <a:lnTo>
                    <a:pt x="611" y="2362"/>
                  </a:lnTo>
                  <a:lnTo>
                    <a:pt x="567" y="2362"/>
                  </a:lnTo>
                  <a:lnTo>
                    <a:pt x="539" y="2360"/>
                  </a:lnTo>
                  <a:lnTo>
                    <a:pt x="512" y="2354"/>
                  </a:lnTo>
                  <a:lnTo>
                    <a:pt x="487" y="2343"/>
                  </a:lnTo>
                  <a:lnTo>
                    <a:pt x="464" y="2330"/>
                  </a:lnTo>
                  <a:lnTo>
                    <a:pt x="440" y="2343"/>
                  </a:lnTo>
                  <a:lnTo>
                    <a:pt x="416" y="2354"/>
                  </a:lnTo>
                  <a:lnTo>
                    <a:pt x="389" y="2360"/>
                  </a:lnTo>
                  <a:lnTo>
                    <a:pt x="361" y="2362"/>
                  </a:lnTo>
                  <a:lnTo>
                    <a:pt x="317" y="2362"/>
                  </a:lnTo>
                  <a:lnTo>
                    <a:pt x="285" y="2359"/>
                  </a:lnTo>
                  <a:lnTo>
                    <a:pt x="254" y="2351"/>
                  </a:lnTo>
                  <a:lnTo>
                    <a:pt x="227" y="2339"/>
                  </a:lnTo>
                  <a:lnTo>
                    <a:pt x="202" y="2322"/>
                  </a:lnTo>
                  <a:lnTo>
                    <a:pt x="179" y="2301"/>
                  </a:lnTo>
                  <a:lnTo>
                    <a:pt x="161" y="2276"/>
                  </a:lnTo>
                  <a:lnTo>
                    <a:pt x="147" y="2249"/>
                  </a:lnTo>
                  <a:lnTo>
                    <a:pt x="137" y="2219"/>
                  </a:lnTo>
                  <a:lnTo>
                    <a:pt x="133" y="2188"/>
                  </a:lnTo>
                  <a:lnTo>
                    <a:pt x="103" y="1339"/>
                  </a:lnTo>
                  <a:lnTo>
                    <a:pt x="75" y="1321"/>
                  </a:lnTo>
                  <a:lnTo>
                    <a:pt x="51" y="1299"/>
                  </a:lnTo>
                  <a:lnTo>
                    <a:pt x="30" y="1274"/>
                  </a:lnTo>
                  <a:lnTo>
                    <a:pt x="16" y="1246"/>
                  </a:lnTo>
                  <a:lnTo>
                    <a:pt x="5" y="1217"/>
                  </a:lnTo>
                  <a:lnTo>
                    <a:pt x="0" y="1185"/>
                  </a:lnTo>
                  <a:lnTo>
                    <a:pt x="0" y="1151"/>
                  </a:lnTo>
                  <a:lnTo>
                    <a:pt x="30" y="714"/>
                  </a:lnTo>
                  <a:lnTo>
                    <a:pt x="36" y="677"/>
                  </a:lnTo>
                  <a:lnTo>
                    <a:pt x="45" y="642"/>
                  </a:lnTo>
                  <a:lnTo>
                    <a:pt x="57" y="612"/>
                  </a:lnTo>
                  <a:lnTo>
                    <a:pt x="73" y="583"/>
                  </a:lnTo>
                  <a:lnTo>
                    <a:pt x="91" y="559"/>
                  </a:lnTo>
                  <a:lnTo>
                    <a:pt x="111" y="537"/>
                  </a:lnTo>
                  <a:lnTo>
                    <a:pt x="133" y="518"/>
                  </a:lnTo>
                  <a:lnTo>
                    <a:pt x="155" y="502"/>
                  </a:lnTo>
                  <a:lnTo>
                    <a:pt x="179" y="488"/>
                  </a:lnTo>
                  <a:lnTo>
                    <a:pt x="204" y="476"/>
                  </a:lnTo>
                  <a:lnTo>
                    <a:pt x="187" y="447"/>
                  </a:lnTo>
                  <a:lnTo>
                    <a:pt x="173" y="414"/>
                  </a:lnTo>
                  <a:lnTo>
                    <a:pt x="164" y="380"/>
                  </a:lnTo>
                  <a:lnTo>
                    <a:pt x="157" y="344"/>
                  </a:lnTo>
                  <a:lnTo>
                    <a:pt x="155" y="307"/>
                  </a:lnTo>
                  <a:lnTo>
                    <a:pt x="159" y="263"/>
                  </a:lnTo>
                  <a:lnTo>
                    <a:pt x="169" y="220"/>
                  </a:lnTo>
                  <a:lnTo>
                    <a:pt x="185" y="180"/>
                  </a:lnTo>
                  <a:lnTo>
                    <a:pt x="206" y="142"/>
                  </a:lnTo>
                  <a:lnTo>
                    <a:pt x="232" y="107"/>
                  </a:lnTo>
                  <a:lnTo>
                    <a:pt x="263" y="77"/>
                  </a:lnTo>
                  <a:lnTo>
                    <a:pt x="297" y="51"/>
                  </a:lnTo>
                  <a:lnTo>
                    <a:pt x="335" y="30"/>
                  </a:lnTo>
                  <a:lnTo>
                    <a:pt x="375" y="14"/>
                  </a:lnTo>
                  <a:lnTo>
                    <a:pt x="418" y="4"/>
                  </a:lnTo>
                  <a:lnTo>
                    <a:pt x="46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3">
              <a:extLst>
                <a:ext uri="{FF2B5EF4-FFF2-40B4-BE49-F238E27FC236}">
                  <a16:creationId xmlns:a16="http://schemas.microsoft.com/office/drawing/2014/main" id="{4AAF9482-EEC9-4C97-A7FA-E957AC82C4FD}"/>
                </a:ext>
              </a:extLst>
            </p:cNvPr>
            <p:cNvSpPr>
              <a:spLocks noEditPoints="1"/>
            </p:cNvSpPr>
            <p:nvPr/>
          </p:nvSpPr>
          <p:spPr bwMode="auto">
            <a:xfrm>
              <a:off x="3238501" y="1930400"/>
              <a:ext cx="250825" cy="485775"/>
            </a:xfrm>
            <a:custGeom>
              <a:avLst/>
              <a:gdLst>
                <a:gd name="T0" fmla="*/ 1049 w 1108"/>
                <a:gd name="T1" fmla="*/ 257 h 2136"/>
                <a:gd name="T2" fmla="*/ 1091 w 1108"/>
                <a:gd name="T3" fmla="*/ 293 h 2136"/>
                <a:gd name="T4" fmla="*/ 1108 w 1108"/>
                <a:gd name="T5" fmla="*/ 342 h 2136"/>
                <a:gd name="T6" fmla="*/ 1084 w 1108"/>
                <a:gd name="T7" fmla="*/ 394 h 2136"/>
                <a:gd name="T8" fmla="*/ 1009 w 1108"/>
                <a:gd name="T9" fmla="*/ 456 h 2136"/>
                <a:gd name="T10" fmla="*/ 930 w 1108"/>
                <a:gd name="T11" fmla="*/ 517 h 2136"/>
                <a:gd name="T12" fmla="*/ 866 w 1108"/>
                <a:gd name="T13" fmla="*/ 558 h 2136"/>
                <a:gd name="T14" fmla="*/ 786 w 1108"/>
                <a:gd name="T15" fmla="*/ 593 h 2136"/>
                <a:gd name="T16" fmla="*/ 698 w 1108"/>
                <a:gd name="T17" fmla="*/ 622 h 2136"/>
                <a:gd name="T18" fmla="*/ 630 w 1108"/>
                <a:gd name="T19" fmla="*/ 639 h 2136"/>
                <a:gd name="T20" fmla="*/ 613 w 1108"/>
                <a:gd name="T21" fmla="*/ 776 h 2136"/>
                <a:gd name="T22" fmla="*/ 608 w 1108"/>
                <a:gd name="T23" fmla="*/ 929 h 2136"/>
                <a:gd name="T24" fmla="*/ 605 w 1108"/>
                <a:gd name="T25" fmla="*/ 1032 h 2136"/>
                <a:gd name="T26" fmla="*/ 603 w 1108"/>
                <a:gd name="T27" fmla="*/ 1099 h 2136"/>
                <a:gd name="T28" fmla="*/ 601 w 1108"/>
                <a:gd name="T29" fmla="*/ 1140 h 2136"/>
                <a:gd name="T30" fmla="*/ 600 w 1108"/>
                <a:gd name="T31" fmla="*/ 1169 h 2136"/>
                <a:gd name="T32" fmla="*/ 599 w 1108"/>
                <a:gd name="T33" fmla="*/ 1197 h 2136"/>
                <a:gd name="T34" fmla="*/ 598 w 1108"/>
                <a:gd name="T35" fmla="*/ 1236 h 2136"/>
                <a:gd name="T36" fmla="*/ 560 w 1108"/>
                <a:gd name="T37" fmla="*/ 2103 h 2136"/>
                <a:gd name="T38" fmla="*/ 517 w 1108"/>
                <a:gd name="T39" fmla="*/ 2134 h 2136"/>
                <a:gd name="T40" fmla="*/ 436 w 1108"/>
                <a:gd name="T41" fmla="*/ 2134 h 2136"/>
                <a:gd name="T42" fmla="*/ 393 w 1108"/>
                <a:gd name="T43" fmla="*/ 2101 h 2136"/>
                <a:gd name="T44" fmla="*/ 383 w 1108"/>
                <a:gd name="T45" fmla="*/ 1353 h 2136"/>
                <a:gd name="T46" fmla="*/ 318 w 1108"/>
                <a:gd name="T47" fmla="*/ 2084 h 2136"/>
                <a:gd name="T48" fmla="*/ 285 w 1108"/>
                <a:gd name="T49" fmla="*/ 2126 h 2136"/>
                <a:gd name="T50" fmla="*/ 205 w 1108"/>
                <a:gd name="T51" fmla="*/ 2136 h 2136"/>
                <a:gd name="T52" fmla="*/ 155 w 1108"/>
                <a:gd name="T53" fmla="*/ 2117 h 2136"/>
                <a:gd name="T54" fmla="*/ 133 w 1108"/>
                <a:gd name="T55" fmla="*/ 2069 h 2136"/>
                <a:gd name="T56" fmla="*/ 55 w 1108"/>
                <a:gd name="T57" fmla="*/ 1131 h 2136"/>
                <a:gd name="T58" fmla="*/ 11 w 1108"/>
                <a:gd name="T59" fmla="*/ 1098 h 2136"/>
                <a:gd name="T60" fmla="*/ 0 w 1108"/>
                <a:gd name="T61" fmla="*/ 1047 h 2136"/>
                <a:gd name="T62" fmla="*/ 42 w 1108"/>
                <a:gd name="T63" fmla="*/ 557 h 2136"/>
                <a:gd name="T64" fmla="*/ 80 w 1108"/>
                <a:gd name="T65" fmla="*/ 501 h 2136"/>
                <a:gd name="T66" fmla="*/ 131 w 1108"/>
                <a:gd name="T67" fmla="*/ 469 h 2136"/>
                <a:gd name="T68" fmla="*/ 191 w 1108"/>
                <a:gd name="T69" fmla="*/ 455 h 2136"/>
                <a:gd name="T70" fmla="*/ 298 w 1108"/>
                <a:gd name="T71" fmla="*/ 448 h 2136"/>
                <a:gd name="T72" fmla="*/ 420 w 1108"/>
                <a:gd name="T73" fmla="*/ 449 h 2136"/>
                <a:gd name="T74" fmla="*/ 527 w 1108"/>
                <a:gd name="T75" fmla="*/ 457 h 2136"/>
                <a:gd name="T76" fmla="*/ 728 w 1108"/>
                <a:gd name="T77" fmla="*/ 407 h 2136"/>
                <a:gd name="T78" fmla="*/ 882 w 1108"/>
                <a:gd name="T79" fmla="*/ 329 h 2136"/>
                <a:gd name="T80" fmla="*/ 994 w 1108"/>
                <a:gd name="T81" fmla="*/ 252 h 2136"/>
                <a:gd name="T82" fmla="*/ 386 w 1108"/>
                <a:gd name="T83" fmla="*/ 3 h 2136"/>
                <a:gd name="T84" fmla="*/ 477 w 1108"/>
                <a:gd name="T85" fmla="*/ 46 h 2136"/>
                <a:gd name="T86" fmla="*/ 535 w 1108"/>
                <a:gd name="T87" fmla="*/ 128 h 2136"/>
                <a:gd name="T88" fmla="*/ 545 w 1108"/>
                <a:gd name="T89" fmla="*/ 231 h 2136"/>
                <a:gd name="T90" fmla="*/ 503 w 1108"/>
                <a:gd name="T91" fmla="*/ 323 h 2136"/>
                <a:gd name="T92" fmla="*/ 420 w 1108"/>
                <a:gd name="T93" fmla="*/ 382 h 2136"/>
                <a:gd name="T94" fmla="*/ 317 w 1108"/>
                <a:gd name="T95" fmla="*/ 392 h 2136"/>
                <a:gd name="T96" fmla="*/ 225 w 1108"/>
                <a:gd name="T97" fmla="*/ 348 h 2136"/>
                <a:gd name="T98" fmla="*/ 168 w 1108"/>
                <a:gd name="T99" fmla="*/ 265 h 2136"/>
                <a:gd name="T100" fmla="*/ 159 w 1108"/>
                <a:gd name="T101" fmla="*/ 161 h 2136"/>
                <a:gd name="T102" fmla="*/ 203 w 1108"/>
                <a:gd name="T103" fmla="*/ 70 h 2136"/>
                <a:gd name="T104" fmla="*/ 284 w 1108"/>
                <a:gd name="T105" fmla="*/ 13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8" h="2136">
                  <a:moveTo>
                    <a:pt x="1013" y="249"/>
                  </a:moveTo>
                  <a:lnTo>
                    <a:pt x="1031" y="251"/>
                  </a:lnTo>
                  <a:lnTo>
                    <a:pt x="1049" y="257"/>
                  </a:lnTo>
                  <a:lnTo>
                    <a:pt x="1065" y="266"/>
                  </a:lnTo>
                  <a:lnTo>
                    <a:pt x="1079" y="279"/>
                  </a:lnTo>
                  <a:lnTo>
                    <a:pt x="1091" y="293"/>
                  </a:lnTo>
                  <a:lnTo>
                    <a:pt x="1101" y="308"/>
                  </a:lnTo>
                  <a:lnTo>
                    <a:pt x="1107" y="325"/>
                  </a:lnTo>
                  <a:lnTo>
                    <a:pt x="1108" y="342"/>
                  </a:lnTo>
                  <a:lnTo>
                    <a:pt x="1105" y="361"/>
                  </a:lnTo>
                  <a:lnTo>
                    <a:pt x="1096" y="379"/>
                  </a:lnTo>
                  <a:lnTo>
                    <a:pt x="1084" y="394"/>
                  </a:lnTo>
                  <a:lnTo>
                    <a:pt x="1060" y="414"/>
                  </a:lnTo>
                  <a:lnTo>
                    <a:pt x="1035" y="434"/>
                  </a:lnTo>
                  <a:lnTo>
                    <a:pt x="1009" y="456"/>
                  </a:lnTo>
                  <a:lnTo>
                    <a:pt x="981" y="477"/>
                  </a:lnTo>
                  <a:lnTo>
                    <a:pt x="955" y="498"/>
                  </a:lnTo>
                  <a:lnTo>
                    <a:pt x="930" y="517"/>
                  </a:lnTo>
                  <a:lnTo>
                    <a:pt x="907" y="532"/>
                  </a:lnTo>
                  <a:lnTo>
                    <a:pt x="887" y="546"/>
                  </a:lnTo>
                  <a:lnTo>
                    <a:pt x="866" y="558"/>
                  </a:lnTo>
                  <a:lnTo>
                    <a:pt x="842" y="569"/>
                  </a:lnTo>
                  <a:lnTo>
                    <a:pt x="814" y="582"/>
                  </a:lnTo>
                  <a:lnTo>
                    <a:pt x="786" y="593"/>
                  </a:lnTo>
                  <a:lnTo>
                    <a:pt x="756" y="603"/>
                  </a:lnTo>
                  <a:lnTo>
                    <a:pt x="727" y="614"/>
                  </a:lnTo>
                  <a:lnTo>
                    <a:pt x="698" y="622"/>
                  </a:lnTo>
                  <a:lnTo>
                    <a:pt x="673" y="630"/>
                  </a:lnTo>
                  <a:lnTo>
                    <a:pt x="649" y="636"/>
                  </a:lnTo>
                  <a:lnTo>
                    <a:pt x="630" y="639"/>
                  </a:lnTo>
                  <a:lnTo>
                    <a:pt x="617" y="641"/>
                  </a:lnTo>
                  <a:lnTo>
                    <a:pt x="615" y="713"/>
                  </a:lnTo>
                  <a:lnTo>
                    <a:pt x="613" y="776"/>
                  </a:lnTo>
                  <a:lnTo>
                    <a:pt x="611" y="833"/>
                  </a:lnTo>
                  <a:lnTo>
                    <a:pt x="609" y="884"/>
                  </a:lnTo>
                  <a:lnTo>
                    <a:pt x="608" y="929"/>
                  </a:lnTo>
                  <a:lnTo>
                    <a:pt x="606" y="969"/>
                  </a:lnTo>
                  <a:lnTo>
                    <a:pt x="605" y="1003"/>
                  </a:lnTo>
                  <a:lnTo>
                    <a:pt x="605" y="1032"/>
                  </a:lnTo>
                  <a:lnTo>
                    <a:pt x="604" y="1058"/>
                  </a:lnTo>
                  <a:lnTo>
                    <a:pt x="603" y="1080"/>
                  </a:lnTo>
                  <a:lnTo>
                    <a:pt x="603" y="1099"/>
                  </a:lnTo>
                  <a:lnTo>
                    <a:pt x="602" y="1114"/>
                  </a:lnTo>
                  <a:lnTo>
                    <a:pt x="602" y="1128"/>
                  </a:lnTo>
                  <a:lnTo>
                    <a:pt x="601" y="1140"/>
                  </a:lnTo>
                  <a:lnTo>
                    <a:pt x="601" y="1150"/>
                  </a:lnTo>
                  <a:lnTo>
                    <a:pt x="601" y="1160"/>
                  </a:lnTo>
                  <a:lnTo>
                    <a:pt x="600" y="1169"/>
                  </a:lnTo>
                  <a:lnTo>
                    <a:pt x="600" y="1178"/>
                  </a:lnTo>
                  <a:lnTo>
                    <a:pt x="600" y="1186"/>
                  </a:lnTo>
                  <a:lnTo>
                    <a:pt x="599" y="1197"/>
                  </a:lnTo>
                  <a:lnTo>
                    <a:pt x="599" y="1207"/>
                  </a:lnTo>
                  <a:lnTo>
                    <a:pt x="599" y="1221"/>
                  </a:lnTo>
                  <a:lnTo>
                    <a:pt x="598" y="1236"/>
                  </a:lnTo>
                  <a:lnTo>
                    <a:pt x="570" y="2069"/>
                  </a:lnTo>
                  <a:lnTo>
                    <a:pt x="567" y="2087"/>
                  </a:lnTo>
                  <a:lnTo>
                    <a:pt x="560" y="2103"/>
                  </a:lnTo>
                  <a:lnTo>
                    <a:pt x="548" y="2117"/>
                  </a:lnTo>
                  <a:lnTo>
                    <a:pt x="534" y="2128"/>
                  </a:lnTo>
                  <a:lnTo>
                    <a:pt x="517" y="2134"/>
                  </a:lnTo>
                  <a:lnTo>
                    <a:pt x="499" y="2136"/>
                  </a:lnTo>
                  <a:lnTo>
                    <a:pt x="455" y="2136"/>
                  </a:lnTo>
                  <a:lnTo>
                    <a:pt x="436" y="2134"/>
                  </a:lnTo>
                  <a:lnTo>
                    <a:pt x="419" y="2126"/>
                  </a:lnTo>
                  <a:lnTo>
                    <a:pt x="404" y="2116"/>
                  </a:lnTo>
                  <a:lnTo>
                    <a:pt x="393" y="2101"/>
                  </a:lnTo>
                  <a:lnTo>
                    <a:pt x="386" y="2084"/>
                  </a:lnTo>
                  <a:lnTo>
                    <a:pt x="383" y="2065"/>
                  </a:lnTo>
                  <a:lnTo>
                    <a:pt x="383" y="1353"/>
                  </a:lnTo>
                  <a:lnTo>
                    <a:pt x="320" y="1353"/>
                  </a:lnTo>
                  <a:lnTo>
                    <a:pt x="320" y="2065"/>
                  </a:lnTo>
                  <a:lnTo>
                    <a:pt x="318" y="2084"/>
                  </a:lnTo>
                  <a:lnTo>
                    <a:pt x="310" y="2101"/>
                  </a:lnTo>
                  <a:lnTo>
                    <a:pt x="300" y="2116"/>
                  </a:lnTo>
                  <a:lnTo>
                    <a:pt x="285" y="2126"/>
                  </a:lnTo>
                  <a:lnTo>
                    <a:pt x="268" y="2134"/>
                  </a:lnTo>
                  <a:lnTo>
                    <a:pt x="249" y="2136"/>
                  </a:lnTo>
                  <a:lnTo>
                    <a:pt x="205" y="2136"/>
                  </a:lnTo>
                  <a:lnTo>
                    <a:pt x="186" y="2134"/>
                  </a:lnTo>
                  <a:lnTo>
                    <a:pt x="170" y="2128"/>
                  </a:lnTo>
                  <a:lnTo>
                    <a:pt x="155" y="2117"/>
                  </a:lnTo>
                  <a:lnTo>
                    <a:pt x="145" y="2103"/>
                  </a:lnTo>
                  <a:lnTo>
                    <a:pt x="136" y="2087"/>
                  </a:lnTo>
                  <a:lnTo>
                    <a:pt x="133" y="2069"/>
                  </a:lnTo>
                  <a:lnTo>
                    <a:pt x="101" y="1139"/>
                  </a:lnTo>
                  <a:lnTo>
                    <a:pt x="76" y="1138"/>
                  </a:lnTo>
                  <a:lnTo>
                    <a:pt x="55" y="1131"/>
                  </a:lnTo>
                  <a:lnTo>
                    <a:pt x="37" y="1123"/>
                  </a:lnTo>
                  <a:lnTo>
                    <a:pt x="22" y="1111"/>
                  </a:lnTo>
                  <a:lnTo>
                    <a:pt x="11" y="1098"/>
                  </a:lnTo>
                  <a:lnTo>
                    <a:pt x="4" y="1082"/>
                  </a:lnTo>
                  <a:lnTo>
                    <a:pt x="0" y="1065"/>
                  </a:lnTo>
                  <a:lnTo>
                    <a:pt x="0" y="1047"/>
                  </a:lnTo>
                  <a:lnTo>
                    <a:pt x="30" y="610"/>
                  </a:lnTo>
                  <a:lnTo>
                    <a:pt x="35" y="581"/>
                  </a:lnTo>
                  <a:lnTo>
                    <a:pt x="42" y="557"/>
                  </a:lnTo>
                  <a:lnTo>
                    <a:pt x="53" y="536"/>
                  </a:lnTo>
                  <a:lnTo>
                    <a:pt x="65" y="517"/>
                  </a:lnTo>
                  <a:lnTo>
                    <a:pt x="80" y="501"/>
                  </a:lnTo>
                  <a:lnTo>
                    <a:pt x="96" y="488"/>
                  </a:lnTo>
                  <a:lnTo>
                    <a:pt x="113" y="477"/>
                  </a:lnTo>
                  <a:lnTo>
                    <a:pt x="131" y="469"/>
                  </a:lnTo>
                  <a:lnTo>
                    <a:pt x="148" y="463"/>
                  </a:lnTo>
                  <a:lnTo>
                    <a:pt x="165" y="460"/>
                  </a:lnTo>
                  <a:lnTo>
                    <a:pt x="191" y="455"/>
                  </a:lnTo>
                  <a:lnTo>
                    <a:pt x="223" y="452"/>
                  </a:lnTo>
                  <a:lnTo>
                    <a:pt x="259" y="450"/>
                  </a:lnTo>
                  <a:lnTo>
                    <a:pt x="298" y="448"/>
                  </a:lnTo>
                  <a:lnTo>
                    <a:pt x="338" y="448"/>
                  </a:lnTo>
                  <a:lnTo>
                    <a:pt x="380" y="448"/>
                  </a:lnTo>
                  <a:lnTo>
                    <a:pt x="420" y="449"/>
                  </a:lnTo>
                  <a:lnTo>
                    <a:pt x="459" y="451"/>
                  </a:lnTo>
                  <a:lnTo>
                    <a:pt x="495" y="453"/>
                  </a:lnTo>
                  <a:lnTo>
                    <a:pt x="527" y="457"/>
                  </a:lnTo>
                  <a:lnTo>
                    <a:pt x="590" y="438"/>
                  </a:lnTo>
                  <a:lnTo>
                    <a:pt x="658" y="422"/>
                  </a:lnTo>
                  <a:lnTo>
                    <a:pt x="728" y="407"/>
                  </a:lnTo>
                  <a:lnTo>
                    <a:pt x="802" y="395"/>
                  </a:lnTo>
                  <a:lnTo>
                    <a:pt x="840" y="362"/>
                  </a:lnTo>
                  <a:lnTo>
                    <a:pt x="882" y="329"/>
                  </a:lnTo>
                  <a:lnTo>
                    <a:pt x="927" y="296"/>
                  </a:lnTo>
                  <a:lnTo>
                    <a:pt x="977" y="261"/>
                  </a:lnTo>
                  <a:lnTo>
                    <a:pt x="994" y="252"/>
                  </a:lnTo>
                  <a:lnTo>
                    <a:pt x="1013" y="249"/>
                  </a:lnTo>
                  <a:close/>
                  <a:moveTo>
                    <a:pt x="352" y="0"/>
                  </a:moveTo>
                  <a:lnTo>
                    <a:pt x="386" y="3"/>
                  </a:lnTo>
                  <a:lnTo>
                    <a:pt x="420" y="13"/>
                  </a:lnTo>
                  <a:lnTo>
                    <a:pt x="450" y="26"/>
                  </a:lnTo>
                  <a:lnTo>
                    <a:pt x="477" y="46"/>
                  </a:lnTo>
                  <a:lnTo>
                    <a:pt x="502" y="70"/>
                  </a:lnTo>
                  <a:lnTo>
                    <a:pt x="521" y="97"/>
                  </a:lnTo>
                  <a:lnTo>
                    <a:pt x="535" y="128"/>
                  </a:lnTo>
                  <a:lnTo>
                    <a:pt x="544" y="161"/>
                  </a:lnTo>
                  <a:lnTo>
                    <a:pt x="548" y="195"/>
                  </a:lnTo>
                  <a:lnTo>
                    <a:pt x="545" y="231"/>
                  </a:lnTo>
                  <a:lnTo>
                    <a:pt x="536" y="265"/>
                  </a:lnTo>
                  <a:lnTo>
                    <a:pt x="522" y="296"/>
                  </a:lnTo>
                  <a:lnTo>
                    <a:pt x="503" y="323"/>
                  </a:lnTo>
                  <a:lnTo>
                    <a:pt x="478" y="348"/>
                  </a:lnTo>
                  <a:lnTo>
                    <a:pt x="451" y="368"/>
                  </a:lnTo>
                  <a:lnTo>
                    <a:pt x="420" y="382"/>
                  </a:lnTo>
                  <a:lnTo>
                    <a:pt x="388" y="392"/>
                  </a:lnTo>
                  <a:lnTo>
                    <a:pt x="352" y="395"/>
                  </a:lnTo>
                  <a:lnTo>
                    <a:pt x="317" y="392"/>
                  </a:lnTo>
                  <a:lnTo>
                    <a:pt x="283" y="382"/>
                  </a:lnTo>
                  <a:lnTo>
                    <a:pt x="252" y="368"/>
                  </a:lnTo>
                  <a:lnTo>
                    <a:pt x="225" y="348"/>
                  </a:lnTo>
                  <a:lnTo>
                    <a:pt x="202" y="323"/>
                  </a:lnTo>
                  <a:lnTo>
                    <a:pt x="182" y="296"/>
                  </a:lnTo>
                  <a:lnTo>
                    <a:pt x="168" y="265"/>
                  </a:lnTo>
                  <a:lnTo>
                    <a:pt x="158" y="231"/>
                  </a:lnTo>
                  <a:lnTo>
                    <a:pt x="156" y="195"/>
                  </a:lnTo>
                  <a:lnTo>
                    <a:pt x="159" y="161"/>
                  </a:lnTo>
                  <a:lnTo>
                    <a:pt x="169" y="128"/>
                  </a:lnTo>
                  <a:lnTo>
                    <a:pt x="184" y="97"/>
                  </a:lnTo>
                  <a:lnTo>
                    <a:pt x="203" y="70"/>
                  </a:lnTo>
                  <a:lnTo>
                    <a:pt x="226" y="46"/>
                  </a:lnTo>
                  <a:lnTo>
                    <a:pt x="253" y="26"/>
                  </a:lnTo>
                  <a:lnTo>
                    <a:pt x="284" y="13"/>
                  </a:lnTo>
                  <a:lnTo>
                    <a:pt x="317" y="3"/>
                  </a:lnTo>
                  <a:lnTo>
                    <a:pt x="35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6134996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par>
                          <p:cTn id="11" fill="hold">
                            <p:stCondLst>
                              <p:cond delay="0"/>
                            </p:stCondLst>
                            <p:childTnLst>
                              <p:par>
                                <p:cTn id="12" presetID="26" presetClass="emph" presetSubtype="0" repeatCount="5000" fill="hold" nodeType="afterEffect">
                                  <p:stCondLst>
                                    <p:cond delay="0"/>
                                  </p:stCondLst>
                                  <p:childTnLst>
                                    <p:animEffect transition="out" filter="fade">
                                      <p:cBhvr>
                                        <p:cTn id="13" dur="500" tmFilter="0, 0; .2, .5; .8, .5; 1, 0"/>
                                        <p:tgtEl>
                                          <p:spTgt spid="24"/>
                                        </p:tgtEl>
                                      </p:cBhvr>
                                    </p:animEffect>
                                    <p:animScale>
                                      <p:cBhvr>
                                        <p:cTn id="14"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background"/>
          <p:cNvGrpSpPr/>
          <p:nvPr/>
        </p:nvGrpSpPr>
        <p:grpSpPr>
          <a:xfrm>
            <a:off x="0" y="-16008"/>
            <a:ext cx="12219008" cy="6888968"/>
            <a:chOff x="0" y="-16008"/>
            <a:chExt cx="12219008" cy="6888968"/>
          </a:xfrm>
        </p:grpSpPr>
        <p:sp>
          <p:nvSpPr>
            <p:cNvPr id="3" name="Rectangle 2"/>
            <p:cNvSpPr/>
            <p:nvPr/>
          </p:nvSpPr>
          <p:spPr bwMode="auto">
            <a:xfrm>
              <a:off x="0" y="0"/>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keyart1"/>
            <p:cNvPicPr>
              <a:picLocks noChangeAspect="1"/>
            </p:cNvPicPr>
            <p:nvPr/>
          </p:nvPicPr>
          <p:blipFill rotWithShape="1">
            <a:blip r:embed="rId3">
              <a:extLst>
                <a:ext uri="{28A0092B-C50C-407E-A947-70E740481C1C}">
                  <a14:useLocalDpi xmlns:a14="http://schemas.microsoft.com/office/drawing/2010/main" val="0"/>
                </a:ext>
              </a:extLst>
            </a:blip>
            <a:srcRect l="50757"/>
            <a:stretch/>
          </p:blipFill>
          <p:spPr>
            <a:xfrm>
              <a:off x="6222449" y="11575"/>
              <a:ext cx="5996559" cy="6849810"/>
            </a:xfrm>
            <a:prstGeom prst="rect">
              <a:avLst/>
            </a:prstGeom>
          </p:spPr>
        </p:pic>
        <p:pic>
          <p:nvPicPr>
            <p:cNvPr id="17" name="keyart2"/>
            <p:cNvPicPr>
              <a:picLocks noChangeAspect="1"/>
            </p:cNvPicPr>
            <p:nvPr/>
          </p:nvPicPr>
          <p:blipFill rotWithShape="1">
            <a:blip r:embed="rId3">
              <a:extLst>
                <a:ext uri="{28A0092B-C50C-407E-A947-70E740481C1C}">
                  <a14:useLocalDpi xmlns:a14="http://schemas.microsoft.com/office/drawing/2010/main" val="0"/>
                </a:ext>
              </a:extLst>
            </a:blip>
            <a:srcRect l="2" r="72434" b="68401"/>
            <a:stretch/>
          </p:blipFill>
          <p:spPr>
            <a:xfrm>
              <a:off x="0" y="-16008"/>
              <a:ext cx="3356658" cy="2164466"/>
            </a:xfrm>
            <a:prstGeom prst="rect">
              <a:avLst/>
            </a:prstGeom>
          </p:spPr>
        </p:pic>
        <p:sp>
          <p:nvSpPr>
            <p:cNvPr id="22" name="shading (lower right)">
              <a:extLst>
                <a:ext uri="{FF2B5EF4-FFF2-40B4-BE49-F238E27FC236}">
                  <a16:creationId xmlns:a16="http://schemas.microsoft.com/office/drawing/2014/main" id="{C0783C77-C7D8-1647-BFDB-8532B647668C}"/>
                </a:ext>
              </a:extLst>
            </p:cNvPr>
            <p:cNvSpPr/>
            <p:nvPr/>
          </p:nvSpPr>
          <p:spPr bwMode="auto">
            <a:xfrm>
              <a:off x="4988019" y="3954330"/>
              <a:ext cx="7221131" cy="2918630"/>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8" name="Esri Logo (white)">
              <a:extLst>
                <a:ext uri="{FF2B5EF4-FFF2-40B4-BE49-F238E27FC236}">
                  <a16:creationId xmlns:a16="http://schemas.microsoft.com/office/drawing/2014/main" id="{C3F3808C-4AB0-324A-9750-25578D05388C}"/>
                </a:ext>
              </a:extLst>
            </p:cNvPr>
            <p:cNvPicPr>
              <a:picLocks noChangeAspect="1"/>
            </p:cNvPicPr>
            <p:nvPr/>
          </p:nvPicPr>
          <p:blipFill rotWithShape="1">
            <a:blip r:embed="rId4">
              <a:alphaModFix amt="30000"/>
              <a:extLst>
                <a:ext uri="{28A0092B-C50C-407E-A947-70E740481C1C}">
                  <a14:useLocalDpi xmlns:a14="http://schemas.microsoft.com/office/drawing/2010/main" val="0"/>
                </a:ext>
              </a:extLst>
            </a:blip>
            <a:srcRect r="33880"/>
            <a:stretch/>
          </p:blipFill>
          <p:spPr>
            <a:xfrm>
              <a:off x="1022493" y="1010040"/>
              <a:ext cx="1871178" cy="874991"/>
            </a:xfrm>
            <a:prstGeom prst="rect">
              <a:avLst/>
            </a:prstGeom>
          </p:spPr>
        </p:pic>
      </p:grpSp>
      <p:sp>
        <p:nvSpPr>
          <p:cNvPr id="24" name="Presenter Subtitle">
            <a:extLst>
              <a:ext uri="{FF2B5EF4-FFF2-40B4-BE49-F238E27FC236}">
                <a16:creationId xmlns:a16="http://schemas.microsoft.com/office/drawing/2014/main" id="{37F4B2CF-A224-604B-B851-520F8016EAB1}"/>
              </a:ext>
            </a:extLst>
          </p:cNvPr>
          <p:cNvSpPr txBox="1">
            <a:spLocks/>
          </p:cNvSpPr>
          <p:nvPr/>
        </p:nvSpPr>
        <p:spPr bwMode="white">
          <a:xfrm>
            <a:off x="1265561" y="5717894"/>
            <a:ext cx="6211685" cy="44700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dirty="0">
                <a:solidFill>
                  <a:schemeClr val="bg2">
                    <a:lumMod val="40000"/>
                    <a:lumOff val="60000"/>
                    <a:alpha val="50000"/>
                  </a:schemeClr>
                </a:solidFill>
              </a:rPr>
              <a:t>2019 ESRI DEVELOPER SUMMIT</a:t>
            </a:r>
          </a:p>
          <a:p>
            <a:pPr algn="l">
              <a:spcAft>
                <a:spcPts val="0"/>
              </a:spcAft>
            </a:pPr>
            <a:r>
              <a:rPr lang="en-US" sz="1200" dirty="0">
                <a:solidFill>
                  <a:schemeClr val="bg2">
                    <a:lumMod val="40000"/>
                    <a:lumOff val="60000"/>
                    <a:alpha val="50000"/>
                  </a:schemeClr>
                </a:solidFill>
              </a:rPr>
              <a:t>Palm Springs, CA</a:t>
            </a:r>
          </a:p>
        </p:txBody>
      </p:sp>
      <p:sp>
        <p:nvSpPr>
          <p:cNvPr id="21" name="Presenter Subtitle">
            <a:extLst>
              <a:ext uri="{FF2B5EF4-FFF2-40B4-BE49-F238E27FC236}">
                <a16:creationId xmlns:a16="http://schemas.microsoft.com/office/drawing/2014/main" id="{37F4B2CF-A224-604B-B851-520F8016EAB1}"/>
              </a:ext>
            </a:extLst>
          </p:cNvPr>
          <p:cNvSpPr>
            <a:spLocks noGrp="1"/>
          </p:cNvSpPr>
          <p:nvPr>
            <p:ph type="subTitle" idx="1"/>
          </p:nvPr>
        </p:nvSpPr>
        <p:spPr>
          <a:xfrm>
            <a:off x="1265561" y="3695044"/>
            <a:ext cx="6778794" cy="914400"/>
          </a:xfrm>
        </p:spPr>
        <p:txBody>
          <a:bodyPr/>
          <a:lstStyle/>
          <a:p>
            <a:pPr algn="l"/>
            <a:r>
              <a:rPr lang="en-US" sz="1800" dirty="0">
                <a:solidFill>
                  <a:schemeClr val="bg2">
                    <a:lumMod val="20000"/>
                    <a:lumOff val="80000"/>
                  </a:schemeClr>
                </a:solidFill>
              </a:rPr>
              <a:t>Presenter Names</a:t>
            </a:r>
          </a:p>
        </p:txBody>
      </p:sp>
      <p:sp>
        <p:nvSpPr>
          <p:cNvPr id="20" name="Presentation Title">
            <a:extLst>
              <a:ext uri="{FF2B5EF4-FFF2-40B4-BE49-F238E27FC236}">
                <a16:creationId xmlns:a16="http://schemas.microsoft.com/office/drawing/2014/main" id="{AAB9D336-F351-EB47-8891-FC2F845FDB1D}"/>
              </a:ext>
            </a:extLst>
          </p:cNvPr>
          <p:cNvSpPr>
            <a:spLocks noGrp="1"/>
          </p:cNvSpPr>
          <p:nvPr>
            <p:ph type="ctrTitle"/>
          </p:nvPr>
        </p:nvSpPr>
        <p:spPr>
          <a:xfrm>
            <a:off x="1265561" y="2658019"/>
            <a:ext cx="9140080" cy="914400"/>
          </a:xfrm>
        </p:spPr>
        <p:txBody>
          <a:bodyPr/>
          <a:lstStyle/>
          <a:p>
            <a:pPr algn="l"/>
            <a:r>
              <a:rPr lang="en-US" sz="4000" b="0" dirty="0"/>
              <a:t>Presentation Title</a:t>
            </a:r>
          </a:p>
        </p:txBody>
      </p:sp>
    </p:spTree>
    <p:extLst>
      <p:ext uri="{BB962C8B-B14F-4D97-AF65-F5344CB8AC3E}">
        <p14:creationId xmlns:p14="http://schemas.microsoft.com/office/powerpoint/2010/main" val="1932561570"/>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endParaRPr lang="en-US"/>
          </a:p>
        </p:txBody>
      </p:sp>
      <p:sp>
        <p:nvSpPr>
          <p:cNvPr id="19" name="Content Placeholder 18"/>
          <p:cNvSpPr>
            <a:spLocks noGrp="1"/>
          </p:cNvSpPr>
          <p:nvPr>
            <p:ph sz="quarter" idx="10"/>
          </p:nvPr>
        </p:nvSpPr>
        <p:spPr/>
        <p:txBody>
          <a:bodyPr/>
          <a:lstStyle/>
          <a:p>
            <a:endParaRPr lang="en-US" dirty="0"/>
          </a:p>
        </p:txBody>
      </p:sp>
    </p:spTree>
    <p:extLst>
      <p:ext uri="{BB962C8B-B14F-4D97-AF65-F5344CB8AC3E}">
        <p14:creationId xmlns:p14="http://schemas.microsoft.com/office/powerpoint/2010/main" val="1866303047"/>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8" name="background"/>
          <p:cNvGrpSpPr/>
          <p:nvPr/>
        </p:nvGrpSpPr>
        <p:grpSpPr>
          <a:xfrm>
            <a:off x="-43251" y="0"/>
            <a:ext cx="12252401" cy="6858000"/>
            <a:chOff x="-43251" y="0"/>
            <a:chExt cx="12252401" cy="6858000"/>
          </a:xfrm>
        </p:grpSpPr>
        <p:sp>
          <p:nvSpPr>
            <p:cNvPr id="7" name="Rectangle 6"/>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6" name="shading (lower right)">
              <a:extLst>
                <a:ext uri="{FF2B5EF4-FFF2-40B4-BE49-F238E27FC236}">
                  <a16:creationId xmlns:a16="http://schemas.microsoft.com/office/drawing/2014/main" id="{C0783C77-C7D8-1647-BFDB-8532B647668C}"/>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Content Placeholder 3"/>
          <p:cNvSpPr>
            <a:spLocks noGrp="1"/>
          </p:cNvSpPr>
          <p:nvPr>
            <p:ph sz="quarter" idx="10"/>
          </p:nvPr>
        </p:nvSpPr>
        <p:spPr/>
        <p:txBody>
          <a:bodyPr/>
          <a:lstStyle/>
          <a:p>
            <a:endParaRPr lang="en-US"/>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810658507"/>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background"/>
          <p:cNvGrpSpPr/>
          <p:nvPr/>
        </p:nvGrpSpPr>
        <p:grpSpPr>
          <a:xfrm>
            <a:off x="-92598" y="-16008"/>
            <a:ext cx="12301748" cy="6881826"/>
            <a:chOff x="-92598" y="-16008"/>
            <a:chExt cx="12301748" cy="6881826"/>
          </a:xfrm>
        </p:grpSpPr>
        <p:sp>
          <p:nvSpPr>
            <p:cNvPr id="9" name="Rectangle 8"/>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1"/>
            <p:cNvPicPr>
              <a:picLocks noChangeAspect="1"/>
            </p:cNvPicPr>
            <p:nvPr/>
          </p:nvPicPr>
          <p:blipFill rotWithShape="1">
            <a:blip r:embed="rId3">
              <a:extLst>
                <a:ext uri="{28A0092B-C50C-407E-A947-70E740481C1C}">
                  <a14:useLocalDpi xmlns:a14="http://schemas.microsoft.com/office/drawing/2010/main" val="0"/>
                </a:ext>
              </a:extLst>
            </a:blip>
            <a:srcRect l="53646" t="11238" r="5417" b="5631"/>
            <a:stretch/>
          </p:blipFill>
          <p:spPr>
            <a:xfrm>
              <a:off x="6212591" y="-1048"/>
              <a:ext cx="5996559" cy="6849810"/>
            </a:xfrm>
            <a:prstGeom prst="rect">
              <a:avLst/>
            </a:prstGeom>
          </p:spPr>
        </p:pic>
        <p:pic>
          <p:nvPicPr>
            <p:cNvPr id="15" name="keyart2"/>
            <p:cNvPicPr>
              <a:picLocks noChangeAspect="1"/>
            </p:cNvPicPr>
            <p:nvPr/>
          </p:nvPicPr>
          <p:blipFill rotWithShape="1">
            <a:blip r:embed="rId3">
              <a:alphaModFix amt="87000"/>
              <a:extLst>
                <a:ext uri="{28A0092B-C50C-407E-A947-70E740481C1C}">
                  <a14:useLocalDpi xmlns:a14="http://schemas.microsoft.com/office/drawing/2010/main" val="0"/>
                </a:ext>
              </a:extLst>
            </a:blip>
            <a:srcRect l="2" r="72434" b="68401"/>
            <a:stretch/>
          </p:blipFill>
          <p:spPr>
            <a:xfrm>
              <a:off x="-1" y="0"/>
              <a:ext cx="3356658" cy="2164466"/>
            </a:xfrm>
            <a:prstGeom prst="rect">
              <a:avLst/>
            </a:prstGeom>
          </p:spPr>
        </p:pic>
        <p:sp>
          <p:nvSpPr>
            <p:cNvPr id="12" name="shading (lower right)">
              <a:extLst>
                <a:ext uri="{FF2B5EF4-FFF2-40B4-BE49-F238E27FC236}">
                  <a16:creationId xmlns:a16="http://schemas.microsoft.com/office/drawing/2014/main" id="{C0783C77-C7D8-1647-BFDB-8532B647668C}"/>
                </a:ext>
              </a:extLst>
            </p:cNvPr>
            <p:cNvSpPr/>
            <p:nvPr/>
          </p:nvSpPr>
          <p:spPr bwMode="auto">
            <a:xfrm>
              <a:off x="-92598" y="1736203"/>
              <a:ext cx="12301748" cy="5129615"/>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ext Placeholder 3"/>
          <p:cNvSpPr>
            <a:spLocks noGrp="1"/>
          </p:cNvSpPr>
          <p:nvPr>
            <p:ph type="body" idx="1"/>
          </p:nvPr>
        </p:nvSpPr>
        <p:spPr/>
        <p:txBody>
          <a:bodyPr/>
          <a:lstStyle/>
          <a:p>
            <a:endParaRPr lang="en-US"/>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79314144"/>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background"/>
          <p:cNvGrpSpPr/>
          <p:nvPr/>
        </p:nvGrpSpPr>
        <p:grpSpPr>
          <a:xfrm>
            <a:off x="-92596" y="-16008"/>
            <a:ext cx="12301746" cy="6881036"/>
            <a:chOff x="-92596" y="-16008"/>
            <a:chExt cx="12301746" cy="6881036"/>
          </a:xfrm>
        </p:grpSpPr>
        <p:sp>
          <p:nvSpPr>
            <p:cNvPr id="10" name="Rectangle 9"/>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6" name="keyart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6" cy="6856951"/>
            </a:xfrm>
            <a:prstGeom prst="rect">
              <a:avLst/>
            </a:prstGeom>
          </p:spPr>
        </p:pic>
        <p:sp>
          <p:nvSpPr>
            <p:cNvPr id="13" name="shading (lower right)">
              <a:extLst>
                <a:ext uri="{FF2B5EF4-FFF2-40B4-BE49-F238E27FC236}">
                  <a16:creationId xmlns:a16="http://schemas.microsoft.com/office/drawing/2014/main" id="{C0783C77-C7D8-1647-BFDB-8532B647668C}"/>
                </a:ext>
              </a:extLst>
            </p:cNvPr>
            <p:cNvSpPr/>
            <p:nvPr/>
          </p:nvSpPr>
          <p:spPr bwMode="auto">
            <a:xfrm>
              <a:off x="-92596" y="1736203"/>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4" name="shading (upper left)">
              <a:extLst>
                <a:ext uri="{FF2B5EF4-FFF2-40B4-BE49-F238E27FC236}">
                  <a16:creationId xmlns:a16="http://schemas.microsoft.com/office/drawing/2014/main" id="{C0783C77-C7D8-1647-BFDB-8532B647668C}"/>
                </a:ext>
              </a:extLst>
            </p:cNvPr>
            <p:cNvSpPr/>
            <p:nvPr/>
          </p:nvSpPr>
          <p:spPr bwMode="auto">
            <a:xfrm rot="10800000">
              <a:off x="-3315" y="-5050"/>
              <a:ext cx="12189315" cy="6870078"/>
            </a:xfrm>
            <a:prstGeom prst="rect">
              <a:avLst/>
            </a:prstGeom>
            <a:gradFill flip="none" rotWithShape="1">
              <a:gsLst>
                <a:gs pos="31000">
                  <a:srgbClr val="0D134A">
                    <a:alpha val="9000"/>
                  </a:srgbClr>
                </a:gs>
                <a:gs pos="52000">
                  <a:srgbClr val="0D134A">
                    <a:alpha val="0"/>
                  </a:srgbClr>
                </a:gs>
                <a:gs pos="10000">
                  <a:srgbClr val="0D134A">
                    <a:alpha val="21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ext Subtitle">
            <a:extLst>
              <a:ext uri="{FF2B5EF4-FFF2-40B4-BE49-F238E27FC236}">
                <a16:creationId xmlns:a16="http://schemas.microsoft.com/office/drawing/2014/main" id="{891AD9C8-5272-B34E-9EFD-84E8D133429C}"/>
              </a:ext>
            </a:extLst>
          </p:cNvPr>
          <p:cNvSpPr>
            <a:spLocks noGrp="1"/>
          </p:cNvSpPr>
          <p:nvPr>
            <p:ph type="body" idx="1"/>
          </p:nvPr>
        </p:nvSpPr>
        <p:spPr/>
        <p:txBody>
          <a:bodyPr/>
          <a:lstStyle/>
          <a:p>
            <a:r>
              <a:rPr lang="en-US"/>
              <a:t>Sample Name Here</a:t>
            </a:r>
            <a:endParaRPr lang="en-US" dirty="0"/>
          </a:p>
        </p:txBody>
      </p:sp>
      <p:sp>
        <p:nvSpPr>
          <p:cNvPr id="3" name="Title ">
            <a:extLst>
              <a:ext uri="{FF2B5EF4-FFF2-40B4-BE49-F238E27FC236}">
                <a16:creationId xmlns:a16="http://schemas.microsoft.com/office/drawing/2014/main" id="{9195EC55-525B-F746-8A77-3C6B91C18C2D}"/>
              </a:ext>
            </a:extLst>
          </p:cNvPr>
          <p:cNvSpPr>
            <a:spLocks noGrp="1"/>
          </p:cNvSpPr>
          <p:nvPr>
            <p:ph type="title"/>
          </p:nvPr>
        </p:nvSpPr>
        <p:spPr/>
        <p:txBody>
          <a:bodyPr/>
          <a:lstStyle/>
          <a:p>
            <a:r>
              <a:rPr lang="en-US"/>
              <a:t>Click Here</a:t>
            </a:r>
            <a:br>
              <a:rPr lang="en-US"/>
            </a:br>
            <a:r>
              <a:rPr lang="en-US"/>
              <a:t>For DEMO</a:t>
            </a:r>
            <a:endParaRPr lang="en-US" dirty="0"/>
          </a:p>
        </p:txBody>
      </p:sp>
      <p:sp>
        <p:nvSpPr>
          <p:cNvPr id="17" name="Picture Placeholder 16"/>
          <p:cNvSpPr>
            <a:spLocks noGrp="1"/>
          </p:cNvSpPr>
          <p:nvPr>
            <p:ph type="pic" sz="quarter" idx="12"/>
          </p:nvPr>
        </p:nvSpPr>
        <p:spPr/>
      </p:sp>
    </p:spTree>
    <p:extLst>
      <p:ext uri="{BB962C8B-B14F-4D97-AF65-F5344CB8AC3E}">
        <p14:creationId xmlns:p14="http://schemas.microsoft.com/office/powerpoint/2010/main" val="3044255317"/>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CD77207-67ED-704D-9994-33F5B880A57E}"/>
              </a:ext>
            </a:extLst>
          </p:cNvPr>
          <p:cNvGrpSpPr/>
          <p:nvPr/>
        </p:nvGrpSpPr>
        <p:grpSpPr>
          <a:xfrm>
            <a:off x="-43251" y="-16008"/>
            <a:ext cx="12252401" cy="6874511"/>
            <a:chOff x="-43251" y="-16008"/>
            <a:chExt cx="12252401" cy="6874511"/>
          </a:xfrm>
        </p:grpSpPr>
        <p:sp>
          <p:nvSpPr>
            <p:cNvPr id="8" name="Rectangle 7"/>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4" name="keyart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5" cy="6856951"/>
            </a:xfrm>
            <a:prstGeom prst="rect">
              <a:avLst/>
            </a:prstGeom>
          </p:spPr>
        </p:pic>
        <p:sp>
          <p:nvSpPr>
            <p:cNvPr id="10" name="shading (lower right)">
              <a:extLst>
                <a:ext uri="{FF2B5EF4-FFF2-40B4-BE49-F238E27FC236}">
                  <a16:creationId xmlns:a16="http://schemas.microsoft.com/office/drawing/2014/main" id="{E6D1F064-8DA1-4540-AC8E-DDA813288DAD}"/>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shading (upper left)">
              <a:extLst>
                <a:ext uri="{FF2B5EF4-FFF2-40B4-BE49-F238E27FC236}">
                  <a16:creationId xmlns:a16="http://schemas.microsoft.com/office/drawing/2014/main" id="{C0783C77-C7D8-1647-BFDB-8532B647668C}"/>
                </a:ext>
              </a:extLst>
            </p:cNvPr>
            <p:cNvSpPr/>
            <p:nvPr/>
          </p:nvSpPr>
          <p:spPr bwMode="auto">
            <a:xfrm rot="10800000">
              <a:off x="-23964" y="-11575"/>
              <a:ext cx="12189315" cy="6870078"/>
            </a:xfrm>
            <a:prstGeom prst="rect">
              <a:avLst/>
            </a:prstGeom>
            <a:gradFill flip="none" rotWithShape="1">
              <a:gsLst>
                <a:gs pos="31000">
                  <a:srgbClr val="0D134A">
                    <a:alpha val="9000"/>
                  </a:srgbClr>
                </a:gs>
                <a:gs pos="52000">
                  <a:srgbClr val="0D134A">
                    <a:alpha val="0"/>
                  </a:srgbClr>
                </a:gs>
                <a:gs pos="14000">
                  <a:srgbClr val="0D134A">
                    <a:alpha val="39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pic>
        <p:nvPicPr>
          <p:cNvPr id="9" name="Esri Logo (white)">
            <a:extLst>
              <a:ext uri="{FF2B5EF4-FFF2-40B4-BE49-F238E27FC236}">
                <a16:creationId xmlns:a16="http://schemas.microsoft.com/office/drawing/2014/main" id="{C3F3808C-4AB0-324A-9750-25578D0538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007" y="2489994"/>
            <a:ext cx="6073985" cy="1878011"/>
          </a:xfrm>
          <a:prstGeom prst="rect">
            <a:avLst/>
          </a:prstGeom>
        </p:spPr>
      </p:pic>
    </p:spTree>
    <p:extLst>
      <p:ext uri="{BB962C8B-B14F-4D97-AF65-F5344CB8AC3E}">
        <p14:creationId xmlns:p14="http://schemas.microsoft.com/office/powerpoint/2010/main" val="1350298234"/>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background"/>
          <p:cNvGrpSpPr/>
          <p:nvPr/>
        </p:nvGrpSpPr>
        <p:grpSpPr>
          <a:xfrm>
            <a:off x="-75448" y="0"/>
            <a:ext cx="12284598" cy="6874121"/>
            <a:chOff x="-75448" y="0"/>
            <a:chExt cx="12284598" cy="6874121"/>
          </a:xfrm>
        </p:grpSpPr>
        <p:sp>
          <p:nvSpPr>
            <p:cNvPr id="48" name="Rectangle 47"/>
            <p:cNvSpPr/>
            <p:nvPr/>
          </p:nvSpPr>
          <p:spPr bwMode="auto">
            <a:xfrm>
              <a:off x="0" y="0"/>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51" name="shading (bottom right)">
              <a:extLst>
                <a:ext uri="{FF2B5EF4-FFF2-40B4-BE49-F238E27FC236}">
                  <a16:creationId xmlns:a16="http://schemas.microsoft.com/office/drawing/2014/main" id="{C0783C77-C7D8-1647-BFDB-8532B647668C}"/>
                </a:ext>
              </a:extLst>
            </p:cNvPr>
            <p:cNvSpPr/>
            <p:nvPr/>
          </p:nvSpPr>
          <p:spPr bwMode="auto">
            <a:xfrm>
              <a:off x="-75448" y="1752324"/>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grpSp>
        <p:nvGrpSpPr>
          <p:cNvPr id="8" name="Phones (Group)">
            <a:extLst>
              <a:ext uri="{FF2B5EF4-FFF2-40B4-BE49-F238E27FC236}">
                <a16:creationId xmlns:a16="http://schemas.microsoft.com/office/drawing/2014/main" id="{79566F2D-A24A-D145-99C5-2BF18C678389}"/>
              </a:ext>
            </a:extLst>
          </p:cNvPr>
          <p:cNvGrpSpPr/>
          <p:nvPr/>
        </p:nvGrpSpPr>
        <p:grpSpPr>
          <a:xfrm>
            <a:off x="914400" y="1102836"/>
            <a:ext cx="10363200" cy="5299151"/>
            <a:chOff x="914400" y="1102836"/>
            <a:chExt cx="10363200" cy="5299151"/>
          </a:xfrm>
        </p:grpSpPr>
        <p:sp>
          <p:nvSpPr>
            <p:cNvPr id="10" name="Right Arrow 38">
              <a:extLst>
                <a:ext uri="{FF2B5EF4-FFF2-40B4-BE49-F238E27FC236}">
                  <a16:creationId xmlns:a16="http://schemas.microsoft.com/office/drawing/2014/main" id="{DA2B18AC-A817-BC4B-8B3C-402DB388C6C1}"/>
                </a:ext>
              </a:extLst>
            </p:cNvPr>
            <p:cNvSpPr/>
            <p:nvPr/>
          </p:nvSpPr>
          <p:spPr bwMode="auto">
            <a:xfrm>
              <a:off x="5748325" y="3368299"/>
              <a:ext cx="592556" cy="440168"/>
            </a:xfrm>
            <a:prstGeom prst="rightArrow">
              <a:avLst/>
            </a:prstGeom>
            <a:gradFill flip="none" rotWithShape="1">
              <a:gsLst>
                <a:gs pos="100000">
                  <a:schemeClr val="bg2">
                    <a:alpha val="70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12" name="Straight Connector 11">
              <a:extLst>
                <a:ext uri="{FF2B5EF4-FFF2-40B4-BE49-F238E27FC236}">
                  <a16:creationId xmlns:a16="http://schemas.microsoft.com/office/drawing/2014/main" id="{F7F7E134-2A71-954A-9FFD-318E02246448}"/>
                </a:ext>
              </a:extLst>
            </p:cNvPr>
            <p:cNvCxnSpPr/>
            <p:nvPr/>
          </p:nvCxnSpPr>
          <p:spPr bwMode="auto">
            <a:xfrm>
              <a:off x="6089630" y="1164356"/>
              <a:ext cx="0" cy="2130026"/>
            </a:xfrm>
            <a:prstGeom prst="line">
              <a:avLst/>
            </a:prstGeom>
            <a:noFill/>
            <a:ln w="19050" cap="flat" cmpd="sng" algn="ctr">
              <a:gradFill>
                <a:gsLst>
                  <a:gs pos="0">
                    <a:schemeClr val="bg2">
                      <a:lumMod val="40000"/>
                      <a:lumOff val="60000"/>
                      <a:alpha val="25000"/>
                    </a:schemeClr>
                  </a:gs>
                  <a:gs pos="55000">
                    <a:schemeClr val="bg2">
                      <a:lumMod val="40000"/>
                      <a:lumOff val="60000"/>
                      <a:alpha val="2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1AB799C4-FF1B-2C4F-91C2-41AAEEC8D5D3}"/>
                </a:ext>
              </a:extLst>
            </p:cNvPr>
            <p:cNvCxnSpPr>
              <a:cxnSpLocks/>
            </p:cNvCxnSpPr>
            <p:nvPr/>
          </p:nvCxnSpPr>
          <p:spPr bwMode="auto">
            <a:xfrm flipV="1">
              <a:off x="6089630" y="3868638"/>
              <a:ext cx="0" cy="2533349"/>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sp>
          <p:nvSpPr>
            <p:cNvPr id="15" name="Right Arrow 38">
              <a:extLst>
                <a:ext uri="{FF2B5EF4-FFF2-40B4-BE49-F238E27FC236}">
                  <a16:creationId xmlns:a16="http://schemas.microsoft.com/office/drawing/2014/main" id="{13997CFF-AEDC-D640-A2D3-BE3AA50E9AE2}"/>
                </a:ext>
              </a:extLst>
            </p:cNvPr>
            <p:cNvSpPr/>
            <p:nvPr/>
          </p:nvSpPr>
          <p:spPr bwMode="auto">
            <a:xfrm>
              <a:off x="8576755" y="3868638"/>
              <a:ext cx="527652" cy="440168"/>
            </a:xfrm>
            <a:prstGeom prst="rightArrow">
              <a:avLst/>
            </a:prstGeom>
            <a:gradFill flip="none" rotWithShape="1">
              <a:gsLst>
                <a:gs pos="100000">
                  <a:schemeClr val="bg2">
                    <a:alpha val="69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cxnSp>
          <p:nvCxnSpPr>
            <p:cNvPr id="16" name="Straight Connector 15">
              <a:extLst>
                <a:ext uri="{FF2B5EF4-FFF2-40B4-BE49-F238E27FC236}">
                  <a16:creationId xmlns:a16="http://schemas.microsoft.com/office/drawing/2014/main" id="{B01B99BE-E34E-1848-8A0B-013C9F233D74}"/>
                </a:ext>
              </a:extLst>
            </p:cNvPr>
            <p:cNvCxnSpPr/>
            <p:nvPr/>
          </p:nvCxnSpPr>
          <p:spPr bwMode="auto">
            <a:xfrm>
              <a:off x="8842937" y="1164356"/>
              <a:ext cx="0" cy="2658399"/>
            </a:xfrm>
            <a:prstGeom prst="line">
              <a:avLst/>
            </a:prstGeom>
            <a:noFill/>
            <a:ln w="19050" cap="flat" cmpd="sng" algn="ctr">
              <a:gradFill>
                <a:gsLst>
                  <a:gs pos="0">
                    <a:schemeClr val="bg2">
                      <a:lumMod val="40000"/>
                      <a:lumOff val="60000"/>
                      <a:alpha val="25000"/>
                    </a:schemeClr>
                  </a:gs>
                  <a:gs pos="55000">
                    <a:schemeClr val="bg2">
                      <a:lumMod val="40000"/>
                      <a:lumOff val="60000"/>
                      <a:alpha val="2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671BD325-4439-5A42-81D7-FC0FE2E3A35A}"/>
                </a:ext>
              </a:extLst>
            </p:cNvPr>
            <p:cNvCxnSpPr/>
            <p:nvPr/>
          </p:nvCxnSpPr>
          <p:spPr bwMode="auto">
            <a:xfrm flipV="1">
              <a:off x="8842937" y="4362045"/>
              <a:ext cx="0" cy="2039942"/>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grpSp>
          <p:nvGrpSpPr>
            <p:cNvPr id="18" name="Group 17">
              <a:extLst>
                <a:ext uri="{FF2B5EF4-FFF2-40B4-BE49-F238E27FC236}">
                  <a16:creationId xmlns:a16="http://schemas.microsoft.com/office/drawing/2014/main" id="{83C59AC9-6049-3E4E-BF89-D32E93D695A0}"/>
                </a:ext>
              </a:extLst>
            </p:cNvPr>
            <p:cNvGrpSpPr/>
            <p:nvPr/>
          </p:nvGrpSpPr>
          <p:grpSpPr>
            <a:xfrm>
              <a:off x="914400" y="1867527"/>
              <a:ext cx="2114157" cy="4301453"/>
              <a:chOff x="695561" y="1867527"/>
              <a:chExt cx="2114157" cy="4301453"/>
            </a:xfrm>
          </p:grpSpPr>
          <p:pic>
            <p:nvPicPr>
              <p:cNvPr id="41" name="Picture 40">
                <a:extLst>
                  <a:ext uri="{FF2B5EF4-FFF2-40B4-BE49-F238E27FC236}">
                    <a16:creationId xmlns:a16="http://schemas.microsoft.com/office/drawing/2014/main" id="{7F7048AA-17AD-3442-80BD-5B0A311B78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561" y="1867527"/>
                <a:ext cx="2114157" cy="4301453"/>
              </a:xfrm>
              <a:prstGeom prst="rect">
                <a:avLst/>
              </a:prstGeom>
            </p:spPr>
          </p:pic>
          <p:pic>
            <p:nvPicPr>
              <p:cNvPr id="42" name="Picture 41">
                <a:extLst>
                  <a:ext uri="{FF2B5EF4-FFF2-40B4-BE49-F238E27FC236}">
                    <a16:creationId xmlns:a16="http://schemas.microsoft.com/office/drawing/2014/main" id="{D70B1600-F2A7-EE4A-9DC2-684410439A1F}"/>
                  </a:ext>
                </a:extLst>
              </p:cNvPr>
              <p:cNvPicPr>
                <a:picLocks noChangeAspect="1"/>
              </p:cNvPicPr>
              <p:nvPr/>
            </p:nvPicPr>
            <p:blipFill rotWithShape="1">
              <a:blip r:embed="rId4"/>
              <a:srcRect t="3636" r="315" b="730"/>
              <a:stretch/>
            </p:blipFill>
            <p:spPr>
              <a:xfrm>
                <a:off x="816123" y="2304760"/>
                <a:ext cx="1875488" cy="3333133"/>
              </a:xfrm>
              <a:prstGeom prst="rect">
                <a:avLst/>
              </a:prstGeom>
            </p:spPr>
          </p:pic>
        </p:grpSp>
        <p:grpSp>
          <p:nvGrpSpPr>
            <p:cNvPr id="21" name="Group 20">
              <a:extLst>
                <a:ext uri="{FF2B5EF4-FFF2-40B4-BE49-F238E27FC236}">
                  <a16:creationId xmlns:a16="http://schemas.microsoft.com/office/drawing/2014/main" id="{3C48A495-9A21-5A44-93D2-ECA91A5D5D6C}"/>
                </a:ext>
              </a:extLst>
            </p:cNvPr>
            <p:cNvGrpSpPr/>
            <p:nvPr/>
          </p:nvGrpSpPr>
          <p:grpSpPr>
            <a:xfrm>
              <a:off x="9163443" y="1861088"/>
              <a:ext cx="2114157" cy="4301453"/>
              <a:chOff x="9390456" y="1861088"/>
              <a:chExt cx="2114157" cy="4301453"/>
            </a:xfrm>
          </p:grpSpPr>
          <p:pic>
            <p:nvPicPr>
              <p:cNvPr id="39" name="Picture 38">
                <a:extLst>
                  <a:ext uri="{FF2B5EF4-FFF2-40B4-BE49-F238E27FC236}">
                    <a16:creationId xmlns:a16="http://schemas.microsoft.com/office/drawing/2014/main" id="{596212FC-B7D1-DF4E-8773-1C5311E6C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0456" y="1861088"/>
                <a:ext cx="2114157" cy="4301453"/>
              </a:xfrm>
              <a:prstGeom prst="rect">
                <a:avLst/>
              </a:prstGeom>
            </p:spPr>
          </p:pic>
          <p:pic>
            <p:nvPicPr>
              <p:cNvPr id="40" name="Picture 39">
                <a:extLst>
                  <a:ext uri="{FF2B5EF4-FFF2-40B4-BE49-F238E27FC236}">
                    <a16:creationId xmlns:a16="http://schemas.microsoft.com/office/drawing/2014/main" id="{348FF7A8-304A-0A4C-93B0-E1C588A322FF}"/>
                  </a:ext>
                </a:extLst>
              </p:cNvPr>
              <p:cNvPicPr>
                <a:picLocks noChangeAspect="1"/>
              </p:cNvPicPr>
              <p:nvPr/>
            </p:nvPicPr>
            <p:blipFill rotWithShape="1">
              <a:blip r:embed="rId5"/>
              <a:srcRect t="3174"/>
              <a:stretch/>
            </p:blipFill>
            <p:spPr>
              <a:xfrm>
                <a:off x="9497915" y="2298409"/>
                <a:ext cx="1929370" cy="3329723"/>
              </a:xfrm>
              <a:prstGeom prst="rect">
                <a:avLst/>
              </a:prstGeom>
            </p:spPr>
          </p:pic>
        </p:grpSp>
        <p:grpSp>
          <p:nvGrpSpPr>
            <p:cNvPr id="23" name="Group 22">
              <a:extLst>
                <a:ext uri="{FF2B5EF4-FFF2-40B4-BE49-F238E27FC236}">
                  <a16:creationId xmlns:a16="http://schemas.microsoft.com/office/drawing/2014/main" id="{A41D0262-5458-284B-96B4-9CBC8A6AF306}"/>
                </a:ext>
              </a:extLst>
            </p:cNvPr>
            <p:cNvGrpSpPr/>
            <p:nvPr/>
          </p:nvGrpSpPr>
          <p:grpSpPr>
            <a:xfrm>
              <a:off x="3664081" y="1867527"/>
              <a:ext cx="2114157" cy="4301453"/>
              <a:chOff x="3593859" y="1867527"/>
              <a:chExt cx="2114157" cy="4301453"/>
            </a:xfrm>
          </p:grpSpPr>
          <p:pic>
            <p:nvPicPr>
              <p:cNvPr id="36" name="Picture 35">
                <a:extLst>
                  <a:ext uri="{FF2B5EF4-FFF2-40B4-BE49-F238E27FC236}">
                    <a16:creationId xmlns:a16="http://schemas.microsoft.com/office/drawing/2014/main" id="{4C432BDC-41FB-1444-8182-9F9B32F951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3859" y="1867527"/>
                <a:ext cx="2114157" cy="4301453"/>
              </a:xfrm>
              <a:prstGeom prst="rect">
                <a:avLst/>
              </a:prstGeom>
            </p:spPr>
          </p:pic>
          <p:pic>
            <p:nvPicPr>
              <p:cNvPr id="37" name="Picture 36">
                <a:extLst>
                  <a:ext uri="{FF2B5EF4-FFF2-40B4-BE49-F238E27FC236}">
                    <a16:creationId xmlns:a16="http://schemas.microsoft.com/office/drawing/2014/main" id="{8C4DC768-9513-4144-B87A-7293ABC06C45}"/>
                  </a:ext>
                </a:extLst>
              </p:cNvPr>
              <p:cNvPicPr>
                <a:picLocks noChangeAspect="1"/>
              </p:cNvPicPr>
              <p:nvPr/>
            </p:nvPicPr>
            <p:blipFill rotWithShape="1">
              <a:blip r:embed="rId6"/>
              <a:srcRect l="-1" t="3635" r="364" b="2192"/>
              <a:stretch/>
            </p:blipFill>
            <p:spPr>
              <a:xfrm>
                <a:off x="3708059" y="2304759"/>
                <a:ext cx="1881926" cy="3163827"/>
              </a:xfrm>
              <a:prstGeom prst="rect">
                <a:avLst/>
              </a:prstGeom>
            </p:spPr>
          </p:pic>
          <p:pic>
            <p:nvPicPr>
              <p:cNvPr id="38" name="Picture 37">
                <a:extLst>
                  <a:ext uri="{FF2B5EF4-FFF2-40B4-BE49-F238E27FC236}">
                    <a16:creationId xmlns:a16="http://schemas.microsoft.com/office/drawing/2014/main" id="{D7370480-E1A6-DE47-AAE5-C3C0D64450B0}"/>
                  </a:ext>
                </a:extLst>
              </p:cNvPr>
              <p:cNvPicPr>
                <a:picLocks noChangeAspect="1"/>
              </p:cNvPicPr>
              <p:nvPr/>
            </p:nvPicPr>
            <p:blipFill rotWithShape="1">
              <a:blip r:embed="rId6"/>
              <a:srcRect t="93938" b="-4340"/>
              <a:stretch/>
            </p:blipFill>
            <p:spPr>
              <a:xfrm>
                <a:off x="3705023" y="5296418"/>
                <a:ext cx="1884962" cy="348732"/>
              </a:xfrm>
              <a:prstGeom prst="rect">
                <a:avLst/>
              </a:prstGeom>
              <a:solidFill>
                <a:srgbClr val="2F2F2F"/>
              </a:solidFill>
            </p:spPr>
          </p:pic>
        </p:grpSp>
        <p:grpSp>
          <p:nvGrpSpPr>
            <p:cNvPr id="24" name="Group 23">
              <a:extLst>
                <a:ext uri="{FF2B5EF4-FFF2-40B4-BE49-F238E27FC236}">
                  <a16:creationId xmlns:a16="http://schemas.microsoft.com/office/drawing/2014/main" id="{20ACD500-B5FF-5343-A5DE-0C5D7A65351B}"/>
                </a:ext>
              </a:extLst>
            </p:cNvPr>
            <p:cNvGrpSpPr/>
            <p:nvPr/>
          </p:nvGrpSpPr>
          <p:grpSpPr>
            <a:xfrm>
              <a:off x="6413762" y="1861088"/>
              <a:ext cx="2114157" cy="4301453"/>
              <a:chOff x="6492157" y="1861088"/>
              <a:chExt cx="2114157" cy="4301453"/>
            </a:xfrm>
          </p:grpSpPr>
          <p:pic>
            <p:nvPicPr>
              <p:cNvPr id="32" name="Picture 31">
                <a:extLst>
                  <a:ext uri="{FF2B5EF4-FFF2-40B4-BE49-F238E27FC236}">
                    <a16:creationId xmlns:a16="http://schemas.microsoft.com/office/drawing/2014/main" id="{3448641F-600A-0C47-B24A-60A58E4D5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157" y="1861088"/>
                <a:ext cx="2114157" cy="4301453"/>
              </a:xfrm>
              <a:prstGeom prst="rect">
                <a:avLst/>
              </a:prstGeom>
            </p:spPr>
          </p:pic>
          <p:grpSp>
            <p:nvGrpSpPr>
              <p:cNvPr id="33" name="Group 32">
                <a:extLst>
                  <a:ext uri="{FF2B5EF4-FFF2-40B4-BE49-F238E27FC236}">
                    <a16:creationId xmlns:a16="http://schemas.microsoft.com/office/drawing/2014/main" id="{07C4F051-4CD5-E545-A783-0AFD660A577B}"/>
                  </a:ext>
                </a:extLst>
              </p:cNvPr>
              <p:cNvGrpSpPr/>
              <p:nvPr/>
            </p:nvGrpSpPr>
            <p:grpSpPr>
              <a:xfrm>
                <a:off x="6607172" y="2298409"/>
                <a:ext cx="1885382" cy="3329723"/>
                <a:chOff x="6607172" y="2305666"/>
                <a:chExt cx="1885382" cy="3329723"/>
              </a:xfrm>
            </p:grpSpPr>
            <p:pic>
              <p:nvPicPr>
                <p:cNvPr id="34" name="Picture 33">
                  <a:extLst>
                    <a:ext uri="{FF2B5EF4-FFF2-40B4-BE49-F238E27FC236}">
                      <a16:creationId xmlns:a16="http://schemas.microsoft.com/office/drawing/2014/main" id="{FCB57114-21E1-4146-ACB4-8F084ED2695F}"/>
                    </a:ext>
                  </a:extLst>
                </p:cNvPr>
                <p:cNvPicPr>
                  <a:picLocks noChangeAspect="1"/>
                </p:cNvPicPr>
                <p:nvPr/>
              </p:nvPicPr>
              <p:blipFill rotWithShape="1">
                <a:blip r:embed="rId7"/>
                <a:srcRect t="22790"/>
                <a:stretch/>
              </p:blipFill>
              <p:spPr>
                <a:xfrm>
                  <a:off x="6607172" y="3079751"/>
                  <a:ext cx="1885382" cy="2555638"/>
                </a:xfrm>
                <a:prstGeom prst="rect">
                  <a:avLst/>
                </a:prstGeom>
              </p:spPr>
            </p:pic>
            <p:pic>
              <p:nvPicPr>
                <p:cNvPr id="35" name="Picture 34">
                  <a:extLst>
                    <a:ext uri="{FF2B5EF4-FFF2-40B4-BE49-F238E27FC236}">
                      <a16:creationId xmlns:a16="http://schemas.microsoft.com/office/drawing/2014/main" id="{C76938D7-AF1B-6F4A-9252-14B952D7D3FC}"/>
                    </a:ext>
                  </a:extLst>
                </p:cNvPr>
                <p:cNvPicPr>
                  <a:picLocks noChangeAspect="1"/>
                </p:cNvPicPr>
                <p:nvPr/>
              </p:nvPicPr>
              <p:blipFill rotWithShape="1">
                <a:blip r:embed="rId7"/>
                <a:srcRect t="3990" b="72125"/>
                <a:stretch/>
              </p:blipFill>
              <p:spPr>
                <a:xfrm>
                  <a:off x="6607172" y="2305666"/>
                  <a:ext cx="1885382" cy="790574"/>
                </a:xfrm>
                <a:prstGeom prst="rect">
                  <a:avLst/>
                </a:prstGeom>
              </p:spPr>
            </p:pic>
          </p:grpSp>
        </p:grpSp>
        <p:grpSp>
          <p:nvGrpSpPr>
            <p:cNvPr id="25" name="Group 24">
              <a:extLst>
                <a:ext uri="{FF2B5EF4-FFF2-40B4-BE49-F238E27FC236}">
                  <a16:creationId xmlns:a16="http://schemas.microsoft.com/office/drawing/2014/main" id="{FB63948C-0CA6-BF47-9890-F5580ADA5488}"/>
                </a:ext>
              </a:extLst>
            </p:cNvPr>
            <p:cNvGrpSpPr/>
            <p:nvPr/>
          </p:nvGrpSpPr>
          <p:grpSpPr>
            <a:xfrm>
              <a:off x="8269766" y="3795685"/>
              <a:ext cx="222769" cy="1809171"/>
              <a:chOff x="8333459" y="3810199"/>
              <a:chExt cx="269551" cy="1809171"/>
            </a:xfrm>
          </p:grpSpPr>
          <p:sp>
            <p:nvSpPr>
              <p:cNvPr id="29" name="Right Arrow 32">
                <a:extLst>
                  <a:ext uri="{FF2B5EF4-FFF2-40B4-BE49-F238E27FC236}">
                    <a16:creationId xmlns:a16="http://schemas.microsoft.com/office/drawing/2014/main" id="{97D09ECB-6EED-6140-A595-25284BE837E9}"/>
                  </a:ext>
                </a:extLst>
              </p:cNvPr>
              <p:cNvSpPr/>
              <p:nvPr/>
            </p:nvSpPr>
            <p:spPr bwMode="auto">
              <a:xfrm rot="5400000">
                <a:off x="8240228" y="5256587"/>
                <a:ext cx="462892"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0" name="Right Arrow 31">
                <a:extLst>
                  <a:ext uri="{FF2B5EF4-FFF2-40B4-BE49-F238E27FC236}">
                    <a16:creationId xmlns:a16="http://schemas.microsoft.com/office/drawing/2014/main" id="{BE4D3E93-4F89-FE48-9319-4ABFAE759E38}"/>
                  </a:ext>
                </a:extLst>
              </p:cNvPr>
              <p:cNvSpPr/>
              <p:nvPr/>
            </p:nvSpPr>
            <p:spPr bwMode="auto">
              <a:xfrm rot="5400000">
                <a:off x="7914560" y="4230709"/>
                <a:ext cx="1103693"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1" name="Right Arrow 30">
                <a:extLst>
                  <a:ext uri="{FF2B5EF4-FFF2-40B4-BE49-F238E27FC236}">
                    <a16:creationId xmlns:a16="http://schemas.microsoft.com/office/drawing/2014/main" id="{E41B2547-AADD-C64B-91DC-2D99E3685287}"/>
                  </a:ext>
                </a:extLst>
              </p:cNvPr>
              <p:cNvSpPr/>
              <p:nvPr/>
            </p:nvSpPr>
            <p:spPr bwMode="auto">
              <a:xfrm rot="5400000">
                <a:off x="8227571" y="4878528"/>
                <a:ext cx="474449" cy="262673"/>
              </a:xfrm>
              <a:prstGeom prst="rightArrow">
                <a:avLst/>
              </a:prstGeom>
              <a:gradFill flip="none" rotWithShape="1">
                <a:gsLst>
                  <a:gs pos="100000">
                    <a:schemeClr val="accent5"/>
                  </a:gs>
                  <a:gs pos="0">
                    <a:schemeClr val="accent5">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cxnSp>
          <p:nvCxnSpPr>
            <p:cNvPr id="26" name="Straight Connector 25">
              <a:extLst>
                <a:ext uri="{FF2B5EF4-FFF2-40B4-BE49-F238E27FC236}">
                  <a16:creationId xmlns:a16="http://schemas.microsoft.com/office/drawing/2014/main" id="{D59FBDB2-7DAB-3B42-B7F2-B40CA5BA4552}"/>
                </a:ext>
              </a:extLst>
            </p:cNvPr>
            <p:cNvCxnSpPr/>
            <p:nvPr/>
          </p:nvCxnSpPr>
          <p:spPr bwMode="auto">
            <a:xfrm flipH="1">
              <a:off x="3302220" y="1102836"/>
              <a:ext cx="27731" cy="2719919"/>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62CBA1B2-A670-A143-837B-05E08B7C9A2F}"/>
                </a:ext>
              </a:extLst>
            </p:cNvPr>
            <p:cNvCxnSpPr/>
            <p:nvPr/>
          </p:nvCxnSpPr>
          <p:spPr bwMode="auto">
            <a:xfrm flipV="1">
              <a:off x="3302220" y="4362045"/>
              <a:ext cx="0" cy="2039942"/>
            </a:xfrm>
            <a:prstGeom prst="line">
              <a:avLst/>
            </a:prstGeom>
            <a:noFill/>
            <a:ln w="19050" cap="flat" cmpd="sng" algn="ctr">
              <a:gradFill>
                <a:gsLst>
                  <a:gs pos="0">
                    <a:schemeClr val="bg2">
                      <a:lumMod val="40000"/>
                      <a:lumOff val="60000"/>
                      <a:alpha val="25000"/>
                    </a:schemeClr>
                  </a:gs>
                  <a:gs pos="70000">
                    <a:schemeClr val="bg2">
                      <a:lumMod val="40000"/>
                      <a:lumOff val="60000"/>
                      <a:alpha val="45000"/>
                    </a:schemeClr>
                  </a:gs>
                  <a:gs pos="100000">
                    <a:schemeClr val="bg2">
                      <a:lumMod val="40000"/>
                      <a:lumOff val="60000"/>
                      <a:alpha val="0"/>
                    </a:schemeClr>
                  </a:gs>
                </a:gsLst>
                <a:lin ang="16200000" scaled="0"/>
              </a:gradFill>
              <a:prstDash val="solid"/>
              <a:round/>
              <a:headEnd type="none" w="med" len="med"/>
              <a:tailEnd type="none" w="med" len="med"/>
            </a:ln>
            <a:effectLst/>
          </p:spPr>
        </p:cxnSp>
        <p:sp>
          <p:nvSpPr>
            <p:cNvPr id="28" name="Right Arrow 38">
              <a:extLst>
                <a:ext uri="{FF2B5EF4-FFF2-40B4-BE49-F238E27FC236}">
                  <a16:creationId xmlns:a16="http://schemas.microsoft.com/office/drawing/2014/main" id="{43D5364E-6DA5-C74D-91C2-92AB60DC2154}"/>
                </a:ext>
              </a:extLst>
            </p:cNvPr>
            <p:cNvSpPr/>
            <p:nvPr/>
          </p:nvSpPr>
          <p:spPr bwMode="auto">
            <a:xfrm>
              <a:off x="3017908" y="3868638"/>
              <a:ext cx="528065" cy="440168"/>
            </a:xfrm>
            <a:prstGeom prst="rightArrow">
              <a:avLst/>
            </a:prstGeom>
            <a:gradFill flip="none" rotWithShape="1">
              <a:gsLst>
                <a:gs pos="100000">
                  <a:schemeClr val="bg2">
                    <a:alpha val="70000"/>
                  </a:schemeClr>
                </a:gs>
                <a:gs pos="0">
                  <a:schemeClr val="bg2">
                    <a:lumMod val="60000"/>
                    <a:lumOff val="40000"/>
                    <a:alpha val="0"/>
                  </a:schemeClr>
                </a:gs>
              </a:gsLst>
              <a:lin ang="0" scaled="1"/>
              <a:tileRect/>
            </a:gra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7" name="Subtitle 4">
            <a:extLst>
              <a:ext uri="{FF2B5EF4-FFF2-40B4-BE49-F238E27FC236}">
                <a16:creationId xmlns:a16="http://schemas.microsoft.com/office/drawing/2014/main" id="{E2E142E2-0724-1D42-9FA8-CD4E280B3A09}"/>
              </a:ext>
            </a:extLst>
          </p:cNvPr>
          <p:cNvSpPr/>
          <p:nvPr/>
        </p:nvSpPr>
        <p:spPr>
          <a:xfrm>
            <a:off x="9157956" y="1174450"/>
            <a:ext cx="2119644"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Complete answers</a:t>
            </a:r>
          </a:p>
          <a:p>
            <a:pPr algn="ctr" eaLnBrk="0" hangingPunct="0">
              <a:lnSpc>
                <a:spcPts val="1800"/>
              </a:lnSpc>
            </a:pPr>
            <a:r>
              <a:rPr lang="en-US" sz="1400" dirty="0">
                <a:solidFill>
                  <a:schemeClr val="bg2">
                    <a:lumMod val="20000"/>
                    <a:lumOff val="80000"/>
                  </a:schemeClr>
                </a:solidFill>
              </a:rPr>
              <a:t> and select “Submit”</a:t>
            </a:r>
          </a:p>
        </p:txBody>
      </p:sp>
      <p:sp>
        <p:nvSpPr>
          <p:cNvPr id="46" name="Subtitle 3">
            <a:extLst>
              <a:ext uri="{FF2B5EF4-FFF2-40B4-BE49-F238E27FC236}">
                <a16:creationId xmlns:a16="http://schemas.microsoft.com/office/drawing/2014/main" id="{48CFDF8A-F962-5240-A8C1-998E8A371356}"/>
              </a:ext>
            </a:extLst>
          </p:cNvPr>
          <p:cNvSpPr/>
          <p:nvPr/>
        </p:nvSpPr>
        <p:spPr>
          <a:xfrm>
            <a:off x="6356101" y="1174450"/>
            <a:ext cx="2229478"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Scroll down to find the feedback section</a:t>
            </a:r>
          </a:p>
        </p:txBody>
      </p:sp>
      <p:sp>
        <p:nvSpPr>
          <p:cNvPr id="45" name="Subtitle 2">
            <a:extLst>
              <a:ext uri="{FF2B5EF4-FFF2-40B4-BE49-F238E27FC236}">
                <a16:creationId xmlns:a16="http://schemas.microsoft.com/office/drawing/2014/main" id="{035B80E9-92E2-8E40-8EAB-2EF48B566F49}"/>
              </a:ext>
            </a:extLst>
          </p:cNvPr>
          <p:cNvSpPr/>
          <p:nvPr/>
        </p:nvSpPr>
        <p:spPr>
          <a:xfrm>
            <a:off x="3354781" y="1174450"/>
            <a:ext cx="2728476" cy="537934"/>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Select the session </a:t>
            </a:r>
            <a:br>
              <a:rPr lang="en-US" sz="1400" dirty="0">
                <a:solidFill>
                  <a:schemeClr val="bg2">
                    <a:lumMod val="20000"/>
                    <a:lumOff val="80000"/>
                  </a:schemeClr>
                </a:solidFill>
              </a:rPr>
            </a:br>
            <a:r>
              <a:rPr lang="en-US" sz="1400" dirty="0">
                <a:solidFill>
                  <a:schemeClr val="bg2">
                    <a:lumMod val="20000"/>
                    <a:lumOff val="80000"/>
                  </a:schemeClr>
                </a:solidFill>
              </a:rPr>
              <a:t>you attended</a:t>
            </a:r>
          </a:p>
        </p:txBody>
      </p:sp>
      <p:sp>
        <p:nvSpPr>
          <p:cNvPr id="44" name="Subtitle 1">
            <a:extLst>
              <a:ext uri="{FF2B5EF4-FFF2-40B4-BE49-F238E27FC236}">
                <a16:creationId xmlns:a16="http://schemas.microsoft.com/office/drawing/2014/main" id="{C447AE66-B55C-784D-A71E-284ADF839B58}"/>
              </a:ext>
            </a:extLst>
          </p:cNvPr>
          <p:cNvSpPr/>
          <p:nvPr/>
        </p:nvSpPr>
        <p:spPr>
          <a:xfrm>
            <a:off x="784752" y="1174450"/>
            <a:ext cx="2367468" cy="537135"/>
          </a:xfrm>
          <a:prstGeom prst="rect">
            <a:avLst/>
          </a:prstGeom>
        </p:spPr>
        <p:txBody>
          <a:bodyPr wrap="square">
            <a:spAutoFit/>
          </a:bodyPr>
          <a:lstStyle/>
          <a:p>
            <a:pPr algn="ctr" eaLnBrk="0" hangingPunct="0">
              <a:lnSpc>
                <a:spcPts val="1800"/>
              </a:lnSpc>
            </a:pPr>
            <a:r>
              <a:rPr lang="en-US" sz="1400" dirty="0">
                <a:solidFill>
                  <a:schemeClr val="bg2">
                    <a:lumMod val="20000"/>
                    <a:lumOff val="80000"/>
                  </a:schemeClr>
                </a:solidFill>
              </a:rPr>
              <a:t>Download the Esri Events app and find your event</a:t>
            </a:r>
          </a:p>
        </p:txBody>
      </p:sp>
      <p:sp>
        <p:nvSpPr>
          <p:cNvPr id="43" name="Title ">
            <a:extLst>
              <a:ext uri="{FF2B5EF4-FFF2-40B4-BE49-F238E27FC236}">
                <a16:creationId xmlns:a16="http://schemas.microsoft.com/office/drawing/2014/main" id="{2EEA1DE7-2126-554A-B142-27798306074E}"/>
              </a:ext>
            </a:extLst>
          </p:cNvPr>
          <p:cNvSpPr txBox="1">
            <a:spLocks/>
          </p:cNvSpPr>
          <p:nvPr/>
        </p:nvSpPr>
        <p:spPr>
          <a:xfrm>
            <a:off x="685800" y="448068"/>
            <a:ext cx="10826496" cy="430887"/>
          </a:xfrm>
          <a:prstGeom prst="rect">
            <a:avLst/>
          </a:prstGeom>
        </p:spPr>
        <p:txBody>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algn="ctr">
              <a:spcBef>
                <a:spcPts val="0"/>
              </a:spcBef>
            </a:pPr>
            <a:r>
              <a:rPr lang="en-US" sz="2800" b="0" dirty="0">
                <a:solidFill>
                  <a:prstClr val="white"/>
                </a:solidFill>
              </a:rPr>
              <a:t>Please Take Our Survey on the App</a:t>
            </a:r>
            <a:endParaRPr lang="en-US" sz="2800" b="0" dirty="0"/>
          </a:p>
        </p:txBody>
      </p:sp>
    </p:spTree>
    <p:extLst>
      <p:ext uri="{BB962C8B-B14F-4D97-AF65-F5344CB8AC3E}">
        <p14:creationId xmlns:p14="http://schemas.microsoft.com/office/powerpoint/2010/main" val="3264059221"/>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background"/>
          <p:cNvGrpSpPr/>
          <p:nvPr/>
        </p:nvGrpSpPr>
        <p:grpSpPr>
          <a:xfrm>
            <a:off x="-92598" y="-16008"/>
            <a:ext cx="12301748" cy="6881826"/>
            <a:chOff x="-92598" y="-16008"/>
            <a:chExt cx="12301748" cy="6881826"/>
          </a:xfrm>
        </p:grpSpPr>
        <p:sp>
          <p:nvSpPr>
            <p:cNvPr id="9" name="Rectangle 8"/>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1" name="keyart1"/>
            <p:cNvPicPr>
              <a:picLocks noChangeAspect="1"/>
            </p:cNvPicPr>
            <p:nvPr/>
          </p:nvPicPr>
          <p:blipFill rotWithShape="1">
            <a:blip r:embed="rId3">
              <a:extLst>
                <a:ext uri="{28A0092B-C50C-407E-A947-70E740481C1C}">
                  <a14:useLocalDpi xmlns:a14="http://schemas.microsoft.com/office/drawing/2010/main" val="0"/>
                </a:ext>
              </a:extLst>
            </a:blip>
            <a:srcRect l="53646" t="11238" r="5417" b="5631"/>
            <a:stretch/>
          </p:blipFill>
          <p:spPr>
            <a:xfrm>
              <a:off x="6212591" y="-1048"/>
              <a:ext cx="5996559" cy="6849810"/>
            </a:xfrm>
            <a:prstGeom prst="rect">
              <a:avLst/>
            </a:prstGeom>
          </p:spPr>
        </p:pic>
        <p:pic>
          <p:nvPicPr>
            <p:cNvPr id="15" name="keyart2"/>
            <p:cNvPicPr>
              <a:picLocks noChangeAspect="1"/>
            </p:cNvPicPr>
            <p:nvPr/>
          </p:nvPicPr>
          <p:blipFill rotWithShape="1">
            <a:blip r:embed="rId3">
              <a:alphaModFix amt="87000"/>
              <a:extLst>
                <a:ext uri="{28A0092B-C50C-407E-A947-70E740481C1C}">
                  <a14:useLocalDpi xmlns:a14="http://schemas.microsoft.com/office/drawing/2010/main" val="0"/>
                </a:ext>
              </a:extLst>
            </a:blip>
            <a:srcRect l="2" r="72434" b="68401"/>
            <a:stretch/>
          </p:blipFill>
          <p:spPr>
            <a:xfrm>
              <a:off x="-1" y="0"/>
              <a:ext cx="3356658" cy="2164466"/>
            </a:xfrm>
            <a:prstGeom prst="rect">
              <a:avLst/>
            </a:prstGeom>
          </p:spPr>
        </p:pic>
        <p:sp>
          <p:nvSpPr>
            <p:cNvPr id="12" name="shading (lower right)">
              <a:extLst>
                <a:ext uri="{FF2B5EF4-FFF2-40B4-BE49-F238E27FC236}">
                  <a16:creationId xmlns:a16="http://schemas.microsoft.com/office/drawing/2014/main" id="{C0783C77-C7D8-1647-BFDB-8532B647668C}"/>
                </a:ext>
              </a:extLst>
            </p:cNvPr>
            <p:cNvSpPr/>
            <p:nvPr/>
          </p:nvSpPr>
          <p:spPr bwMode="auto">
            <a:xfrm>
              <a:off x="-92598" y="1736203"/>
              <a:ext cx="12301748" cy="5129615"/>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4" name="Text Placeholder 3"/>
          <p:cNvSpPr>
            <a:spLocks noGrp="1"/>
          </p:cNvSpPr>
          <p:nvPr>
            <p:ph type="body" idx="1"/>
          </p:nvPr>
        </p:nvSpPr>
        <p:spPr/>
        <p:txBody>
          <a:bodyPr/>
          <a:lstStyle/>
          <a:p>
            <a:endParaRPr lang="en-US"/>
          </a:p>
        </p:txBody>
      </p:sp>
      <p:sp>
        <p:nvSpPr>
          <p:cNvPr id="3" name="Title 2"/>
          <p:cNvSpPr>
            <a:spLocks noGrp="1"/>
          </p:cNvSpPr>
          <p:nvPr>
            <p:ph type="title"/>
          </p:nvPr>
        </p:nvSpPr>
        <p:spPr>
          <a:xfrm>
            <a:off x="914400" y="2732670"/>
            <a:ext cx="8683723" cy="738664"/>
          </a:xfrm>
        </p:spPr>
        <p:txBody>
          <a:bodyPr/>
          <a:lstStyle/>
          <a:p>
            <a:r>
              <a:rPr lang="en-US" dirty="0"/>
              <a:t>Accessing secured services</a:t>
            </a:r>
          </a:p>
        </p:txBody>
      </p:sp>
    </p:spTree>
    <p:extLst>
      <p:ext uri="{BB962C8B-B14F-4D97-AF65-F5344CB8AC3E}">
        <p14:creationId xmlns:p14="http://schemas.microsoft.com/office/powerpoint/2010/main" val="351239347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4858B5A-9BB6-4525-AADC-1EF39F3CF698}"/>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56F397D2-6D5C-475F-BF99-0570AD6B8CA4}"/>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keyart3">
              <a:extLst>
                <a:ext uri="{FF2B5EF4-FFF2-40B4-BE49-F238E27FC236}">
                  <a16:creationId xmlns:a16="http://schemas.microsoft.com/office/drawing/2014/main" id="{7FBF525F-FADB-4BB8-94AB-6D692EFAAC5C}"/>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7" name="shading (lower right)">
              <a:extLst>
                <a:ext uri="{FF2B5EF4-FFF2-40B4-BE49-F238E27FC236}">
                  <a16:creationId xmlns:a16="http://schemas.microsoft.com/office/drawing/2014/main" id="{9A941703-B9BF-4947-A6D8-56C61FAA608B}"/>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1E36EBF0-B258-4A5D-BA34-B1B55FC6C67E}"/>
              </a:ext>
            </a:extLst>
          </p:cNvPr>
          <p:cNvSpPr>
            <a:spLocks noGrp="1"/>
          </p:cNvSpPr>
          <p:nvPr>
            <p:ph type="title"/>
          </p:nvPr>
        </p:nvSpPr>
        <p:spPr/>
        <p:txBody>
          <a:bodyPr/>
          <a:lstStyle/>
          <a:p>
            <a:r>
              <a:rPr lang="en-US" dirty="0"/>
              <a:t>What types of data are supported?</a:t>
            </a:r>
          </a:p>
        </p:txBody>
      </p:sp>
      <p:sp>
        <p:nvSpPr>
          <p:cNvPr id="3" name="Content Placeholder 2">
            <a:extLst>
              <a:ext uri="{FF2B5EF4-FFF2-40B4-BE49-F238E27FC236}">
                <a16:creationId xmlns:a16="http://schemas.microsoft.com/office/drawing/2014/main" id="{3F068A32-3FC6-4C8D-8B84-05E36E749C9A}"/>
              </a:ext>
            </a:extLst>
          </p:cNvPr>
          <p:cNvSpPr>
            <a:spLocks noGrp="1"/>
          </p:cNvSpPr>
          <p:nvPr>
            <p:ph sz="quarter" idx="10"/>
          </p:nvPr>
        </p:nvSpPr>
        <p:spPr/>
        <p:txBody>
          <a:bodyPr/>
          <a:lstStyle/>
          <a:p>
            <a:r>
              <a:rPr lang="en-US" dirty="0"/>
              <a:t>Data structures supported by all feature services</a:t>
            </a:r>
          </a:p>
          <a:p>
            <a:pPr lvl="1"/>
            <a:r>
              <a:rPr lang="en-US" dirty="0"/>
              <a:t>Points</a:t>
            </a:r>
          </a:p>
          <a:p>
            <a:pPr lvl="1"/>
            <a:r>
              <a:rPr lang="en-US" dirty="0"/>
              <a:t>Lines</a:t>
            </a:r>
          </a:p>
          <a:p>
            <a:pPr lvl="1"/>
            <a:r>
              <a:rPr lang="en-US" dirty="0"/>
              <a:t>Polygons</a:t>
            </a:r>
          </a:p>
          <a:p>
            <a:pPr lvl="1"/>
            <a:r>
              <a:rPr lang="en-US" dirty="0"/>
              <a:t>Relationship classes</a:t>
            </a:r>
          </a:p>
          <a:p>
            <a:pPr lvl="1"/>
            <a:r>
              <a:rPr lang="en-US" dirty="0"/>
              <a:t>Attachments…</a:t>
            </a:r>
          </a:p>
          <a:p>
            <a:r>
              <a:rPr lang="en-US" dirty="0"/>
              <a:t>Some feature services support more complex data</a:t>
            </a:r>
          </a:p>
          <a:p>
            <a:pPr lvl="1"/>
            <a:r>
              <a:rPr lang="en-US" dirty="0"/>
              <a:t>Utility Network, Annotation, Dimensions (10.7)</a:t>
            </a:r>
          </a:p>
          <a:p>
            <a:pPr lvl="1"/>
            <a:r>
              <a:rPr lang="en-US" dirty="0"/>
              <a:t>Parcel Fabric (coming soon)</a:t>
            </a:r>
          </a:p>
          <a:p>
            <a:pPr lvl="1"/>
            <a:r>
              <a:rPr lang="en-US" dirty="0"/>
              <a:t>Future ?</a:t>
            </a:r>
          </a:p>
          <a:p>
            <a:endParaRPr lang="en-US" dirty="0"/>
          </a:p>
        </p:txBody>
      </p:sp>
      <p:grpSp>
        <p:nvGrpSpPr>
          <p:cNvPr id="8" name="Group 7">
            <a:extLst>
              <a:ext uri="{FF2B5EF4-FFF2-40B4-BE49-F238E27FC236}">
                <a16:creationId xmlns:a16="http://schemas.microsoft.com/office/drawing/2014/main" id="{BD99448C-C36C-45A0-9909-8AEEA6EAE919}"/>
              </a:ext>
            </a:extLst>
          </p:cNvPr>
          <p:cNvGrpSpPr/>
          <p:nvPr/>
        </p:nvGrpSpPr>
        <p:grpSpPr>
          <a:xfrm>
            <a:off x="8931550" y="2333095"/>
            <a:ext cx="2368001" cy="3432911"/>
            <a:chOff x="8721261" y="1763835"/>
            <a:chExt cx="1886850" cy="2735382"/>
          </a:xfrm>
        </p:grpSpPr>
        <p:grpSp>
          <p:nvGrpSpPr>
            <p:cNvPr id="53" name="Group 52">
              <a:extLst>
                <a:ext uri="{FF2B5EF4-FFF2-40B4-BE49-F238E27FC236}">
                  <a16:creationId xmlns:a16="http://schemas.microsoft.com/office/drawing/2014/main" id="{13F65EEA-17D9-48F7-91B7-DFDD249E848D}"/>
                </a:ext>
              </a:extLst>
            </p:cNvPr>
            <p:cNvGrpSpPr>
              <a:grpSpLocks noChangeAspect="1"/>
            </p:cNvGrpSpPr>
            <p:nvPr/>
          </p:nvGrpSpPr>
          <p:grpSpPr>
            <a:xfrm>
              <a:off x="8799472" y="3282051"/>
              <a:ext cx="1808639" cy="1217166"/>
              <a:chOff x="2226076" y="5871469"/>
              <a:chExt cx="587375" cy="395288"/>
            </a:xfrm>
          </p:grpSpPr>
          <p:sp useBgFill="1">
            <p:nvSpPr>
              <p:cNvPr id="54" name="Freeform 47">
                <a:extLst>
                  <a:ext uri="{FF2B5EF4-FFF2-40B4-BE49-F238E27FC236}">
                    <a16:creationId xmlns:a16="http://schemas.microsoft.com/office/drawing/2014/main" id="{98A6A67A-E567-4EC5-8E19-03C88EE01C91}"/>
                  </a:ext>
                </a:extLst>
              </p:cNvPr>
              <p:cNvSpPr>
                <a:spLocks/>
              </p:cNvSpPr>
              <p:nvPr/>
            </p:nvSpPr>
            <p:spPr bwMode="auto">
              <a:xfrm>
                <a:off x="2226076" y="5871469"/>
                <a:ext cx="587375" cy="395288"/>
              </a:xfrm>
              <a:custGeom>
                <a:avLst/>
                <a:gdLst>
                  <a:gd name="T0" fmla="*/ 1293 w 2586"/>
                  <a:gd name="T1" fmla="*/ 0 h 1744"/>
                  <a:gd name="T2" fmla="*/ 1324 w 2586"/>
                  <a:gd name="T3" fmla="*/ 2 h 1744"/>
                  <a:gd name="T4" fmla="*/ 1353 w 2586"/>
                  <a:gd name="T5" fmla="*/ 7 h 1744"/>
                  <a:gd name="T6" fmla="*/ 1382 w 2586"/>
                  <a:gd name="T7" fmla="*/ 18 h 1744"/>
                  <a:gd name="T8" fmla="*/ 1409 w 2586"/>
                  <a:gd name="T9" fmla="*/ 32 h 1744"/>
                  <a:gd name="T10" fmla="*/ 2478 w 2586"/>
                  <a:gd name="T11" fmla="*/ 678 h 1744"/>
                  <a:gd name="T12" fmla="*/ 2505 w 2586"/>
                  <a:gd name="T13" fmla="*/ 698 h 1744"/>
                  <a:gd name="T14" fmla="*/ 2529 w 2586"/>
                  <a:gd name="T15" fmla="*/ 720 h 1744"/>
                  <a:gd name="T16" fmla="*/ 2549 w 2586"/>
                  <a:gd name="T17" fmla="*/ 747 h 1744"/>
                  <a:gd name="T18" fmla="*/ 2565 w 2586"/>
                  <a:gd name="T19" fmla="*/ 775 h 1744"/>
                  <a:gd name="T20" fmla="*/ 2576 w 2586"/>
                  <a:gd name="T21" fmla="*/ 806 h 1744"/>
                  <a:gd name="T22" fmla="*/ 2584 w 2586"/>
                  <a:gd name="T23" fmla="*/ 838 h 1744"/>
                  <a:gd name="T24" fmla="*/ 2586 w 2586"/>
                  <a:gd name="T25" fmla="*/ 872 h 1744"/>
                  <a:gd name="T26" fmla="*/ 2584 w 2586"/>
                  <a:gd name="T27" fmla="*/ 904 h 1744"/>
                  <a:gd name="T28" fmla="*/ 2576 w 2586"/>
                  <a:gd name="T29" fmla="*/ 936 h 1744"/>
                  <a:gd name="T30" fmla="*/ 2565 w 2586"/>
                  <a:gd name="T31" fmla="*/ 967 h 1744"/>
                  <a:gd name="T32" fmla="*/ 2549 w 2586"/>
                  <a:gd name="T33" fmla="*/ 995 h 1744"/>
                  <a:gd name="T34" fmla="*/ 2529 w 2586"/>
                  <a:gd name="T35" fmla="*/ 1022 h 1744"/>
                  <a:gd name="T36" fmla="*/ 2505 w 2586"/>
                  <a:gd name="T37" fmla="*/ 1044 h 1744"/>
                  <a:gd name="T38" fmla="*/ 2478 w 2586"/>
                  <a:gd name="T39" fmla="*/ 1064 h 1744"/>
                  <a:gd name="T40" fmla="*/ 1409 w 2586"/>
                  <a:gd name="T41" fmla="*/ 1711 h 1744"/>
                  <a:gd name="T42" fmla="*/ 1382 w 2586"/>
                  <a:gd name="T43" fmla="*/ 1725 h 1744"/>
                  <a:gd name="T44" fmla="*/ 1353 w 2586"/>
                  <a:gd name="T45" fmla="*/ 1736 h 1744"/>
                  <a:gd name="T46" fmla="*/ 1324 w 2586"/>
                  <a:gd name="T47" fmla="*/ 1742 h 1744"/>
                  <a:gd name="T48" fmla="*/ 1292 w 2586"/>
                  <a:gd name="T49" fmla="*/ 1744 h 1744"/>
                  <a:gd name="T50" fmla="*/ 1262 w 2586"/>
                  <a:gd name="T51" fmla="*/ 1742 h 1744"/>
                  <a:gd name="T52" fmla="*/ 1232 w 2586"/>
                  <a:gd name="T53" fmla="*/ 1736 h 1744"/>
                  <a:gd name="T54" fmla="*/ 1203 w 2586"/>
                  <a:gd name="T55" fmla="*/ 1725 h 1744"/>
                  <a:gd name="T56" fmla="*/ 1176 w 2586"/>
                  <a:gd name="T57" fmla="*/ 1711 h 1744"/>
                  <a:gd name="T58" fmla="*/ 108 w 2586"/>
                  <a:gd name="T59" fmla="*/ 1064 h 1744"/>
                  <a:gd name="T60" fmla="*/ 81 w 2586"/>
                  <a:gd name="T61" fmla="*/ 1044 h 1744"/>
                  <a:gd name="T62" fmla="*/ 57 w 2586"/>
                  <a:gd name="T63" fmla="*/ 1022 h 1744"/>
                  <a:gd name="T64" fmla="*/ 37 w 2586"/>
                  <a:gd name="T65" fmla="*/ 995 h 1744"/>
                  <a:gd name="T66" fmla="*/ 21 w 2586"/>
                  <a:gd name="T67" fmla="*/ 967 h 1744"/>
                  <a:gd name="T68" fmla="*/ 10 w 2586"/>
                  <a:gd name="T69" fmla="*/ 936 h 1744"/>
                  <a:gd name="T70" fmla="*/ 2 w 2586"/>
                  <a:gd name="T71" fmla="*/ 904 h 1744"/>
                  <a:gd name="T72" fmla="*/ 0 w 2586"/>
                  <a:gd name="T73" fmla="*/ 872 h 1744"/>
                  <a:gd name="T74" fmla="*/ 2 w 2586"/>
                  <a:gd name="T75" fmla="*/ 838 h 1744"/>
                  <a:gd name="T76" fmla="*/ 10 w 2586"/>
                  <a:gd name="T77" fmla="*/ 806 h 1744"/>
                  <a:gd name="T78" fmla="*/ 21 w 2586"/>
                  <a:gd name="T79" fmla="*/ 775 h 1744"/>
                  <a:gd name="T80" fmla="*/ 38 w 2586"/>
                  <a:gd name="T81" fmla="*/ 747 h 1744"/>
                  <a:gd name="T82" fmla="*/ 57 w 2586"/>
                  <a:gd name="T83" fmla="*/ 720 h 1744"/>
                  <a:gd name="T84" fmla="*/ 81 w 2586"/>
                  <a:gd name="T85" fmla="*/ 698 h 1744"/>
                  <a:gd name="T86" fmla="*/ 108 w 2586"/>
                  <a:gd name="T87" fmla="*/ 679 h 1744"/>
                  <a:gd name="T88" fmla="*/ 1177 w 2586"/>
                  <a:gd name="T89" fmla="*/ 32 h 1744"/>
                  <a:gd name="T90" fmla="*/ 1204 w 2586"/>
                  <a:gd name="T91" fmla="*/ 18 h 1744"/>
                  <a:gd name="T92" fmla="*/ 1233 w 2586"/>
                  <a:gd name="T93" fmla="*/ 7 h 1744"/>
                  <a:gd name="T94" fmla="*/ 1262 w 2586"/>
                  <a:gd name="T95" fmla="*/ 2 h 1744"/>
                  <a:gd name="T96" fmla="*/ 1293 w 2586"/>
                  <a:gd name="T97" fmla="*/ 0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6" h="1744">
                    <a:moveTo>
                      <a:pt x="1293" y="0"/>
                    </a:moveTo>
                    <a:lnTo>
                      <a:pt x="1324" y="2"/>
                    </a:lnTo>
                    <a:lnTo>
                      <a:pt x="1353" y="7"/>
                    </a:lnTo>
                    <a:lnTo>
                      <a:pt x="1382" y="18"/>
                    </a:lnTo>
                    <a:lnTo>
                      <a:pt x="1409" y="32"/>
                    </a:lnTo>
                    <a:lnTo>
                      <a:pt x="2478" y="678"/>
                    </a:lnTo>
                    <a:lnTo>
                      <a:pt x="2505" y="698"/>
                    </a:lnTo>
                    <a:lnTo>
                      <a:pt x="2529" y="720"/>
                    </a:lnTo>
                    <a:lnTo>
                      <a:pt x="2549" y="747"/>
                    </a:lnTo>
                    <a:lnTo>
                      <a:pt x="2565" y="775"/>
                    </a:lnTo>
                    <a:lnTo>
                      <a:pt x="2576" y="806"/>
                    </a:lnTo>
                    <a:lnTo>
                      <a:pt x="2584" y="838"/>
                    </a:lnTo>
                    <a:lnTo>
                      <a:pt x="2586" y="872"/>
                    </a:lnTo>
                    <a:lnTo>
                      <a:pt x="2584" y="904"/>
                    </a:lnTo>
                    <a:lnTo>
                      <a:pt x="2576" y="936"/>
                    </a:lnTo>
                    <a:lnTo>
                      <a:pt x="2565" y="967"/>
                    </a:lnTo>
                    <a:lnTo>
                      <a:pt x="2549" y="995"/>
                    </a:lnTo>
                    <a:lnTo>
                      <a:pt x="2529" y="1022"/>
                    </a:lnTo>
                    <a:lnTo>
                      <a:pt x="2505" y="1044"/>
                    </a:lnTo>
                    <a:lnTo>
                      <a:pt x="2478" y="1064"/>
                    </a:lnTo>
                    <a:lnTo>
                      <a:pt x="1409" y="1711"/>
                    </a:lnTo>
                    <a:lnTo>
                      <a:pt x="1382" y="1725"/>
                    </a:lnTo>
                    <a:lnTo>
                      <a:pt x="1353" y="1736"/>
                    </a:lnTo>
                    <a:lnTo>
                      <a:pt x="1324" y="1742"/>
                    </a:lnTo>
                    <a:lnTo>
                      <a:pt x="1292" y="1744"/>
                    </a:lnTo>
                    <a:lnTo>
                      <a:pt x="1262" y="1742"/>
                    </a:lnTo>
                    <a:lnTo>
                      <a:pt x="1232" y="1736"/>
                    </a:lnTo>
                    <a:lnTo>
                      <a:pt x="1203" y="1725"/>
                    </a:lnTo>
                    <a:lnTo>
                      <a:pt x="1176" y="1711"/>
                    </a:lnTo>
                    <a:lnTo>
                      <a:pt x="108" y="1064"/>
                    </a:lnTo>
                    <a:lnTo>
                      <a:pt x="81" y="1044"/>
                    </a:lnTo>
                    <a:lnTo>
                      <a:pt x="57" y="1022"/>
                    </a:lnTo>
                    <a:lnTo>
                      <a:pt x="37" y="995"/>
                    </a:lnTo>
                    <a:lnTo>
                      <a:pt x="21" y="967"/>
                    </a:lnTo>
                    <a:lnTo>
                      <a:pt x="10" y="936"/>
                    </a:lnTo>
                    <a:lnTo>
                      <a:pt x="2" y="904"/>
                    </a:lnTo>
                    <a:lnTo>
                      <a:pt x="0" y="872"/>
                    </a:lnTo>
                    <a:lnTo>
                      <a:pt x="2" y="838"/>
                    </a:lnTo>
                    <a:lnTo>
                      <a:pt x="10" y="806"/>
                    </a:lnTo>
                    <a:lnTo>
                      <a:pt x="21" y="775"/>
                    </a:lnTo>
                    <a:lnTo>
                      <a:pt x="38" y="747"/>
                    </a:lnTo>
                    <a:lnTo>
                      <a:pt x="57" y="720"/>
                    </a:lnTo>
                    <a:lnTo>
                      <a:pt x="81" y="698"/>
                    </a:lnTo>
                    <a:lnTo>
                      <a:pt x="108" y="679"/>
                    </a:lnTo>
                    <a:lnTo>
                      <a:pt x="1177" y="32"/>
                    </a:lnTo>
                    <a:lnTo>
                      <a:pt x="1204" y="18"/>
                    </a:lnTo>
                    <a:lnTo>
                      <a:pt x="1233" y="7"/>
                    </a:lnTo>
                    <a:lnTo>
                      <a:pt x="1262" y="2"/>
                    </a:lnTo>
                    <a:lnTo>
                      <a:pt x="129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48">
                <a:extLst>
                  <a:ext uri="{FF2B5EF4-FFF2-40B4-BE49-F238E27FC236}">
                    <a16:creationId xmlns:a16="http://schemas.microsoft.com/office/drawing/2014/main" id="{2F921A33-33E1-4C13-A263-FBF52DCB92A1}"/>
                  </a:ext>
                </a:extLst>
              </p:cNvPr>
              <p:cNvSpPr>
                <a:spLocks/>
              </p:cNvSpPr>
              <p:nvPr/>
            </p:nvSpPr>
            <p:spPr bwMode="auto">
              <a:xfrm>
                <a:off x="2251476" y="5896869"/>
                <a:ext cx="536575" cy="344488"/>
              </a:xfrm>
              <a:custGeom>
                <a:avLst/>
                <a:gdLst>
                  <a:gd name="T0" fmla="*/ 1181 w 2362"/>
                  <a:gd name="T1" fmla="*/ 0 h 1519"/>
                  <a:gd name="T2" fmla="*/ 1201 w 2362"/>
                  <a:gd name="T3" fmla="*/ 2 h 1519"/>
                  <a:gd name="T4" fmla="*/ 1221 w 2362"/>
                  <a:gd name="T5" fmla="*/ 7 h 1519"/>
                  <a:gd name="T6" fmla="*/ 1239 w 2362"/>
                  <a:gd name="T7" fmla="*/ 16 h 1519"/>
                  <a:gd name="T8" fmla="*/ 2307 w 2362"/>
                  <a:gd name="T9" fmla="*/ 663 h 1519"/>
                  <a:gd name="T10" fmla="*/ 2326 w 2362"/>
                  <a:gd name="T11" fmla="*/ 677 h 1519"/>
                  <a:gd name="T12" fmla="*/ 2341 w 2362"/>
                  <a:gd name="T13" fmla="*/ 694 h 1519"/>
                  <a:gd name="T14" fmla="*/ 2353 w 2362"/>
                  <a:gd name="T15" fmla="*/ 714 h 1519"/>
                  <a:gd name="T16" fmla="*/ 2359 w 2362"/>
                  <a:gd name="T17" fmla="*/ 736 h 1519"/>
                  <a:gd name="T18" fmla="*/ 2362 w 2362"/>
                  <a:gd name="T19" fmla="*/ 760 h 1519"/>
                  <a:gd name="T20" fmla="*/ 2359 w 2362"/>
                  <a:gd name="T21" fmla="*/ 783 h 1519"/>
                  <a:gd name="T22" fmla="*/ 2353 w 2362"/>
                  <a:gd name="T23" fmla="*/ 804 h 1519"/>
                  <a:gd name="T24" fmla="*/ 2341 w 2362"/>
                  <a:gd name="T25" fmla="*/ 824 h 1519"/>
                  <a:gd name="T26" fmla="*/ 2326 w 2362"/>
                  <a:gd name="T27" fmla="*/ 841 h 1519"/>
                  <a:gd name="T28" fmla="*/ 2307 w 2362"/>
                  <a:gd name="T29" fmla="*/ 856 h 1519"/>
                  <a:gd name="T30" fmla="*/ 1239 w 2362"/>
                  <a:gd name="T31" fmla="*/ 1503 h 1519"/>
                  <a:gd name="T32" fmla="*/ 1220 w 2362"/>
                  <a:gd name="T33" fmla="*/ 1512 h 1519"/>
                  <a:gd name="T34" fmla="*/ 1201 w 2362"/>
                  <a:gd name="T35" fmla="*/ 1517 h 1519"/>
                  <a:gd name="T36" fmla="*/ 1180 w 2362"/>
                  <a:gd name="T37" fmla="*/ 1519 h 1519"/>
                  <a:gd name="T38" fmla="*/ 1161 w 2362"/>
                  <a:gd name="T39" fmla="*/ 1517 h 1519"/>
                  <a:gd name="T40" fmla="*/ 1141 w 2362"/>
                  <a:gd name="T41" fmla="*/ 1512 h 1519"/>
                  <a:gd name="T42" fmla="*/ 1123 w 2362"/>
                  <a:gd name="T43" fmla="*/ 1503 h 1519"/>
                  <a:gd name="T44" fmla="*/ 55 w 2362"/>
                  <a:gd name="T45" fmla="*/ 856 h 1519"/>
                  <a:gd name="T46" fmla="*/ 36 w 2362"/>
                  <a:gd name="T47" fmla="*/ 841 h 1519"/>
                  <a:gd name="T48" fmla="*/ 21 w 2362"/>
                  <a:gd name="T49" fmla="*/ 824 h 1519"/>
                  <a:gd name="T50" fmla="*/ 9 w 2362"/>
                  <a:gd name="T51" fmla="*/ 804 h 1519"/>
                  <a:gd name="T52" fmla="*/ 3 w 2362"/>
                  <a:gd name="T53" fmla="*/ 782 h 1519"/>
                  <a:gd name="T54" fmla="*/ 0 w 2362"/>
                  <a:gd name="T55" fmla="*/ 760 h 1519"/>
                  <a:gd name="T56" fmla="*/ 3 w 2362"/>
                  <a:gd name="T57" fmla="*/ 736 h 1519"/>
                  <a:gd name="T58" fmla="*/ 9 w 2362"/>
                  <a:gd name="T59" fmla="*/ 714 h 1519"/>
                  <a:gd name="T60" fmla="*/ 21 w 2362"/>
                  <a:gd name="T61" fmla="*/ 694 h 1519"/>
                  <a:gd name="T62" fmla="*/ 36 w 2362"/>
                  <a:gd name="T63" fmla="*/ 677 h 1519"/>
                  <a:gd name="T64" fmla="*/ 55 w 2362"/>
                  <a:gd name="T65" fmla="*/ 663 h 1519"/>
                  <a:gd name="T66" fmla="*/ 1123 w 2362"/>
                  <a:gd name="T67" fmla="*/ 16 h 1519"/>
                  <a:gd name="T68" fmla="*/ 1141 w 2362"/>
                  <a:gd name="T69" fmla="*/ 7 h 1519"/>
                  <a:gd name="T70" fmla="*/ 1161 w 2362"/>
                  <a:gd name="T71" fmla="*/ 2 h 1519"/>
                  <a:gd name="T72" fmla="*/ 1181 w 2362"/>
                  <a:gd name="T73" fmla="*/ 0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2" h="1519">
                    <a:moveTo>
                      <a:pt x="1181" y="0"/>
                    </a:moveTo>
                    <a:lnTo>
                      <a:pt x="1201" y="2"/>
                    </a:lnTo>
                    <a:lnTo>
                      <a:pt x="1221" y="7"/>
                    </a:lnTo>
                    <a:lnTo>
                      <a:pt x="1239" y="16"/>
                    </a:lnTo>
                    <a:lnTo>
                      <a:pt x="2307" y="663"/>
                    </a:lnTo>
                    <a:lnTo>
                      <a:pt x="2326" y="677"/>
                    </a:lnTo>
                    <a:lnTo>
                      <a:pt x="2341" y="694"/>
                    </a:lnTo>
                    <a:lnTo>
                      <a:pt x="2353" y="714"/>
                    </a:lnTo>
                    <a:lnTo>
                      <a:pt x="2359" y="736"/>
                    </a:lnTo>
                    <a:lnTo>
                      <a:pt x="2362" y="760"/>
                    </a:lnTo>
                    <a:lnTo>
                      <a:pt x="2359" y="783"/>
                    </a:lnTo>
                    <a:lnTo>
                      <a:pt x="2353" y="804"/>
                    </a:lnTo>
                    <a:lnTo>
                      <a:pt x="2341" y="824"/>
                    </a:lnTo>
                    <a:lnTo>
                      <a:pt x="2326" y="841"/>
                    </a:lnTo>
                    <a:lnTo>
                      <a:pt x="2307" y="856"/>
                    </a:lnTo>
                    <a:lnTo>
                      <a:pt x="1239" y="1503"/>
                    </a:lnTo>
                    <a:lnTo>
                      <a:pt x="1220" y="1512"/>
                    </a:lnTo>
                    <a:lnTo>
                      <a:pt x="1201" y="1517"/>
                    </a:lnTo>
                    <a:lnTo>
                      <a:pt x="1180" y="1519"/>
                    </a:lnTo>
                    <a:lnTo>
                      <a:pt x="1161" y="1517"/>
                    </a:lnTo>
                    <a:lnTo>
                      <a:pt x="1141" y="1512"/>
                    </a:lnTo>
                    <a:lnTo>
                      <a:pt x="1123" y="1503"/>
                    </a:lnTo>
                    <a:lnTo>
                      <a:pt x="55" y="856"/>
                    </a:lnTo>
                    <a:lnTo>
                      <a:pt x="36" y="841"/>
                    </a:lnTo>
                    <a:lnTo>
                      <a:pt x="21" y="824"/>
                    </a:lnTo>
                    <a:lnTo>
                      <a:pt x="9" y="804"/>
                    </a:lnTo>
                    <a:lnTo>
                      <a:pt x="3" y="782"/>
                    </a:lnTo>
                    <a:lnTo>
                      <a:pt x="0" y="760"/>
                    </a:lnTo>
                    <a:lnTo>
                      <a:pt x="3" y="736"/>
                    </a:lnTo>
                    <a:lnTo>
                      <a:pt x="9" y="714"/>
                    </a:lnTo>
                    <a:lnTo>
                      <a:pt x="21" y="694"/>
                    </a:lnTo>
                    <a:lnTo>
                      <a:pt x="36" y="677"/>
                    </a:lnTo>
                    <a:lnTo>
                      <a:pt x="55" y="663"/>
                    </a:lnTo>
                    <a:lnTo>
                      <a:pt x="1123" y="16"/>
                    </a:lnTo>
                    <a:lnTo>
                      <a:pt x="1141" y="7"/>
                    </a:lnTo>
                    <a:lnTo>
                      <a:pt x="1161" y="2"/>
                    </a:lnTo>
                    <a:lnTo>
                      <a:pt x="118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49">
                <a:extLst>
                  <a:ext uri="{FF2B5EF4-FFF2-40B4-BE49-F238E27FC236}">
                    <a16:creationId xmlns:a16="http://schemas.microsoft.com/office/drawing/2014/main" id="{E2FE5EA7-7FA3-4326-B167-F8A2F3D5F104}"/>
                  </a:ext>
                </a:extLst>
              </p:cNvPr>
              <p:cNvSpPr>
                <a:spLocks/>
              </p:cNvSpPr>
              <p:nvPr/>
            </p:nvSpPr>
            <p:spPr bwMode="auto">
              <a:xfrm>
                <a:off x="2276876" y="5922269"/>
                <a:ext cx="485775" cy="293688"/>
              </a:xfrm>
              <a:custGeom>
                <a:avLst/>
                <a:gdLst>
                  <a:gd name="T0" fmla="*/ 1068 w 2136"/>
                  <a:gd name="T1" fmla="*/ 0 h 1294"/>
                  <a:gd name="T2" fmla="*/ 2136 w 2136"/>
                  <a:gd name="T3" fmla="*/ 647 h 1294"/>
                  <a:gd name="T4" fmla="*/ 1067 w 2136"/>
                  <a:gd name="T5" fmla="*/ 1294 h 1294"/>
                  <a:gd name="T6" fmla="*/ 0 w 2136"/>
                  <a:gd name="T7" fmla="*/ 647 h 1294"/>
                  <a:gd name="T8" fmla="*/ 1068 w 2136"/>
                  <a:gd name="T9" fmla="*/ 0 h 1294"/>
                </a:gdLst>
                <a:ahLst/>
                <a:cxnLst>
                  <a:cxn ang="0">
                    <a:pos x="T0" y="T1"/>
                  </a:cxn>
                  <a:cxn ang="0">
                    <a:pos x="T2" y="T3"/>
                  </a:cxn>
                  <a:cxn ang="0">
                    <a:pos x="T4" y="T5"/>
                  </a:cxn>
                  <a:cxn ang="0">
                    <a:pos x="T6" y="T7"/>
                  </a:cxn>
                  <a:cxn ang="0">
                    <a:pos x="T8" y="T9"/>
                  </a:cxn>
                </a:cxnLst>
                <a:rect l="0" t="0" r="r" b="b"/>
                <a:pathLst>
                  <a:path w="2136" h="1294">
                    <a:moveTo>
                      <a:pt x="1068" y="0"/>
                    </a:moveTo>
                    <a:lnTo>
                      <a:pt x="2136" y="647"/>
                    </a:lnTo>
                    <a:lnTo>
                      <a:pt x="1067" y="1294"/>
                    </a:lnTo>
                    <a:lnTo>
                      <a:pt x="0" y="647"/>
                    </a:lnTo>
                    <a:lnTo>
                      <a:pt x="1068" y="0"/>
                    </a:lnTo>
                    <a:close/>
                  </a:path>
                </a:pathLst>
              </a:custGeom>
              <a:solidFill>
                <a:srgbClr val="0A9EC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0">
                <a:extLst>
                  <a:ext uri="{FF2B5EF4-FFF2-40B4-BE49-F238E27FC236}">
                    <a16:creationId xmlns:a16="http://schemas.microsoft.com/office/drawing/2014/main" id="{039F9FBD-D4EE-4CC2-AEFB-AEFFC19350E2}"/>
                  </a:ext>
                </a:extLst>
              </p:cNvPr>
              <p:cNvSpPr>
                <a:spLocks/>
              </p:cNvSpPr>
              <p:nvPr/>
            </p:nvSpPr>
            <p:spPr bwMode="auto">
              <a:xfrm>
                <a:off x="2337201" y="5922269"/>
                <a:ext cx="425450" cy="192088"/>
              </a:xfrm>
              <a:custGeom>
                <a:avLst/>
                <a:gdLst>
                  <a:gd name="T0" fmla="*/ 806 w 1874"/>
                  <a:gd name="T1" fmla="*/ 0 h 848"/>
                  <a:gd name="T2" fmla="*/ 1874 w 1874"/>
                  <a:gd name="T3" fmla="*/ 647 h 848"/>
                  <a:gd name="T4" fmla="*/ 1541 w 1874"/>
                  <a:gd name="T5" fmla="*/ 848 h 848"/>
                  <a:gd name="T6" fmla="*/ 1518 w 1874"/>
                  <a:gd name="T7" fmla="*/ 823 h 848"/>
                  <a:gd name="T8" fmla="*/ 1493 w 1874"/>
                  <a:gd name="T9" fmla="*/ 800 h 848"/>
                  <a:gd name="T10" fmla="*/ 1468 w 1874"/>
                  <a:gd name="T11" fmla="*/ 779 h 848"/>
                  <a:gd name="T12" fmla="*/ 1407 w 1874"/>
                  <a:gd name="T13" fmla="*/ 736 h 848"/>
                  <a:gd name="T14" fmla="*/ 1346 w 1874"/>
                  <a:gd name="T15" fmla="*/ 699 h 848"/>
                  <a:gd name="T16" fmla="*/ 1286 w 1874"/>
                  <a:gd name="T17" fmla="*/ 669 h 848"/>
                  <a:gd name="T18" fmla="*/ 1225 w 1874"/>
                  <a:gd name="T19" fmla="*/ 644 h 848"/>
                  <a:gd name="T20" fmla="*/ 1164 w 1874"/>
                  <a:gd name="T21" fmla="*/ 625 h 848"/>
                  <a:gd name="T22" fmla="*/ 1102 w 1874"/>
                  <a:gd name="T23" fmla="*/ 612 h 848"/>
                  <a:gd name="T24" fmla="*/ 1037 w 1874"/>
                  <a:gd name="T25" fmla="*/ 604 h 848"/>
                  <a:gd name="T26" fmla="*/ 971 w 1874"/>
                  <a:gd name="T27" fmla="*/ 601 h 848"/>
                  <a:gd name="T28" fmla="*/ 894 w 1874"/>
                  <a:gd name="T29" fmla="*/ 604 h 848"/>
                  <a:gd name="T30" fmla="*/ 816 w 1874"/>
                  <a:gd name="T31" fmla="*/ 612 h 848"/>
                  <a:gd name="T32" fmla="*/ 735 w 1874"/>
                  <a:gd name="T33" fmla="*/ 621 h 848"/>
                  <a:gd name="T34" fmla="*/ 679 w 1874"/>
                  <a:gd name="T35" fmla="*/ 627 h 848"/>
                  <a:gd name="T36" fmla="*/ 621 w 1874"/>
                  <a:gd name="T37" fmla="*/ 634 h 848"/>
                  <a:gd name="T38" fmla="*/ 562 w 1874"/>
                  <a:gd name="T39" fmla="*/ 639 h 848"/>
                  <a:gd name="T40" fmla="*/ 500 w 1874"/>
                  <a:gd name="T41" fmla="*/ 643 h 848"/>
                  <a:gd name="T42" fmla="*/ 434 w 1874"/>
                  <a:gd name="T43" fmla="*/ 644 h 848"/>
                  <a:gd name="T44" fmla="*/ 396 w 1874"/>
                  <a:gd name="T45" fmla="*/ 644 h 848"/>
                  <a:gd name="T46" fmla="*/ 337 w 1874"/>
                  <a:gd name="T47" fmla="*/ 639 h 848"/>
                  <a:gd name="T48" fmla="*/ 279 w 1874"/>
                  <a:gd name="T49" fmla="*/ 629 h 848"/>
                  <a:gd name="T50" fmla="*/ 222 w 1874"/>
                  <a:gd name="T51" fmla="*/ 613 h 848"/>
                  <a:gd name="T52" fmla="*/ 165 w 1874"/>
                  <a:gd name="T53" fmla="*/ 589 h 848"/>
                  <a:gd name="T54" fmla="*/ 109 w 1874"/>
                  <a:gd name="T55" fmla="*/ 562 h 848"/>
                  <a:gd name="T56" fmla="*/ 54 w 1874"/>
                  <a:gd name="T57" fmla="*/ 527 h 848"/>
                  <a:gd name="T58" fmla="*/ 0 w 1874"/>
                  <a:gd name="T59" fmla="*/ 487 h 848"/>
                  <a:gd name="T60" fmla="*/ 806 w 1874"/>
                  <a:gd name="T61" fmla="*/ 0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74" h="848">
                    <a:moveTo>
                      <a:pt x="806" y="0"/>
                    </a:moveTo>
                    <a:lnTo>
                      <a:pt x="1874" y="647"/>
                    </a:lnTo>
                    <a:lnTo>
                      <a:pt x="1541" y="848"/>
                    </a:lnTo>
                    <a:lnTo>
                      <a:pt x="1518" y="823"/>
                    </a:lnTo>
                    <a:lnTo>
                      <a:pt x="1493" y="800"/>
                    </a:lnTo>
                    <a:lnTo>
                      <a:pt x="1468" y="779"/>
                    </a:lnTo>
                    <a:lnTo>
                      <a:pt x="1407" y="736"/>
                    </a:lnTo>
                    <a:lnTo>
                      <a:pt x="1346" y="699"/>
                    </a:lnTo>
                    <a:lnTo>
                      <a:pt x="1286" y="669"/>
                    </a:lnTo>
                    <a:lnTo>
                      <a:pt x="1225" y="644"/>
                    </a:lnTo>
                    <a:lnTo>
                      <a:pt x="1164" y="625"/>
                    </a:lnTo>
                    <a:lnTo>
                      <a:pt x="1102" y="612"/>
                    </a:lnTo>
                    <a:lnTo>
                      <a:pt x="1037" y="604"/>
                    </a:lnTo>
                    <a:lnTo>
                      <a:pt x="971" y="601"/>
                    </a:lnTo>
                    <a:lnTo>
                      <a:pt x="894" y="604"/>
                    </a:lnTo>
                    <a:lnTo>
                      <a:pt x="816" y="612"/>
                    </a:lnTo>
                    <a:lnTo>
                      <a:pt x="735" y="621"/>
                    </a:lnTo>
                    <a:lnTo>
                      <a:pt x="679" y="627"/>
                    </a:lnTo>
                    <a:lnTo>
                      <a:pt x="621" y="634"/>
                    </a:lnTo>
                    <a:lnTo>
                      <a:pt x="562" y="639"/>
                    </a:lnTo>
                    <a:lnTo>
                      <a:pt x="500" y="643"/>
                    </a:lnTo>
                    <a:lnTo>
                      <a:pt x="434" y="644"/>
                    </a:lnTo>
                    <a:lnTo>
                      <a:pt x="396" y="644"/>
                    </a:lnTo>
                    <a:lnTo>
                      <a:pt x="337" y="639"/>
                    </a:lnTo>
                    <a:lnTo>
                      <a:pt x="279" y="629"/>
                    </a:lnTo>
                    <a:lnTo>
                      <a:pt x="222" y="613"/>
                    </a:lnTo>
                    <a:lnTo>
                      <a:pt x="165" y="589"/>
                    </a:lnTo>
                    <a:lnTo>
                      <a:pt x="109" y="562"/>
                    </a:lnTo>
                    <a:lnTo>
                      <a:pt x="54" y="527"/>
                    </a:lnTo>
                    <a:lnTo>
                      <a:pt x="0" y="487"/>
                    </a:lnTo>
                    <a:lnTo>
                      <a:pt x="806" y="0"/>
                    </a:lnTo>
                    <a:close/>
                  </a:path>
                </a:pathLst>
              </a:custGeom>
              <a:solidFill>
                <a:srgbClr val="46D4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3" name="Group 42">
              <a:extLst>
                <a:ext uri="{FF2B5EF4-FFF2-40B4-BE49-F238E27FC236}">
                  <a16:creationId xmlns:a16="http://schemas.microsoft.com/office/drawing/2014/main" id="{1A7EDB00-BDB8-491C-8AC4-34F183F87192}"/>
                </a:ext>
              </a:extLst>
            </p:cNvPr>
            <p:cNvGrpSpPr/>
            <p:nvPr/>
          </p:nvGrpSpPr>
          <p:grpSpPr>
            <a:xfrm>
              <a:off x="8748695" y="2524377"/>
              <a:ext cx="1808639" cy="1217166"/>
              <a:chOff x="3626690" y="4144168"/>
              <a:chExt cx="587375" cy="395288"/>
            </a:xfrm>
          </p:grpSpPr>
          <p:sp useBgFill="1">
            <p:nvSpPr>
              <p:cNvPr id="44" name="Freeform 39">
                <a:extLst>
                  <a:ext uri="{FF2B5EF4-FFF2-40B4-BE49-F238E27FC236}">
                    <a16:creationId xmlns:a16="http://schemas.microsoft.com/office/drawing/2014/main" id="{A5F43B35-6AC7-4AA3-9EF5-E64B157F6167}"/>
                  </a:ext>
                </a:extLst>
              </p:cNvPr>
              <p:cNvSpPr>
                <a:spLocks/>
              </p:cNvSpPr>
              <p:nvPr/>
            </p:nvSpPr>
            <p:spPr bwMode="auto">
              <a:xfrm>
                <a:off x="3626690" y="4144168"/>
                <a:ext cx="587375" cy="395288"/>
              </a:xfrm>
              <a:custGeom>
                <a:avLst/>
                <a:gdLst>
                  <a:gd name="T0" fmla="*/ 1293 w 2586"/>
                  <a:gd name="T1" fmla="*/ 0 h 1744"/>
                  <a:gd name="T2" fmla="*/ 1324 w 2586"/>
                  <a:gd name="T3" fmla="*/ 2 h 1744"/>
                  <a:gd name="T4" fmla="*/ 1353 w 2586"/>
                  <a:gd name="T5" fmla="*/ 7 h 1744"/>
                  <a:gd name="T6" fmla="*/ 1382 w 2586"/>
                  <a:gd name="T7" fmla="*/ 18 h 1744"/>
                  <a:gd name="T8" fmla="*/ 1409 w 2586"/>
                  <a:gd name="T9" fmla="*/ 32 h 1744"/>
                  <a:gd name="T10" fmla="*/ 2478 w 2586"/>
                  <a:gd name="T11" fmla="*/ 678 h 1744"/>
                  <a:gd name="T12" fmla="*/ 2505 w 2586"/>
                  <a:gd name="T13" fmla="*/ 698 h 1744"/>
                  <a:gd name="T14" fmla="*/ 2529 w 2586"/>
                  <a:gd name="T15" fmla="*/ 720 h 1744"/>
                  <a:gd name="T16" fmla="*/ 2549 w 2586"/>
                  <a:gd name="T17" fmla="*/ 747 h 1744"/>
                  <a:gd name="T18" fmla="*/ 2565 w 2586"/>
                  <a:gd name="T19" fmla="*/ 775 h 1744"/>
                  <a:gd name="T20" fmla="*/ 2576 w 2586"/>
                  <a:gd name="T21" fmla="*/ 806 h 1744"/>
                  <a:gd name="T22" fmla="*/ 2584 w 2586"/>
                  <a:gd name="T23" fmla="*/ 838 h 1744"/>
                  <a:gd name="T24" fmla="*/ 2586 w 2586"/>
                  <a:gd name="T25" fmla="*/ 872 h 1744"/>
                  <a:gd name="T26" fmla="*/ 2584 w 2586"/>
                  <a:gd name="T27" fmla="*/ 904 h 1744"/>
                  <a:gd name="T28" fmla="*/ 2576 w 2586"/>
                  <a:gd name="T29" fmla="*/ 936 h 1744"/>
                  <a:gd name="T30" fmla="*/ 2565 w 2586"/>
                  <a:gd name="T31" fmla="*/ 967 h 1744"/>
                  <a:gd name="T32" fmla="*/ 2549 w 2586"/>
                  <a:gd name="T33" fmla="*/ 995 h 1744"/>
                  <a:gd name="T34" fmla="*/ 2529 w 2586"/>
                  <a:gd name="T35" fmla="*/ 1022 h 1744"/>
                  <a:gd name="T36" fmla="*/ 2505 w 2586"/>
                  <a:gd name="T37" fmla="*/ 1044 h 1744"/>
                  <a:gd name="T38" fmla="*/ 2478 w 2586"/>
                  <a:gd name="T39" fmla="*/ 1064 h 1744"/>
                  <a:gd name="T40" fmla="*/ 1409 w 2586"/>
                  <a:gd name="T41" fmla="*/ 1711 h 1744"/>
                  <a:gd name="T42" fmla="*/ 1382 w 2586"/>
                  <a:gd name="T43" fmla="*/ 1725 h 1744"/>
                  <a:gd name="T44" fmla="*/ 1353 w 2586"/>
                  <a:gd name="T45" fmla="*/ 1736 h 1744"/>
                  <a:gd name="T46" fmla="*/ 1324 w 2586"/>
                  <a:gd name="T47" fmla="*/ 1742 h 1744"/>
                  <a:gd name="T48" fmla="*/ 1292 w 2586"/>
                  <a:gd name="T49" fmla="*/ 1744 h 1744"/>
                  <a:gd name="T50" fmla="*/ 1262 w 2586"/>
                  <a:gd name="T51" fmla="*/ 1742 h 1744"/>
                  <a:gd name="T52" fmla="*/ 1232 w 2586"/>
                  <a:gd name="T53" fmla="*/ 1736 h 1744"/>
                  <a:gd name="T54" fmla="*/ 1203 w 2586"/>
                  <a:gd name="T55" fmla="*/ 1725 h 1744"/>
                  <a:gd name="T56" fmla="*/ 1176 w 2586"/>
                  <a:gd name="T57" fmla="*/ 1711 h 1744"/>
                  <a:gd name="T58" fmla="*/ 108 w 2586"/>
                  <a:gd name="T59" fmla="*/ 1064 h 1744"/>
                  <a:gd name="T60" fmla="*/ 81 w 2586"/>
                  <a:gd name="T61" fmla="*/ 1044 h 1744"/>
                  <a:gd name="T62" fmla="*/ 57 w 2586"/>
                  <a:gd name="T63" fmla="*/ 1022 h 1744"/>
                  <a:gd name="T64" fmla="*/ 37 w 2586"/>
                  <a:gd name="T65" fmla="*/ 995 h 1744"/>
                  <a:gd name="T66" fmla="*/ 21 w 2586"/>
                  <a:gd name="T67" fmla="*/ 967 h 1744"/>
                  <a:gd name="T68" fmla="*/ 10 w 2586"/>
                  <a:gd name="T69" fmla="*/ 936 h 1744"/>
                  <a:gd name="T70" fmla="*/ 2 w 2586"/>
                  <a:gd name="T71" fmla="*/ 904 h 1744"/>
                  <a:gd name="T72" fmla="*/ 0 w 2586"/>
                  <a:gd name="T73" fmla="*/ 872 h 1744"/>
                  <a:gd name="T74" fmla="*/ 2 w 2586"/>
                  <a:gd name="T75" fmla="*/ 838 h 1744"/>
                  <a:gd name="T76" fmla="*/ 10 w 2586"/>
                  <a:gd name="T77" fmla="*/ 806 h 1744"/>
                  <a:gd name="T78" fmla="*/ 21 w 2586"/>
                  <a:gd name="T79" fmla="*/ 775 h 1744"/>
                  <a:gd name="T80" fmla="*/ 38 w 2586"/>
                  <a:gd name="T81" fmla="*/ 747 h 1744"/>
                  <a:gd name="T82" fmla="*/ 57 w 2586"/>
                  <a:gd name="T83" fmla="*/ 720 h 1744"/>
                  <a:gd name="T84" fmla="*/ 81 w 2586"/>
                  <a:gd name="T85" fmla="*/ 698 h 1744"/>
                  <a:gd name="T86" fmla="*/ 108 w 2586"/>
                  <a:gd name="T87" fmla="*/ 679 h 1744"/>
                  <a:gd name="T88" fmla="*/ 1177 w 2586"/>
                  <a:gd name="T89" fmla="*/ 32 h 1744"/>
                  <a:gd name="T90" fmla="*/ 1204 w 2586"/>
                  <a:gd name="T91" fmla="*/ 18 h 1744"/>
                  <a:gd name="T92" fmla="*/ 1233 w 2586"/>
                  <a:gd name="T93" fmla="*/ 7 h 1744"/>
                  <a:gd name="T94" fmla="*/ 1262 w 2586"/>
                  <a:gd name="T95" fmla="*/ 2 h 1744"/>
                  <a:gd name="T96" fmla="*/ 1293 w 2586"/>
                  <a:gd name="T97" fmla="*/ 0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6" h="1744">
                    <a:moveTo>
                      <a:pt x="1293" y="0"/>
                    </a:moveTo>
                    <a:lnTo>
                      <a:pt x="1324" y="2"/>
                    </a:lnTo>
                    <a:lnTo>
                      <a:pt x="1353" y="7"/>
                    </a:lnTo>
                    <a:lnTo>
                      <a:pt x="1382" y="18"/>
                    </a:lnTo>
                    <a:lnTo>
                      <a:pt x="1409" y="32"/>
                    </a:lnTo>
                    <a:lnTo>
                      <a:pt x="2478" y="678"/>
                    </a:lnTo>
                    <a:lnTo>
                      <a:pt x="2505" y="698"/>
                    </a:lnTo>
                    <a:lnTo>
                      <a:pt x="2529" y="720"/>
                    </a:lnTo>
                    <a:lnTo>
                      <a:pt x="2549" y="747"/>
                    </a:lnTo>
                    <a:lnTo>
                      <a:pt x="2565" y="775"/>
                    </a:lnTo>
                    <a:lnTo>
                      <a:pt x="2576" y="806"/>
                    </a:lnTo>
                    <a:lnTo>
                      <a:pt x="2584" y="838"/>
                    </a:lnTo>
                    <a:lnTo>
                      <a:pt x="2586" y="872"/>
                    </a:lnTo>
                    <a:lnTo>
                      <a:pt x="2584" y="904"/>
                    </a:lnTo>
                    <a:lnTo>
                      <a:pt x="2576" y="936"/>
                    </a:lnTo>
                    <a:lnTo>
                      <a:pt x="2565" y="967"/>
                    </a:lnTo>
                    <a:lnTo>
                      <a:pt x="2549" y="995"/>
                    </a:lnTo>
                    <a:lnTo>
                      <a:pt x="2529" y="1022"/>
                    </a:lnTo>
                    <a:lnTo>
                      <a:pt x="2505" y="1044"/>
                    </a:lnTo>
                    <a:lnTo>
                      <a:pt x="2478" y="1064"/>
                    </a:lnTo>
                    <a:lnTo>
                      <a:pt x="1409" y="1711"/>
                    </a:lnTo>
                    <a:lnTo>
                      <a:pt x="1382" y="1725"/>
                    </a:lnTo>
                    <a:lnTo>
                      <a:pt x="1353" y="1736"/>
                    </a:lnTo>
                    <a:lnTo>
                      <a:pt x="1324" y="1742"/>
                    </a:lnTo>
                    <a:lnTo>
                      <a:pt x="1292" y="1744"/>
                    </a:lnTo>
                    <a:lnTo>
                      <a:pt x="1262" y="1742"/>
                    </a:lnTo>
                    <a:lnTo>
                      <a:pt x="1232" y="1736"/>
                    </a:lnTo>
                    <a:lnTo>
                      <a:pt x="1203" y="1725"/>
                    </a:lnTo>
                    <a:lnTo>
                      <a:pt x="1176" y="1711"/>
                    </a:lnTo>
                    <a:lnTo>
                      <a:pt x="108" y="1064"/>
                    </a:lnTo>
                    <a:lnTo>
                      <a:pt x="81" y="1044"/>
                    </a:lnTo>
                    <a:lnTo>
                      <a:pt x="57" y="1022"/>
                    </a:lnTo>
                    <a:lnTo>
                      <a:pt x="37" y="995"/>
                    </a:lnTo>
                    <a:lnTo>
                      <a:pt x="21" y="967"/>
                    </a:lnTo>
                    <a:lnTo>
                      <a:pt x="10" y="936"/>
                    </a:lnTo>
                    <a:lnTo>
                      <a:pt x="2" y="904"/>
                    </a:lnTo>
                    <a:lnTo>
                      <a:pt x="0" y="872"/>
                    </a:lnTo>
                    <a:lnTo>
                      <a:pt x="2" y="838"/>
                    </a:lnTo>
                    <a:lnTo>
                      <a:pt x="10" y="806"/>
                    </a:lnTo>
                    <a:lnTo>
                      <a:pt x="21" y="775"/>
                    </a:lnTo>
                    <a:lnTo>
                      <a:pt x="38" y="747"/>
                    </a:lnTo>
                    <a:lnTo>
                      <a:pt x="57" y="720"/>
                    </a:lnTo>
                    <a:lnTo>
                      <a:pt x="81" y="698"/>
                    </a:lnTo>
                    <a:lnTo>
                      <a:pt x="108" y="679"/>
                    </a:lnTo>
                    <a:lnTo>
                      <a:pt x="1177" y="32"/>
                    </a:lnTo>
                    <a:lnTo>
                      <a:pt x="1204" y="18"/>
                    </a:lnTo>
                    <a:lnTo>
                      <a:pt x="1233" y="7"/>
                    </a:lnTo>
                    <a:lnTo>
                      <a:pt x="1262" y="2"/>
                    </a:lnTo>
                    <a:lnTo>
                      <a:pt x="129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DF4D16E4-9CB4-4F15-89EF-7E1CFA201CB7}"/>
                  </a:ext>
                </a:extLst>
              </p:cNvPr>
              <p:cNvSpPr>
                <a:spLocks/>
              </p:cNvSpPr>
              <p:nvPr/>
            </p:nvSpPr>
            <p:spPr bwMode="auto">
              <a:xfrm>
                <a:off x="3652090" y="4169568"/>
                <a:ext cx="536575" cy="344488"/>
              </a:xfrm>
              <a:custGeom>
                <a:avLst/>
                <a:gdLst>
                  <a:gd name="T0" fmla="*/ 1181 w 2362"/>
                  <a:gd name="T1" fmla="*/ 0 h 1519"/>
                  <a:gd name="T2" fmla="*/ 1201 w 2362"/>
                  <a:gd name="T3" fmla="*/ 2 h 1519"/>
                  <a:gd name="T4" fmla="*/ 1221 w 2362"/>
                  <a:gd name="T5" fmla="*/ 7 h 1519"/>
                  <a:gd name="T6" fmla="*/ 1239 w 2362"/>
                  <a:gd name="T7" fmla="*/ 16 h 1519"/>
                  <a:gd name="T8" fmla="*/ 2307 w 2362"/>
                  <a:gd name="T9" fmla="*/ 663 h 1519"/>
                  <a:gd name="T10" fmla="*/ 2326 w 2362"/>
                  <a:gd name="T11" fmla="*/ 677 h 1519"/>
                  <a:gd name="T12" fmla="*/ 2341 w 2362"/>
                  <a:gd name="T13" fmla="*/ 694 h 1519"/>
                  <a:gd name="T14" fmla="*/ 2353 w 2362"/>
                  <a:gd name="T15" fmla="*/ 714 h 1519"/>
                  <a:gd name="T16" fmla="*/ 2359 w 2362"/>
                  <a:gd name="T17" fmla="*/ 736 h 1519"/>
                  <a:gd name="T18" fmla="*/ 2362 w 2362"/>
                  <a:gd name="T19" fmla="*/ 760 h 1519"/>
                  <a:gd name="T20" fmla="*/ 2359 w 2362"/>
                  <a:gd name="T21" fmla="*/ 783 h 1519"/>
                  <a:gd name="T22" fmla="*/ 2353 w 2362"/>
                  <a:gd name="T23" fmla="*/ 804 h 1519"/>
                  <a:gd name="T24" fmla="*/ 2341 w 2362"/>
                  <a:gd name="T25" fmla="*/ 824 h 1519"/>
                  <a:gd name="T26" fmla="*/ 2326 w 2362"/>
                  <a:gd name="T27" fmla="*/ 841 h 1519"/>
                  <a:gd name="T28" fmla="*/ 2307 w 2362"/>
                  <a:gd name="T29" fmla="*/ 856 h 1519"/>
                  <a:gd name="T30" fmla="*/ 1239 w 2362"/>
                  <a:gd name="T31" fmla="*/ 1503 h 1519"/>
                  <a:gd name="T32" fmla="*/ 1220 w 2362"/>
                  <a:gd name="T33" fmla="*/ 1512 h 1519"/>
                  <a:gd name="T34" fmla="*/ 1201 w 2362"/>
                  <a:gd name="T35" fmla="*/ 1517 h 1519"/>
                  <a:gd name="T36" fmla="*/ 1180 w 2362"/>
                  <a:gd name="T37" fmla="*/ 1519 h 1519"/>
                  <a:gd name="T38" fmla="*/ 1161 w 2362"/>
                  <a:gd name="T39" fmla="*/ 1517 h 1519"/>
                  <a:gd name="T40" fmla="*/ 1141 w 2362"/>
                  <a:gd name="T41" fmla="*/ 1512 h 1519"/>
                  <a:gd name="T42" fmla="*/ 1123 w 2362"/>
                  <a:gd name="T43" fmla="*/ 1503 h 1519"/>
                  <a:gd name="T44" fmla="*/ 55 w 2362"/>
                  <a:gd name="T45" fmla="*/ 856 h 1519"/>
                  <a:gd name="T46" fmla="*/ 36 w 2362"/>
                  <a:gd name="T47" fmla="*/ 841 h 1519"/>
                  <a:gd name="T48" fmla="*/ 21 w 2362"/>
                  <a:gd name="T49" fmla="*/ 824 h 1519"/>
                  <a:gd name="T50" fmla="*/ 9 w 2362"/>
                  <a:gd name="T51" fmla="*/ 804 h 1519"/>
                  <a:gd name="T52" fmla="*/ 3 w 2362"/>
                  <a:gd name="T53" fmla="*/ 782 h 1519"/>
                  <a:gd name="T54" fmla="*/ 0 w 2362"/>
                  <a:gd name="T55" fmla="*/ 760 h 1519"/>
                  <a:gd name="T56" fmla="*/ 3 w 2362"/>
                  <a:gd name="T57" fmla="*/ 736 h 1519"/>
                  <a:gd name="T58" fmla="*/ 9 w 2362"/>
                  <a:gd name="T59" fmla="*/ 714 h 1519"/>
                  <a:gd name="T60" fmla="*/ 21 w 2362"/>
                  <a:gd name="T61" fmla="*/ 694 h 1519"/>
                  <a:gd name="T62" fmla="*/ 36 w 2362"/>
                  <a:gd name="T63" fmla="*/ 677 h 1519"/>
                  <a:gd name="T64" fmla="*/ 55 w 2362"/>
                  <a:gd name="T65" fmla="*/ 663 h 1519"/>
                  <a:gd name="T66" fmla="*/ 1123 w 2362"/>
                  <a:gd name="T67" fmla="*/ 16 h 1519"/>
                  <a:gd name="T68" fmla="*/ 1141 w 2362"/>
                  <a:gd name="T69" fmla="*/ 7 h 1519"/>
                  <a:gd name="T70" fmla="*/ 1161 w 2362"/>
                  <a:gd name="T71" fmla="*/ 2 h 1519"/>
                  <a:gd name="T72" fmla="*/ 1181 w 2362"/>
                  <a:gd name="T73" fmla="*/ 0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2" h="1519">
                    <a:moveTo>
                      <a:pt x="1181" y="0"/>
                    </a:moveTo>
                    <a:lnTo>
                      <a:pt x="1201" y="2"/>
                    </a:lnTo>
                    <a:lnTo>
                      <a:pt x="1221" y="7"/>
                    </a:lnTo>
                    <a:lnTo>
                      <a:pt x="1239" y="16"/>
                    </a:lnTo>
                    <a:lnTo>
                      <a:pt x="2307" y="663"/>
                    </a:lnTo>
                    <a:lnTo>
                      <a:pt x="2326" y="677"/>
                    </a:lnTo>
                    <a:lnTo>
                      <a:pt x="2341" y="694"/>
                    </a:lnTo>
                    <a:lnTo>
                      <a:pt x="2353" y="714"/>
                    </a:lnTo>
                    <a:lnTo>
                      <a:pt x="2359" y="736"/>
                    </a:lnTo>
                    <a:lnTo>
                      <a:pt x="2362" y="760"/>
                    </a:lnTo>
                    <a:lnTo>
                      <a:pt x="2359" y="783"/>
                    </a:lnTo>
                    <a:lnTo>
                      <a:pt x="2353" y="804"/>
                    </a:lnTo>
                    <a:lnTo>
                      <a:pt x="2341" y="824"/>
                    </a:lnTo>
                    <a:lnTo>
                      <a:pt x="2326" y="841"/>
                    </a:lnTo>
                    <a:lnTo>
                      <a:pt x="2307" y="856"/>
                    </a:lnTo>
                    <a:lnTo>
                      <a:pt x="1239" y="1503"/>
                    </a:lnTo>
                    <a:lnTo>
                      <a:pt x="1220" y="1512"/>
                    </a:lnTo>
                    <a:lnTo>
                      <a:pt x="1201" y="1517"/>
                    </a:lnTo>
                    <a:lnTo>
                      <a:pt x="1180" y="1519"/>
                    </a:lnTo>
                    <a:lnTo>
                      <a:pt x="1161" y="1517"/>
                    </a:lnTo>
                    <a:lnTo>
                      <a:pt x="1141" y="1512"/>
                    </a:lnTo>
                    <a:lnTo>
                      <a:pt x="1123" y="1503"/>
                    </a:lnTo>
                    <a:lnTo>
                      <a:pt x="55" y="856"/>
                    </a:lnTo>
                    <a:lnTo>
                      <a:pt x="36" y="841"/>
                    </a:lnTo>
                    <a:lnTo>
                      <a:pt x="21" y="824"/>
                    </a:lnTo>
                    <a:lnTo>
                      <a:pt x="9" y="804"/>
                    </a:lnTo>
                    <a:lnTo>
                      <a:pt x="3" y="782"/>
                    </a:lnTo>
                    <a:lnTo>
                      <a:pt x="0" y="760"/>
                    </a:lnTo>
                    <a:lnTo>
                      <a:pt x="3" y="736"/>
                    </a:lnTo>
                    <a:lnTo>
                      <a:pt x="9" y="714"/>
                    </a:lnTo>
                    <a:lnTo>
                      <a:pt x="21" y="694"/>
                    </a:lnTo>
                    <a:lnTo>
                      <a:pt x="36" y="677"/>
                    </a:lnTo>
                    <a:lnTo>
                      <a:pt x="55" y="663"/>
                    </a:lnTo>
                    <a:lnTo>
                      <a:pt x="1123" y="16"/>
                    </a:lnTo>
                    <a:lnTo>
                      <a:pt x="1141" y="7"/>
                    </a:lnTo>
                    <a:lnTo>
                      <a:pt x="1161" y="2"/>
                    </a:lnTo>
                    <a:lnTo>
                      <a:pt x="118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2B341401-3E18-4A09-BEBD-924E96855D0C}"/>
                  </a:ext>
                </a:extLst>
              </p:cNvPr>
              <p:cNvSpPr>
                <a:spLocks/>
              </p:cNvSpPr>
              <p:nvPr/>
            </p:nvSpPr>
            <p:spPr bwMode="auto">
              <a:xfrm>
                <a:off x="3785440" y="4194968"/>
                <a:ext cx="377825" cy="163513"/>
              </a:xfrm>
              <a:custGeom>
                <a:avLst/>
                <a:gdLst>
                  <a:gd name="T0" fmla="*/ 593 w 1661"/>
                  <a:gd name="T1" fmla="*/ 0 h 720"/>
                  <a:gd name="T2" fmla="*/ 1661 w 1661"/>
                  <a:gd name="T3" fmla="*/ 647 h 720"/>
                  <a:gd name="T4" fmla="*/ 1538 w 1661"/>
                  <a:gd name="T5" fmla="*/ 720 h 720"/>
                  <a:gd name="T6" fmla="*/ 1514 w 1661"/>
                  <a:gd name="T7" fmla="*/ 694 h 720"/>
                  <a:gd name="T8" fmla="*/ 1489 w 1661"/>
                  <a:gd name="T9" fmla="*/ 670 h 720"/>
                  <a:gd name="T10" fmla="*/ 1462 w 1661"/>
                  <a:gd name="T11" fmla="*/ 648 h 720"/>
                  <a:gd name="T12" fmla="*/ 1401 w 1661"/>
                  <a:gd name="T13" fmla="*/ 605 h 720"/>
                  <a:gd name="T14" fmla="*/ 1341 w 1661"/>
                  <a:gd name="T15" fmla="*/ 569 h 720"/>
                  <a:gd name="T16" fmla="*/ 1281 w 1661"/>
                  <a:gd name="T17" fmla="*/ 539 h 720"/>
                  <a:gd name="T18" fmla="*/ 1220 w 1661"/>
                  <a:gd name="T19" fmla="*/ 513 h 720"/>
                  <a:gd name="T20" fmla="*/ 1159 w 1661"/>
                  <a:gd name="T21" fmla="*/ 495 h 720"/>
                  <a:gd name="T22" fmla="*/ 1097 w 1661"/>
                  <a:gd name="T23" fmla="*/ 482 h 720"/>
                  <a:gd name="T24" fmla="*/ 1032 w 1661"/>
                  <a:gd name="T25" fmla="*/ 474 h 720"/>
                  <a:gd name="T26" fmla="*/ 967 w 1661"/>
                  <a:gd name="T27" fmla="*/ 471 h 720"/>
                  <a:gd name="T28" fmla="*/ 890 w 1661"/>
                  <a:gd name="T29" fmla="*/ 474 h 720"/>
                  <a:gd name="T30" fmla="*/ 812 w 1661"/>
                  <a:gd name="T31" fmla="*/ 482 h 720"/>
                  <a:gd name="T32" fmla="*/ 731 w 1661"/>
                  <a:gd name="T33" fmla="*/ 491 h 720"/>
                  <a:gd name="T34" fmla="*/ 675 w 1661"/>
                  <a:gd name="T35" fmla="*/ 498 h 720"/>
                  <a:gd name="T36" fmla="*/ 618 w 1661"/>
                  <a:gd name="T37" fmla="*/ 504 h 720"/>
                  <a:gd name="T38" fmla="*/ 559 w 1661"/>
                  <a:gd name="T39" fmla="*/ 509 h 720"/>
                  <a:gd name="T40" fmla="*/ 497 w 1661"/>
                  <a:gd name="T41" fmla="*/ 512 h 720"/>
                  <a:gd name="T42" fmla="*/ 431 w 1661"/>
                  <a:gd name="T43" fmla="*/ 514 h 720"/>
                  <a:gd name="T44" fmla="*/ 393 w 1661"/>
                  <a:gd name="T45" fmla="*/ 513 h 720"/>
                  <a:gd name="T46" fmla="*/ 335 w 1661"/>
                  <a:gd name="T47" fmla="*/ 509 h 720"/>
                  <a:gd name="T48" fmla="*/ 277 w 1661"/>
                  <a:gd name="T49" fmla="*/ 499 h 720"/>
                  <a:gd name="T50" fmla="*/ 220 w 1661"/>
                  <a:gd name="T51" fmla="*/ 483 h 720"/>
                  <a:gd name="T52" fmla="*/ 164 w 1661"/>
                  <a:gd name="T53" fmla="*/ 461 h 720"/>
                  <a:gd name="T54" fmla="*/ 108 w 1661"/>
                  <a:gd name="T55" fmla="*/ 432 h 720"/>
                  <a:gd name="T56" fmla="*/ 53 w 1661"/>
                  <a:gd name="T57" fmla="*/ 398 h 720"/>
                  <a:gd name="T58" fmla="*/ 0 w 1661"/>
                  <a:gd name="T59" fmla="*/ 358 h 720"/>
                  <a:gd name="T60" fmla="*/ 593 w 1661"/>
                  <a:gd name="T61" fmla="*/ 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61" h="720">
                    <a:moveTo>
                      <a:pt x="593" y="0"/>
                    </a:moveTo>
                    <a:lnTo>
                      <a:pt x="1661" y="647"/>
                    </a:lnTo>
                    <a:lnTo>
                      <a:pt x="1538" y="720"/>
                    </a:lnTo>
                    <a:lnTo>
                      <a:pt x="1514" y="694"/>
                    </a:lnTo>
                    <a:lnTo>
                      <a:pt x="1489" y="670"/>
                    </a:lnTo>
                    <a:lnTo>
                      <a:pt x="1462" y="648"/>
                    </a:lnTo>
                    <a:lnTo>
                      <a:pt x="1401" y="605"/>
                    </a:lnTo>
                    <a:lnTo>
                      <a:pt x="1341" y="569"/>
                    </a:lnTo>
                    <a:lnTo>
                      <a:pt x="1281" y="539"/>
                    </a:lnTo>
                    <a:lnTo>
                      <a:pt x="1220" y="513"/>
                    </a:lnTo>
                    <a:lnTo>
                      <a:pt x="1159" y="495"/>
                    </a:lnTo>
                    <a:lnTo>
                      <a:pt x="1097" y="482"/>
                    </a:lnTo>
                    <a:lnTo>
                      <a:pt x="1032" y="474"/>
                    </a:lnTo>
                    <a:lnTo>
                      <a:pt x="967" y="471"/>
                    </a:lnTo>
                    <a:lnTo>
                      <a:pt x="890" y="474"/>
                    </a:lnTo>
                    <a:lnTo>
                      <a:pt x="812" y="482"/>
                    </a:lnTo>
                    <a:lnTo>
                      <a:pt x="731" y="491"/>
                    </a:lnTo>
                    <a:lnTo>
                      <a:pt x="675" y="498"/>
                    </a:lnTo>
                    <a:lnTo>
                      <a:pt x="618" y="504"/>
                    </a:lnTo>
                    <a:lnTo>
                      <a:pt x="559" y="509"/>
                    </a:lnTo>
                    <a:lnTo>
                      <a:pt x="497" y="512"/>
                    </a:lnTo>
                    <a:lnTo>
                      <a:pt x="431" y="514"/>
                    </a:lnTo>
                    <a:lnTo>
                      <a:pt x="393" y="513"/>
                    </a:lnTo>
                    <a:lnTo>
                      <a:pt x="335" y="509"/>
                    </a:lnTo>
                    <a:lnTo>
                      <a:pt x="277" y="499"/>
                    </a:lnTo>
                    <a:lnTo>
                      <a:pt x="220" y="483"/>
                    </a:lnTo>
                    <a:lnTo>
                      <a:pt x="164" y="461"/>
                    </a:lnTo>
                    <a:lnTo>
                      <a:pt x="108" y="432"/>
                    </a:lnTo>
                    <a:lnTo>
                      <a:pt x="53" y="398"/>
                    </a:lnTo>
                    <a:lnTo>
                      <a:pt x="0" y="358"/>
                    </a:lnTo>
                    <a:lnTo>
                      <a:pt x="593"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CB25CE57-2DC2-49BC-B9EE-31BA0B95CE50}"/>
                  </a:ext>
                </a:extLst>
              </p:cNvPr>
              <p:cNvSpPr>
                <a:spLocks/>
              </p:cNvSpPr>
              <p:nvPr/>
            </p:nvSpPr>
            <p:spPr bwMode="auto">
              <a:xfrm>
                <a:off x="3677490" y="4287043"/>
                <a:ext cx="441325" cy="201613"/>
              </a:xfrm>
              <a:custGeom>
                <a:avLst/>
                <a:gdLst>
                  <a:gd name="T0" fmla="*/ 397 w 1940"/>
                  <a:gd name="T1" fmla="*/ 0 h 888"/>
                  <a:gd name="T2" fmla="*/ 433 w 1940"/>
                  <a:gd name="T3" fmla="*/ 29 h 888"/>
                  <a:gd name="T4" fmla="*/ 471 w 1940"/>
                  <a:gd name="T5" fmla="*/ 57 h 888"/>
                  <a:gd name="T6" fmla="*/ 512 w 1940"/>
                  <a:gd name="T7" fmla="*/ 84 h 888"/>
                  <a:gd name="T8" fmla="*/ 556 w 1940"/>
                  <a:gd name="T9" fmla="*/ 108 h 888"/>
                  <a:gd name="T10" fmla="*/ 602 w 1940"/>
                  <a:gd name="T11" fmla="*/ 132 h 888"/>
                  <a:gd name="T12" fmla="*/ 650 w 1940"/>
                  <a:gd name="T13" fmla="*/ 152 h 888"/>
                  <a:gd name="T14" fmla="*/ 700 w 1940"/>
                  <a:gd name="T15" fmla="*/ 168 h 888"/>
                  <a:gd name="T16" fmla="*/ 753 w 1940"/>
                  <a:gd name="T17" fmla="*/ 180 h 888"/>
                  <a:gd name="T18" fmla="*/ 809 w 1940"/>
                  <a:gd name="T19" fmla="*/ 189 h 888"/>
                  <a:gd name="T20" fmla="*/ 866 w 1940"/>
                  <a:gd name="T21" fmla="*/ 193 h 888"/>
                  <a:gd name="T22" fmla="*/ 926 w 1940"/>
                  <a:gd name="T23" fmla="*/ 194 h 888"/>
                  <a:gd name="T24" fmla="*/ 985 w 1940"/>
                  <a:gd name="T25" fmla="*/ 192 h 888"/>
                  <a:gd name="T26" fmla="*/ 1041 w 1940"/>
                  <a:gd name="T27" fmla="*/ 189 h 888"/>
                  <a:gd name="T28" fmla="*/ 1093 w 1940"/>
                  <a:gd name="T29" fmla="*/ 183 h 888"/>
                  <a:gd name="T30" fmla="*/ 1145 w 1940"/>
                  <a:gd name="T31" fmla="*/ 178 h 888"/>
                  <a:gd name="T32" fmla="*/ 1194 w 1940"/>
                  <a:gd name="T33" fmla="*/ 173 h 888"/>
                  <a:gd name="T34" fmla="*/ 1241 w 1940"/>
                  <a:gd name="T35" fmla="*/ 167 h 888"/>
                  <a:gd name="T36" fmla="*/ 1288 w 1940"/>
                  <a:gd name="T37" fmla="*/ 161 h 888"/>
                  <a:gd name="T38" fmla="*/ 1333 w 1940"/>
                  <a:gd name="T39" fmla="*/ 156 h 888"/>
                  <a:gd name="T40" fmla="*/ 1379 w 1940"/>
                  <a:gd name="T41" fmla="*/ 153 h 888"/>
                  <a:gd name="T42" fmla="*/ 1422 w 1940"/>
                  <a:gd name="T43" fmla="*/ 151 h 888"/>
                  <a:gd name="T44" fmla="*/ 1466 w 1940"/>
                  <a:gd name="T45" fmla="*/ 151 h 888"/>
                  <a:gd name="T46" fmla="*/ 1510 w 1940"/>
                  <a:gd name="T47" fmla="*/ 154 h 888"/>
                  <a:gd name="T48" fmla="*/ 1554 w 1940"/>
                  <a:gd name="T49" fmla="*/ 159 h 888"/>
                  <a:gd name="T50" fmla="*/ 1597 w 1940"/>
                  <a:gd name="T51" fmla="*/ 168 h 888"/>
                  <a:gd name="T52" fmla="*/ 1643 w 1940"/>
                  <a:gd name="T53" fmla="*/ 180 h 888"/>
                  <a:gd name="T54" fmla="*/ 1689 w 1940"/>
                  <a:gd name="T55" fmla="*/ 196 h 888"/>
                  <a:gd name="T56" fmla="*/ 1736 w 1940"/>
                  <a:gd name="T57" fmla="*/ 217 h 888"/>
                  <a:gd name="T58" fmla="*/ 1784 w 1940"/>
                  <a:gd name="T59" fmla="*/ 243 h 888"/>
                  <a:gd name="T60" fmla="*/ 1834 w 1940"/>
                  <a:gd name="T61" fmla="*/ 274 h 888"/>
                  <a:gd name="T62" fmla="*/ 1887 w 1940"/>
                  <a:gd name="T63" fmla="*/ 310 h 888"/>
                  <a:gd name="T64" fmla="*/ 1914 w 1940"/>
                  <a:gd name="T65" fmla="*/ 333 h 888"/>
                  <a:gd name="T66" fmla="*/ 1940 w 1940"/>
                  <a:gd name="T67" fmla="*/ 360 h 888"/>
                  <a:gd name="T68" fmla="*/ 1067 w 1940"/>
                  <a:gd name="T69" fmla="*/ 888 h 888"/>
                  <a:gd name="T70" fmla="*/ 0 w 1940"/>
                  <a:gd name="T71" fmla="*/ 241 h 888"/>
                  <a:gd name="T72" fmla="*/ 397 w 1940"/>
                  <a:gd name="T73" fmla="*/ 0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40" h="888">
                    <a:moveTo>
                      <a:pt x="397" y="0"/>
                    </a:moveTo>
                    <a:lnTo>
                      <a:pt x="433" y="29"/>
                    </a:lnTo>
                    <a:lnTo>
                      <a:pt x="471" y="57"/>
                    </a:lnTo>
                    <a:lnTo>
                      <a:pt x="512" y="84"/>
                    </a:lnTo>
                    <a:lnTo>
                      <a:pt x="556" y="108"/>
                    </a:lnTo>
                    <a:lnTo>
                      <a:pt x="602" y="132"/>
                    </a:lnTo>
                    <a:lnTo>
                      <a:pt x="650" y="152"/>
                    </a:lnTo>
                    <a:lnTo>
                      <a:pt x="700" y="168"/>
                    </a:lnTo>
                    <a:lnTo>
                      <a:pt x="753" y="180"/>
                    </a:lnTo>
                    <a:lnTo>
                      <a:pt x="809" y="189"/>
                    </a:lnTo>
                    <a:lnTo>
                      <a:pt x="866" y="193"/>
                    </a:lnTo>
                    <a:lnTo>
                      <a:pt x="926" y="194"/>
                    </a:lnTo>
                    <a:lnTo>
                      <a:pt x="985" y="192"/>
                    </a:lnTo>
                    <a:lnTo>
                      <a:pt x="1041" y="189"/>
                    </a:lnTo>
                    <a:lnTo>
                      <a:pt x="1093" y="183"/>
                    </a:lnTo>
                    <a:lnTo>
                      <a:pt x="1145" y="178"/>
                    </a:lnTo>
                    <a:lnTo>
                      <a:pt x="1194" y="173"/>
                    </a:lnTo>
                    <a:lnTo>
                      <a:pt x="1241" y="167"/>
                    </a:lnTo>
                    <a:lnTo>
                      <a:pt x="1288" y="161"/>
                    </a:lnTo>
                    <a:lnTo>
                      <a:pt x="1333" y="156"/>
                    </a:lnTo>
                    <a:lnTo>
                      <a:pt x="1379" y="153"/>
                    </a:lnTo>
                    <a:lnTo>
                      <a:pt x="1422" y="151"/>
                    </a:lnTo>
                    <a:lnTo>
                      <a:pt x="1466" y="151"/>
                    </a:lnTo>
                    <a:lnTo>
                      <a:pt x="1510" y="154"/>
                    </a:lnTo>
                    <a:lnTo>
                      <a:pt x="1554" y="159"/>
                    </a:lnTo>
                    <a:lnTo>
                      <a:pt x="1597" y="168"/>
                    </a:lnTo>
                    <a:lnTo>
                      <a:pt x="1643" y="180"/>
                    </a:lnTo>
                    <a:lnTo>
                      <a:pt x="1689" y="196"/>
                    </a:lnTo>
                    <a:lnTo>
                      <a:pt x="1736" y="217"/>
                    </a:lnTo>
                    <a:lnTo>
                      <a:pt x="1784" y="243"/>
                    </a:lnTo>
                    <a:lnTo>
                      <a:pt x="1834" y="274"/>
                    </a:lnTo>
                    <a:lnTo>
                      <a:pt x="1887" y="310"/>
                    </a:lnTo>
                    <a:lnTo>
                      <a:pt x="1914" y="333"/>
                    </a:lnTo>
                    <a:lnTo>
                      <a:pt x="1940" y="360"/>
                    </a:lnTo>
                    <a:lnTo>
                      <a:pt x="1067" y="888"/>
                    </a:lnTo>
                    <a:lnTo>
                      <a:pt x="0" y="241"/>
                    </a:lnTo>
                    <a:lnTo>
                      <a:pt x="397"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962FC1EE-19D3-4BFB-AFFE-E6358E79CC5D}"/>
                </a:ext>
              </a:extLst>
            </p:cNvPr>
            <p:cNvGrpSpPr/>
            <p:nvPr/>
          </p:nvGrpSpPr>
          <p:grpSpPr>
            <a:xfrm>
              <a:off x="8721261" y="1763835"/>
              <a:ext cx="1808639" cy="1217166"/>
              <a:chOff x="6420053" y="2642494"/>
              <a:chExt cx="587375" cy="395288"/>
            </a:xfrm>
          </p:grpSpPr>
          <p:sp useBgFill="1">
            <p:nvSpPr>
              <p:cNvPr id="49" name="Freeform 23">
                <a:extLst>
                  <a:ext uri="{FF2B5EF4-FFF2-40B4-BE49-F238E27FC236}">
                    <a16:creationId xmlns:a16="http://schemas.microsoft.com/office/drawing/2014/main" id="{2E9F8438-C937-408F-9A0D-EC9ACF24EE68}"/>
                  </a:ext>
                </a:extLst>
              </p:cNvPr>
              <p:cNvSpPr>
                <a:spLocks/>
              </p:cNvSpPr>
              <p:nvPr/>
            </p:nvSpPr>
            <p:spPr bwMode="auto">
              <a:xfrm>
                <a:off x="6420053" y="2642494"/>
                <a:ext cx="587375" cy="395288"/>
              </a:xfrm>
              <a:custGeom>
                <a:avLst/>
                <a:gdLst>
                  <a:gd name="T0" fmla="*/ 1293 w 2586"/>
                  <a:gd name="T1" fmla="*/ 0 h 1744"/>
                  <a:gd name="T2" fmla="*/ 1324 w 2586"/>
                  <a:gd name="T3" fmla="*/ 2 h 1744"/>
                  <a:gd name="T4" fmla="*/ 1353 w 2586"/>
                  <a:gd name="T5" fmla="*/ 7 h 1744"/>
                  <a:gd name="T6" fmla="*/ 1382 w 2586"/>
                  <a:gd name="T7" fmla="*/ 18 h 1744"/>
                  <a:gd name="T8" fmla="*/ 1409 w 2586"/>
                  <a:gd name="T9" fmla="*/ 32 h 1744"/>
                  <a:gd name="T10" fmla="*/ 2478 w 2586"/>
                  <a:gd name="T11" fmla="*/ 678 h 1744"/>
                  <a:gd name="T12" fmla="*/ 2505 w 2586"/>
                  <a:gd name="T13" fmla="*/ 698 h 1744"/>
                  <a:gd name="T14" fmla="*/ 2529 w 2586"/>
                  <a:gd name="T15" fmla="*/ 720 h 1744"/>
                  <a:gd name="T16" fmla="*/ 2549 w 2586"/>
                  <a:gd name="T17" fmla="*/ 747 h 1744"/>
                  <a:gd name="T18" fmla="*/ 2565 w 2586"/>
                  <a:gd name="T19" fmla="*/ 775 h 1744"/>
                  <a:gd name="T20" fmla="*/ 2576 w 2586"/>
                  <a:gd name="T21" fmla="*/ 806 h 1744"/>
                  <a:gd name="T22" fmla="*/ 2584 w 2586"/>
                  <a:gd name="T23" fmla="*/ 838 h 1744"/>
                  <a:gd name="T24" fmla="*/ 2586 w 2586"/>
                  <a:gd name="T25" fmla="*/ 872 h 1744"/>
                  <a:gd name="T26" fmla="*/ 2584 w 2586"/>
                  <a:gd name="T27" fmla="*/ 904 h 1744"/>
                  <a:gd name="T28" fmla="*/ 2576 w 2586"/>
                  <a:gd name="T29" fmla="*/ 936 h 1744"/>
                  <a:gd name="T30" fmla="*/ 2565 w 2586"/>
                  <a:gd name="T31" fmla="*/ 967 h 1744"/>
                  <a:gd name="T32" fmla="*/ 2549 w 2586"/>
                  <a:gd name="T33" fmla="*/ 995 h 1744"/>
                  <a:gd name="T34" fmla="*/ 2529 w 2586"/>
                  <a:gd name="T35" fmla="*/ 1022 h 1744"/>
                  <a:gd name="T36" fmla="*/ 2505 w 2586"/>
                  <a:gd name="T37" fmla="*/ 1044 h 1744"/>
                  <a:gd name="T38" fmla="*/ 2478 w 2586"/>
                  <a:gd name="T39" fmla="*/ 1064 h 1744"/>
                  <a:gd name="T40" fmla="*/ 1409 w 2586"/>
                  <a:gd name="T41" fmla="*/ 1711 h 1744"/>
                  <a:gd name="T42" fmla="*/ 1382 w 2586"/>
                  <a:gd name="T43" fmla="*/ 1725 h 1744"/>
                  <a:gd name="T44" fmla="*/ 1353 w 2586"/>
                  <a:gd name="T45" fmla="*/ 1736 h 1744"/>
                  <a:gd name="T46" fmla="*/ 1324 w 2586"/>
                  <a:gd name="T47" fmla="*/ 1742 h 1744"/>
                  <a:gd name="T48" fmla="*/ 1292 w 2586"/>
                  <a:gd name="T49" fmla="*/ 1744 h 1744"/>
                  <a:gd name="T50" fmla="*/ 1262 w 2586"/>
                  <a:gd name="T51" fmla="*/ 1742 h 1744"/>
                  <a:gd name="T52" fmla="*/ 1232 w 2586"/>
                  <a:gd name="T53" fmla="*/ 1736 h 1744"/>
                  <a:gd name="T54" fmla="*/ 1203 w 2586"/>
                  <a:gd name="T55" fmla="*/ 1725 h 1744"/>
                  <a:gd name="T56" fmla="*/ 1176 w 2586"/>
                  <a:gd name="T57" fmla="*/ 1711 h 1744"/>
                  <a:gd name="T58" fmla="*/ 108 w 2586"/>
                  <a:gd name="T59" fmla="*/ 1064 h 1744"/>
                  <a:gd name="T60" fmla="*/ 81 w 2586"/>
                  <a:gd name="T61" fmla="*/ 1044 h 1744"/>
                  <a:gd name="T62" fmla="*/ 57 w 2586"/>
                  <a:gd name="T63" fmla="*/ 1022 h 1744"/>
                  <a:gd name="T64" fmla="*/ 37 w 2586"/>
                  <a:gd name="T65" fmla="*/ 995 h 1744"/>
                  <a:gd name="T66" fmla="*/ 21 w 2586"/>
                  <a:gd name="T67" fmla="*/ 967 h 1744"/>
                  <a:gd name="T68" fmla="*/ 10 w 2586"/>
                  <a:gd name="T69" fmla="*/ 936 h 1744"/>
                  <a:gd name="T70" fmla="*/ 2 w 2586"/>
                  <a:gd name="T71" fmla="*/ 904 h 1744"/>
                  <a:gd name="T72" fmla="*/ 0 w 2586"/>
                  <a:gd name="T73" fmla="*/ 872 h 1744"/>
                  <a:gd name="T74" fmla="*/ 2 w 2586"/>
                  <a:gd name="T75" fmla="*/ 838 h 1744"/>
                  <a:gd name="T76" fmla="*/ 10 w 2586"/>
                  <a:gd name="T77" fmla="*/ 806 h 1744"/>
                  <a:gd name="T78" fmla="*/ 21 w 2586"/>
                  <a:gd name="T79" fmla="*/ 775 h 1744"/>
                  <a:gd name="T80" fmla="*/ 38 w 2586"/>
                  <a:gd name="T81" fmla="*/ 747 h 1744"/>
                  <a:gd name="T82" fmla="*/ 57 w 2586"/>
                  <a:gd name="T83" fmla="*/ 720 h 1744"/>
                  <a:gd name="T84" fmla="*/ 81 w 2586"/>
                  <a:gd name="T85" fmla="*/ 698 h 1744"/>
                  <a:gd name="T86" fmla="*/ 108 w 2586"/>
                  <a:gd name="T87" fmla="*/ 679 h 1744"/>
                  <a:gd name="T88" fmla="*/ 1177 w 2586"/>
                  <a:gd name="T89" fmla="*/ 32 h 1744"/>
                  <a:gd name="T90" fmla="*/ 1204 w 2586"/>
                  <a:gd name="T91" fmla="*/ 18 h 1744"/>
                  <a:gd name="T92" fmla="*/ 1233 w 2586"/>
                  <a:gd name="T93" fmla="*/ 7 h 1744"/>
                  <a:gd name="T94" fmla="*/ 1262 w 2586"/>
                  <a:gd name="T95" fmla="*/ 2 h 1744"/>
                  <a:gd name="T96" fmla="*/ 1293 w 2586"/>
                  <a:gd name="T97" fmla="*/ 0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6" h="1744">
                    <a:moveTo>
                      <a:pt x="1293" y="0"/>
                    </a:moveTo>
                    <a:lnTo>
                      <a:pt x="1324" y="2"/>
                    </a:lnTo>
                    <a:lnTo>
                      <a:pt x="1353" y="7"/>
                    </a:lnTo>
                    <a:lnTo>
                      <a:pt x="1382" y="18"/>
                    </a:lnTo>
                    <a:lnTo>
                      <a:pt x="1409" y="32"/>
                    </a:lnTo>
                    <a:lnTo>
                      <a:pt x="2478" y="678"/>
                    </a:lnTo>
                    <a:lnTo>
                      <a:pt x="2505" y="698"/>
                    </a:lnTo>
                    <a:lnTo>
                      <a:pt x="2529" y="720"/>
                    </a:lnTo>
                    <a:lnTo>
                      <a:pt x="2549" y="747"/>
                    </a:lnTo>
                    <a:lnTo>
                      <a:pt x="2565" y="775"/>
                    </a:lnTo>
                    <a:lnTo>
                      <a:pt x="2576" y="806"/>
                    </a:lnTo>
                    <a:lnTo>
                      <a:pt x="2584" y="838"/>
                    </a:lnTo>
                    <a:lnTo>
                      <a:pt x="2586" y="872"/>
                    </a:lnTo>
                    <a:lnTo>
                      <a:pt x="2584" y="904"/>
                    </a:lnTo>
                    <a:lnTo>
                      <a:pt x="2576" y="936"/>
                    </a:lnTo>
                    <a:lnTo>
                      <a:pt x="2565" y="967"/>
                    </a:lnTo>
                    <a:lnTo>
                      <a:pt x="2549" y="995"/>
                    </a:lnTo>
                    <a:lnTo>
                      <a:pt x="2529" y="1022"/>
                    </a:lnTo>
                    <a:lnTo>
                      <a:pt x="2505" y="1044"/>
                    </a:lnTo>
                    <a:lnTo>
                      <a:pt x="2478" y="1064"/>
                    </a:lnTo>
                    <a:lnTo>
                      <a:pt x="1409" y="1711"/>
                    </a:lnTo>
                    <a:lnTo>
                      <a:pt x="1382" y="1725"/>
                    </a:lnTo>
                    <a:lnTo>
                      <a:pt x="1353" y="1736"/>
                    </a:lnTo>
                    <a:lnTo>
                      <a:pt x="1324" y="1742"/>
                    </a:lnTo>
                    <a:lnTo>
                      <a:pt x="1292" y="1744"/>
                    </a:lnTo>
                    <a:lnTo>
                      <a:pt x="1262" y="1742"/>
                    </a:lnTo>
                    <a:lnTo>
                      <a:pt x="1232" y="1736"/>
                    </a:lnTo>
                    <a:lnTo>
                      <a:pt x="1203" y="1725"/>
                    </a:lnTo>
                    <a:lnTo>
                      <a:pt x="1176" y="1711"/>
                    </a:lnTo>
                    <a:lnTo>
                      <a:pt x="108" y="1064"/>
                    </a:lnTo>
                    <a:lnTo>
                      <a:pt x="81" y="1044"/>
                    </a:lnTo>
                    <a:lnTo>
                      <a:pt x="57" y="1022"/>
                    </a:lnTo>
                    <a:lnTo>
                      <a:pt x="37" y="995"/>
                    </a:lnTo>
                    <a:lnTo>
                      <a:pt x="21" y="967"/>
                    </a:lnTo>
                    <a:lnTo>
                      <a:pt x="10" y="936"/>
                    </a:lnTo>
                    <a:lnTo>
                      <a:pt x="2" y="904"/>
                    </a:lnTo>
                    <a:lnTo>
                      <a:pt x="0" y="872"/>
                    </a:lnTo>
                    <a:lnTo>
                      <a:pt x="2" y="838"/>
                    </a:lnTo>
                    <a:lnTo>
                      <a:pt x="10" y="806"/>
                    </a:lnTo>
                    <a:lnTo>
                      <a:pt x="21" y="775"/>
                    </a:lnTo>
                    <a:lnTo>
                      <a:pt x="38" y="747"/>
                    </a:lnTo>
                    <a:lnTo>
                      <a:pt x="57" y="720"/>
                    </a:lnTo>
                    <a:lnTo>
                      <a:pt x="81" y="698"/>
                    </a:lnTo>
                    <a:lnTo>
                      <a:pt x="108" y="679"/>
                    </a:lnTo>
                    <a:lnTo>
                      <a:pt x="1177" y="32"/>
                    </a:lnTo>
                    <a:lnTo>
                      <a:pt x="1204" y="18"/>
                    </a:lnTo>
                    <a:lnTo>
                      <a:pt x="1233" y="7"/>
                    </a:lnTo>
                    <a:lnTo>
                      <a:pt x="1262" y="2"/>
                    </a:lnTo>
                    <a:lnTo>
                      <a:pt x="1293"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4">
                <a:extLst>
                  <a:ext uri="{FF2B5EF4-FFF2-40B4-BE49-F238E27FC236}">
                    <a16:creationId xmlns:a16="http://schemas.microsoft.com/office/drawing/2014/main" id="{3AE73E98-0AFD-48A6-8A61-78E5AF023AE2}"/>
                  </a:ext>
                </a:extLst>
              </p:cNvPr>
              <p:cNvSpPr>
                <a:spLocks/>
              </p:cNvSpPr>
              <p:nvPr/>
            </p:nvSpPr>
            <p:spPr bwMode="auto">
              <a:xfrm>
                <a:off x="6445453" y="2667894"/>
                <a:ext cx="536575" cy="344488"/>
              </a:xfrm>
              <a:custGeom>
                <a:avLst/>
                <a:gdLst>
                  <a:gd name="T0" fmla="*/ 1181 w 2362"/>
                  <a:gd name="T1" fmla="*/ 0 h 1519"/>
                  <a:gd name="T2" fmla="*/ 1201 w 2362"/>
                  <a:gd name="T3" fmla="*/ 2 h 1519"/>
                  <a:gd name="T4" fmla="*/ 1221 w 2362"/>
                  <a:gd name="T5" fmla="*/ 7 h 1519"/>
                  <a:gd name="T6" fmla="*/ 1239 w 2362"/>
                  <a:gd name="T7" fmla="*/ 16 h 1519"/>
                  <a:gd name="T8" fmla="*/ 2307 w 2362"/>
                  <a:gd name="T9" fmla="*/ 663 h 1519"/>
                  <a:gd name="T10" fmla="*/ 2326 w 2362"/>
                  <a:gd name="T11" fmla="*/ 677 h 1519"/>
                  <a:gd name="T12" fmla="*/ 2341 w 2362"/>
                  <a:gd name="T13" fmla="*/ 694 h 1519"/>
                  <a:gd name="T14" fmla="*/ 2353 w 2362"/>
                  <a:gd name="T15" fmla="*/ 714 h 1519"/>
                  <a:gd name="T16" fmla="*/ 2359 w 2362"/>
                  <a:gd name="T17" fmla="*/ 736 h 1519"/>
                  <a:gd name="T18" fmla="*/ 2362 w 2362"/>
                  <a:gd name="T19" fmla="*/ 760 h 1519"/>
                  <a:gd name="T20" fmla="*/ 2359 w 2362"/>
                  <a:gd name="T21" fmla="*/ 783 h 1519"/>
                  <a:gd name="T22" fmla="*/ 2353 w 2362"/>
                  <a:gd name="T23" fmla="*/ 804 h 1519"/>
                  <a:gd name="T24" fmla="*/ 2341 w 2362"/>
                  <a:gd name="T25" fmla="*/ 824 h 1519"/>
                  <a:gd name="T26" fmla="*/ 2326 w 2362"/>
                  <a:gd name="T27" fmla="*/ 841 h 1519"/>
                  <a:gd name="T28" fmla="*/ 2307 w 2362"/>
                  <a:gd name="T29" fmla="*/ 856 h 1519"/>
                  <a:gd name="T30" fmla="*/ 1239 w 2362"/>
                  <a:gd name="T31" fmla="*/ 1503 h 1519"/>
                  <a:gd name="T32" fmla="*/ 1220 w 2362"/>
                  <a:gd name="T33" fmla="*/ 1512 h 1519"/>
                  <a:gd name="T34" fmla="*/ 1201 w 2362"/>
                  <a:gd name="T35" fmla="*/ 1517 h 1519"/>
                  <a:gd name="T36" fmla="*/ 1180 w 2362"/>
                  <a:gd name="T37" fmla="*/ 1519 h 1519"/>
                  <a:gd name="T38" fmla="*/ 1161 w 2362"/>
                  <a:gd name="T39" fmla="*/ 1517 h 1519"/>
                  <a:gd name="T40" fmla="*/ 1141 w 2362"/>
                  <a:gd name="T41" fmla="*/ 1512 h 1519"/>
                  <a:gd name="T42" fmla="*/ 1123 w 2362"/>
                  <a:gd name="T43" fmla="*/ 1503 h 1519"/>
                  <a:gd name="T44" fmla="*/ 55 w 2362"/>
                  <a:gd name="T45" fmla="*/ 856 h 1519"/>
                  <a:gd name="T46" fmla="*/ 36 w 2362"/>
                  <a:gd name="T47" fmla="*/ 841 h 1519"/>
                  <a:gd name="T48" fmla="*/ 21 w 2362"/>
                  <a:gd name="T49" fmla="*/ 824 h 1519"/>
                  <a:gd name="T50" fmla="*/ 9 w 2362"/>
                  <a:gd name="T51" fmla="*/ 804 h 1519"/>
                  <a:gd name="T52" fmla="*/ 3 w 2362"/>
                  <a:gd name="T53" fmla="*/ 782 h 1519"/>
                  <a:gd name="T54" fmla="*/ 0 w 2362"/>
                  <a:gd name="T55" fmla="*/ 760 h 1519"/>
                  <a:gd name="T56" fmla="*/ 3 w 2362"/>
                  <a:gd name="T57" fmla="*/ 736 h 1519"/>
                  <a:gd name="T58" fmla="*/ 9 w 2362"/>
                  <a:gd name="T59" fmla="*/ 714 h 1519"/>
                  <a:gd name="T60" fmla="*/ 21 w 2362"/>
                  <a:gd name="T61" fmla="*/ 694 h 1519"/>
                  <a:gd name="T62" fmla="*/ 36 w 2362"/>
                  <a:gd name="T63" fmla="*/ 677 h 1519"/>
                  <a:gd name="T64" fmla="*/ 55 w 2362"/>
                  <a:gd name="T65" fmla="*/ 663 h 1519"/>
                  <a:gd name="T66" fmla="*/ 1123 w 2362"/>
                  <a:gd name="T67" fmla="*/ 16 h 1519"/>
                  <a:gd name="T68" fmla="*/ 1141 w 2362"/>
                  <a:gd name="T69" fmla="*/ 7 h 1519"/>
                  <a:gd name="T70" fmla="*/ 1161 w 2362"/>
                  <a:gd name="T71" fmla="*/ 2 h 1519"/>
                  <a:gd name="T72" fmla="*/ 1181 w 2362"/>
                  <a:gd name="T73" fmla="*/ 0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2" h="1519">
                    <a:moveTo>
                      <a:pt x="1181" y="0"/>
                    </a:moveTo>
                    <a:lnTo>
                      <a:pt x="1201" y="2"/>
                    </a:lnTo>
                    <a:lnTo>
                      <a:pt x="1221" y="7"/>
                    </a:lnTo>
                    <a:lnTo>
                      <a:pt x="1239" y="16"/>
                    </a:lnTo>
                    <a:lnTo>
                      <a:pt x="2307" y="663"/>
                    </a:lnTo>
                    <a:lnTo>
                      <a:pt x="2326" y="677"/>
                    </a:lnTo>
                    <a:lnTo>
                      <a:pt x="2341" y="694"/>
                    </a:lnTo>
                    <a:lnTo>
                      <a:pt x="2353" y="714"/>
                    </a:lnTo>
                    <a:lnTo>
                      <a:pt x="2359" y="736"/>
                    </a:lnTo>
                    <a:lnTo>
                      <a:pt x="2362" y="760"/>
                    </a:lnTo>
                    <a:lnTo>
                      <a:pt x="2359" y="783"/>
                    </a:lnTo>
                    <a:lnTo>
                      <a:pt x="2353" y="804"/>
                    </a:lnTo>
                    <a:lnTo>
                      <a:pt x="2341" y="824"/>
                    </a:lnTo>
                    <a:lnTo>
                      <a:pt x="2326" y="841"/>
                    </a:lnTo>
                    <a:lnTo>
                      <a:pt x="2307" y="856"/>
                    </a:lnTo>
                    <a:lnTo>
                      <a:pt x="1239" y="1503"/>
                    </a:lnTo>
                    <a:lnTo>
                      <a:pt x="1220" y="1512"/>
                    </a:lnTo>
                    <a:lnTo>
                      <a:pt x="1201" y="1517"/>
                    </a:lnTo>
                    <a:lnTo>
                      <a:pt x="1180" y="1519"/>
                    </a:lnTo>
                    <a:lnTo>
                      <a:pt x="1161" y="1517"/>
                    </a:lnTo>
                    <a:lnTo>
                      <a:pt x="1141" y="1512"/>
                    </a:lnTo>
                    <a:lnTo>
                      <a:pt x="1123" y="1503"/>
                    </a:lnTo>
                    <a:lnTo>
                      <a:pt x="55" y="856"/>
                    </a:lnTo>
                    <a:lnTo>
                      <a:pt x="36" y="841"/>
                    </a:lnTo>
                    <a:lnTo>
                      <a:pt x="21" y="824"/>
                    </a:lnTo>
                    <a:lnTo>
                      <a:pt x="9" y="804"/>
                    </a:lnTo>
                    <a:lnTo>
                      <a:pt x="3" y="782"/>
                    </a:lnTo>
                    <a:lnTo>
                      <a:pt x="0" y="760"/>
                    </a:lnTo>
                    <a:lnTo>
                      <a:pt x="3" y="736"/>
                    </a:lnTo>
                    <a:lnTo>
                      <a:pt x="9" y="714"/>
                    </a:lnTo>
                    <a:lnTo>
                      <a:pt x="21" y="694"/>
                    </a:lnTo>
                    <a:lnTo>
                      <a:pt x="36" y="677"/>
                    </a:lnTo>
                    <a:lnTo>
                      <a:pt x="55" y="663"/>
                    </a:lnTo>
                    <a:lnTo>
                      <a:pt x="1123" y="16"/>
                    </a:lnTo>
                    <a:lnTo>
                      <a:pt x="1141" y="7"/>
                    </a:lnTo>
                    <a:lnTo>
                      <a:pt x="1161" y="2"/>
                    </a:lnTo>
                    <a:lnTo>
                      <a:pt x="118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5">
                <a:extLst>
                  <a:ext uri="{FF2B5EF4-FFF2-40B4-BE49-F238E27FC236}">
                    <a16:creationId xmlns:a16="http://schemas.microsoft.com/office/drawing/2014/main" id="{1F50586E-1C70-4CE5-B16A-C6C79E224D1E}"/>
                  </a:ext>
                </a:extLst>
              </p:cNvPr>
              <p:cNvSpPr>
                <a:spLocks/>
              </p:cNvSpPr>
              <p:nvPr/>
            </p:nvSpPr>
            <p:spPr bwMode="auto">
              <a:xfrm>
                <a:off x="6470853" y="2693294"/>
                <a:ext cx="485775" cy="293688"/>
              </a:xfrm>
              <a:custGeom>
                <a:avLst/>
                <a:gdLst>
                  <a:gd name="T0" fmla="*/ 1068 w 2136"/>
                  <a:gd name="T1" fmla="*/ 0 h 1294"/>
                  <a:gd name="T2" fmla="*/ 2136 w 2136"/>
                  <a:gd name="T3" fmla="*/ 647 h 1294"/>
                  <a:gd name="T4" fmla="*/ 1067 w 2136"/>
                  <a:gd name="T5" fmla="*/ 1294 h 1294"/>
                  <a:gd name="T6" fmla="*/ 0 w 2136"/>
                  <a:gd name="T7" fmla="*/ 647 h 1294"/>
                  <a:gd name="T8" fmla="*/ 1068 w 2136"/>
                  <a:gd name="T9" fmla="*/ 0 h 1294"/>
                </a:gdLst>
                <a:ahLst/>
                <a:cxnLst>
                  <a:cxn ang="0">
                    <a:pos x="T0" y="T1"/>
                  </a:cxn>
                  <a:cxn ang="0">
                    <a:pos x="T2" y="T3"/>
                  </a:cxn>
                  <a:cxn ang="0">
                    <a:pos x="T4" y="T5"/>
                  </a:cxn>
                  <a:cxn ang="0">
                    <a:pos x="T6" y="T7"/>
                  </a:cxn>
                  <a:cxn ang="0">
                    <a:pos x="T8" y="T9"/>
                  </a:cxn>
                </a:cxnLst>
                <a:rect l="0" t="0" r="r" b="b"/>
                <a:pathLst>
                  <a:path w="2136" h="1294">
                    <a:moveTo>
                      <a:pt x="1068" y="0"/>
                    </a:moveTo>
                    <a:lnTo>
                      <a:pt x="2136" y="647"/>
                    </a:lnTo>
                    <a:lnTo>
                      <a:pt x="1067" y="1294"/>
                    </a:lnTo>
                    <a:lnTo>
                      <a:pt x="0" y="647"/>
                    </a:lnTo>
                    <a:lnTo>
                      <a:pt x="1068" y="0"/>
                    </a:lnTo>
                    <a:close/>
                  </a:path>
                </a:pathLst>
              </a:custGeom>
              <a:solidFill>
                <a:srgbClr val="FF883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6">
                <a:extLst>
                  <a:ext uri="{FF2B5EF4-FFF2-40B4-BE49-F238E27FC236}">
                    <a16:creationId xmlns:a16="http://schemas.microsoft.com/office/drawing/2014/main" id="{A4CCBEAF-CF70-439B-BD81-F17FE0C5E682}"/>
                  </a:ext>
                </a:extLst>
              </p:cNvPr>
              <p:cNvSpPr>
                <a:spLocks noEditPoints="1"/>
              </p:cNvSpPr>
              <p:nvPr/>
            </p:nvSpPr>
            <p:spPr bwMode="auto">
              <a:xfrm>
                <a:off x="6566103" y="2755207"/>
                <a:ext cx="249238" cy="158750"/>
              </a:xfrm>
              <a:custGeom>
                <a:avLst/>
                <a:gdLst>
                  <a:gd name="T0" fmla="*/ 996 w 1102"/>
                  <a:gd name="T1" fmla="*/ 615 h 700"/>
                  <a:gd name="T2" fmla="*/ 1024 w 1102"/>
                  <a:gd name="T3" fmla="*/ 662 h 700"/>
                  <a:gd name="T4" fmla="*/ 978 w 1102"/>
                  <a:gd name="T5" fmla="*/ 698 h 700"/>
                  <a:gd name="T6" fmla="*/ 904 w 1102"/>
                  <a:gd name="T7" fmla="*/ 688 h 700"/>
                  <a:gd name="T8" fmla="*/ 876 w 1102"/>
                  <a:gd name="T9" fmla="*/ 642 h 700"/>
                  <a:gd name="T10" fmla="*/ 921 w 1102"/>
                  <a:gd name="T11" fmla="*/ 606 h 700"/>
                  <a:gd name="T12" fmla="*/ 759 w 1102"/>
                  <a:gd name="T13" fmla="*/ 465 h 700"/>
                  <a:gd name="T14" fmla="*/ 840 w 1102"/>
                  <a:gd name="T15" fmla="*/ 520 h 700"/>
                  <a:gd name="T16" fmla="*/ 828 w 1102"/>
                  <a:gd name="T17" fmla="*/ 594 h 700"/>
                  <a:gd name="T18" fmla="*/ 732 w 1102"/>
                  <a:gd name="T19" fmla="*/ 631 h 700"/>
                  <a:gd name="T20" fmla="*/ 624 w 1102"/>
                  <a:gd name="T21" fmla="*/ 603 h 700"/>
                  <a:gd name="T22" fmla="*/ 584 w 1102"/>
                  <a:gd name="T23" fmla="*/ 530 h 700"/>
                  <a:gd name="T24" fmla="*/ 643 w 1102"/>
                  <a:gd name="T25" fmla="*/ 470 h 700"/>
                  <a:gd name="T26" fmla="*/ 331 w 1102"/>
                  <a:gd name="T27" fmla="*/ 458 h 700"/>
                  <a:gd name="T28" fmla="*/ 387 w 1102"/>
                  <a:gd name="T29" fmla="*/ 489 h 700"/>
                  <a:gd name="T30" fmla="*/ 377 w 1102"/>
                  <a:gd name="T31" fmla="*/ 535 h 700"/>
                  <a:gd name="T32" fmla="*/ 311 w 1102"/>
                  <a:gd name="T33" fmla="*/ 550 h 700"/>
                  <a:gd name="T34" fmla="*/ 254 w 1102"/>
                  <a:gd name="T35" fmla="*/ 519 h 700"/>
                  <a:gd name="T36" fmla="*/ 263 w 1102"/>
                  <a:gd name="T37" fmla="*/ 473 h 700"/>
                  <a:gd name="T38" fmla="*/ 79 w 1102"/>
                  <a:gd name="T39" fmla="*/ 362 h 700"/>
                  <a:gd name="T40" fmla="*/ 163 w 1102"/>
                  <a:gd name="T41" fmla="*/ 388 h 700"/>
                  <a:gd name="T42" fmla="*/ 174 w 1102"/>
                  <a:gd name="T43" fmla="*/ 449 h 700"/>
                  <a:gd name="T44" fmla="*/ 102 w 1102"/>
                  <a:gd name="T45" fmla="*/ 481 h 700"/>
                  <a:gd name="T46" fmla="*/ 18 w 1102"/>
                  <a:gd name="T47" fmla="*/ 455 h 700"/>
                  <a:gd name="T48" fmla="*/ 7 w 1102"/>
                  <a:gd name="T49" fmla="*/ 395 h 700"/>
                  <a:gd name="T50" fmla="*/ 79 w 1102"/>
                  <a:gd name="T51" fmla="*/ 362 h 700"/>
                  <a:gd name="T52" fmla="*/ 898 w 1102"/>
                  <a:gd name="T53" fmla="*/ 216 h 700"/>
                  <a:gd name="T54" fmla="*/ 953 w 1102"/>
                  <a:gd name="T55" fmla="*/ 273 h 700"/>
                  <a:gd name="T56" fmla="*/ 921 w 1102"/>
                  <a:gd name="T57" fmla="*/ 334 h 700"/>
                  <a:gd name="T58" fmla="*/ 826 w 1102"/>
                  <a:gd name="T59" fmla="*/ 352 h 700"/>
                  <a:gd name="T60" fmla="*/ 741 w 1102"/>
                  <a:gd name="T61" fmla="*/ 315 h 700"/>
                  <a:gd name="T62" fmla="*/ 728 w 1102"/>
                  <a:gd name="T63" fmla="*/ 249 h 700"/>
                  <a:gd name="T64" fmla="*/ 798 w 1102"/>
                  <a:gd name="T65" fmla="*/ 206 h 700"/>
                  <a:gd name="T66" fmla="*/ 1072 w 1102"/>
                  <a:gd name="T67" fmla="*/ 139 h 700"/>
                  <a:gd name="T68" fmla="*/ 1102 w 1102"/>
                  <a:gd name="T69" fmla="*/ 181 h 700"/>
                  <a:gd name="T70" fmla="*/ 1051 w 1102"/>
                  <a:gd name="T71" fmla="*/ 210 h 700"/>
                  <a:gd name="T72" fmla="*/ 990 w 1102"/>
                  <a:gd name="T73" fmla="*/ 186 h 700"/>
                  <a:gd name="T74" fmla="*/ 1003 w 1102"/>
                  <a:gd name="T75" fmla="*/ 141 h 700"/>
                  <a:gd name="T76" fmla="*/ 660 w 1102"/>
                  <a:gd name="T77" fmla="*/ 81 h 700"/>
                  <a:gd name="T78" fmla="*/ 726 w 1102"/>
                  <a:gd name="T79" fmla="*/ 117 h 700"/>
                  <a:gd name="T80" fmla="*/ 714 w 1102"/>
                  <a:gd name="T81" fmla="*/ 170 h 700"/>
                  <a:gd name="T82" fmla="*/ 637 w 1102"/>
                  <a:gd name="T83" fmla="*/ 188 h 700"/>
                  <a:gd name="T84" fmla="*/ 573 w 1102"/>
                  <a:gd name="T85" fmla="*/ 152 h 700"/>
                  <a:gd name="T86" fmla="*/ 583 w 1102"/>
                  <a:gd name="T87" fmla="*/ 99 h 700"/>
                  <a:gd name="T88" fmla="*/ 503 w 1102"/>
                  <a:gd name="T89" fmla="*/ 0 h 700"/>
                  <a:gd name="T90" fmla="*/ 555 w 1102"/>
                  <a:gd name="T91" fmla="*/ 20 h 700"/>
                  <a:gd name="T92" fmla="*/ 544 w 1102"/>
                  <a:gd name="T93" fmla="*/ 57 h 700"/>
                  <a:gd name="T94" fmla="*/ 485 w 1102"/>
                  <a:gd name="T95" fmla="*/ 59 h 700"/>
                  <a:gd name="T96" fmla="*/ 461 w 1102"/>
                  <a:gd name="T97" fmla="*/ 23 h 700"/>
                  <a:gd name="T98" fmla="*/ 503 w 1102"/>
                  <a:gd name="T99"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2" h="700">
                    <a:moveTo>
                      <a:pt x="940" y="603"/>
                    </a:moveTo>
                    <a:lnTo>
                      <a:pt x="960" y="604"/>
                    </a:lnTo>
                    <a:lnTo>
                      <a:pt x="979" y="608"/>
                    </a:lnTo>
                    <a:lnTo>
                      <a:pt x="996" y="615"/>
                    </a:lnTo>
                    <a:lnTo>
                      <a:pt x="1009" y="625"/>
                    </a:lnTo>
                    <a:lnTo>
                      <a:pt x="1020" y="636"/>
                    </a:lnTo>
                    <a:lnTo>
                      <a:pt x="1024" y="648"/>
                    </a:lnTo>
                    <a:lnTo>
                      <a:pt x="1024" y="662"/>
                    </a:lnTo>
                    <a:lnTo>
                      <a:pt x="1019" y="674"/>
                    </a:lnTo>
                    <a:lnTo>
                      <a:pt x="1009" y="684"/>
                    </a:lnTo>
                    <a:lnTo>
                      <a:pt x="995" y="693"/>
                    </a:lnTo>
                    <a:lnTo>
                      <a:pt x="978" y="698"/>
                    </a:lnTo>
                    <a:lnTo>
                      <a:pt x="959" y="700"/>
                    </a:lnTo>
                    <a:lnTo>
                      <a:pt x="939" y="699"/>
                    </a:lnTo>
                    <a:lnTo>
                      <a:pt x="921" y="695"/>
                    </a:lnTo>
                    <a:lnTo>
                      <a:pt x="904" y="688"/>
                    </a:lnTo>
                    <a:lnTo>
                      <a:pt x="891" y="679"/>
                    </a:lnTo>
                    <a:lnTo>
                      <a:pt x="881" y="667"/>
                    </a:lnTo>
                    <a:lnTo>
                      <a:pt x="876" y="655"/>
                    </a:lnTo>
                    <a:lnTo>
                      <a:pt x="876" y="642"/>
                    </a:lnTo>
                    <a:lnTo>
                      <a:pt x="881" y="629"/>
                    </a:lnTo>
                    <a:lnTo>
                      <a:pt x="891" y="620"/>
                    </a:lnTo>
                    <a:lnTo>
                      <a:pt x="904" y="611"/>
                    </a:lnTo>
                    <a:lnTo>
                      <a:pt x="921" y="606"/>
                    </a:lnTo>
                    <a:lnTo>
                      <a:pt x="940" y="603"/>
                    </a:lnTo>
                    <a:close/>
                    <a:moveTo>
                      <a:pt x="699" y="459"/>
                    </a:moveTo>
                    <a:lnTo>
                      <a:pt x="730" y="460"/>
                    </a:lnTo>
                    <a:lnTo>
                      <a:pt x="759" y="465"/>
                    </a:lnTo>
                    <a:lnTo>
                      <a:pt x="785" y="475"/>
                    </a:lnTo>
                    <a:lnTo>
                      <a:pt x="808" y="487"/>
                    </a:lnTo>
                    <a:lnTo>
                      <a:pt x="826" y="502"/>
                    </a:lnTo>
                    <a:lnTo>
                      <a:pt x="840" y="520"/>
                    </a:lnTo>
                    <a:lnTo>
                      <a:pt x="847" y="539"/>
                    </a:lnTo>
                    <a:lnTo>
                      <a:pt x="847" y="559"/>
                    </a:lnTo>
                    <a:lnTo>
                      <a:pt x="841" y="578"/>
                    </a:lnTo>
                    <a:lnTo>
                      <a:pt x="828" y="594"/>
                    </a:lnTo>
                    <a:lnTo>
                      <a:pt x="811" y="609"/>
                    </a:lnTo>
                    <a:lnTo>
                      <a:pt x="788" y="620"/>
                    </a:lnTo>
                    <a:lnTo>
                      <a:pt x="763" y="627"/>
                    </a:lnTo>
                    <a:lnTo>
                      <a:pt x="732" y="631"/>
                    </a:lnTo>
                    <a:lnTo>
                      <a:pt x="703" y="630"/>
                    </a:lnTo>
                    <a:lnTo>
                      <a:pt x="673" y="625"/>
                    </a:lnTo>
                    <a:lnTo>
                      <a:pt x="648" y="615"/>
                    </a:lnTo>
                    <a:lnTo>
                      <a:pt x="624" y="603"/>
                    </a:lnTo>
                    <a:lnTo>
                      <a:pt x="605" y="587"/>
                    </a:lnTo>
                    <a:lnTo>
                      <a:pt x="593" y="570"/>
                    </a:lnTo>
                    <a:lnTo>
                      <a:pt x="585" y="550"/>
                    </a:lnTo>
                    <a:lnTo>
                      <a:pt x="584" y="530"/>
                    </a:lnTo>
                    <a:lnTo>
                      <a:pt x="591" y="512"/>
                    </a:lnTo>
                    <a:lnTo>
                      <a:pt x="603" y="495"/>
                    </a:lnTo>
                    <a:lnTo>
                      <a:pt x="621" y="481"/>
                    </a:lnTo>
                    <a:lnTo>
                      <a:pt x="643" y="470"/>
                    </a:lnTo>
                    <a:lnTo>
                      <a:pt x="670" y="462"/>
                    </a:lnTo>
                    <a:lnTo>
                      <a:pt x="699" y="459"/>
                    </a:lnTo>
                    <a:close/>
                    <a:moveTo>
                      <a:pt x="312" y="457"/>
                    </a:moveTo>
                    <a:lnTo>
                      <a:pt x="331" y="458"/>
                    </a:lnTo>
                    <a:lnTo>
                      <a:pt x="349" y="462"/>
                    </a:lnTo>
                    <a:lnTo>
                      <a:pt x="365" y="469"/>
                    </a:lnTo>
                    <a:lnTo>
                      <a:pt x="377" y="478"/>
                    </a:lnTo>
                    <a:lnTo>
                      <a:pt x="387" y="489"/>
                    </a:lnTo>
                    <a:lnTo>
                      <a:pt x="392" y="501"/>
                    </a:lnTo>
                    <a:lnTo>
                      <a:pt x="392" y="514"/>
                    </a:lnTo>
                    <a:lnTo>
                      <a:pt x="387" y="525"/>
                    </a:lnTo>
                    <a:lnTo>
                      <a:pt x="377" y="535"/>
                    </a:lnTo>
                    <a:lnTo>
                      <a:pt x="365" y="543"/>
                    </a:lnTo>
                    <a:lnTo>
                      <a:pt x="349" y="549"/>
                    </a:lnTo>
                    <a:lnTo>
                      <a:pt x="330" y="551"/>
                    </a:lnTo>
                    <a:lnTo>
                      <a:pt x="311" y="550"/>
                    </a:lnTo>
                    <a:lnTo>
                      <a:pt x="293" y="546"/>
                    </a:lnTo>
                    <a:lnTo>
                      <a:pt x="277" y="539"/>
                    </a:lnTo>
                    <a:lnTo>
                      <a:pt x="263" y="530"/>
                    </a:lnTo>
                    <a:lnTo>
                      <a:pt x="254" y="519"/>
                    </a:lnTo>
                    <a:lnTo>
                      <a:pt x="249" y="507"/>
                    </a:lnTo>
                    <a:lnTo>
                      <a:pt x="249" y="494"/>
                    </a:lnTo>
                    <a:lnTo>
                      <a:pt x="254" y="482"/>
                    </a:lnTo>
                    <a:lnTo>
                      <a:pt x="263" y="473"/>
                    </a:lnTo>
                    <a:lnTo>
                      <a:pt x="277" y="464"/>
                    </a:lnTo>
                    <a:lnTo>
                      <a:pt x="293" y="459"/>
                    </a:lnTo>
                    <a:lnTo>
                      <a:pt x="312" y="457"/>
                    </a:lnTo>
                    <a:close/>
                    <a:moveTo>
                      <a:pt x="79" y="362"/>
                    </a:moveTo>
                    <a:lnTo>
                      <a:pt x="104" y="364"/>
                    </a:lnTo>
                    <a:lnTo>
                      <a:pt x="126" y="368"/>
                    </a:lnTo>
                    <a:lnTo>
                      <a:pt x="146" y="377"/>
                    </a:lnTo>
                    <a:lnTo>
                      <a:pt x="163" y="388"/>
                    </a:lnTo>
                    <a:lnTo>
                      <a:pt x="174" y="402"/>
                    </a:lnTo>
                    <a:lnTo>
                      <a:pt x="181" y="418"/>
                    </a:lnTo>
                    <a:lnTo>
                      <a:pt x="181" y="434"/>
                    </a:lnTo>
                    <a:lnTo>
                      <a:pt x="174" y="449"/>
                    </a:lnTo>
                    <a:lnTo>
                      <a:pt x="163" y="461"/>
                    </a:lnTo>
                    <a:lnTo>
                      <a:pt x="146" y="471"/>
                    </a:lnTo>
                    <a:lnTo>
                      <a:pt x="126" y="478"/>
                    </a:lnTo>
                    <a:lnTo>
                      <a:pt x="102" y="481"/>
                    </a:lnTo>
                    <a:lnTo>
                      <a:pt x="77" y="480"/>
                    </a:lnTo>
                    <a:lnTo>
                      <a:pt x="55" y="475"/>
                    </a:lnTo>
                    <a:lnTo>
                      <a:pt x="35" y="467"/>
                    </a:lnTo>
                    <a:lnTo>
                      <a:pt x="18" y="455"/>
                    </a:lnTo>
                    <a:lnTo>
                      <a:pt x="7" y="441"/>
                    </a:lnTo>
                    <a:lnTo>
                      <a:pt x="0" y="425"/>
                    </a:lnTo>
                    <a:lnTo>
                      <a:pt x="0" y="409"/>
                    </a:lnTo>
                    <a:lnTo>
                      <a:pt x="7" y="395"/>
                    </a:lnTo>
                    <a:lnTo>
                      <a:pt x="18" y="382"/>
                    </a:lnTo>
                    <a:lnTo>
                      <a:pt x="35" y="373"/>
                    </a:lnTo>
                    <a:lnTo>
                      <a:pt x="55" y="365"/>
                    </a:lnTo>
                    <a:lnTo>
                      <a:pt x="79" y="362"/>
                    </a:lnTo>
                    <a:close/>
                    <a:moveTo>
                      <a:pt x="823" y="202"/>
                    </a:moveTo>
                    <a:lnTo>
                      <a:pt x="849" y="203"/>
                    </a:lnTo>
                    <a:lnTo>
                      <a:pt x="875" y="208"/>
                    </a:lnTo>
                    <a:lnTo>
                      <a:pt x="898" y="216"/>
                    </a:lnTo>
                    <a:lnTo>
                      <a:pt x="918" y="227"/>
                    </a:lnTo>
                    <a:lnTo>
                      <a:pt x="935" y="240"/>
                    </a:lnTo>
                    <a:lnTo>
                      <a:pt x="947" y="256"/>
                    </a:lnTo>
                    <a:lnTo>
                      <a:pt x="953" y="273"/>
                    </a:lnTo>
                    <a:lnTo>
                      <a:pt x="953" y="291"/>
                    </a:lnTo>
                    <a:lnTo>
                      <a:pt x="948" y="307"/>
                    </a:lnTo>
                    <a:lnTo>
                      <a:pt x="937" y="322"/>
                    </a:lnTo>
                    <a:lnTo>
                      <a:pt x="921" y="334"/>
                    </a:lnTo>
                    <a:lnTo>
                      <a:pt x="901" y="344"/>
                    </a:lnTo>
                    <a:lnTo>
                      <a:pt x="878" y="350"/>
                    </a:lnTo>
                    <a:lnTo>
                      <a:pt x="853" y="353"/>
                    </a:lnTo>
                    <a:lnTo>
                      <a:pt x="826" y="352"/>
                    </a:lnTo>
                    <a:lnTo>
                      <a:pt x="801" y="348"/>
                    </a:lnTo>
                    <a:lnTo>
                      <a:pt x="778" y="340"/>
                    </a:lnTo>
                    <a:lnTo>
                      <a:pt x="758" y="329"/>
                    </a:lnTo>
                    <a:lnTo>
                      <a:pt x="741" y="315"/>
                    </a:lnTo>
                    <a:lnTo>
                      <a:pt x="729" y="300"/>
                    </a:lnTo>
                    <a:lnTo>
                      <a:pt x="723" y="283"/>
                    </a:lnTo>
                    <a:lnTo>
                      <a:pt x="723" y="265"/>
                    </a:lnTo>
                    <a:lnTo>
                      <a:pt x="728" y="249"/>
                    </a:lnTo>
                    <a:lnTo>
                      <a:pt x="739" y="234"/>
                    </a:lnTo>
                    <a:lnTo>
                      <a:pt x="754" y="221"/>
                    </a:lnTo>
                    <a:lnTo>
                      <a:pt x="774" y="212"/>
                    </a:lnTo>
                    <a:lnTo>
                      <a:pt x="798" y="206"/>
                    </a:lnTo>
                    <a:lnTo>
                      <a:pt x="823" y="202"/>
                    </a:lnTo>
                    <a:close/>
                    <a:moveTo>
                      <a:pt x="1035" y="133"/>
                    </a:moveTo>
                    <a:lnTo>
                      <a:pt x="1054" y="134"/>
                    </a:lnTo>
                    <a:lnTo>
                      <a:pt x="1072" y="139"/>
                    </a:lnTo>
                    <a:lnTo>
                      <a:pt x="1086" y="146"/>
                    </a:lnTo>
                    <a:lnTo>
                      <a:pt x="1097" y="157"/>
                    </a:lnTo>
                    <a:lnTo>
                      <a:pt x="1102" y="169"/>
                    </a:lnTo>
                    <a:lnTo>
                      <a:pt x="1102" y="181"/>
                    </a:lnTo>
                    <a:lnTo>
                      <a:pt x="1096" y="192"/>
                    </a:lnTo>
                    <a:lnTo>
                      <a:pt x="1084" y="201"/>
                    </a:lnTo>
                    <a:lnTo>
                      <a:pt x="1069" y="208"/>
                    </a:lnTo>
                    <a:lnTo>
                      <a:pt x="1051" y="210"/>
                    </a:lnTo>
                    <a:lnTo>
                      <a:pt x="1031" y="209"/>
                    </a:lnTo>
                    <a:lnTo>
                      <a:pt x="1014" y="203"/>
                    </a:lnTo>
                    <a:lnTo>
                      <a:pt x="999" y="196"/>
                    </a:lnTo>
                    <a:lnTo>
                      <a:pt x="990" y="186"/>
                    </a:lnTo>
                    <a:lnTo>
                      <a:pt x="984" y="174"/>
                    </a:lnTo>
                    <a:lnTo>
                      <a:pt x="985" y="161"/>
                    </a:lnTo>
                    <a:lnTo>
                      <a:pt x="991" y="151"/>
                    </a:lnTo>
                    <a:lnTo>
                      <a:pt x="1003" y="141"/>
                    </a:lnTo>
                    <a:lnTo>
                      <a:pt x="1017" y="135"/>
                    </a:lnTo>
                    <a:lnTo>
                      <a:pt x="1035" y="133"/>
                    </a:lnTo>
                    <a:close/>
                    <a:moveTo>
                      <a:pt x="638" y="80"/>
                    </a:moveTo>
                    <a:lnTo>
                      <a:pt x="660" y="81"/>
                    </a:lnTo>
                    <a:lnTo>
                      <a:pt x="682" y="86"/>
                    </a:lnTo>
                    <a:lnTo>
                      <a:pt x="699" y="94"/>
                    </a:lnTo>
                    <a:lnTo>
                      <a:pt x="714" y="104"/>
                    </a:lnTo>
                    <a:lnTo>
                      <a:pt x="726" y="117"/>
                    </a:lnTo>
                    <a:lnTo>
                      <a:pt x="731" y="131"/>
                    </a:lnTo>
                    <a:lnTo>
                      <a:pt x="731" y="145"/>
                    </a:lnTo>
                    <a:lnTo>
                      <a:pt x="725" y="159"/>
                    </a:lnTo>
                    <a:lnTo>
                      <a:pt x="714" y="170"/>
                    </a:lnTo>
                    <a:lnTo>
                      <a:pt x="699" y="179"/>
                    </a:lnTo>
                    <a:lnTo>
                      <a:pt x="680" y="186"/>
                    </a:lnTo>
                    <a:lnTo>
                      <a:pt x="659" y="189"/>
                    </a:lnTo>
                    <a:lnTo>
                      <a:pt x="637" y="188"/>
                    </a:lnTo>
                    <a:lnTo>
                      <a:pt x="617" y="182"/>
                    </a:lnTo>
                    <a:lnTo>
                      <a:pt x="598" y="175"/>
                    </a:lnTo>
                    <a:lnTo>
                      <a:pt x="583" y="164"/>
                    </a:lnTo>
                    <a:lnTo>
                      <a:pt x="573" y="152"/>
                    </a:lnTo>
                    <a:lnTo>
                      <a:pt x="566" y="138"/>
                    </a:lnTo>
                    <a:lnTo>
                      <a:pt x="567" y="123"/>
                    </a:lnTo>
                    <a:lnTo>
                      <a:pt x="573" y="109"/>
                    </a:lnTo>
                    <a:lnTo>
                      <a:pt x="583" y="99"/>
                    </a:lnTo>
                    <a:lnTo>
                      <a:pt x="598" y="89"/>
                    </a:lnTo>
                    <a:lnTo>
                      <a:pt x="617" y="83"/>
                    </a:lnTo>
                    <a:lnTo>
                      <a:pt x="638" y="80"/>
                    </a:lnTo>
                    <a:close/>
                    <a:moveTo>
                      <a:pt x="503" y="0"/>
                    </a:moveTo>
                    <a:lnTo>
                      <a:pt x="519" y="0"/>
                    </a:lnTo>
                    <a:lnTo>
                      <a:pt x="534" y="4"/>
                    </a:lnTo>
                    <a:lnTo>
                      <a:pt x="545" y="11"/>
                    </a:lnTo>
                    <a:lnTo>
                      <a:pt x="555" y="20"/>
                    </a:lnTo>
                    <a:lnTo>
                      <a:pt x="559" y="29"/>
                    </a:lnTo>
                    <a:lnTo>
                      <a:pt x="559" y="40"/>
                    </a:lnTo>
                    <a:lnTo>
                      <a:pt x="554" y="49"/>
                    </a:lnTo>
                    <a:lnTo>
                      <a:pt x="544" y="57"/>
                    </a:lnTo>
                    <a:lnTo>
                      <a:pt x="532" y="62"/>
                    </a:lnTo>
                    <a:lnTo>
                      <a:pt x="516" y="64"/>
                    </a:lnTo>
                    <a:lnTo>
                      <a:pt x="500" y="63"/>
                    </a:lnTo>
                    <a:lnTo>
                      <a:pt x="485" y="59"/>
                    </a:lnTo>
                    <a:lnTo>
                      <a:pt x="473" y="52"/>
                    </a:lnTo>
                    <a:lnTo>
                      <a:pt x="464" y="44"/>
                    </a:lnTo>
                    <a:lnTo>
                      <a:pt x="460" y="33"/>
                    </a:lnTo>
                    <a:lnTo>
                      <a:pt x="461" y="23"/>
                    </a:lnTo>
                    <a:lnTo>
                      <a:pt x="466" y="14"/>
                    </a:lnTo>
                    <a:lnTo>
                      <a:pt x="476" y="7"/>
                    </a:lnTo>
                    <a:lnTo>
                      <a:pt x="488" y="2"/>
                    </a:lnTo>
                    <a:lnTo>
                      <a:pt x="503" y="0"/>
                    </a:lnTo>
                    <a:close/>
                  </a:path>
                </a:pathLst>
              </a:custGeom>
              <a:solidFill>
                <a:srgbClr val="FFC8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384309814"/>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Accessing secured services</a:t>
            </a:r>
          </a:p>
        </p:txBody>
      </p:sp>
      <p:sp>
        <p:nvSpPr>
          <p:cNvPr id="19" name="Content Placeholder 18"/>
          <p:cNvSpPr>
            <a:spLocks noGrp="1"/>
          </p:cNvSpPr>
          <p:nvPr>
            <p:ph sz="quarter" idx="10"/>
          </p:nvPr>
        </p:nvSpPr>
        <p:spPr>
          <a:xfrm>
            <a:off x="914400" y="1828799"/>
            <a:ext cx="10369296" cy="4346575"/>
          </a:xfrm>
        </p:spPr>
        <p:txBody>
          <a:bodyPr/>
          <a:lstStyle/>
          <a:p>
            <a:r>
              <a:rPr lang="en-US" dirty="0"/>
              <a:t>Secured or unsecured</a:t>
            </a:r>
          </a:p>
          <a:p>
            <a:pPr lvl="1"/>
            <a:r>
              <a:rPr lang="en-US" dirty="0"/>
              <a:t>Secured – shared within your Organization or within your ArcGIS Server</a:t>
            </a:r>
          </a:p>
          <a:p>
            <a:pPr lvl="1"/>
            <a:r>
              <a:rPr lang="en-US" dirty="0"/>
              <a:t>Unsecured – shared with everyone</a:t>
            </a:r>
          </a:p>
          <a:p>
            <a:pPr lvl="1"/>
            <a:r>
              <a:rPr lang="en-US" dirty="0"/>
              <a:t>Best practice VMS secured</a:t>
            </a:r>
          </a:p>
          <a:p>
            <a:r>
              <a:rPr lang="en-US" dirty="0"/>
              <a:t>Federated services</a:t>
            </a:r>
          </a:p>
          <a:p>
            <a:pPr lvl="1"/>
            <a:r>
              <a:rPr lang="en-US" dirty="0"/>
              <a:t>Preferred pattern for Pro</a:t>
            </a:r>
          </a:p>
          <a:p>
            <a:pPr lvl="1"/>
            <a:r>
              <a:rPr lang="en-US" dirty="0"/>
              <a:t>Pro sign in controls access</a:t>
            </a:r>
          </a:p>
          <a:p>
            <a:r>
              <a:rPr lang="en-US" dirty="0"/>
              <a:t>Unfederated services</a:t>
            </a:r>
          </a:p>
          <a:p>
            <a:pPr lvl="1"/>
            <a:r>
              <a:rPr lang="en-US" dirty="0"/>
              <a:t>To support legacy access</a:t>
            </a:r>
          </a:p>
        </p:txBody>
      </p:sp>
    </p:spTree>
    <p:extLst>
      <p:ext uri="{BB962C8B-B14F-4D97-AF65-F5344CB8AC3E}">
        <p14:creationId xmlns:p14="http://schemas.microsoft.com/office/powerpoint/2010/main" val="2607030484"/>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76AD38-BEE3-4378-92FF-9AA49ABA29C8}"/>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3CFFB6A3-111D-4B3D-B5D9-6EB971A57B4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keyart3">
              <a:extLst>
                <a:ext uri="{FF2B5EF4-FFF2-40B4-BE49-F238E27FC236}">
                  <a16:creationId xmlns:a16="http://schemas.microsoft.com/office/drawing/2014/main" id="{4D8C9831-0654-4A12-AC0B-5E1B818EE1B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7" name="shading (lower right)">
              <a:extLst>
                <a:ext uri="{FF2B5EF4-FFF2-40B4-BE49-F238E27FC236}">
                  <a16:creationId xmlns:a16="http://schemas.microsoft.com/office/drawing/2014/main" id="{DF9B03CD-CE1B-492F-AEA3-C25A4099742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dirty="0"/>
              <a:t>Connecting to Secure Feature Services with the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889726" y="1454726"/>
            <a:ext cx="10369296" cy="4463473"/>
          </a:xfrm>
        </p:spPr>
        <p:txBody>
          <a:bodyPr/>
          <a:lstStyle/>
          <a:p>
            <a:r>
              <a:rPr lang="en-US" sz="2400" dirty="0"/>
              <a:t>Federated with Portal or Online (preferred scenario)</a:t>
            </a:r>
          </a:p>
          <a:p>
            <a:pPr lvl="1"/>
            <a:r>
              <a:rPr lang="en-US" sz="2000" dirty="0"/>
              <a:t>If the user is signed on or has previously signed on (and credentials are cached):</a:t>
            </a:r>
          </a:p>
          <a:p>
            <a:pPr lvl="2"/>
            <a:r>
              <a:rPr lang="en-US" sz="1800" dirty="0"/>
              <a:t>Connection “just works”. No popup</a:t>
            </a:r>
          </a:p>
          <a:p>
            <a:pPr lvl="1"/>
            <a:r>
              <a:rPr lang="en-US" sz="2000" dirty="0"/>
              <a:t>If the user is NOT signed on or credentials are not cached (for whatever reason):</a:t>
            </a:r>
          </a:p>
          <a:p>
            <a:pPr lvl="2"/>
            <a:r>
              <a:rPr lang="en-US" sz="1800" dirty="0" err="1"/>
              <a:t>Oauth</a:t>
            </a:r>
            <a:r>
              <a:rPr lang="en-US" sz="1800" dirty="0"/>
              <a:t> (or other protocol) popup is shown</a:t>
            </a:r>
          </a:p>
          <a:p>
            <a:pPr lvl="2"/>
            <a:r>
              <a:rPr lang="en-US" sz="1800" dirty="0"/>
              <a:t>User must sign-on</a:t>
            </a:r>
          </a:p>
          <a:p>
            <a:pPr lvl="1"/>
            <a:endParaRPr lang="en-US" dirty="0"/>
          </a:p>
        </p:txBody>
      </p:sp>
      <p:pic>
        <p:nvPicPr>
          <p:cNvPr id="9" name="Picture 8">
            <a:extLst>
              <a:ext uri="{FF2B5EF4-FFF2-40B4-BE49-F238E27FC236}">
                <a16:creationId xmlns:a16="http://schemas.microsoft.com/office/drawing/2014/main" id="{9FBC831C-5DC1-48D4-B1C6-F68E65BD6E0C}"/>
              </a:ext>
            </a:extLst>
          </p:cNvPr>
          <p:cNvPicPr/>
          <p:nvPr/>
        </p:nvPicPr>
        <p:blipFill>
          <a:blip r:embed="rId4"/>
          <a:stretch>
            <a:fillRect/>
          </a:stretch>
        </p:blipFill>
        <p:spPr>
          <a:xfrm>
            <a:off x="5118100" y="4294838"/>
            <a:ext cx="2339607" cy="571992"/>
          </a:xfrm>
          <a:prstGeom prst="rect">
            <a:avLst/>
          </a:prstGeom>
        </p:spPr>
      </p:pic>
      <p:pic>
        <p:nvPicPr>
          <p:cNvPr id="10" name="Picture 9">
            <a:extLst>
              <a:ext uri="{FF2B5EF4-FFF2-40B4-BE49-F238E27FC236}">
                <a16:creationId xmlns:a16="http://schemas.microsoft.com/office/drawing/2014/main" id="{EA6641A8-35D2-4539-B77E-E75A8A5E4A06}"/>
              </a:ext>
            </a:extLst>
          </p:cNvPr>
          <p:cNvPicPr>
            <a:picLocks noChangeAspect="1"/>
          </p:cNvPicPr>
          <p:nvPr/>
        </p:nvPicPr>
        <p:blipFill>
          <a:blip r:embed="rId5"/>
          <a:stretch>
            <a:fillRect/>
          </a:stretch>
        </p:blipFill>
        <p:spPr>
          <a:xfrm>
            <a:off x="7647844" y="3349236"/>
            <a:ext cx="3509447" cy="3269073"/>
          </a:xfrm>
          <a:prstGeom prst="rect">
            <a:avLst/>
          </a:prstGeom>
        </p:spPr>
      </p:pic>
    </p:spTree>
    <p:extLst>
      <p:ext uri="{BB962C8B-B14F-4D97-AF65-F5344CB8AC3E}">
        <p14:creationId xmlns:p14="http://schemas.microsoft.com/office/powerpoint/2010/main" val="3720711008"/>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76AD38-BEE3-4378-92FF-9AA49ABA29C8}"/>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3CFFB6A3-111D-4B3D-B5D9-6EB971A57B45}"/>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6" name="keyart3">
              <a:extLst>
                <a:ext uri="{FF2B5EF4-FFF2-40B4-BE49-F238E27FC236}">
                  <a16:creationId xmlns:a16="http://schemas.microsoft.com/office/drawing/2014/main" id="{4D8C9831-0654-4A12-AC0B-5E1B818EE1B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7" name="shading (lower right)">
              <a:extLst>
                <a:ext uri="{FF2B5EF4-FFF2-40B4-BE49-F238E27FC236}">
                  <a16:creationId xmlns:a16="http://schemas.microsoft.com/office/drawing/2014/main" id="{DF9B03CD-CE1B-492F-AEA3-C25A4099742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31D74E39-D826-42E1-AEE6-C4C2CCC5947E}"/>
              </a:ext>
            </a:extLst>
          </p:cNvPr>
          <p:cNvSpPr>
            <a:spLocks noGrp="1"/>
          </p:cNvSpPr>
          <p:nvPr>
            <p:ph type="title"/>
          </p:nvPr>
        </p:nvSpPr>
        <p:spPr/>
        <p:txBody>
          <a:bodyPr/>
          <a:lstStyle/>
          <a:p>
            <a:r>
              <a:rPr lang="en-US" dirty="0"/>
              <a:t>Connecting to Secure Feature Services with the SDK</a:t>
            </a:r>
          </a:p>
        </p:txBody>
      </p:sp>
      <p:sp>
        <p:nvSpPr>
          <p:cNvPr id="3" name="Content Placeholder 2">
            <a:extLst>
              <a:ext uri="{FF2B5EF4-FFF2-40B4-BE49-F238E27FC236}">
                <a16:creationId xmlns:a16="http://schemas.microsoft.com/office/drawing/2014/main" id="{4D0A942A-13E0-4302-A663-D147E31FAE5C}"/>
              </a:ext>
            </a:extLst>
          </p:cNvPr>
          <p:cNvSpPr>
            <a:spLocks noGrp="1"/>
          </p:cNvSpPr>
          <p:nvPr>
            <p:ph sz="quarter" idx="10"/>
          </p:nvPr>
        </p:nvSpPr>
        <p:spPr>
          <a:xfrm>
            <a:off x="889726" y="1454727"/>
            <a:ext cx="10369296" cy="3429000"/>
          </a:xfrm>
        </p:spPr>
        <p:txBody>
          <a:bodyPr/>
          <a:lstStyle/>
          <a:p>
            <a:r>
              <a:rPr lang="en-US" sz="2400" dirty="0"/>
              <a:t>Non-Federated – connecting to server directly</a:t>
            </a:r>
          </a:p>
          <a:p>
            <a:pPr lvl="1"/>
            <a:r>
              <a:rPr lang="en-US" sz="2000" dirty="0"/>
              <a:t>Mostly legacy services</a:t>
            </a:r>
          </a:p>
          <a:p>
            <a:pPr lvl="2"/>
            <a:r>
              <a:rPr lang="en-US" sz="1800" dirty="0"/>
              <a:t>Credentials are cached in Windows Credentials vault (via .</a:t>
            </a:r>
            <a:r>
              <a:rPr lang="en-US" sz="1800" dirty="0" err="1"/>
              <a:t>ags</a:t>
            </a:r>
            <a:r>
              <a:rPr lang="en-US" sz="1800" dirty="0"/>
              <a:t> file or manual entry)</a:t>
            </a:r>
          </a:p>
          <a:p>
            <a:pPr lvl="3"/>
            <a:r>
              <a:rPr lang="en-US" sz="1600" dirty="0"/>
              <a:t>Connection “just works”. No popup</a:t>
            </a:r>
          </a:p>
          <a:p>
            <a:pPr lvl="2"/>
            <a:r>
              <a:rPr lang="en-US" sz="1800" dirty="0"/>
              <a:t>Credentials are not cached (for whatever reason):</a:t>
            </a:r>
          </a:p>
          <a:p>
            <a:pPr lvl="3"/>
            <a:r>
              <a:rPr lang="en-US" sz="1600" dirty="0"/>
              <a:t>Server Credentials popup is shown*</a:t>
            </a:r>
          </a:p>
          <a:p>
            <a:pPr lvl="3"/>
            <a:r>
              <a:rPr lang="en-US" sz="1600" dirty="0"/>
              <a:t>User must authenticate</a:t>
            </a:r>
          </a:p>
          <a:p>
            <a:pPr lvl="3"/>
            <a:endParaRPr lang="en-US" dirty="0"/>
          </a:p>
        </p:txBody>
      </p:sp>
      <p:pic>
        <p:nvPicPr>
          <p:cNvPr id="10" name="Picture 9">
            <a:extLst>
              <a:ext uri="{FF2B5EF4-FFF2-40B4-BE49-F238E27FC236}">
                <a16:creationId xmlns:a16="http://schemas.microsoft.com/office/drawing/2014/main" id="{AAC4CD27-374B-49CB-8FEE-EA3C278C2F30}"/>
              </a:ext>
            </a:extLst>
          </p:cNvPr>
          <p:cNvPicPr>
            <a:picLocks noChangeAspect="1"/>
          </p:cNvPicPr>
          <p:nvPr/>
        </p:nvPicPr>
        <p:blipFill>
          <a:blip r:embed="rId4"/>
          <a:stretch>
            <a:fillRect/>
          </a:stretch>
        </p:blipFill>
        <p:spPr>
          <a:xfrm>
            <a:off x="7364155" y="3308708"/>
            <a:ext cx="4148141" cy="3105947"/>
          </a:xfrm>
          <a:prstGeom prst="rect">
            <a:avLst/>
          </a:prstGeom>
        </p:spPr>
      </p:pic>
      <p:sp>
        <p:nvSpPr>
          <p:cNvPr id="11" name="TextBox 10">
            <a:extLst>
              <a:ext uri="{FF2B5EF4-FFF2-40B4-BE49-F238E27FC236}">
                <a16:creationId xmlns:a16="http://schemas.microsoft.com/office/drawing/2014/main" id="{BF4A27CE-E2E4-4DEB-9245-4623F4BC6E9F}"/>
              </a:ext>
            </a:extLst>
          </p:cNvPr>
          <p:cNvSpPr txBox="1"/>
          <p:nvPr/>
        </p:nvSpPr>
        <p:spPr>
          <a:xfrm>
            <a:off x="553215" y="5450418"/>
            <a:ext cx="6581875" cy="946246"/>
          </a:xfrm>
          <a:prstGeom prst="rect">
            <a:avLst/>
          </a:prstGeom>
          <a:noFill/>
          <a:effectLst/>
        </p:spPr>
        <p:txBody>
          <a:bodyPr wrap="square" lIns="0" tIns="0" rIns="0" bIns="0" rtlCol="0">
            <a:noAutofit/>
          </a:bodyPr>
          <a:lstStyle/>
          <a:p>
            <a:pPr marL="0" marR="0" lvl="0" indent="0" algn="l" defTabSz="457200" rtl="0" eaLnBrk="0" fontAlgn="auto" latinLnBrk="0" hangingPunct="0">
              <a:lnSpc>
                <a:spcPts val="18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a:ea typeface="ＭＳ Ｐゴシック"/>
                <a:cs typeface="+mn-cs"/>
              </a:rPr>
              <a:t>*Note: </a:t>
            </a:r>
            <a:r>
              <a:rPr kumimoji="0" lang="en-US" sz="1600" b="1" i="0" u="none" strike="noStrike" kern="1200" cap="none" spc="0" normalizeH="0" baseline="0" noProof="0" dirty="0" err="1">
                <a:ln>
                  <a:noFill/>
                </a:ln>
                <a:solidFill>
                  <a:prstClr val="white"/>
                </a:solidFill>
                <a:effectLst/>
                <a:uLnTx/>
                <a:uFillTx/>
                <a:latin typeface="Arial"/>
                <a:ea typeface="ＭＳ Ｐゴシック"/>
                <a:cs typeface="+mn-cs"/>
              </a:rPr>
              <a:t>ServerConnectionProperties</a:t>
            </a:r>
            <a:r>
              <a:rPr kumimoji="0" lang="en-US" sz="1600" b="1" i="0" u="none" strike="noStrike" kern="1200" cap="none" spc="0" normalizeH="0" baseline="0" noProof="0" dirty="0">
                <a:ln>
                  <a:noFill/>
                </a:ln>
                <a:solidFill>
                  <a:prstClr val="white"/>
                </a:solidFill>
                <a:effectLst/>
                <a:uLnTx/>
                <a:uFillTx/>
                <a:latin typeface="Arial"/>
                <a:ea typeface="ＭＳ Ｐゴシック"/>
                <a:cs typeface="+mn-cs"/>
              </a:rPr>
              <a:t> does provide a User and Password parameter which can be used in-lieu of cached credentials w/ non-federated.</a:t>
            </a:r>
          </a:p>
        </p:txBody>
      </p:sp>
    </p:spTree>
    <p:extLst>
      <p:ext uri="{BB962C8B-B14F-4D97-AF65-F5344CB8AC3E}">
        <p14:creationId xmlns:p14="http://schemas.microsoft.com/office/powerpoint/2010/main" val="2492140256"/>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endParaRPr lang="en-US" dirty="0"/>
          </a:p>
        </p:txBody>
      </p:sp>
      <p:sp>
        <p:nvSpPr>
          <p:cNvPr id="19" name="Content Placeholder 18"/>
          <p:cNvSpPr>
            <a:spLocks noGrp="1"/>
          </p:cNvSpPr>
          <p:nvPr>
            <p:ph sz="quarter" idx="10"/>
          </p:nvPr>
        </p:nvSpPr>
        <p:spPr>
          <a:xfrm>
            <a:off x="914400" y="1828799"/>
            <a:ext cx="10369296" cy="4346575"/>
          </a:xfrm>
        </p:spPr>
        <p:txBody>
          <a:bodyPr/>
          <a:lstStyle/>
          <a:p>
            <a:r>
              <a:rPr lang="en-US" dirty="0"/>
              <a:t>Updating many features</a:t>
            </a:r>
          </a:p>
          <a:p>
            <a:pPr lvl="1"/>
            <a:r>
              <a:rPr lang="en-US" dirty="0"/>
              <a:t>No buffering/flushing of insert cursors</a:t>
            </a:r>
          </a:p>
          <a:p>
            <a:r>
              <a:rPr lang="en-US" dirty="0"/>
              <a:t>Flushing edit operation mid operation</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529507703"/>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background"/>
          <p:cNvGrpSpPr/>
          <p:nvPr/>
        </p:nvGrpSpPr>
        <p:grpSpPr>
          <a:xfrm>
            <a:off x="-92596" y="-16008"/>
            <a:ext cx="12301746" cy="6881036"/>
            <a:chOff x="-92596" y="-16008"/>
            <a:chExt cx="12301746" cy="6881036"/>
          </a:xfrm>
        </p:grpSpPr>
        <p:sp>
          <p:nvSpPr>
            <p:cNvPr id="10" name="Rectangle 9"/>
            <p:cNvSpPr/>
            <p:nvPr/>
          </p:nvSpPr>
          <p:spPr bwMode="auto">
            <a:xfrm>
              <a:off x="0" y="-16008"/>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6" name="keyart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 y="-7029"/>
              <a:ext cx="12190136" cy="6856951"/>
            </a:xfrm>
            <a:prstGeom prst="rect">
              <a:avLst/>
            </a:prstGeom>
          </p:spPr>
        </p:pic>
        <p:sp>
          <p:nvSpPr>
            <p:cNvPr id="13" name="shading (lower right)">
              <a:extLst>
                <a:ext uri="{FF2B5EF4-FFF2-40B4-BE49-F238E27FC236}">
                  <a16:creationId xmlns:a16="http://schemas.microsoft.com/office/drawing/2014/main" id="{C0783C77-C7D8-1647-BFDB-8532B647668C}"/>
                </a:ext>
              </a:extLst>
            </p:cNvPr>
            <p:cNvSpPr/>
            <p:nvPr/>
          </p:nvSpPr>
          <p:spPr bwMode="auto">
            <a:xfrm>
              <a:off x="-92596" y="1736203"/>
              <a:ext cx="12284598" cy="5121797"/>
            </a:xfrm>
            <a:prstGeom prst="rect">
              <a:avLst/>
            </a:prstGeom>
            <a:gradFill flip="none" rotWithShape="1">
              <a:gsLst>
                <a:gs pos="40000">
                  <a:srgbClr val="0D134A">
                    <a:alpha val="9000"/>
                  </a:srgbClr>
                </a:gs>
                <a:gs pos="60000">
                  <a:srgbClr val="0D134A">
                    <a:alpha val="0"/>
                  </a:srgbClr>
                </a:gs>
                <a:gs pos="20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4" name="shading (upper left)">
              <a:extLst>
                <a:ext uri="{FF2B5EF4-FFF2-40B4-BE49-F238E27FC236}">
                  <a16:creationId xmlns:a16="http://schemas.microsoft.com/office/drawing/2014/main" id="{C0783C77-C7D8-1647-BFDB-8532B647668C}"/>
                </a:ext>
              </a:extLst>
            </p:cNvPr>
            <p:cNvSpPr/>
            <p:nvPr/>
          </p:nvSpPr>
          <p:spPr bwMode="auto">
            <a:xfrm rot="10800000">
              <a:off x="-3315" y="-5050"/>
              <a:ext cx="12189315" cy="6870078"/>
            </a:xfrm>
            <a:prstGeom prst="rect">
              <a:avLst/>
            </a:prstGeom>
            <a:gradFill flip="none" rotWithShape="1">
              <a:gsLst>
                <a:gs pos="31000">
                  <a:srgbClr val="0D134A">
                    <a:alpha val="9000"/>
                  </a:srgbClr>
                </a:gs>
                <a:gs pos="52000">
                  <a:srgbClr val="0D134A">
                    <a:alpha val="0"/>
                  </a:srgbClr>
                </a:gs>
                <a:gs pos="10000">
                  <a:srgbClr val="0D134A">
                    <a:alpha val="21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4" name="Text Subtitle">
            <a:extLst>
              <a:ext uri="{FF2B5EF4-FFF2-40B4-BE49-F238E27FC236}">
                <a16:creationId xmlns:a16="http://schemas.microsoft.com/office/drawing/2014/main" id="{891AD9C8-5272-B34E-9EFD-84E8D133429C}"/>
              </a:ext>
            </a:extLst>
          </p:cNvPr>
          <p:cNvSpPr>
            <a:spLocks noGrp="1"/>
          </p:cNvSpPr>
          <p:nvPr>
            <p:ph type="body" idx="1"/>
          </p:nvPr>
        </p:nvSpPr>
        <p:spPr/>
        <p:txBody>
          <a:bodyPr/>
          <a:lstStyle/>
          <a:p>
            <a:r>
              <a:rPr lang="en-US" dirty="0"/>
              <a:t>Secure connections</a:t>
            </a:r>
          </a:p>
        </p:txBody>
      </p:sp>
      <p:sp>
        <p:nvSpPr>
          <p:cNvPr id="3" name="Title ">
            <a:extLst>
              <a:ext uri="{FF2B5EF4-FFF2-40B4-BE49-F238E27FC236}">
                <a16:creationId xmlns:a16="http://schemas.microsoft.com/office/drawing/2014/main" id="{9195EC55-525B-F746-8A77-3C6B91C18C2D}"/>
              </a:ext>
            </a:extLst>
          </p:cNvPr>
          <p:cNvSpPr>
            <a:spLocks noGrp="1"/>
          </p:cNvSpPr>
          <p:nvPr>
            <p:ph type="title"/>
          </p:nvPr>
        </p:nvSpPr>
        <p:spPr>
          <a:xfrm>
            <a:off x="6976871" y="2932886"/>
            <a:ext cx="4527741" cy="584775"/>
          </a:xfrm>
        </p:spPr>
        <p:txBody>
          <a:bodyPr/>
          <a:lstStyle/>
          <a:p>
            <a:r>
              <a:rPr lang="en-US" dirty="0"/>
              <a:t>Demo</a:t>
            </a:r>
          </a:p>
        </p:txBody>
      </p:sp>
    </p:spTree>
    <p:extLst>
      <p:ext uri="{BB962C8B-B14F-4D97-AF65-F5344CB8AC3E}">
        <p14:creationId xmlns:p14="http://schemas.microsoft.com/office/powerpoint/2010/main" val="3436687120"/>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Editing model for feature services	</a:t>
            </a:r>
          </a:p>
        </p:txBody>
      </p:sp>
      <p:sp>
        <p:nvSpPr>
          <p:cNvPr id="19" name="Content Placeholder 18"/>
          <p:cNvSpPr>
            <a:spLocks noGrp="1"/>
          </p:cNvSpPr>
          <p:nvPr>
            <p:ph sz="quarter" idx="10"/>
          </p:nvPr>
        </p:nvSpPr>
        <p:spPr>
          <a:xfrm>
            <a:off x="914400" y="1828799"/>
            <a:ext cx="10369296" cy="4346575"/>
          </a:xfrm>
        </p:spPr>
        <p:txBody>
          <a:bodyPr/>
          <a:lstStyle/>
          <a:p>
            <a:r>
              <a:rPr lang="en-US" dirty="0" err="1"/>
              <a:t>ApplyEdits</a:t>
            </a:r>
            <a:r>
              <a:rPr lang="en-US" dirty="0"/>
              <a:t> REST request</a:t>
            </a:r>
          </a:p>
          <a:p>
            <a:pPr lvl="1"/>
            <a:r>
              <a:rPr lang="en-US" dirty="0"/>
              <a:t>Both layer and service level operations are supported</a:t>
            </a:r>
          </a:p>
          <a:p>
            <a:endParaRPr lang="en-US" dirty="0"/>
          </a:p>
          <a:p>
            <a:r>
              <a:rPr lang="en-US" dirty="0"/>
              <a:t>Last in wins for most cases (branch versioned is the exception)</a:t>
            </a:r>
          </a:p>
          <a:p>
            <a:pPr lvl="1"/>
            <a:r>
              <a:rPr lang="en-US" dirty="0"/>
              <a:t>No conflicts!</a:t>
            </a:r>
          </a:p>
          <a:p>
            <a:endParaRPr lang="en-US" dirty="0"/>
          </a:p>
        </p:txBody>
      </p:sp>
    </p:spTree>
    <p:extLst>
      <p:ext uri="{BB962C8B-B14F-4D97-AF65-F5344CB8AC3E}">
        <p14:creationId xmlns:p14="http://schemas.microsoft.com/office/powerpoint/2010/main" val="1212252425"/>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Types of versions	</a:t>
            </a:r>
          </a:p>
        </p:txBody>
      </p:sp>
      <p:sp>
        <p:nvSpPr>
          <p:cNvPr id="19" name="Content Placeholder 18"/>
          <p:cNvSpPr>
            <a:spLocks noGrp="1"/>
          </p:cNvSpPr>
          <p:nvPr>
            <p:ph sz="quarter" idx="10"/>
          </p:nvPr>
        </p:nvSpPr>
        <p:spPr>
          <a:xfrm>
            <a:off x="914400" y="1828799"/>
            <a:ext cx="10369296" cy="4346575"/>
          </a:xfrm>
        </p:spPr>
        <p:txBody>
          <a:bodyPr/>
          <a:lstStyle/>
          <a:p>
            <a:r>
              <a:rPr lang="en-US" dirty="0"/>
              <a:t>Private</a:t>
            </a:r>
          </a:p>
          <a:p>
            <a:pPr lvl="1"/>
            <a:r>
              <a:rPr lang="en-US" dirty="0"/>
              <a:t>Only owner/admin can view or edit</a:t>
            </a:r>
          </a:p>
          <a:p>
            <a:r>
              <a:rPr lang="en-US" dirty="0"/>
              <a:t>Protected</a:t>
            </a:r>
          </a:p>
          <a:p>
            <a:pPr lvl="1"/>
            <a:r>
              <a:rPr lang="en-US" dirty="0"/>
              <a:t>Everyone can view </a:t>
            </a:r>
          </a:p>
          <a:p>
            <a:pPr lvl="1"/>
            <a:r>
              <a:rPr lang="en-US" dirty="0"/>
              <a:t>Only owner/admin can edit</a:t>
            </a:r>
          </a:p>
          <a:p>
            <a:r>
              <a:rPr lang="en-US" dirty="0"/>
              <a:t>Public</a:t>
            </a:r>
          </a:p>
          <a:p>
            <a:pPr lvl="1"/>
            <a:r>
              <a:rPr lang="en-US" dirty="0"/>
              <a:t>Everyone can view/edit/reconcile</a:t>
            </a:r>
          </a:p>
        </p:txBody>
      </p:sp>
    </p:spTree>
    <p:extLst>
      <p:ext uri="{BB962C8B-B14F-4D97-AF65-F5344CB8AC3E}">
        <p14:creationId xmlns:p14="http://schemas.microsoft.com/office/powerpoint/2010/main" val="276063456"/>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B6B24E9-6B72-4944-B81E-447CAFE59B76}"/>
              </a:ext>
            </a:extLst>
          </p:cNvPr>
          <p:cNvGrpSpPr/>
          <p:nvPr/>
        </p:nvGrpSpPr>
        <p:grpSpPr>
          <a:xfrm>
            <a:off x="-43251" y="0"/>
            <a:ext cx="12252401" cy="6858000"/>
            <a:chOff x="-43251" y="0"/>
            <a:chExt cx="12252401" cy="6858000"/>
          </a:xfrm>
        </p:grpSpPr>
        <p:sp>
          <p:nvSpPr>
            <p:cNvPr id="8" name="Rectangle 7">
              <a:extLst>
                <a:ext uri="{FF2B5EF4-FFF2-40B4-BE49-F238E27FC236}">
                  <a16:creationId xmlns:a16="http://schemas.microsoft.com/office/drawing/2014/main" id="{511F7C17-E6D9-41DA-9D1E-14B890A0E0FD}"/>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keyart3">
              <a:extLst>
                <a:ext uri="{FF2B5EF4-FFF2-40B4-BE49-F238E27FC236}">
                  <a16:creationId xmlns:a16="http://schemas.microsoft.com/office/drawing/2014/main" id="{953463CA-25DD-49EC-98BD-A5C905E7627B}"/>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0" name="shading (lower right)">
              <a:extLst>
                <a:ext uri="{FF2B5EF4-FFF2-40B4-BE49-F238E27FC236}">
                  <a16:creationId xmlns:a16="http://schemas.microsoft.com/office/drawing/2014/main" id="{8C0F916C-7472-46F2-A849-CEC9D2A0344F}"/>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a:xfrm>
            <a:off x="682625" y="437567"/>
            <a:ext cx="10826496" cy="369332"/>
          </a:xfrm>
        </p:spPr>
        <p:txBody>
          <a:bodyPr/>
          <a:lstStyle/>
          <a:p>
            <a:r>
              <a:rPr lang="en-US" dirty="0"/>
              <a:t>Edit Operations – Determining Edit Operation Type</a:t>
            </a:r>
          </a:p>
        </p:txBody>
      </p:sp>
      <p:sp>
        <p:nvSpPr>
          <p:cNvPr id="4" name="Content Placeholder 3"/>
          <p:cNvSpPr>
            <a:spLocks noGrp="1"/>
          </p:cNvSpPr>
          <p:nvPr>
            <p:ph sz="quarter" idx="12"/>
          </p:nvPr>
        </p:nvSpPr>
        <p:spPr>
          <a:xfrm>
            <a:off x="794477" y="982011"/>
            <a:ext cx="10597896" cy="4336469"/>
          </a:xfrm>
        </p:spPr>
        <p:txBody>
          <a:bodyPr/>
          <a:lstStyle/>
          <a:p>
            <a:pPr lvl="1"/>
            <a:r>
              <a:rPr lang="en-US" dirty="0"/>
              <a:t>Check underlying </a:t>
            </a:r>
            <a:r>
              <a:rPr lang="en-US" dirty="0" err="1">
                <a:latin typeface="Consolas" panose="020B0609020204030204" pitchFamily="49" charset="0"/>
              </a:rPr>
              <a:t>GeodatabaseType</a:t>
            </a:r>
            <a:r>
              <a:rPr lang="en-US" dirty="0"/>
              <a:t> and </a:t>
            </a:r>
            <a:r>
              <a:rPr lang="en-US" dirty="0" err="1">
                <a:latin typeface="Consolas" panose="020B0609020204030204" pitchFamily="49" charset="0"/>
              </a:rPr>
              <a:t>RegistrationType</a:t>
            </a:r>
            <a:r>
              <a:rPr lang="en-US" dirty="0"/>
              <a:t> of the feature class:</a:t>
            </a:r>
          </a:p>
          <a:p>
            <a:pPr lvl="1"/>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marL="283464" lvl="1" indent="0">
              <a:buNone/>
            </a:pPr>
            <a:endParaRPr lang="en-US" dirty="0"/>
          </a:p>
          <a:p>
            <a:pPr lvl="1"/>
            <a:endParaRPr lang="en-US" dirty="0"/>
          </a:p>
          <a:p>
            <a:pPr lvl="1"/>
            <a:endParaRPr lang="en-US" dirty="0"/>
          </a:p>
        </p:txBody>
      </p:sp>
      <p:graphicFrame>
        <p:nvGraphicFramePr>
          <p:cNvPr id="3" name="Table 2"/>
          <p:cNvGraphicFramePr>
            <a:graphicFrameLocks noGrp="1"/>
          </p:cNvGraphicFramePr>
          <p:nvPr>
            <p:extLst/>
          </p:nvPr>
        </p:nvGraphicFramePr>
        <p:xfrm>
          <a:off x="682625" y="3125410"/>
          <a:ext cx="10946998" cy="1483360"/>
        </p:xfrm>
        <a:graphic>
          <a:graphicData uri="http://schemas.openxmlformats.org/drawingml/2006/table">
            <a:tbl>
              <a:tblPr firstRow="1" bandRow="1">
                <a:tableStyleId>{5C22544A-7EE6-4342-B048-85BDC9FD1C3A}</a:tableStyleId>
              </a:tblPr>
              <a:tblGrid>
                <a:gridCol w="2277639">
                  <a:extLst>
                    <a:ext uri="{9D8B030D-6E8A-4147-A177-3AD203B41FA5}">
                      <a16:colId xmlns:a16="http://schemas.microsoft.com/office/drawing/2014/main" val="20000"/>
                    </a:ext>
                  </a:extLst>
                </a:gridCol>
                <a:gridCol w="2152650">
                  <a:extLst>
                    <a:ext uri="{9D8B030D-6E8A-4147-A177-3AD203B41FA5}">
                      <a16:colId xmlns:a16="http://schemas.microsoft.com/office/drawing/2014/main" val="20001"/>
                    </a:ext>
                  </a:extLst>
                </a:gridCol>
                <a:gridCol w="1584101">
                  <a:extLst>
                    <a:ext uri="{9D8B030D-6E8A-4147-A177-3AD203B41FA5}">
                      <a16:colId xmlns:a16="http://schemas.microsoft.com/office/drawing/2014/main" val="20002"/>
                    </a:ext>
                  </a:extLst>
                </a:gridCol>
                <a:gridCol w="2228045">
                  <a:extLst>
                    <a:ext uri="{9D8B030D-6E8A-4147-A177-3AD203B41FA5}">
                      <a16:colId xmlns:a16="http://schemas.microsoft.com/office/drawing/2014/main" val="20003"/>
                    </a:ext>
                  </a:extLst>
                </a:gridCol>
                <a:gridCol w="2704563">
                  <a:extLst>
                    <a:ext uri="{9D8B030D-6E8A-4147-A177-3AD203B41FA5}">
                      <a16:colId xmlns:a16="http://schemas.microsoft.com/office/drawing/2014/main" val="4269975865"/>
                    </a:ext>
                  </a:extLst>
                </a:gridCol>
              </a:tblGrid>
              <a:tr h="370840">
                <a:tc>
                  <a:txBody>
                    <a:bodyPr/>
                    <a:lstStyle/>
                    <a:p>
                      <a:r>
                        <a:rPr lang="en-US" dirty="0" err="1"/>
                        <a:t>GeodatabaseType</a:t>
                      </a:r>
                      <a:endParaRPr lang="en-US" dirty="0"/>
                    </a:p>
                  </a:txBody>
                  <a:tcPr>
                    <a:noFill/>
                  </a:tcPr>
                </a:tc>
                <a:tc>
                  <a:txBody>
                    <a:bodyPr/>
                    <a:lstStyle/>
                    <a:p>
                      <a:pPr algn="ctr"/>
                      <a:r>
                        <a:rPr lang="en-US" dirty="0" err="1"/>
                        <a:t>RegistrationType</a:t>
                      </a:r>
                      <a:endParaRPr lang="en-US" dirty="0"/>
                    </a:p>
                  </a:txBody>
                  <a:tcPr>
                    <a:noFill/>
                  </a:tcPr>
                </a:tc>
                <a:tc>
                  <a:txBody>
                    <a:bodyPr/>
                    <a:lstStyle/>
                    <a:p>
                      <a:pPr algn="ctr"/>
                      <a:r>
                        <a:rPr lang="en-US" dirty="0"/>
                        <a:t>Version</a:t>
                      </a:r>
                    </a:p>
                  </a:txBody>
                  <a:tcPr>
                    <a:noFill/>
                  </a:tcPr>
                </a:tc>
                <a:tc>
                  <a:txBody>
                    <a:bodyPr/>
                    <a:lstStyle/>
                    <a:p>
                      <a:pPr algn="ctr"/>
                      <a:r>
                        <a:rPr lang="en-US" dirty="0" err="1"/>
                        <a:t>EditOperationType</a:t>
                      </a:r>
                      <a:endParaRPr lang="en-US" dirty="0"/>
                    </a:p>
                  </a:txBody>
                  <a:tcPr>
                    <a:noFill/>
                  </a:tcPr>
                </a:tc>
                <a:tc>
                  <a:txBody>
                    <a:bodyPr/>
                    <a:lstStyle/>
                    <a:p>
                      <a:pPr algn="ctr"/>
                      <a:r>
                        <a:rPr lang="en-US" dirty="0"/>
                        <a:t>Example</a:t>
                      </a:r>
                    </a:p>
                  </a:txBody>
                  <a:tcPr>
                    <a:noFill/>
                  </a:tcPr>
                </a:tc>
                <a:extLst>
                  <a:ext uri="{0D108BD9-81ED-4DB2-BD59-A6C34878D82A}">
                    <a16:rowId xmlns:a16="http://schemas.microsoft.com/office/drawing/2014/main" val="10000"/>
                  </a:ext>
                </a:extLst>
              </a:tr>
              <a:tr h="370840">
                <a:tc>
                  <a:txBody>
                    <a:bodyPr/>
                    <a:lstStyle/>
                    <a:p>
                      <a:r>
                        <a:rPr lang="en-US" b="1" dirty="0">
                          <a:solidFill>
                            <a:schemeClr val="tx1"/>
                          </a:solidFill>
                        </a:rPr>
                        <a:t>Service</a:t>
                      </a:r>
                    </a:p>
                  </a:txBody>
                  <a:tcPr>
                    <a:noFill/>
                  </a:tcPr>
                </a:tc>
                <a:tc>
                  <a:txBody>
                    <a:bodyPr/>
                    <a:lstStyle/>
                    <a:p>
                      <a:pPr algn="ctr"/>
                      <a:r>
                        <a:rPr lang="en-US" b="1" dirty="0" err="1">
                          <a:solidFill>
                            <a:schemeClr val="tx1"/>
                          </a:solidFill>
                        </a:rPr>
                        <a:t>NonVersioned</a:t>
                      </a:r>
                      <a:endParaRPr lang="en-US" b="1" dirty="0">
                        <a:solidFill>
                          <a:schemeClr val="tx1"/>
                        </a:solidFill>
                      </a:endParaRPr>
                    </a:p>
                  </a:txBody>
                  <a:tcPr>
                    <a:solidFill>
                      <a:schemeClr val="tx1">
                        <a:lumMod val="50000"/>
                      </a:schemeClr>
                    </a:solidFill>
                  </a:tcPr>
                </a:tc>
                <a:tc>
                  <a:txBody>
                    <a:bodyPr/>
                    <a:lstStyle/>
                    <a:p>
                      <a:pPr algn="ctr"/>
                      <a:r>
                        <a:rPr lang="en-US" b="1" dirty="0">
                          <a:solidFill>
                            <a:schemeClr val="tx1"/>
                          </a:solidFill>
                        </a:rPr>
                        <a:t>N/A</a:t>
                      </a:r>
                    </a:p>
                  </a:txBody>
                  <a:tcPr>
                    <a:solidFill>
                      <a:schemeClr val="tx1">
                        <a:lumMod val="50000"/>
                      </a:schemeClr>
                    </a:solidFill>
                  </a:tcPr>
                </a:tc>
                <a:tc>
                  <a:txBody>
                    <a:bodyPr/>
                    <a:lstStyle/>
                    <a:p>
                      <a:pPr algn="ctr"/>
                      <a:r>
                        <a:rPr lang="en-US" b="1" dirty="0">
                          <a:solidFill>
                            <a:schemeClr val="tx1"/>
                          </a:solidFill>
                        </a:rPr>
                        <a:t>SHORT</a:t>
                      </a:r>
                    </a:p>
                  </a:txBody>
                  <a:tcPr>
                    <a:solidFill>
                      <a:srgbClr val="A7B0B1"/>
                    </a:solidFill>
                  </a:tcPr>
                </a:tc>
                <a:tc>
                  <a:txBody>
                    <a:bodyPr/>
                    <a:lstStyle/>
                    <a:p>
                      <a:pPr algn="ctr"/>
                      <a:r>
                        <a:rPr lang="en-US" b="1" dirty="0">
                          <a:solidFill>
                            <a:schemeClr val="tx1"/>
                          </a:solidFill>
                        </a:rPr>
                        <a:t>Hosted or  “Standard”</a:t>
                      </a:r>
                    </a:p>
                  </a:txBody>
                  <a:tcPr>
                    <a:noFill/>
                  </a:tcPr>
                </a:tc>
                <a:extLst>
                  <a:ext uri="{0D108BD9-81ED-4DB2-BD59-A6C34878D82A}">
                    <a16:rowId xmlns:a16="http://schemas.microsoft.com/office/drawing/2014/main" val="10005"/>
                  </a:ext>
                </a:extLst>
              </a:tr>
              <a:tr h="370840">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chemeClr val="tx1">
                        <a:lumMod val="50000"/>
                      </a:schemeClr>
                    </a:solidFill>
                  </a:tcPr>
                </a:tc>
                <a:tc>
                  <a:txBody>
                    <a:bodyPr/>
                    <a:lstStyle/>
                    <a:p>
                      <a:pPr algn="ctr"/>
                      <a:r>
                        <a:rPr lang="en-US" b="1" dirty="0">
                          <a:solidFill>
                            <a:schemeClr val="tx1"/>
                          </a:solidFill>
                        </a:rPr>
                        <a:t>Default</a:t>
                      </a:r>
                    </a:p>
                  </a:txBody>
                  <a:tcPr>
                    <a:solidFill>
                      <a:schemeClr val="tx1">
                        <a:lumMod val="50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solidFill>
                            <a:schemeClr val="tx1"/>
                          </a:solidFill>
                        </a:rPr>
                        <a:t> LONG*</a:t>
                      </a:r>
                    </a:p>
                  </a:txBody>
                  <a:tcPr>
                    <a:solidFill>
                      <a:srgbClr val="005C91"/>
                    </a:solidFill>
                  </a:tcPr>
                </a:tc>
                <a:tc>
                  <a:txBody>
                    <a:bodyPr/>
                    <a:lstStyle/>
                    <a:p>
                      <a:pPr algn="ctr"/>
                      <a:r>
                        <a:rPr lang="en-US" b="1" dirty="0">
                          <a:solidFill>
                            <a:schemeClr val="tx1"/>
                          </a:solidFill>
                        </a:rPr>
                        <a:t>Branch Versioned</a:t>
                      </a:r>
                    </a:p>
                  </a:txBody>
                  <a:tcPr>
                    <a:noFill/>
                  </a:tcPr>
                </a:tc>
                <a:extLst>
                  <a:ext uri="{0D108BD9-81ED-4DB2-BD59-A6C34878D82A}">
                    <a16:rowId xmlns:a16="http://schemas.microsoft.com/office/drawing/2014/main" val="10006"/>
                  </a:ext>
                </a:extLst>
              </a:tr>
              <a:tr h="370840">
                <a:tc>
                  <a:txBody>
                    <a:bodyPr/>
                    <a:lstStyle/>
                    <a:p>
                      <a:r>
                        <a:rPr lang="en-US" b="1" dirty="0">
                          <a:solidFill>
                            <a:schemeClr val="tx1"/>
                          </a:solidFill>
                        </a:rPr>
                        <a:t>Service</a:t>
                      </a:r>
                    </a:p>
                  </a:txBody>
                  <a:tcPr>
                    <a:noFill/>
                  </a:tcPr>
                </a:tc>
                <a:tc>
                  <a:txBody>
                    <a:bodyPr/>
                    <a:lstStyle/>
                    <a:p>
                      <a:pPr algn="ctr"/>
                      <a:r>
                        <a:rPr lang="en-US" b="1" dirty="0">
                          <a:solidFill>
                            <a:schemeClr val="tx1"/>
                          </a:solidFill>
                        </a:rPr>
                        <a:t>Versioned</a:t>
                      </a:r>
                    </a:p>
                  </a:txBody>
                  <a:tcPr>
                    <a:solidFill>
                      <a:schemeClr val="tx1">
                        <a:lumMod val="50000"/>
                      </a:schemeClr>
                    </a:solidFill>
                  </a:tcPr>
                </a:tc>
                <a:tc>
                  <a:txBody>
                    <a:bodyPr/>
                    <a:lstStyle/>
                    <a:p>
                      <a:pPr algn="ctr"/>
                      <a:r>
                        <a:rPr lang="en-US" b="1" dirty="0">
                          <a:solidFill>
                            <a:schemeClr val="tx1"/>
                          </a:solidFill>
                        </a:rPr>
                        <a:t>Named</a:t>
                      </a:r>
                    </a:p>
                  </a:txBody>
                  <a:tcPr>
                    <a:solidFill>
                      <a:schemeClr val="tx1">
                        <a:lumMod val="50000"/>
                      </a:schemeClr>
                    </a:solidFill>
                  </a:tcPr>
                </a:tc>
                <a:tc>
                  <a:txBody>
                    <a:bodyPr/>
                    <a:lstStyle/>
                    <a:p>
                      <a:pPr algn="ctr"/>
                      <a:r>
                        <a:rPr lang="en-US" b="1" dirty="0">
                          <a:solidFill>
                            <a:schemeClr val="tx1"/>
                          </a:solidFill>
                        </a:rPr>
                        <a:t>LONG</a:t>
                      </a:r>
                    </a:p>
                  </a:txBody>
                  <a:tcPr>
                    <a:solidFill>
                      <a:schemeClr val="bg2">
                        <a:lumMod val="75000"/>
                      </a:schemeClr>
                    </a:solidFill>
                  </a:tcPr>
                </a:tc>
                <a:tc>
                  <a:txBody>
                    <a:bodyPr/>
                    <a:lstStyle/>
                    <a:p>
                      <a:pPr algn="ctr"/>
                      <a:r>
                        <a:rPr lang="en-US" b="1" dirty="0">
                          <a:solidFill>
                            <a:schemeClr val="tx1"/>
                          </a:solidFill>
                        </a:rPr>
                        <a:t>Branch Versioned</a:t>
                      </a:r>
                    </a:p>
                  </a:txBody>
                  <a:tcPr>
                    <a:noFill/>
                  </a:tcPr>
                </a:tc>
                <a:extLst>
                  <a:ext uri="{0D108BD9-81ED-4DB2-BD59-A6C34878D82A}">
                    <a16:rowId xmlns:a16="http://schemas.microsoft.com/office/drawing/2014/main" val="10007"/>
                  </a:ext>
                </a:extLst>
              </a:tr>
            </a:tbl>
          </a:graphicData>
        </a:graphic>
      </p:graphicFrame>
      <p:sp>
        <p:nvSpPr>
          <p:cNvPr id="6" name="Rectangle 5"/>
          <p:cNvSpPr/>
          <p:nvPr/>
        </p:nvSpPr>
        <p:spPr bwMode="auto">
          <a:xfrm>
            <a:off x="1060314" y="1533168"/>
            <a:ext cx="9824936" cy="823672"/>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8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a:t>
            </a:r>
            <a:r>
              <a:rPr lang="en-US" sz="1600" dirty="0">
                <a:solidFill>
                  <a:srgbClr val="2B91AF"/>
                </a:solidFill>
                <a:highlight>
                  <a:srgbClr val="FFFFFF"/>
                </a:highlight>
                <a:latin typeface="Consolas" panose="020B0609020204030204" pitchFamily="49" charset="0"/>
              </a:rPr>
              <a:t>Geodatabase</a:t>
            </a:r>
            <a:r>
              <a:rPr lang="en-US" sz="1600" dirty="0">
                <a:solidFill>
                  <a:srgbClr val="000000"/>
                </a:solidFill>
                <a:latin typeface="Consolas" panose="020B0609020204030204" pitchFamily="49" charset="0"/>
              </a:rPr>
              <a:t>)</a:t>
            </a:r>
            <a:r>
              <a:rPr lang="en-US" sz="1600" dirty="0" err="1">
                <a:solidFill>
                  <a:srgbClr val="000000"/>
                </a:solidFill>
                <a:latin typeface="Consolas" panose="020B0609020204030204" pitchFamily="49" charset="0"/>
              </a:rPr>
              <a:t>featLayer.GetFeatureClass</a:t>
            </a:r>
            <a:r>
              <a:rPr lang="en-US" sz="1600" dirty="0">
                <a:solidFill>
                  <a:srgbClr val="000000"/>
                </a:solidFill>
                <a:latin typeface="Consolas" panose="020B0609020204030204" pitchFamily="49" charset="0"/>
              </a:rPr>
              <a:t>().</a:t>
            </a:r>
            <a:r>
              <a:rPr lang="en-US" sz="1600" dirty="0" err="1">
                <a:solidFill>
                  <a:srgbClr val="000000"/>
                </a:solidFill>
                <a:latin typeface="Consolas" panose="020B0609020204030204" pitchFamily="49" charset="0"/>
              </a:rPr>
              <a:t>GetDatastore</a:t>
            </a:r>
            <a:r>
              <a:rPr lang="en-US" sz="1600" dirty="0">
                <a:solidFill>
                  <a:srgbClr val="000000"/>
                </a:solidFill>
                <a:latin typeface="Consolas" panose="020B0609020204030204" pitchFamily="49" charset="0"/>
              </a:rPr>
              <a:t>()).</a:t>
            </a:r>
            <a:r>
              <a:rPr lang="en-US" sz="1600" dirty="0" err="1">
                <a:solidFill>
                  <a:srgbClr val="000000"/>
                </a:solidFill>
                <a:latin typeface="Consolas" panose="020B0609020204030204" pitchFamily="49" charset="0"/>
              </a:rPr>
              <a:t>GetGeodatabaseType</a:t>
            </a:r>
            <a:r>
              <a:rPr lang="en-US" sz="1600" dirty="0">
                <a:solidFill>
                  <a:srgbClr val="000000"/>
                </a:solidFill>
                <a:latin typeface="Consolas" panose="020B0609020204030204" pitchFamily="49" charset="0"/>
              </a:rPr>
              <a:t>();</a:t>
            </a:r>
          </a:p>
          <a:p>
            <a:endParaRPr lang="en-US" sz="8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featLayer.GetFeatureClass</a:t>
            </a:r>
            <a:r>
              <a:rPr lang="en-US" sz="1600" dirty="0">
                <a:solidFill>
                  <a:srgbClr val="000000"/>
                </a:solidFill>
                <a:latin typeface="Consolas" panose="020B0609020204030204" pitchFamily="49" charset="0"/>
              </a:rPr>
              <a:t>()?.</a:t>
            </a:r>
            <a:r>
              <a:rPr lang="en-US" sz="1600" dirty="0" err="1">
                <a:solidFill>
                  <a:srgbClr val="000000"/>
                </a:solidFill>
                <a:latin typeface="Consolas" panose="020B0609020204030204" pitchFamily="49" charset="0"/>
              </a:rPr>
              <a:t>GetRegistrationType</a:t>
            </a:r>
            <a:r>
              <a:rPr lang="en-US" sz="1600" dirty="0">
                <a:solidFill>
                  <a:srgbClr val="000000"/>
                </a:solidFill>
                <a:latin typeface="Consolas" panose="020B0609020204030204" pitchFamily="49" charset="0"/>
              </a:rPr>
              <a:t>();</a:t>
            </a:r>
            <a:endParaRPr lang="en-US" sz="1600" dirty="0">
              <a:solidFill>
                <a:srgbClr val="0000FF"/>
              </a:solidFill>
              <a:highlight>
                <a:srgbClr val="FFFFFF"/>
              </a:highlight>
              <a:latin typeface="Consolas" panose="020B0609020204030204" pitchFamily="49" charset="0"/>
            </a:endParaRPr>
          </a:p>
          <a:p>
            <a:endParaRPr lang="en-US" sz="14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1138526566"/>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EDE0188-EB73-45E1-A443-EEDC513BA872}"/>
              </a:ext>
            </a:extLst>
          </p:cNvPr>
          <p:cNvGrpSpPr/>
          <p:nvPr/>
        </p:nvGrpSpPr>
        <p:grpSpPr>
          <a:xfrm>
            <a:off x="-43251" y="0"/>
            <a:ext cx="12252401" cy="6858000"/>
            <a:chOff x="-43251" y="0"/>
            <a:chExt cx="12252401" cy="6858000"/>
          </a:xfrm>
        </p:grpSpPr>
        <p:sp>
          <p:nvSpPr>
            <p:cNvPr id="10" name="Rectangle 9">
              <a:extLst>
                <a:ext uri="{FF2B5EF4-FFF2-40B4-BE49-F238E27FC236}">
                  <a16:creationId xmlns:a16="http://schemas.microsoft.com/office/drawing/2014/main" id="{991202BB-ABCD-435A-AEEE-53465407229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3">
              <a:extLst>
                <a:ext uri="{FF2B5EF4-FFF2-40B4-BE49-F238E27FC236}">
                  <a16:creationId xmlns:a16="http://schemas.microsoft.com/office/drawing/2014/main" id="{DED97009-5EF9-4DEC-8C45-A8958DCD4CAD}"/>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2" name="shading (lower right)">
              <a:extLst>
                <a:ext uri="{FF2B5EF4-FFF2-40B4-BE49-F238E27FC236}">
                  <a16:creationId xmlns:a16="http://schemas.microsoft.com/office/drawing/2014/main" id="{31FF9F0B-E984-4A69-B962-FF92B7E75937}"/>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p:txBody>
          <a:bodyPr/>
          <a:lstStyle/>
          <a:p>
            <a:r>
              <a:rPr lang="en-US" dirty="0"/>
              <a:t>Edit Operations – Edit Operation Types</a:t>
            </a:r>
          </a:p>
        </p:txBody>
      </p:sp>
      <p:sp>
        <p:nvSpPr>
          <p:cNvPr id="4" name="Content Placeholder 3"/>
          <p:cNvSpPr>
            <a:spLocks noGrp="1"/>
          </p:cNvSpPr>
          <p:nvPr>
            <p:ph sz="quarter" idx="12"/>
          </p:nvPr>
        </p:nvSpPr>
        <p:spPr>
          <a:xfrm>
            <a:off x="789709" y="1326084"/>
            <a:ext cx="10878550" cy="4958806"/>
          </a:xfrm>
        </p:spPr>
        <p:txBody>
          <a:bodyPr/>
          <a:lstStyle/>
          <a:p>
            <a:r>
              <a:rPr lang="en-US" dirty="0"/>
              <a:t>Summary of characteristics by Long and Short type</a:t>
            </a:r>
          </a:p>
          <a:p>
            <a:endParaRPr lang="en-US" dirty="0"/>
          </a:p>
          <a:p>
            <a:endParaRPr lang="en-US" dirty="0"/>
          </a:p>
          <a:p>
            <a:endParaRPr lang="en-US" dirty="0"/>
          </a:p>
          <a:p>
            <a:endParaRPr lang="en-US" dirty="0"/>
          </a:p>
          <a:p>
            <a:endParaRPr lang="en-US" dirty="0"/>
          </a:p>
          <a:p>
            <a:endParaRPr lang="en-US" dirty="0"/>
          </a:p>
          <a:p>
            <a:endParaRPr lang="en-US" sz="1200" dirty="0"/>
          </a:p>
          <a:p>
            <a:endParaRPr lang="en-US" b="0" dirty="0"/>
          </a:p>
          <a:p>
            <a:endParaRPr lang="en-US" dirty="0"/>
          </a:p>
          <a:p>
            <a:endParaRPr lang="en-US" dirty="0"/>
          </a:p>
          <a:p>
            <a:endParaRPr lang="en-US" dirty="0"/>
          </a:p>
          <a:p>
            <a:endParaRPr lang="en-US" dirty="0"/>
          </a:p>
        </p:txBody>
      </p:sp>
      <p:graphicFrame>
        <p:nvGraphicFramePr>
          <p:cNvPr id="7" name="Table 6">
            <a:extLst>
              <a:ext uri="{FF2B5EF4-FFF2-40B4-BE49-F238E27FC236}">
                <a16:creationId xmlns:a16="http://schemas.microsoft.com/office/drawing/2014/main" id="{78D234FE-0C34-4DE2-9C3A-B2A9AF1CF914}"/>
              </a:ext>
            </a:extLst>
          </p:cNvPr>
          <p:cNvGraphicFramePr>
            <a:graphicFrameLocks noGrp="1"/>
          </p:cNvGraphicFramePr>
          <p:nvPr>
            <p:extLst>
              <p:ext uri="{D42A27DB-BD31-4B8C-83A1-F6EECF244321}">
                <p14:modId xmlns:p14="http://schemas.microsoft.com/office/powerpoint/2010/main" val="4268829381"/>
              </p:ext>
            </p:extLst>
          </p:nvPr>
        </p:nvGraphicFramePr>
        <p:xfrm>
          <a:off x="603865" y="2053102"/>
          <a:ext cx="11064394" cy="1483360"/>
        </p:xfrm>
        <a:graphic>
          <a:graphicData uri="http://schemas.openxmlformats.org/drawingml/2006/table">
            <a:tbl>
              <a:tblPr firstRow="1" bandRow="1">
                <a:tableStyleId>{5C22544A-7EE6-4342-B048-85BDC9FD1C3A}</a:tableStyleId>
              </a:tblPr>
              <a:tblGrid>
                <a:gridCol w="2234142">
                  <a:extLst>
                    <a:ext uri="{9D8B030D-6E8A-4147-A177-3AD203B41FA5}">
                      <a16:colId xmlns:a16="http://schemas.microsoft.com/office/drawing/2014/main" val="20000"/>
                    </a:ext>
                  </a:extLst>
                </a:gridCol>
                <a:gridCol w="2931728">
                  <a:extLst>
                    <a:ext uri="{9D8B030D-6E8A-4147-A177-3AD203B41FA5}">
                      <a16:colId xmlns:a16="http://schemas.microsoft.com/office/drawing/2014/main" val="20001"/>
                    </a:ext>
                  </a:extLst>
                </a:gridCol>
                <a:gridCol w="2150772">
                  <a:extLst>
                    <a:ext uri="{9D8B030D-6E8A-4147-A177-3AD203B41FA5}">
                      <a16:colId xmlns:a16="http://schemas.microsoft.com/office/drawing/2014/main" val="20002"/>
                    </a:ext>
                  </a:extLst>
                </a:gridCol>
                <a:gridCol w="1893194">
                  <a:extLst>
                    <a:ext uri="{9D8B030D-6E8A-4147-A177-3AD203B41FA5}">
                      <a16:colId xmlns:a16="http://schemas.microsoft.com/office/drawing/2014/main" val="20003"/>
                    </a:ext>
                  </a:extLst>
                </a:gridCol>
                <a:gridCol w="1854558">
                  <a:extLst>
                    <a:ext uri="{9D8B030D-6E8A-4147-A177-3AD203B41FA5}">
                      <a16:colId xmlns:a16="http://schemas.microsoft.com/office/drawing/2014/main" val="2261407628"/>
                    </a:ext>
                  </a:extLst>
                </a:gridCol>
              </a:tblGrid>
              <a:tr h="370840">
                <a:tc>
                  <a:txBody>
                    <a:bodyPr/>
                    <a:lstStyle/>
                    <a:p>
                      <a:r>
                        <a:rPr lang="en-US" dirty="0" err="1"/>
                        <a:t>GeodatabaseType</a:t>
                      </a:r>
                      <a:endParaRPr lang="en-US" dirty="0"/>
                    </a:p>
                  </a:txBody>
                  <a:tcPr>
                    <a:noFill/>
                  </a:tcPr>
                </a:tc>
                <a:tc>
                  <a:txBody>
                    <a:bodyPr/>
                    <a:lstStyle/>
                    <a:p>
                      <a:pPr algn="ctr"/>
                      <a:r>
                        <a:rPr lang="en-US" dirty="0" err="1"/>
                        <a:t>RegistrationType</a:t>
                      </a:r>
                      <a:endParaRPr lang="en-US" dirty="0"/>
                    </a:p>
                  </a:txBody>
                  <a:tcPr>
                    <a:noFill/>
                  </a:tcPr>
                </a:tc>
                <a:tc>
                  <a:txBody>
                    <a:bodyPr/>
                    <a:lstStyle/>
                    <a:p>
                      <a:pPr algn="ctr"/>
                      <a:r>
                        <a:rPr lang="en-US" dirty="0" err="1"/>
                        <a:t>CancelEdit</a:t>
                      </a:r>
                      <a:endParaRPr lang="en-US" dirty="0"/>
                    </a:p>
                  </a:txBody>
                  <a:tcPr>
                    <a:noFill/>
                  </a:tcPr>
                </a:tc>
                <a:tc>
                  <a:txBody>
                    <a:bodyPr/>
                    <a:lstStyle/>
                    <a:p>
                      <a:pPr algn="ctr"/>
                      <a:r>
                        <a:rPr lang="en-US" dirty="0"/>
                        <a:t>Undo/Redo</a:t>
                      </a:r>
                    </a:p>
                  </a:txBody>
                  <a:tcPr>
                    <a:noFill/>
                  </a:tcPr>
                </a:tc>
                <a:tc>
                  <a:txBody>
                    <a:bodyPr/>
                    <a:lstStyle/>
                    <a:p>
                      <a:pPr algn="ctr"/>
                      <a:r>
                        <a:rPr lang="en-US" dirty="0"/>
                        <a:t>Save/Discard</a:t>
                      </a:r>
                    </a:p>
                  </a:txBody>
                  <a:tcPr>
                    <a:noFill/>
                  </a:tcPr>
                </a:tc>
                <a:extLst>
                  <a:ext uri="{0D108BD9-81ED-4DB2-BD59-A6C34878D82A}">
                    <a16:rowId xmlns:a16="http://schemas.microsoft.com/office/drawing/2014/main" val="10000"/>
                  </a:ext>
                </a:extLst>
              </a:tr>
              <a:tr h="370840">
                <a:tc>
                  <a:txBody>
                    <a:bodyPr/>
                    <a:lstStyle/>
                    <a:p>
                      <a:r>
                        <a:rPr lang="en-US" b="1" dirty="0">
                          <a:solidFill>
                            <a:schemeClr val="tx1"/>
                          </a:solidFill>
                        </a:rPr>
                        <a:t>Service</a:t>
                      </a:r>
                    </a:p>
                  </a:txBody>
                  <a:tcPr>
                    <a:solidFill>
                      <a:schemeClr val="tx1">
                        <a:lumMod val="65000"/>
                      </a:schemeClr>
                    </a:solidFill>
                  </a:tcPr>
                </a:tc>
                <a:tc>
                  <a:txBody>
                    <a:bodyPr/>
                    <a:lstStyle/>
                    <a:p>
                      <a:pPr algn="ctr"/>
                      <a:r>
                        <a:rPr lang="en-US" b="1" dirty="0" err="1">
                          <a:solidFill>
                            <a:schemeClr val="tx1"/>
                          </a:solidFill>
                        </a:rPr>
                        <a:t>NonVersioned</a:t>
                      </a:r>
                      <a:endParaRPr lang="en-US" b="1" dirty="0">
                        <a:solidFill>
                          <a:schemeClr val="tx1"/>
                        </a:solidFill>
                      </a:endParaRPr>
                    </a:p>
                  </a:txBody>
                  <a:tcPr>
                    <a:solidFill>
                      <a:schemeClr val="tx1">
                        <a:lumMod val="65000"/>
                      </a:schemeClr>
                    </a:solidFill>
                  </a:tcPr>
                </a:tc>
                <a:tc>
                  <a:txBody>
                    <a:bodyPr/>
                    <a:lstStyle/>
                    <a:p>
                      <a:pPr marL="0" algn="ctr" defTabSz="457200" rtl="0" eaLnBrk="1" latinLnBrk="0" hangingPunct="1"/>
                      <a:r>
                        <a:rPr lang="en-US" sz="1800" b="1" kern="1200" dirty="0">
                          <a:solidFill>
                            <a:schemeClr val="tx1"/>
                          </a:solidFill>
                          <a:latin typeface="+mn-lt"/>
                          <a:ea typeface="+mn-ea"/>
                          <a:cs typeface="+mn-cs"/>
                        </a:rPr>
                        <a:t> YES*</a:t>
                      </a:r>
                    </a:p>
                  </a:txBody>
                  <a:tcPr>
                    <a:solidFill>
                      <a:srgbClr val="35AC46"/>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dirty="0">
                          <a:solidFill>
                            <a:schemeClr val="tx1"/>
                          </a:solidFill>
                        </a:rPr>
                        <a:t>NO</a:t>
                      </a:r>
                    </a:p>
                  </a:txBody>
                  <a:tcPr>
                    <a:solidFill>
                      <a:schemeClr val="accent3">
                        <a:lumMod val="75000"/>
                      </a:schemeClr>
                    </a:solidFill>
                  </a:tcPr>
                </a:tc>
                <a:extLst>
                  <a:ext uri="{0D108BD9-81ED-4DB2-BD59-A6C34878D82A}">
                    <a16:rowId xmlns:a16="http://schemas.microsoft.com/office/drawing/2014/main" val="10005"/>
                  </a:ext>
                </a:extLst>
              </a:tr>
              <a:tr h="370840">
                <a:tc>
                  <a:txBody>
                    <a:bodyPr/>
                    <a:lstStyle/>
                    <a:p>
                      <a:r>
                        <a:rPr lang="en-US" b="1" dirty="0">
                          <a:solidFill>
                            <a:schemeClr val="tx1"/>
                          </a:solidFill>
                        </a:rPr>
                        <a:t>Service</a:t>
                      </a:r>
                    </a:p>
                  </a:txBody>
                  <a:tcPr>
                    <a:solidFill>
                      <a:srgbClr val="007AC2"/>
                    </a:solidFill>
                  </a:tcPr>
                </a:tc>
                <a:tc>
                  <a:txBody>
                    <a:bodyPr/>
                    <a:lstStyle/>
                    <a:p>
                      <a:pPr algn="ctr"/>
                      <a:r>
                        <a:rPr lang="en-US" b="1" dirty="0">
                          <a:solidFill>
                            <a:schemeClr val="tx1"/>
                          </a:solidFill>
                        </a:rPr>
                        <a:t>Versioned (Default)</a:t>
                      </a:r>
                    </a:p>
                  </a:txBody>
                  <a:tcPr>
                    <a:solidFill>
                      <a:srgbClr val="007AC2"/>
                    </a:solidFill>
                  </a:tcPr>
                </a:tc>
                <a:tc>
                  <a:txBody>
                    <a:bodyPr/>
                    <a:lstStyle/>
                    <a:p>
                      <a:pPr marL="0" algn="ctr" defTabSz="457200" rtl="0" eaLnBrk="1" latinLnBrk="0" hangingPunct="1"/>
                      <a:r>
                        <a:rPr lang="en-US" sz="1800" b="1" kern="1200" dirty="0">
                          <a:solidFill>
                            <a:schemeClr val="tx1"/>
                          </a:solidFill>
                          <a:latin typeface="+mn-lt"/>
                          <a:ea typeface="+mn-ea"/>
                          <a:cs typeface="+mn-cs"/>
                        </a:rPr>
                        <a:t>YES</a:t>
                      </a:r>
                    </a:p>
                  </a:txBody>
                  <a:tcPr>
                    <a:solidFill>
                      <a:schemeClr val="accent1"/>
                    </a:solidFill>
                  </a:tcPr>
                </a:tc>
                <a:tc>
                  <a:txBody>
                    <a:bodyPr/>
                    <a:lstStyle/>
                    <a:p>
                      <a:pPr algn="ctr"/>
                      <a:r>
                        <a:rPr lang="en-US" b="1" dirty="0">
                          <a:solidFill>
                            <a:schemeClr val="tx1"/>
                          </a:solidFill>
                        </a:rPr>
                        <a:t>NO</a:t>
                      </a:r>
                    </a:p>
                  </a:txBody>
                  <a:tcPr>
                    <a:solidFill>
                      <a:schemeClr val="accent3">
                        <a:lumMod val="75000"/>
                      </a:schemeClr>
                    </a:solidFill>
                  </a:tcPr>
                </a:tc>
                <a:tc>
                  <a:txBody>
                    <a:bodyPr/>
                    <a:lstStyle/>
                    <a:p>
                      <a:pPr algn="ctr"/>
                      <a:r>
                        <a:rPr lang="en-US" b="1" dirty="0">
                          <a:solidFill>
                            <a:schemeClr val="tx1"/>
                          </a:solidFill>
                        </a:rPr>
                        <a:t>NO</a:t>
                      </a:r>
                    </a:p>
                  </a:txBody>
                  <a:tcPr>
                    <a:solidFill>
                      <a:schemeClr val="accent3">
                        <a:lumMod val="75000"/>
                      </a:schemeClr>
                    </a:solidFill>
                  </a:tcPr>
                </a:tc>
                <a:extLst>
                  <a:ext uri="{0D108BD9-81ED-4DB2-BD59-A6C34878D82A}">
                    <a16:rowId xmlns:a16="http://schemas.microsoft.com/office/drawing/2014/main" val="10006"/>
                  </a:ext>
                </a:extLst>
              </a:tr>
              <a:tr h="370840">
                <a:tc>
                  <a:txBody>
                    <a:bodyPr/>
                    <a:lstStyle/>
                    <a:p>
                      <a:r>
                        <a:rPr lang="en-US" b="1" dirty="0">
                          <a:solidFill>
                            <a:schemeClr val="tx1"/>
                          </a:solidFill>
                        </a:rPr>
                        <a:t>Service</a:t>
                      </a:r>
                    </a:p>
                  </a:txBody>
                  <a:tcPr>
                    <a:solidFill>
                      <a:schemeClr val="bg2"/>
                    </a:solidFill>
                  </a:tcPr>
                </a:tc>
                <a:tc>
                  <a:txBody>
                    <a:bodyPr/>
                    <a:lstStyle/>
                    <a:p>
                      <a:pPr algn="ctr"/>
                      <a:r>
                        <a:rPr lang="en-US" b="1" dirty="0">
                          <a:solidFill>
                            <a:schemeClr val="tx1"/>
                          </a:solidFill>
                        </a:rPr>
                        <a:t>Versioned (Named)</a:t>
                      </a:r>
                    </a:p>
                  </a:txBody>
                  <a:tcPr>
                    <a:solidFill>
                      <a:schemeClr val="bg2"/>
                    </a:solidFill>
                  </a:tcPr>
                </a:tc>
                <a:tc>
                  <a:txBody>
                    <a:bodyPr/>
                    <a:lstStyle/>
                    <a:p>
                      <a:pPr algn="ctr"/>
                      <a:r>
                        <a:rPr lang="en-US" b="1" dirty="0">
                          <a:solidFill>
                            <a:schemeClr val="tx1"/>
                          </a:solidFill>
                        </a:rPr>
                        <a:t>YES</a:t>
                      </a:r>
                    </a:p>
                  </a:txBody>
                  <a:tcPr>
                    <a:solidFill>
                      <a:schemeClr val="accent1"/>
                    </a:solidFill>
                  </a:tcPr>
                </a:tc>
                <a:tc>
                  <a:txBody>
                    <a:bodyPr/>
                    <a:lstStyle/>
                    <a:p>
                      <a:pPr algn="ctr"/>
                      <a:r>
                        <a:rPr lang="en-US" b="1" dirty="0">
                          <a:solidFill>
                            <a:schemeClr val="tx1"/>
                          </a:solidFill>
                        </a:rPr>
                        <a:t>YES</a:t>
                      </a:r>
                    </a:p>
                  </a:txBody>
                  <a:tcPr>
                    <a:solidFill>
                      <a:schemeClr val="accent1"/>
                    </a:solidFill>
                  </a:tcPr>
                </a:tc>
                <a:tc>
                  <a:txBody>
                    <a:bodyPr/>
                    <a:lstStyle/>
                    <a:p>
                      <a:pPr algn="ctr"/>
                      <a:r>
                        <a:rPr lang="en-US" b="1" dirty="0">
                          <a:solidFill>
                            <a:schemeClr val="tx1"/>
                          </a:solidFill>
                        </a:rPr>
                        <a:t>YES</a:t>
                      </a:r>
                    </a:p>
                  </a:txBody>
                  <a:tcPr>
                    <a:solidFill>
                      <a:schemeClr val="accent1"/>
                    </a:solidFill>
                  </a:tcPr>
                </a:tc>
                <a:extLst>
                  <a:ext uri="{0D108BD9-81ED-4DB2-BD59-A6C34878D82A}">
                    <a16:rowId xmlns:a16="http://schemas.microsoft.com/office/drawing/2014/main" val="10007"/>
                  </a:ext>
                </a:extLst>
              </a:tr>
            </a:tbl>
          </a:graphicData>
        </a:graphic>
      </p:graphicFrame>
      <p:graphicFrame>
        <p:nvGraphicFramePr>
          <p:cNvPr id="3" name="Table 2">
            <a:extLst>
              <a:ext uri="{FF2B5EF4-FFF2-40B4-BE49-F238E27FC236}">
                <a16:creationId xmlns:a16="http://schemas.microsoft.com/office/drawing/2014/main" id="{12922985-4615-4660-B83D-DA4295673C82}"/>
              </a:ext>
            </a:extLst>
          </p:cNvPr>
          <p:cNvGraphicFramePr>
            <a:graphicFrameLocks noGrp="1"/>
          </p:cNvGraphicFramePr>
          <p:nvPr>
            <p:extLst/>
          </p:nvPr>
        </p:nvGraphicFramePr>
        <p:xfrm>
          <a:off x="1144778" y="5645047"/>
          <a:ext cx="3090885" cy="370840"/>
        </p:xfrm>
        <a:graphic>
          <a:graphicData uri="http://schemas.openxmlformats.org/drawingml/2006/table">
            <a:tbl>
              <a:tblPr firstRow="1" bandRow="1">
                <a:tableStyleId>{5C22544A-7EE6-4342-B048-85BDC9FD1C3A}</a:tableStyleId>
              </a:tblPr>
              <a:tblGrid>
                <a:gridCol w="476474">
                  <a:extLst>
                    <a:ext uri="{9D8B030D-6E8A-4147-A177-3AD203B41FA5}">
                      <a16:colId xmlns:a16="http://schemas.microsoft.com/office/drawing/2014/main" val="3279729332"/>
                    </a:ext>
                  </a:extLst>
                </a:gridCol>
                <a:gridCol w="862885">
                  <a:extLst>
                    <a:ext uri="{9D8B030D-6E8A-4147-A177-3AD203B41FA5}">
                      <a16:colId xmlns:a16="http://schemas.microsoft.com/office/drawing/2014/main" val="1340086188"/>
                    </a:ext>
                  </a:extLst>
                </a:gridCol>
                <a:gridCol w="412123">
                  <a:extLst>
                    <a:ext uri="{9D8B030D-6E8A-4147-A177-3AD203B41FA5}">
                      <a16:colId xmlns:a16="http://schemas.microsoft.com/office/drawing/2014/main" val="1826019177"/>
                    </a:ext>
                  </a:extLst>
                </a:gridCol>
                <a:gridCol w="1339403">
                  <a:extLst>
                    <a:ext uri="{9D8B030D-6E8A-4147-A177-3AD203B41FA5}">
                      <a16:colId xmlns:a16="http://schemas.microsoft.com/office/drawing/2014/main" val="3457431684"/>
                    </a:ext>
                  </a:extLst>
                </a:gridCol>
              </a:tblGrid>
              <a:tr h="370840">
                <a:tc>
                  <a:txBody>
                    <a:bodyPr/>
                    <a:lstStyle/>
                    <a:p>
                      <a:endParaRPr lang="en-US" dirty="0"/>
                    </a:p>
                  </a:txBody>
                  <a:tcPr>
                    <a:lnR w="12700" cap="flat" cmpd="sng" algn="ctr">
                      <a:solidFill>
                        <a:schemeClr val="tx1"/>
                      </a:solidFill>
                      <a:prstDash val="solid"/>
                      <a:round/>
                      <a:headEnd type="none" w="med" len="med"/>
                      <a:tailEnd type="none" w="med" len="med"/>
                    </a:lnR>
                    <a:solidFill>
                      <a:schemeClr val="bg2"/>
                    </a:solidFill>
                  </a:tcPr>
                </a:tc>
                <a:tc>
                  <a:txBody>
                    <a:bodyPr/>
                    <a:lstStyle/>
                    <a:p>
                      <a:r>
                        <a:rPr lang="en-US" dirty="0"/>
                        <a:t>LONG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tx1">
                        <a:lumMod val="65000"/>
                      </a:schemeClr>
                    </a:solidFill>
                  </a:tcPr>
                </a:tc>
                <a:tc>
                  <a:txBody>
                    <a:bodyPr/>
                    <a:lstStyle/>
                    <a:p>
                      <a:r>
                        <a:rPr lang="en-US" dirty="0"/>
                        <a:t>SHORT</a:t>
                      </a:r>
                    </a:p>
                  </a:txBody>
                  <a:tcP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12295081"/>
                  </a:ext>
                </a:extLst>
              </a:tr>
            </a:tbl>
          </a:graphicData>
        </a:graphic>
      </p:graphicFrame>
      <p:sp>
        <p:nvSpPr>
          <p:cNvPr id="8" name="TextBox 7">
            <a:extLst>
              <a:ext uri="{FF2B5EF4-FFF2-40B4-BE49-F238E27FC236}">
                <a16:creationId xmlns:a16="http://schemas.microsoft.com/office/drawing/2014/main" id="{B3319EDF-84B3-46D5-AE0B-4CFAA960D1BA}"/>
              </a:ext>
            </a:extLst>
          </p:cNvPr>
          <p:cNvSpPr txBox="1"/>
          <p:nvPr/>
        </p:nvSpPr>
        <p:spPr>
          <a:xfrm>
            <a:off x="5788310" y="5757858"/>
            <a:ext cx="5358110" cy="383147"/>
          </a:xfrm>
          <a:prstGeom prst="rect">
            <a:avLst/>
          </a:prstGeom>
          <a:noFill/>
          <a:effectLst/>
        </p:spPr>
        <p:txBody>
          <a:bodyPr wrap="none" lIns="0" tIns="0" rIns="0" bIns="0" rtlCol="0">
            <a:noAutofit/>
          </a:bodyPr>
          <a:lstStyle/>
          <a:p>
            <a:pPr algn="l" eaLnBrk="0" hangingPunct="0">
              <a:lnSpc>
                <a:spcPts val="1800"/>
              </a:lnSpc>
            </a:pPr>
            <a:r>
              <a:rPr lang="en-US" sz="2800" b="1" baseline="30000" dirty="0"/>
              <a:t>*</a:t>
            </a:r>
            <a:r>
              <a:rPr lang="en-US" sz="2000" b="1" dirty="0">
                <a:ea typeface="+mn-ea"/>
                <a:cs typeface="+mn-cs"/>
              </a:rPr>
              <a:t>2.2 and earlier - Create cannot be canceled</a:t>
            </a:r>
            <a:endParaRPr lang="en-US" sz="1400" b="1" dirty="0">
              <a:ea typeface="+mn-ea"/>
              <a:cs typeface="+mn-cs"/>
            </a:endParaRPr>
          </a:p>
        </p:txBody>
      </p:sp>
    </p:spTree>
    <p:extLst>
      <p:ext uri="{BB962C8B-B14F-4D97-AF65-F5344CB8AC3E}">
        <p14:creationId xmlns:p14="http://schemas.microsoft.com/office/powerpoint/2010/main" val="3346441646"/>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8B00CCA-6020-436E-A954-76E532AA461C}"/>
              </a:ext>
            </a:extLst>
          </p:cNvPr>
          <p:cNvGrpSpPr/>
          <p:nvPr/>
        </p:nvGrpSpPr>
        <p:grpSpPr>
          <a:xfrm>
            <a:off x="-43251" y="0"/>
            <a:ext cx="12252401" cy="6858000"/>
            <a:chOff x="-43251" y="0"/>
            <a:chExt cx="12252401" cy="6858000"/>
          </a:xfrm>
        </p:grpSpPr>
        <p:sp>
          <p:nvSpPr>
            <p:cNvPr id="7" name="Rectangle 6">
              <a:extLst>
                <a:ext uri="{FF2B5EF4-FFF2-40B4-BE49-F238E27FC236}">
                  <a16:creationId xmlns:a16="http://schemas.microsoft.com/office/drawing/2014/main" id="{355B5BCF-CBAE-4F95-9F93-89310AE0D8CF}"/>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keyart3">
              <a:extLst>
                <a:ext uri="{FF2B5EF4-FFF2-40B4-BE49-F238E27FC236}">
                  <a16:creationId xmlns:a16="http://schemas.microsoft.com/office/drawing/2014/main" id="{642CE802-5CF2-44AB-97C3-05E1E3B0C44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0" name="shading (lower right)">
              <a:extLst>
                <a:ext uri="{FF2B5EF4-FFF2-40B4-BE49-F238E27FC236}">
                  <a16:creationId xmlns:a16="http://schemas.microsoft.com/office/drawing/2014/main" id="{4A995F84-7BD1-45BA-B285-12CF0885EF35}"/>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a:xfrm>
            <a:off x="682625" y="682625"/>
            <a:ext cx="10826496" cy="369332"/>
          </a:xfrm>
        </p:spPr>
        <p:txBody>
          <a:bodyPr/>
          <a:lstStyle/>
          <a:p>
            <a:r>
              <a:rPr lang="en-US" dirty="0" err="1"/>
              <a:t>EditOperations</a:t>
            </a:r>
            <a:r>
              <a:rPr lang="en-US" dirty="0"/>
              <a:t> – </a:t>
            </a:r>
            <a:r>
              <a:rPr lang="en-US" dirty="0" err="1"/>
              <a:t>CancelEdit</a:t>
            </a:r>
            <a:r>
              <a:rPr lang="en-US" dirty="0"/>
              <a:t> Considerations for Feature Services</a:t>
            </a:r>
          </a:p>
        </p:txBody>
      </p:sp>
      <p:sp>
        <p:nvSpPr>
          <p:cNvPr id="4" name="Content Placeholder 3"/>
          <p:cNvSpPr>
            <a:spLocks noGrp="1"/>
          </p:cNvSpPr>
          <p:nvPr>
            <p:ph sz="quarter" idx="12"/>
          </p:nvPr>
        </p:nvSpPr>
        <p:spPr>
          <a:xfrm>
            <a:off x="194253" y="1559429"/>
            <a:ext cx="10369296" cy="3427413"/>
          </a:xfrm>
        </p:spPr>
        <p:txBody>
          <a:bodyPr/>
          <a:lstStyle/>
          <a:p>
            <a:r>
              <a:rPr lang="en-US" dirty="0"/>
              <a:t>Recall - </a:t>
            </a:r>
            <a:r>
              <a:rPr lang="en-US" sz="2000" dirty="0" err="1"/>
              <a:t>CancelEdit</a:t>
            </a:r>
            <a:r>
              <a:rPr lang="en-US" sz="2000" dirty="0"/>
              <a:t> varies across feature service types</a:t>
            </a:r>
          </a:p>
          <a:p>
            <a:pPr lvl="1"/>
            <a:r>
              <a:rPr lang="en-US" dirty="0"/>
              <a:t>All support cancel of modify and delete</a:t>
            </a:r>
          </a:p>
          <a:p>
            <a:pPr lvl="1"/>
            <a:r>
              <a:rPr lang="en-US" dirty="0"/>
              <a:t>Create cannot be cancelled for Hosted and Standard</a:t>
            </a:r>
          </a:p>
          <a:p>
            <a:pPr lvl="2"/>
            <a:r>
              <a:rPr lang="en-US" dirty="0"/>
              <a:t>Without a VMS, the feature OID must be acquired </a:t>
            </a:r>
            <a:r>
              <a:rPr lang="en-US" u="sng" dirty="0"/>
              <a:t>before</a:t>
            </a:r>
            <a:r>
              <a:rPr lang="en-US" dirty="0"/>
              <a:t> the event.</a:t>
            </a:r>
          </a:p>
          <a:p>
            <a:pPr lvl="2"/>
            <a:r>
              <a:rPr lang="en-US" dirty="0"/>
              <a:t>Hence, when the event fires, the feature has already been created…</a:t>
            </a:r>
          </a:p>
          <a:p>
            <a:pPr lvl="3"/>
            <a:r>
              <a:rPr lang="en-US" dirty="0"/>
              <a:t>….and so cannot be cancelled</a:t>
            </a:r>
          </a:p>
          <a:p>
            <a:pPr lvl="2"/>
            <a:endParaRPr lang="en-US" dirty="0"/>
          </a:p>
          <a:p>
            <a:endParaRPr lang="en-US" dirty="0"/>
          </a:p>
          <a:p>
            <a:pPr marL="0" indent="0">
              <a:buNone/>
            </a:pPr>
            <a:endParaRPr lang="en-US" dirty="0"/>
          </a:p>
        </p:txBody>
      </p:sp>
      <p:pic>
        <p:nvPicPr>
          <p:cNvPr id="8" name="Picture 7"/>
          <p:cNvPicPr>
            <a:picLocks noChangeAspect="1"/>
          </p:cNvPicPr>
          <p:nvPr/>
        </p:nvPicPr>
        <p:blipFill>
          <a:blip r:embed="rId4"/>
          <a:stretch>
            <a:fillRect/>
          </a:stretch>
        </p:blipFill>
        <p:spPr>
          <a:xfrm>
            <a:off x="7711234" y="1926869"/>
            <a:ext cx="4165575" cy="3995551"/>
          </a:xfrm>
          <a:prstGeom prst="rect">
            <a:avLst/>
          </a:prstGeom>
        </p:spPr>
      </p:pic>
    </p:spTree>
    <p:extLst>
      <p:ext uri="{BB962C8B-B14F-4D97-AF65-F5344CB8AC3E}">
        <p14:creationId xmlns:p14="http://schemas.microsoft.com/office/powerpoint/2010/main" val="903500640"/>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522D2BF-4D43-4EF5-B3ED-AA78DE4FF83E}"/>
              </a:ext>
            </a:extLst>
          </p:cNvPr>
          <p:cNvGrpSpPr/>
          <p:nvPr/>
        </p:nvGrpSpPr>
        <p:grpSpPr>
          <a:xfrm>
            <a:off x="-43251" y="0"/>
            <a:ext cx="12252401" cy="6858000"/>
            <a:chOff x="-43251" y="0"/>
            <a:chExt cx="12252401" cy="6858000"/>
          </a:xfrm>
        </p:grpSpPr>
        <p:sp>
          <p:nvSpPr>
            <p:cNvPr id="5" name="Rectangle 4">
              <a:extLst>
                <a:ext uri="{FF2B5EF4-FFF2-40B4-BE49-F238E27FC236}">
                  <a16:creationId xmlns:a16="http://schemas.microsoft.com/office/drawing/2014/main" id="{2188D03D-FEDB-4A45-B4CB-35B1F4A1DC68}"/>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keyart3">
              <a:extLst>
                <a:ext uri="{FF2B5EF4-FFF2-40B4-BE49-F238E27FC236}">
                  <a16:creationId xmlns:a16="http://schemas.microsoft.com/office/drawing/2014/main" id="{87EC26C0-8404-4773-B6EE-8CB51B1D4127}"/>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7" name="shading (lower right)">
              <a:extLst>
                <a:ext uri="{FF2B5EF4-FFF2-40B4-BE49-F238E27FC236}">
                  <a16:creationId xmlns:a16="http://schemas.microsoft.com/office/drawing/2014/main" id="{9D6E6078-5046-4189-AABE-5D2A2A24CACA}"/>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1E36EBF0-B258-4A5D-BA34-B1B55FC6C67E}"/>
              </a:ext>
            </a:extLst>
          </p:cNvPr>
          <p:cNvSpPr>
            <a:spLocks noGrp="1"/>
          </p:cNvSpPr>
          <p:nvPr>
            <p:ph type="title"/>
          </p:nvPr>
        </p:nvSpPr>
        <p:spPr/>
        <p:txBody>
          <a:bodyPr/>
          <a:lstStyle/>
          <a:p>
            <a:r>
              <a:rPr lang="en-US" dirty="0"/>
              <a:t>What else is included?</a:t>
            </a:r>
          </a:p>
        </p:txBody>
      </p:sp>
      <p:sp>
        <p:nvSpPr>
          <p:cNvPr id="3" name="Content Placeholder 2">
            <a:extLst>
              <a:ext uri="{FF2B5EF4-FFF2-40B4-BE49-F238E27FC236}">
                <a16:creationId xmlns:a16="http://schemas.microsoft.com/office/drawing/2014/main" id="{3F068A32-3FC6-4C8D-8B84-05E36E749C9A}"/>
              </a:ext>
            </a:extLst>
          </p:cNvPr>
          <p:cNvSpPr>
            <a:spLocks noGrp="1"/>
          </p:cNvSpPr>
          <p:nvPr>
            <p:ph sz="quarter" idx="10"/>
          </p:nvPr>
        </p:nvSpPr>
        <p:spPr/>
        <p:txBody>
          <a:bodyPr/>
          <a:lstStyle/>
          <a:p>
            <a:r>
              <a:rPr lang="en-US" dirty="0"/>
              <a:t>Layers from a feature service contain more than just the row data</a:t>
            </a:r>
          </a:p>
          <a:p>
            <a:pPr lvl="1"/>
            <a:r>
              <a:rPr lang="en-US" dirty="0"/>
              <a:t>Renderer, symbols, etc. </a:t>
            </a:r>
          </a:p>
          <a:p>
            <a:pPr lvl="1"/>
            <a:r>
              <a:rPr lang="en-US" dirty="0"/>
              <a:t>Editing templates </a:t>
            </a:r>
          </a:p>
          <a:p>
            <a:pPr lvl="1"/>
            <a:r>
              <a:rPr lang="en-US" dirty="0"/>
              <a:t>Field visibility</a:t>
            </a:r>
          </a:p>
          <a:p>
            <a:pPr lvl="1"/>
            <a:r>
              <a:rPr lang="en-US" dirty="0"/>
              <a:t>Definition queries</a:t>
            </a:r>
          </a:p>
          <a:p>
            <a:pPr lvl="1"/>
            <a:r>
              <a:rPr lang="en-US" dirty="0"/>
              <a:t>Other layer properties…</a:t>
            </a:r>
          </a:p>
          <a:p>
            <a:endParaRPr lang="en-US" dirty="0"/>
          </a:p>
        </p:txBody>
      </p:sp>
      <p:grpSp>
        <p:nvGrpSpPr>
          <p:cNvPr id="26" name="Group 25">
            <a:extLst>
              <a:ext uri="{FF2B5EF4-FFF2-40B4-BE49-F238E27FC236}">
                <a16:creationId xmlns:a16="http://schemas.microsoft.com/office/drawing/2014/main" id="{ED0A9CC8-7453-43C7-8AE7-26235E670075}"/>
              </a:ext>
            </a:extLst>
          </p:cNvPr>
          <p:cNvGrpSpPr/>
          <p:nvPr/>
        </p:nvGrpSpPr>
        <p:grpSpPr>
          <a:xfrm>
            <a:off x="8790124" y="2533536"/>
            <a:ext cx="1705358" cy="1410378"/>
            <a:chOff x="3255251" y="258217"/>
            <a:chExt cx="6887989" cy="5696555"/>
          </a:xfrm>
        </p:grpSpPr>
        <p:grpSp>
          <p:nvGrpSpPr>
            <p:cNvPr id="27" name="Group 26">
              <a:extLst>
                <a:ext uri="{FF2B5EF4-FFF2-40B4-BE49-F238E27FC236}">
                  <a16:creationId xmlns:a16="http://schemas.microsoft.com/office/drawing/2014/main" id="{E75B2FEF-9035-41EA-B412-6E257F1C223E}"/>
                </a:ext>
              </a:extLst>
            </p:cNvPr>
            <p:cNvGrpSpPr>
              <a:grpSpLocks noChangeAspect="1"/>
            </p:cNvGrpSpPr>
            <p:nvPr/>
          </p:nvGrpSpPr>
          <p:grpSpPr>
            <a:xfrm>
              <a:off x="3255251" y="258217"/>
              <a:ext cx="6887989" cy="5696555"/>
              <a:chOff x="5166284" y="4395051"/>
              <a:chExt cx="589856" cy="487827"/>
            </a:xfrm>
          </p:grpSpPr>
          <p:sp useBgFill="1">
            <p:nvSpPr>
              <p:cNvPr id="31" name="Freeform 48">
                <a:extLst>
                  <a:ext uri="{FF2B5EF4-FFF2-40B4-BE49-F238E27FC236}">
                    <a16:creationId xmlns:a16="http://schemas.microsoft.com/office/drawing/2014/main" id="{0CD9C281-8C52-4695-AEA1-AF7D3C0B9D4D}"/>
                  </a:ext>
                </a:extLst>
              </p:cNvPr>
              <p:cNvSpPr>
                <a:spLocks/>
              </p:cNvSpPr>
              <p:nvPr/>
            </p:nvSpPr>
            <p:spPr bwMode="auto">
              <a:xfrm>
                <a:off x="5166284" y="4395051"/>
                <a:ext cx="589856" cy="487827"/>
              </a:xfrm>
              <a:custGeom>
                <a:avLst/>
                <a:gdLst>
                  <a:gd name="T0" fmla="*/ 112 w 2586"/>
                  <a:gd name="T1" fmla="*/ 0 h 2136"/>
                  <a:gd name="T2" fmla="*/ 2474 w 2586"/>
                  <a:gd name="T3" fmla="*/ 0 h 2136"/>
                  <a:gd name="T4" fmla="*/ 2499 w 2586"/>
                  <a:gd name="T5" fmla="*/ 3 h 2136"/>
                  <a:gd name="T6" fmla="*/ 2524 w 2586"/>
                  <a:gd name="T7" fmla="*/ 12 h 2136"/>
                  <a:gd name="T8" fmla="*/ 2544 w 2586"/>
                  <a:gd name="T9" fmla="*/ 24 h 2136"/>
                  <a:gd name="T10" fmla="*/ 2562 w 2586"/>
                  <a:gd name="T11" fmla="*/ 42 h 2136"/>
                  <a:gd name="T12" fmla="*/ 2574 w 2586"/>
                  <a:gd name="T13" fmla="*/ 62 h 2136"/>
                  <a:gd name="T14" fmla="*/ 2583 w 2586"/>
                  <a:gd name="T15" fmla="*/ 87 h 2136"/>
                  <a:gd name="T16" fmla="*/ 2586 w 2586"/>
                  <a:gd name="T17" fmla="*/ 112 h 2136"/>
                  <a:gd name="T18" fmla="*/ 2586 w 2586"/>
                  <a:gd name="T19" fmla="*/ 2024 h 2136"/>
                  <a:gd name="T20" fmla="*/ 2583 w 2586"/>
                  <a:gd name="T21" fmla="*/ 2049 h 2136"/>
                  <a:gd name="T22" fmla="*/ 2574 w 2586"/>
                  <a:gd name="T23" fmla="*/ 2074 h 2136"/>
                  <a:gd name="T24" fmla="*/ 2562 w 2586"/>
                  <a:gd name="T25" fmla="*/ 2094 h 2136"/>
                  <a:gd name="T26" fmla="*/ 2544 w 2586"/>
                  <a:gd name="T27" fmla="*/ 2112 h 2136"/>
                  <a:gd name="T28" fmla="*/ 2524 w 2586"/>
                  <a:gd name="T29" fmla="*/ 2124 h 2136"/>
                  <a:gd name="T30" fmla="*/ 2499 w 2586"/>
                  <a:gd name="T31" fmla="*/ 2133 h 2136"/>
                  <a:gd name="T32" fmla="*/ 2474 w 2586"/>
                  <a:gd name="T33" fmla="*/ 2136 h 2136"/>
                  <a:gd name="T34" fmla="*/ 112 w 2586"/>
                  <a:gd name="T35" fmla="*/ 2136 h 2136"/>
                  <a:gd name="T36" fmla="*/ 87 w 2586"/>
                  <a:gd name="T37" fmla="*/ 2133 h 2136"/>
                  <a:gd name="T38" fmla="*/ 62 w 2586"/>
                  <a:gd name="T39" fmla="*/ 2124 h 2136"/>
                  <a:gd name="T40" fmla="*/ 42 w 2586"/>
                  <a:gd name="T41" fmla="*/ 2112 h 2136"/>
                  <a:gd name="T42" fmla="*/ 24 w 2586"/>
                  <a:gd name="T43" fmla="*/ 2094 h 2136"/>
                  <a:gd name="T44" fmla="*/ 12 w 2586"/>
                  <a:gd name="T45" fmla="*/ 2074 h 2136"/>
                  <a:gd name="T46" fmla="*/ 3 w 2586"/>
                  <a:gd name="T47" fmla="*/ 2049 h 2136"/>
                  <a:gd name="T48" fmla="*/ 0 w 2586"/>
                  <a:gd name="T49" fmla="*/ 2024 h 2136"/>
                  <a:gd name="T50" fmla="*/ 0 w 2586"/>
                  <a:gd name="T51" fmla="*/ 112 h 2136"/>
                  <a:gd name="T52" fmla="*/ 3 w 2586"/>
                  <a:gd name="T53" fmla="*/ 87 h 2136"/>
                  <a:gd name="T54" fmla="*/ 12 w 2586"/>
                  <a:gd name="T55" fmla="*/ 62 h 2136"/>
                  <a:gd name="T56" fmla="*/ 24 w 2586"/>
                  <a:gd name="T57" fmla="*/ 42 h 2136"/>
                  <a:gd name="T58" fmla="*/ 42 w 2586"/>
                  <a:gd name="T59" fmla="*/ 24 h 2136"/>
                  <a:gd name="T60" fmla="*/ 62 w 2586"/>
                  <a:gd name="T61" fmla="*/ 12 h 2136"/>
                  <a:gd name="T62" fmla="*/ 87 w 2586"/>
                  <a:gd name="T63" fmla="*/ 3 h 2136"/>
                  <a:gd name="T64" fmla="*/ 112 w 2586"/>
                  <a:gd name="T65" fmla="*/ 0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6" h="2136">
                    <a:moveTo>
                      <a:pt x="112" y="0"/>
                    </a:moveTo>
                    <a:lnTo>
                      <a:pt x="2474" y="0"/>
                    </a:lnTo>
                    <a:lnTo>
                      <a:pt x="2499" y="3"/>
                    </a:lnTo>
                    <a:lnTo>
                      <a:pt x="2524" y="12"/>
                    </a:lnTo>
                    <a:lnTo>
                      <a:pt x="2544" y="24"/>
                    </a:lnTo>
                    <a:lnTo>
                      <a:pt x="2562" y="42"/>
                    </a:lnTo>
                    <a:lnTo>
                      <a:pt x="2574" y="62"/>
                    </a:lnTo>
                    <a:lnTo>
                      <a:pt x="2583" y="87"/>
                    </a:lnTo>
                    <a:lnTo>
                      <a:pt x="2586" y="112"/>
                    </a:lnTo>
                    <a:lnTo>
                      <a:pt x="2586" y="2024"/>
                    </a:lnTo>
                    <a:lnTo>
                      <a:pt x="2583" y="2049"/>
                    </a:lnTo>
                    <a:lnTo>
                      <a:pt x="2574" y="2074"/>
                    </a:lnTo>
                    <a:lnTo>
                      <a:pt x="2562" y="2094"/>
                    </a:lnTo>
                    <a:lnTo>
                      <a:pt x="2544" y="2112"/>
                    </a:lnTo>
                    <a:lnTo>
                      <a:pt x="2524" y="2124"/>
                    </a:lnTo>
                    <a:lnTo>
                      <a:pt x="2499" y="2133"/>
                    </a:lnTo>
                    <a:lnTo>
                      <a:pt x="2474" y="2136"/>
                    </a:lnTo>
                    <a:lnTo>
                      <a:pt x="112" y="2136"/>
                    </a:lnTo>
                    <a:lnTo>
                      <a:pt x="87" y="2133"/>
                    </a:lnTo>
                    <a:lnTo>
                      <a:pt x="62" y="2124"/>
                    </a:lnTo>
                    <a:lnTo>
                      <a:pt x="42" y="2112"/>
                    </a:lnTo>
                    <a:lnTo>
                      <a:pt x="24" y="2094"/>
                    </a:lnTo>
                    <a:lnTo>
                      <a:pt x="12" y="2074"/>
                    </a:lnTo>
                    <a:lnTo>
                      <a:pt x="3" y="2049"/>
                    </a:lnTo>
                    <a:lnTo>
                      <a:pt x="0" y="2024"/>
                    </a:lnTo>
                    <a:lnTo>
                      <a:pt x="0" y="112"/>
                    </a:lnTo>
                    <a:lnTo>
                      <a:pt x="3" y="87"/>
                    </a:lnTo>
                    <a:lnTo>
                      <a:pt x="12" y="62"/>
                    </a:lnTo>
                    <a:lnTo>
                      <a:pt x="24" y="42"/>
                    </a:lnTo>
                    <a:lnTo>
                      <a:pt x="42" y="24"/>
                    </a:lnTo>
                    <a:lnTo>
                      <a:pt x="62" y="12"/>
                    </a:lnTo>
                    <a:lnTo>
                      <a:pt x="87" y="3"/>
                    </a:lnTo>
                    <a:lnTo>
                      <a:pt x="112"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49">
                <a:extLst>
                  <a:ext uri="{FF2B5EF4-FFF2-40B4-BE49-F238E27FC236}">
                    <a16:creationId xmlns:a16="http://schemas.microsoft.com/office/drawing/2014/main" id="{382C4F1A-9816-4E43-BB1C-BCD0B0B285A2}"/>
                  </a:ext>
                </a:extLst>
              </p:cNvPr>
              <p:cNvSpPr>
                <a:spLocks noEditPoints="1"/>
              </p:cNvSpPr>
              <p:nvPr/>
            </p:nvSpPr>
            <p:spPr bwMode="auto">
              <a:xfrm>
                <a:off x="5191791" y="4420558"/>
                <a:ext cx="538841" cy="436812"/>
              </a:xfrm>
              <a:custGeom>
                <a:avLst/>
                <a:gdLst>
                  <a:gd name="T0" fmla="*/ 1687 w 2362"/>
                  <a:gd name="T1" fmla="*/ 1181 h 1912"/>
                  <a:gd name="T2" fmla="*/ 2081 w 2362"/>
                  <a:gd name="T3" fmla="*/ 1181 h 1912"/>
                  <a:gd name="T4" fmla="*/ 2081 w 2362"/>
                  <a:gd name="T5" fmla="*/ 1631 h 1912"/>
                  <a:gd name="T6" fmla="*/ 1687 w 2362"/>
                  <a:gd name="T7" fmla="*/ 1631 h 1912"/>
                  <a:gd name="T8" fmla="*/ 1687 w 2362"/>
                  <a:gd name="T9" fmla="*/ 1181 h 1912"/>
                  <a:gd name="T10" fmla="*/ 1181 w 2362"/>
                  <a:gd name="T11" fmla="*/ 1181 h 1912"/>
                  <a:gd name="T12" fmla="*/ 1575 w 2362"/>
                  <a:gd name="T13" fmla="*/ 1181 h 1912"/>
                  <a:gd name="T14" fmla="*/ 1575 w 2362"/>
                  <a:gd name="T15" fmla="*/ 1631 h 1912"/>
                  <a:gd name="T16" fmla="*/ 1181 w 2362"/>
                  <a:gd name="T17" fmla="*/ 1631 h 1912"/>
                  <a:gd name="T18" fmla="*/ 1181 w 2362"/>
                  <a:gd name="T19" fmla="*/ 1181 h 1912"/>
                  <a:gd name="T20" fmla="*/ 675 w 2362"/>
                  <a:gd name="T21" fmla="*/ 1181 h 1912"/>
                  <a:gd name="T22" fmla="*/ 1069 w 2362"/>
                  <a:gd name="T23" fmla="*/ 1181 h 1912"/>
                  <a:gd name="T24" fmla="*/ 1069 w 2362"/>
                  <a:gd name="T25" fmla="*/ 1631 h 1912"/>
                  <a:gd name="T26" fmla="*/ 675 w 2362"/>
                  <a:gd name="T27" fmla="*/ 1631 h 1912"/>
                  <a:gd name="T28" fmla="*/ 675 w 2362"/>
                  <a:gd name="T29" fmla="*/ 1181 h 1912"/>
                  <a:gd name="T30" fmla="*/ 1687 w 2362"/>
                  <a:gd name="T31" fmla="*/ 619 h 1912"/>
                  <a:gd name="T32" fmla="*/ 2081 w 2362"/>
                  <a:gd name="T33" fmla="*/ 619 h 1912"/>
                  <a:gd name="T34" fmla="*/ 2081 w 2362"/>
                  <a:gd name="T35" fmla="*/ 1068 h 1912"/>
                  <a:gd name="T36" fmla="*/ 1687 w 2362"/>
                  <a:gd name="T37" fmla="*/ 1068 h 1912"/>
                  <a:gd name="T38" fmla="*/ 1687 w 2362"/>
                  <a:gd name="T39" fmla="*/ 619 h 1912"/>
                  <a:gd name="T40" fmla="*/ 1181 w 2362"/>
                  <a:gd name="T41" fmla="*/ 619 h 1912"/>
                  <a:gd name="T42" fmla="*/ 1575 w 2362"/>
                  <a:gd name="T43" fmla="*/ 619 h 1912"/>
                  <a:gd name="T44" fmla="*/ 1575 w 2362"/>
                  <a:gd name="T45" fmla="*/ 1068 h 1912"/>
                  <a:gd name="T46" fmla="*/ 1181 w 2362"/>
                  <a:gd name="T47" fmla="*/ 1068 h 1912"/>
                  <a:gd name="T48" fmla="*/ 1181 w 2362"/>
                  <a:gd name="T49" fmla="*/ 619 h 1912"/>
                  <a:gd name="T50" fmla="*/ 675 w 2362"/>
                  <a:gd name="T51" fmla="*/ 619 h 1912"/>
                  <a:gd name="T52" fmla="*/ 1069 w 2362"/>
                  <a:gd name="T53" fmla="*/ 619 h 1912"/>
                  <a:gd name="T54" fmla="*/ 1069 w 2362"/>
                  <a:gd name="T55" fmla="*/ 1068 h 1912"/>
                  <a:gd name="T56" fmla="*/ 675 w 2362"/>
                  <a:gd name="T57" fmla="*/ 1068 h 1912"/>
                  <a:gd name="T58" fmla="*/ 675 w 2362"/>
                  <a:gd name="T59" fmla="*/ 619 h 1912"/>
                  <a:gd name="T60" fmla="*/ 169 w 2362"/>
                  <a:gd name="T61" fmla="*/ 169 h 1912"/>
                  <a:gd name="T62" fmla="*/ 169 w 2362"/>
                  <a:gd name="T63" fmla="*/ 1743 h 1912"/>
                  <a:gd name="T64" fmla="*/ 2193 w 2362"/>
                  <a:gd name="T65" fmla="*/ 1743 h 1912"/>
                  <a:gd name="T66" fmla="*/ 2193 w 2362"/>
                  <a:gd name="T67" fmla="*/ 169 h 1912"/>
                  <a:gd name="T68" fmla="*/ 169 w 2362"/>
                  <a:gd name="T69" fmla="*/ 169 h 1912"/>
                  <a:gd name="T70" fmla="*/ 0 w 2362"/>
                  <a:gd name="T71" fmla="*/ 0 h 1912"/>
                  <a:gd name="T72" fmla="*/ 2362 w 2362"/>
                  <a:gd name="T73" fmla="*/ 0 h 1912"/>
                  <a:gd name="T74" fmla="*/ 2362 w 2362"/>
                  <a:gd name="T75" fmla="*/ 1912 h 1912"/>
                  <a:gd name="T76" fmla="*/ 0 w 2362"/>
                  <a:gd name="T77" fmla="*/ 1912 h 1912"/>
                  <a:gd name="T78" fmla="*/ 0 w 2362"/>
                  <a:gd name="T79" fmla="*/ 0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2" h="1912">
                    <a:moveTo>
                      <a:pt x="1687" y="1181"/>
                    </a:moveTo>
                    <a:lnTo>
                      <a:pt x="2081" y="1181"/>
                    </a:lnTo>
                    <a:lnTo>
                      <a:pt x="2081" y="1631"/>
                    </a:lnTo>
                    <a:lnTo>
                      <a:pt x="1687" y="1631"/>
                    </a:lnTo>
                    <a:lnTo>
                      <a:pt x="1687" y="1181"/>
                    </a:lnTo>
                    <a:close/>
                    <a:moveTo>
                      <a:pt x="1181" y="1181"/>
                    </a:moveTo>
                    <a:lnTo>
                      <a:pt x="1575" y="1181"/>
                    </a:lnTo>
                    <a:lnTo>
                      <a:pt x="1575" y="1631"/>
                    </a:lnTo>
                    <a:lnTo>
                      <a:pt x="1181" y="1631"/>
                    </a:lnTo>
                    <a:lnTo>
                      <a:pt x="1181" y="1181"/>
                    </a:lnTo>
                    <a:close/>
                    <a:moveTo>
                      <a:pt x="675" y="1181"/>
                    </a:moveTo>
                    <a:lnTo>
                      <a:pt x="1069" y="1181"/>
                    </a:lnTo>
                    <a:lnTo>
                      <a:pt x="1069" y="1631"/>
                    </a:lnTo>
                    <a:lnTo>
                      <a:pt x="675" y="1631"/>
                    </a:lnTo>
                    <a:lnTo>
                      <a:pt x="675" y="1181"/>
                    </a:lnTo>
                    <a:close/>
                    <a:moveTo>
                      <a:pt x="1687" y="619"/>
                    </a:moveTo>
                    <a:lnTo>
                      <a:pt x="2081" y="619"/>
                    </a:lnTo>
                    <a:lnTo>
                      <a:pt x="2081" y="1068"/>
                    </a:lnTo>
                    <a:lnTo>
                      <a:pt x="1687" y="1068"/>
                    </a:lnTo>
                    <a:lnTo>
                      <a:pt x="1687" y="619"/>
                    </a:lnTo>
                    <a:close/>
                    <a:moveTo>
                      <a:pt x="1181" y="619"/>
                    </a:moveTo>
                    <a:lnTo>
                      <a:pt x="1575" y="619"/>
                    </a:lnTo>
                    <a:lnTo>
                      <a:pt x="1575" y="1068"/>
                    </a:lnTo>
                    <a:lnTo>
                      <a:pt x="1181" y="1068"/>
                    </a:lnTo>
                    <a:lnTo>
                      <a:pt x="1181" y="619"/>
                    </a:lnTo>
                    <a:close/>
                    <a:moveTo>
                      <a:pt x="675" y="619"/>
                    </a:moveTo>
                    <a:lnTo>
                      <a:pt x="1069" y="619"/>
                    </a:lnTo>
                    <a:lnTo>
                      <a:pt x="1069" y="1068"/>
                    </a:lnTo>
                    <a:lnTo>
                      <a:pt x="675" y="1068"/>
                    </a:lnTo>
                    <a:lnTo>
                      <a:pt x="675" y="619"/>
                    </a:lnTo>
                    <a:close/>
                    <a:moveTo>
                      <a:pt x="169" y="169"/>
                    </a:moveTo>
                    <a:lnTo>
                      <a:pt x="169" y="1743"/>
                    </a:lnTo>
                    <a:lnTo>
                      <a:pt x="2193" y="1743"/>
                    </a:lnTo>
                    <a:lnTo>
                      <a:pt x="2193" y="169"/>
                    </a:lnTo>
                    <a:lnTo>
                      <a:pt x="169" y="169"/>
                    </a:lnTo>
                    <a:close/>
                    <a:moveTo>
                      <a:pt x="0" y="0"/>
                    </a:moveTo>
                    <a:lnTo>
                      <a:pt x="2362" y="0"/>
                    </a:lnTo>
                    <a:lnTo>
                      <a:pt x="2362" y="1912"/>
                    </a:lnTo>
                    <a:lnTo>
                      <a:pt x="0" y="191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Freeform 50">
                <a:extLst>
                  <a:ext uri="{FF2B5EF4-FFF2-40B4-BE49-F238E27FC236}">
                    <a16:creationId xmlns:a16="http://schemas.microsoft.com/office/drawing/2014/main" id="{D3BDBFB9-A2DC-4969-AA99-B1F363F6086B}"/>
                  </a:ext>
                </a:extLst>
              </p:cNvPr>
              <p:cNvSpPr>
                <a:spLocks noEditPoints="1"/>
              </p:cNvSpPr>
              <p:nvPr/>
            </p:nvSpPr>
            <p:spPr bwMode="auto">
              <a:xfrm>
                <a:off x="5255560" y="4485922"/>
                <a:ext cx="411305" cy="306088"/>
              </a:xfrm>
              <a:custGeom>
                <a:avLst/>
                <a:gdLst>
                  <a:gd name="T0" fmla="*/ 0 w 1800"/>
                  <a:gd name="T1" fmla="*/ 900 h 1350"/>
                  <a:gd name="T2" fmla="*/ 282 w 1800"/>
                  <a:gd name="T3" fmla="*/ 900 h 1350"/>
                  <a:gd name="T4" fmla="*/ 282 w 1800"/>
                  <a:gd name="T5" fmla="*/ 1350 h 1350"/>
                  <a:gd name="T6" fmla="*/ 0 w 1800"/>
                  <a:gd name="T7" fmla="*/ 1350 h 1350"/>
                  <a:gd name="T8" fmla="*/ 0 w 1800"/>
                  <a:gd name="T9" fmla="*/ 900 h 1350"/>
                  <a:gd name="T10" fmla="*/ 0 w 1800"/>
                  <a:gd name="T11" fmla="*/ 338 h 1350"/>
                  <a:gd name="T12" fmla="*/ 282 w 1800"/>
                  <a:gd name="T13" fmla="*/ 338 h 1350"/>
                  <a:gd name="T14" fmla="*/ 282 w 1800"/>
                  <a:gd name="T15" fmla="*/ 787 h 1350"/>
                  <a:gd name="T16" fmla="*/ 0 w 1800"/>
                  <a:gd name="T17" fmla="*/ 787 h 1350"/>
                  <a:gd name="T18" fmla="*/ 0 w 1800"/>
                  <a:gd name="T19" fmla="*/ 338 h 1350"/>
                  <a:gd name="T20" fmla="*/ 1406 w 1800"/>
                  <a:gd name="T21" fmla="*/ 0 h 1350"/>
                  <a:gd name="T22" fmla="*/ 1800 w 1800"/>
                  <a:gd name="T23" fmla="*/ 0 h 1350"/>
                  <a:gd name="T24" fmla="*/ 1800 w 1800"/>
                  <a:gd name="T25" fmla="*/ 225 h 1350"/>
                  <a:gd name="T26" fmla="*/ 1406 w 1800"/>
                  <a:gd name="T27" fmla="*/ 225 h 1350"/>
                  <a:gd name="T28" fmla="*/ 1406 w 1800"/>
                  <a:gd name="T29" fmla="*/ 0 h 1350"/>
                  <a:gd name="T30" fmla="*/ 900 w 1800"/>
                  <a:gd name="T31" fmla="*/ 0 h 1350"/>
                  <a:gd name="T32" fmla="*/ 1294 w 1800"/>
                  <a:gd name="T33" fmla="*/ 0 h 1350"/>
                  <a:gd name="T34" fmla="*/ 1294 w 1800"/>
                  <a:gd name="T35" fmla="*/ 225 h 1350"/>
                  <a:gd name="T36" fmla="*/ 900 w 1800"/>
                  <a:gd name="T37" fmla="*/ 225 h 1350"/>
                  <a:gd name="T38" fmla="*/ 900 w 1800"/>
                  <a:gd name="T39" fmla="*/ 0 h 1350"/>
                  <a:gd name="T40" fmla="*/ 394 w 1800"/>
                  <a:gd name="T41" fmla="*/ 0 h 1350"/>
                  <a:gd name="T42" fmla="*/ 788 w 1800"/>
                  <a:gd name="T43" fmla="*/ 0 h 1350"/>
                  <a:gd name="T44" fmla="*/ 788 w 1800"/>
                  <a:gd name="T45" fmla="*/ 225 h 1350"/>
                  <a:gd name="T46" fmla="*/ 394 w 1800"/>
                  <a:gd name="T47" fmla="*/ 225 h 1350"/>
                  <a:gd name="T48" fmla="*/ 394 w 1800"/>
                  <a:gd name="T49" fmla="*/ 0 h 1350"/>
                  <a:gd name="T50" fmla="*/ 0 w 1800"/>
                  <a:gd name="T51" fmla="*/ 0 h 1350"/>
                  <a:gd name="T52" fmla="*/ 282 w 1800"/>
                  <a:gd name="T53" fmla="*/ 0 h 1350"/>
                  <a:gd name="T54" fmla="*/ 282 w 1800"/>
                  <a:gd name="T55" fmla="*/ 225 h 1350"/>
                  <a:gd name="T56" fmla="*/ 0 w 1800"/>
                  <a:gd name="T57" fmla="*/ 225 h 1350"/>
                  <a:gd name="T58" fmla="*/ 0 w 1800"/>
                  <a:gd name="T59"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0" h="1350">
                    <a:moveTo>
                      <a:pt x="0" y="900"/>
                    </a:moveTo>
                    <a:lnTo>
                      <a:pt x="282" y="900"/>
                    </a:lnTo>
                    <a:lnTo>
                      <a:pt x="282" y="1350"/>
                    </a:lnTo>
                    <a:lnTo>
                      <a:pt x="0" y="1350"/>
                    </a:lnTo>
                    <a:lnTo>
                      <a:pt x="0" y="900"/>
                    </a:lnTo>
                    <a:close/>
                    <a:moveTo>
                      <a:pt x="0" y="338"/>
                    </a:moveTo>
                    <a:lnTo>
                      <a:pt x="282" y="338"/>
                    </a:lnTo>
                    <a:lnTo>
                      <a:pt x="282" y="787"/>
                    </a:lnTo>
                    <a:lnTo>
                      <a:pt x="0" y="787"/>
                    </a:lnTo>
                    <a:lnTo>
                      <a:pt x="0" y="338"/>
                    </a:lnTo>
                    <a:close/>
                    <a:moveTo>
                      <a:pt x="1406" y="0"/>
                    </a:moveTo>
                    <a:lnTo>
                      <a:pt x="1800" y="0"/>
                    </a:lnTo>
                    <a:lnTo>
                      <a:pt x="1800" y="225"/>
                    </a:lnTo>
                    <a:lnTo>
                      <a:pt x="1406" y="225"/>
                    </a:lnTo>
                    <a:lnTo>
                      <a:pt x="1406" y="0"/>
                    </a:lnTo>
                    <a:close/>
                    <a:moveTo>
                      <a:pt x="900" y="0"/>
                    </a:moveTo>
                    <a:lnTo>
                      <a:pt x="1294" y="0"/>
                    </a:lnTo>
                    <a:lnTo>
                      <a:pt x="1294" y="225"/>
                    </a:lnTo>
                    <a:lnTo>
                      <a:pt x="900" y="225"/>
                    </a:lnTo>
                    <a:lnTo>
                      <a:pt x="900" y="0"/>
                    </a:lnTo>
                    <a:close/>
                    <a:moveTo>
                      <a:pt x="394" y="0"/>
                    </a:moveTo>
                    <a:lnTo>
                      <a:pt x="788" y="0"/>
                    </a:lnTo>
                    <a:lnTo>
                      <a:pt x="788" y="225"/>
                    </a:lnTo>
                    <a:lnTo>
                      <a:pt x="394" y="225"/>
                    </a:lnTo>
                    <a:lnTo>
                      <a:pt x="394" y="0"/>
                    </a:lnTo>
                    <a:close/>
                    <a:moveTo>
                      <a:pt x="0" y="0"/>
                    </a:moveTo>
                    <a:lnTo>
                      <a:pt x="282" y="0"/>
                    </a:lnTo>
                    <a:lnTo>
                      <a:pt x="282" y="225"/>
                    </a:lnTo>
                    <a:lnTo>
                      <a:pt x="0" y="225"/>
                    </a:lnTo>
                    <a:lnTo>
                      <a:pt x="0" y="0"/>
                    </a:lnTo>
                    <a:close/>
                  </a:path>
                </a:pathLst>
              </a:custGeom>
              <a:solidFill>
                <a:srgbClr val="BAE15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8" name="Rectangle 27">
              <a:extLst>
                <a:ext uri="{FF2B5EF4-FFF2-40B4-BE49-F238E27FC236}">
                  <a16:creationId xmlns:a16="http://schemas.microsoft.com/office/drawing/2014/main" id="{4C8EC9F8-E8F3-45F0-B4B3-0447F8644907}"/>
                </a:ext>
              </a:extLst>
            </p:cNvPr>
            <p:cNvSpPr/>
            <p:nvPr/>
          </p:nvSpPr>
          <p:spPr bwMode="auto">
            <a:xfrm>
              <a:off x="6699704" y="1319355"/>
              <a:ext cx="1054100" cy="591995"/>
            </a:xfrm>
            <a:prstGeom prst="rect">
              <a:avLst/>
            </a:prstGeom>
            <a:solidFill>
              <a:schemeClr val="tx1">
                <a:lumMod val="50000"/>
                <a:alpha val="42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9" name="Rectangle 28">
              <a:extLst>
                <a:ext uri="{FF2B5EF4-FFF2-40B4-BE49-F238E27FC236}">
                  <a16:creationId xmlns:a16="http://schemas.microsoft.com/office/drawing/2014/main" id="{4662C6CB-44CD-491F-AB43-28D8E26679C4}"/>
                </a:ext>
              </a:extLst>
            </p:cNvPr>
            <p:cNvSpPr/>
            <p:nvPr/>
          </p:nvSpPr>
          <p:spPr bwMode="auto">
            <a:xfrm>
              <a:off x="6699704" y="2209206"/>
              <a:ext cx="1054100" cy="1219794"/>
            </a:xfrm>
            <a:prstGeom prst="rect">
              <a:avLst/>
            </a:prstGeom>
            <a:solidFill>
              <a:schemeClr val="tx1">
                <a:lumMod val="50000"/>
                <a:alpha val="42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0" name="Rectangle 29">
              <a:extLst>
                <a:ext uri="{FF2B5EF4-FFF2-40B4-BE49-F238E27FC236}">
                  <a16:creationId xmlns:a16="http://schemas.microsoft.com/office/drawing/2014/main" id="{03AE6F9F-9CB3-4277-BAC0-A76A4D818D60}"/>
                </a:ext>
              </a:extLst>
            </p:cNvPr>
            <p:cNvSpPr/>
            <p:nvPr/>
          </p:nvSpPr>
          <p:spPr bwMode="auto">
            <a:xfrm>
              <a:off x="6699704" y="3706851"/>
              <a:ext cx="1054100" cy="1198514"/>
            </a:xfrm>
            <a:prstGeom prst="rect">
              <a:avLst/>
            </a:prstGeom>
            <a:solidFill>
              <a:schemeClr val="tx1">
                <a:lumMod val="50000"/>
                <a:alpha val="42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grpSp>
        <p:nvGrpSpPr>
          <p:cNvPr id="8" name="Group 7">
            <a:extLst>
              <a:ext uri="{FF2B5EF4-FFF2-40B4-BE49-F238E27FC236}">
                <a16:creationId xmlns:a16="http://schemas.microsoft.com/office/drawing/2014/main" id="{01CDAEAA-1583-4978-9ED8-2E40FC74C2F5}"/>
              </a:ext>
            </a:extLst>
          </p:cNvPr>
          <p:cNvGrpSpPr>
            <a:grpSpLocks noChangeAspect="1"/>
          </p:cNvGrpSpPr>
          <p:nvPr/>
        </p:nvGrpSpPr>
        <p:grpSpPr>
          <a:xfrm>
            <a:off x="6702242" y="3350523"/>
            <a:ext cx="2865216" cy="2593954"/>
            <a:chOff x="7396163" y="3054350"/>
            <a:chExt cx="536575" cy="485775"/>
          </a:xfrm>
        </p:grpSpPr>
        <p:sp useBgFill="1">
          <p:nvSpPr>
            <p:cNvPr id="9" name="Freeform 124">
              <a:extLst>
                <a:ext uri="{FF2B5EF4-FFF2-40B4-BE49-F238E27FC236}">
                  <a16:creationId xmlns:a16="http://schemas.microsoft.com/office/drawing/2014/main" id="{8878EC10-4227-427F-9B4B-91A86F8CEEBF}"/>
                </a:ext>
              </a:extLst>
            </p:cNvPr>
            <p:cNvSpPr>
              <a:spLocks/>
            </p:cNvSpPr>
            <p:nvPr/>
          </p:nvSpPr>
          <p:spPr bwMode="auto">
            <a:xfrm>
              <a:off x="7396163" y="3054350"/>
              <a:ext cx="536575" cy="485775"/>
            </a:xfrm>
            <a:custGeom>
              <a:avLst/>
              <a:gdLst>
                <a:gd name="T0" fmla="*/ 2081 w 2362"/>
                <a:gd name="T1" fmla="*/ 0 h 2137"/>
                <a:gd name="T2" fmla="*/ 2161 w 2362"/>
                <a:gd name="T3" fmla="*/ 12 h 2137"/>
                <a:gd name="T4" fmla="*/ 2233 w 2362"/>
                <a:gd name="T5" fmla="*/ 45 h 2137"/>
                <a:gd name="T6" fmla="*/ 2292 w 2362"/>
                <a:gd name="T7" fmla="*/ 97 h 2137"/>
                <a:gd name="T8" fmla="*/ 2336 w 2362"/>
                <a:gd name="T9" fmla="*/ 163 h 2137"/>
                <a:gd name="T10" fmla="*/ 2359 w 2362"/>
                <a:gd name="T11" fmla="*/ 240 h 2137"/>
                <a:gd name="T12" fmla="*/ 2362 w 2362"/>
                <a:gd name="T13" fmla="*/ 1462 h 2137"/>
                <a:gd name="T14" fmla="*/ 2349 w 2362"/>
                <a:gd name="T15" fmla="*/ 1543 h 2137"/>
                <a:gd name="T16" fmla="*/ 2317 w 2362"/>
                <a:gd name="T17" fmla="*/ 1615 h 2137"/>
                <a:gd name="T18" fmla="*/ 2265 w 2362"/>
                <a:gd name="T19" fmla="*/ 1674 h 2137"/>
                <a:gd name="T20" fmla="*/ 2199 w 2362"/>
                <a:gd name="T21" fmla="*/ 1717 h 2137"/>
                <a:gd name="T22" fmla="*/ 2122 w 2362"/>
                <a:gd name="T23" fmla="*/ 1740 h 2137"/>
                <a:gd name="T24" fmla="*/ 1518 w 2362"/>
                <a:gd name="T25" fmla="*/ 1743 h 2137"/>
                <a:gd name="T26" fmla="*/ 1555 w 2362"/>
                <a:gd name="T27" fmla="*/ 1802 h 2137"/>
                <a:gd name="T28" fmla="*/ 1622 w 2362"/>
                <a:gd name="T29" fmla="*/ 1824 h 2137"/>
                <a:gd name="T30" fmla="*/ 1677 w 2362"/>
                <a:gd name="T31" fmla="*/ 1866 h 2137"/>
                <a:gd name="T32" fmla="*/ 1718 w 2362"/>
                <a:gd name="T33" fmla="*/ 1920 h 2137"/>
                <a:gd name="T34" fmla="*/ 1740 w 2362"/>
                <a:gd name="T35" fmla="*/ 1988 h 2137"/>
                <a:gd name="T36" fmla="*/ 1740 w 2362"/>
                <a:gd name="T37" fmla="*/ 2049 h 2137"/>
                <a:gd name="T38" fmla="*/ 1719 w 2362"/>
                <a:gd name="T39" fmla="*/ 2095 h 2137"/>
                <a:gd name="T40" fmla="*/ 1681 w 2362"/>
                <a:gd name="T41" fmla="*/ 2125 h 2137"/>
                <a:gd name="T42" fmla="*/ 1631 w 2362"/>
                <a:gd name="T43" fmla="*/ 2137 h 2137"/>
                <a:gd name="T44" fmla="*/ 706 w 2362"/>
                <a:gd name="T45" fmla="*/ 2134 h 2137"/>
                <a:gd name="T46" fmla="*/ 661 w 2362"/>
                <a:gd name="T47" fmla="*/ 2112 h 2137"/>
                <a:gd name="T48" fmla="*/ 631 w 2362"/>
                <a:gd name="T49" fmla="*/ 2074 h 2137"/>
                <a:gd name="T50" fmla="*/ 619 w 2362"/>
                <a:gd name="T51" fmla="*/ 2024 h 2137"/>
                <a:gd name="T52" fmla="*/ 631 w 2362"/>
                <a:gd name="T53" fmla="*/ 1953 h 2137"/>
                <a:gd name="T54" fmla="*/ 662 w 2362"/>
                <a:gd name="T55" fmla="*/ 1891 h 2137"/>
                <a:gd name="T56" fmla="*/ 711 w 2362"/>
                <a:gd name="T57" fmla="*/ 1842 h 2137"/>
                <a:gd name="T58" fmla="*/ 772 w 2362"/>
                <a:gd name="T59" fmla="*/ 1811 h 2137"/>
                <a:gd name="T60" fmla="*/ 844 w 2362"/>
                <a:gd name="T61" fmla="*/ 1799 h 2137"/>
                <a:gd name="T62" fmla="*/ 281 w 2362"/>
                <a:gd name="T63" fmla="*/ 1743 h 2137"/>
                <a:gd name="T64" fmla="*/ 201 w 2362"/>
                <a:gd name="T65" fmla="*/ 1731 h 2137"/>
                <a:gd name="T66" fmla="*/ 129 w 2362"/>
                <a:gd name="T67" fmla="*/ 1698 h 2137"/>
                <a:gd name="T68" fmla="*/ 70 w 2362"/>
                <a:gd name="T69" fmla="*/ 1646 h 2137"/>
                <a:gd name="T70" fmla="*/ 26 w 2362"/>
                <a:gd name="T71" fmla="*/ 1580 h 2137"/>
                <a:gd name="T72" fmla="*/ 3 w 2362"/>
                <a:gd name="T73" fmla="*/ 1503 h 2137"/>
                <a:gd name="T74" fmla="*/ 0 w 2362"/>
                <a:gd name="T75" fmla="*/ 281 h 2137"/>
                <a:gd name="T76" fmla="*/ 13 w 2362"/>
                <a:gd name="T77" fmla="*/ 200 h 2137"/>
                <a:gd name="T78" fmla="*/ 45 w 2362"/>
                <a:gd name="T79" fmla="*/ 128 h 2137"/>
                <a:gd name="T80" fmla="*/ 97 w 2362"/>
                <a:gd name="T81" fmla="*/ 69 h 2137"/>
                <a:gd name="T82" fmla="*/ 163 w 2362"/>
                <a:gd name="T83" fmla="*/ 26 h 2137"/>
                <a:gd name="T84" fmla="*/ 240 w 2362"/>
                <a:gd name="T85" fmla="*/ 3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2" h="2137">
                  <a:moveTo>
                    <a:pt x="281" y="0"/>
                  </a:moveTo>
                  <a:lnTo>
                    <a:pt x="2081" y="0"/>
                  </a:lnTo>
                  <a:lnTo>
                    <a:pt x="2122" y="3"/>
                  </a:lnTo>
                  <a:lnTo>
                    <a:pt x="2161" y="12"/>
                  </a:lnTo>
                  <a:lnTo>
                    <a:pt x="2199" y="26"/>
                  </a:lnTo>
                  <a:lnTo>
                    <a:pt x="2233" y="45"/>
                  </a:lnTo>
                  <a:lnTo>
                    <a:pt x="2265" y="69"/>
                  </a:lnTo>
                  <a:lnTo>
                    <a:pt x="2292" y="97"/>
                  </a:lnTo>
                  <a:lnTo>
                    <a:pt x="2317" y="128"/>
                  </a:lnTo>
                  <a:lnTo>
                    <a:pt x="2336" y="163"/>
                  </a:lnTo>
                  <a:lnTo>
                    <a:pt x="2349" y="200"/>
                  </a:lnTo>
                  <a:lnTo>
                    <a:pt x="2359" y="240"/>
                  </a:lnTo>
                  <a:lnTo>
                    <a:pt x="2362" y="281"/>
                  </a:lnTo>
                  <a:lnTo>
                    <a:pt x="2362" y="1462"/>
                  </a:lnTo>
                  <a:lnTo>
                    <a:pt x="2359" y="1503"/>
                  </a:lnTo>
                  <a:lnTo>
                    <a:pt x="2349" y="1543"/>
                  </a:lnTo>
                  <a:lnTo>
                    <a:pt x="2336" y="1580"/>
                  </a:lnTo>
                  <a:lnTo>
                    <a:pt x="2317" y="1615"/>
                  </a:lnTo>
                  <a:lnTo>
                    <a:pt x="2292" y="1646"/>
                  </a:lnTo>
                  <a:lnTo>
                    <a:pt x="2265" y="1674"/>
                  </a:lnTo>
                  <a:lnTo>
                    <a:pt x="2233" y="1698"/>
                  </a:lnTo>
                  <a:lnTo>
                    <a:pt x="2199" y="1717"/>
                  </a:lnTo>
                  <a:lnTo>
                    <a:pt x="2161" y="1731"/>
                  </a:lnTo>
                  <a:lnTo>
                    <a:pt x="2122" y="1740"/>
                  </a:lnTo>
                  <a:lnTo>
                    <a:pt x="2081" y="1743"/>
                  </a:lnTo>
                  <a:lnTo>
                    <a:pt x="1518" y="1743"/>
                  </a:lnTo>
                  <a:lnTo>
                    <a:pt x="1518" y="1799"/>
                  </a:lnTo>
                  <a:lnTo>
                    <a:pt x="1555" y="1802"/>
                  </a:lnTo>
                  <a:lnTo>
                    <a:pt x="1590" y="1811"/>
                  </a:lnTo>
                  <a:lnTo>
                    <a:pt x="1622" y="1824"/>
                  </a:lnTo>
                  <a:lnTo>
                    <a:pt x="1651" y="1842"/>
                  </a:lnTo>
                  <a:lnTo>
                    <a:pt x="1677" y="1866"/>
                  </a:lnTo>
                  <a:lnTo>
                    <a:pt x="1700" y="1891"/>
                  </a:lnTo>
                  <a:lnTo>
                    <a:pt x="1718" y="1920"/>
                  </a:lnTo>
                  <a:lnTo>
                    <a:pt x="1731" y="1953"/>
                  </a:lnTo>
                  <a:lnTo>
                    <a:pt x="1740" y="1988"/>
                  </a:lnTo>
                  <a:lnTo>
                    <a:pt x="1743" y="2024"/>
                  </a:lnTo>
                  <a:lnTo>
                    <a:pt x="1740" y="2049"/>
                  </a:lnTo>
                  <a:lnTo>
                    <a:pt x="1731" y="2074"/>
                  </a:lnTo>
                  <a:lnTo>
                    <a:pt x="1719" y="2095"/>
                  </a:lnTo>
                  <a:lnTo>
                    <a:pt x="1701" y="2112"/>
                  </a:lnTo>
                  <a:lnTo>
                    <a:pt x="1681" y="2125"/>
                  </a:lnTo>
                  <a:lnTo>
                    <a:pt x="1656" y="2134"/>
                  </a:lnTo>
                  <a:lnTo>
                    <a:pt x="1631" y="2137"/>
                  </a:lnTo>
                  <a:lnTo>
                    <a:pt x="731" y="2137"/>
                  </a:lnTo>
                  <a:lnTo>
                    <a:pt x="706" y="2134"/>
                  </a:lnTo>
                  <a:lnTo>
                    <a:pt x="681" y="2125"/>
                  </a:lnTo>
                  <a:lnTo>
                    <a:pt x="661" y="2112"/>
                  </a:lnTo>
                  <a:lnTo>
                    <a:pt x="643" y="2095"/>
                  </a:lnTo>
                  <a:lnTo>
                    <a:pt x="631" y="2074"/>
                  </a:lnTo>
                  <a:lnTo>
                    <a:pt x="622" y="2049"/>
                  </a:lnTo>
                  <a:lnTo>
                    <a:pt x="619" y="2024"/>
                  </a:lnTo>
                  <a:lnTo>
                    <a:pt x="622" y="1988"/>
                  </a:lnTo>
                  <a:lnTo>
                    <a:pt x="631" y="1953"/>
                  </a:lnTo>
                  <a:lnTo>
                    <a:pt x="644" y="1920"/>
                  </a:lnTo>
                  <a:lnTo>
                    <a:pt x="662" y="1891"/>
                  </a:lnTo>
                  <a:lnTo>
                    <a:pt x="685" y="1866"/>
                  </a:lnTo>
                  <a:lnTo>
                    <a:pt x="711" y="1842"/>
                  </a:lnTo>
                  <a:lnTo>
                    <a:pt x="740" y="1824"/>
                  </a:lnTo>
                  <a:lnTo>
                    <a:pt x="772" y="1811"/>
                  </a:lnTo>
                  <a:lnTo>
                    <a:pt x="807" y="1802"/>
                  </a:lnTo>
                  <a:lnTo>
                    <a:pt x="844" y="1799"/>
                  </a:lnTo>
                  <a:lnTo>
                    <a:pt x="844" y="1743"/>
                  </a:lnTo>
                  <a:lnTo>
                    <a:pt x="281" y="1743"/>
                  </a:lnTo>
                  <a:lnTo>
                    <a:pt x="240" y="1740"/>
                  </a:lnTo>
                  <a:lnTo>
                    <a:pt x="201" y="1731"/>
                  </a:lnTo>
                  <a:lnTo>
                    <a:pt x="163" y="1717"/>
                  </a:lnTo>
                  <a:lnTo>
                    <a:pt x="129" y="1698"/>
                  </a:lnTo>
                  <a:lnTo>
                    <a:pt x="97" y="1674"/>
                  </a:lnTo>
                  <a:lnTo>
                    <a:pt x="70" y="1646"/>
                  </a:lnTo>
                  <a:lnTo>
                    <a:pt x="45" y="1615"/>
                  </a:lnTo>
                  <a:lnTo>
                    <a:pt x="26" y="1580"/>
                  </a:lnTo>
                  <a:lnTo>
                    <a:pt x="13" y="1543"/>
                  </a:lnTo>
                  <a:lnTo>
                    <a:pt x="3" y="1503"/>
                  </a:lnTo>
                  <a:lnTo>
                    <a:pt x="0" y="1462"/>
                  </a:lnTo>
                  <a:lnTo>
                    <a:pt x="0" y="281"/>
                  </a:lnTo>
                  <a:lnTo>
                    <a:pt x="3" y="240"/>
                  </a:lnTo>
                  <a:lnTo>
                    <a:pt x="13" y="200"/>
                  </a:lnTo>
                  <a:lnTo>
                    <a:pt x="26" y="163"/>
                  </a:lnTo>
                  <a:lnTo>
                    <a:pt x="45" y="128"/>
                  </a:lnTo>
                  <a:lnTo>
                    <a:pt x="70" y="97"/>
                  </a:lnTo>
                  <a:lnTo>
                    <a:pt x="97" y="69"/>
                  </a:lnTo>
                  <a:lnTo>
                    <a:pt x="129" y="45"/>
                  </a:lnTo>
                  <a:lnTo>
                    <a:pt x="163" y="26"/>
                  </a:lnTo>
                  <a:lnTo>
                    <a:pt x="201" y="12"/>
                  </a:lnTo>
                  <a:lnTo>
                    <a:pt x="240" y="3"/>
                  </a:lnTo>
                  <a:lnTo>
                    <a:pt x="281" y="0"/>
                  </a:lnTo>
                  <a:close/>
                </a:path>
              </a:pathLst>
            </a:custGeom>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25">
              <a:extLst>
                <a:ext uri="{FF2B5EF4-FFF2-40B4-BE49-F238E27FC236}">
                  <a16:creationId xmlns:a16="http://schemas.microsoft.com/office/drawing/2014/main" id="{6C3CA3B3-7A0C-46D1-9B3F-B83B57DEE0FA}"/>
                </a:ext>
              </a:extLst>
            </p:cNvPr>
            <p:cNvSpPr>
              <a:spLocks noEditPoints="1"/>
            </p:cNvSpPr>
            <p:nvPr/>
          </p:nvSpPr>
          <p:spPr bwMode="auto">
            <a:xfrm>
              <a:off x="7421563" y="3079750"/>
              <a:ext cx="485775" cy="434975"/>
            </a:xfrm>
            <a:custGeom>
              <a:avLst/>
              <a:gdLst>
                <a:gd name="T0" fmla="*/ 1293 w 2136"/>
                <a:gd name="T1" fmla="*/ 1631 h 1912"/>
                <a:gd name="T2" fmla="*/ 1405 w 2136"/>
                <a:gd name="T3" fmla="*/ 1800 h 1912"/>
                <a:gd name="T4" fmla="*/ 1455 w 2136"/>
                <a:gd name="T5" fmla="*/ 1811 h 1912"/>
                <a:gd name="T6" fmla="*/ 1493 w 2136"/>
                <a:gd name="T7" fmla="*/ 1841 h 1912"/>
                <a:gd name="T8" fmla="*/ 1515 w 2136"/>
                <a:gd name="T9" fmla="*/ 1887 h 1912"/>
                <a:gd name="T10" fmla="*/ 618 w 2136"/>
                <a:gd name="T11" fmla="*/ 1912 h 1912"/>
                <a:gd name="T12" fmla="*/ 630 w 2136"/>
                <a:gd name="T13" fmla="*/ 1862 h 1912"/>
                <a:gd name="T14" fmla="*/ 660 w 2136"/>
                <a:gd name="T15" fmla="*/ 1824 h 1912"/>
                <a:gd name="T16" fmla="*/ 705 w 2136"/>
                <a:gd name="T17" fmla="*/ 1802 h 1912"/>
                <a:gd name="T18" fmla="*/ 843 w 2136"/>
                <a:gd name="T19" fmla="*/ 1800 h 1912"/>
                <a:gd name="T20" fmla="*/ 168 w 2136"/>
                <a:gd name="T21" fmla="*/ 169 h 1912"/>
                <a:gd name="T22" fmla="*/ 1968 w 2136"/>
                <a:gd name="T23" fmla="*/ 1294 h 1912"/>
                <a:gd name="T24" fmla="*/ 168 w 2136"/>
                <a:gd name="T25" fmla="*/ 169 h 1912"/>
                <a:gd name="T26" fmla="*/ 483 w 2136"/>
                <a:gd name="T27" fmla="*/ 0 h 1912"/>
                <a:gd name="T28" fmla="*/ 829 w 2136"/>
                <a:gd name="T29" fmla="*/ 0 h 1912"/>
                <a:gd name="T30" fmla="*/ 989 w 2136"/>
                <a:gd name="T31" fmla="*/ 0 h 1912"/>
                <a:gd name="T32" fmla="*/ 1226 w 2136"/>
                <a:gd name="T33" fmla="*/ 0 h 1912"/>
                <a:gd name="T34" fmla="*/ 1389 w 2136"/>
                <a:gd name="T35" fmla="*/ 0 h 1912"/>
                <a:gd name="T36" fmla="*/ 1751 w 2136"/>
                <a:gd name="T37" fmla="*/ 0 h 1912"/>
                <a:gd name="T38" fmla="*/ 1968 w 2136"/>
                <a:gd name="T39" fmla="*/ 0 h 1912"/>
                <a:gd name="T40" fmla="*/ 2026 w 2136"/>
                <a:gd name="T41" fmla="*/ 11 h 1912"/>
                <a:gd name="T42" fmla="*/ 2076 w 2136"/>
                <a:gd name="T43" fmla="*/ 40 h 1912"/>
                <a:gd name="T44" fmla="*/ 2113 w 2136"/>
                <a:gd name="T45" fmla="*/ 83 h 1912"/>
                <a:gd name="T46" fmla="*/ 2134 w 2136"/>
                <a:gd name="T47" fmla="*/ 138 h 1912"/>
                <a:gd name="T48" fmla="*/ 2136 w 2136"/>
                <a:gd name="T49" fmla="*/ 570 h 1912"/>
                <a:gd name="T50" fmla="*/ 2136 w 2136"/>
                <a:gd name="T51" fmla="*/ 822 h 1912"/>
                <a:gd name="T52" fmla="*/ 2134 w 2136"/>
                <a:gd name="T53" fmla="*/ 1381 h 1912"/>
                <a:gd name="T54" fmla="*/ 2113 w 2136"/>
                <a:gd name="T55" fmla="*/ 1435 h 1912"/>
                <a:gd name="T56" fmla="*/ 2076 w 2136"/>
                <a:gd name="T57" fmla="*/ 1479 h 1912"/>
                <a:gd name="T58" fmla="*/ 2026 w 2136"/>
                <a:gd name="T59" fmla="*/ 1507 h 1912"/>
                <a:gd name="T60" fmla="*/ 1968 w 2136"/>
                <a:gd name="T61" fmla="*/ 1518 h 1912"/>
                <a:gd name="T62" fmla="*/ 138 w 2136"/>
                <a:gd name="T63" fmla="*/ 1516 h 1912"/>
                <a:gd name="T64" fmla="*/ 83 w 2136"/>
                <a:gd name="T65" fmla="*/ 1496 h 1912"/>
                <a:gd name="T66" fmla="*/ 39 w 2136"/>
                <a:gd name="T67" fmla="*/ 1459 h 1912"/>
                <a:gd name="T68" fmla="*/ 11 w 2136"/>
                <a:gd name="T69" fmla="*/ 1409 h 1912"/>
                <a:gd name="T70" fmla="*/ 0 w 2136"/>
                <a:gd name="T71" fmla="*/ 1350 h 1912"/>
                <a:gd name="T72" fmla="*/ 0 w 2136"/>
                <a:gd name="T73" fmla="*/ 822 h 1912"/>
                <a:gd name="T74" fmla="*/ 0 w 2136"/>
                <a:gd name="T75" fmla="*/ 169 h 1912"/>
                <a:gd name="T76" fmla="*/ 11 w 2136"/>
                <a:gd name="T77" fmla="*/ 110 h 1912"/>
                <a:gd name="T78" fmla="*/ 39 w 2136"/>
                <a:gd name="T79" fmla="*/ 60 h 1912"/>
                <a:gd name="T80" fmla="*/ 83 w 2136"/>
                <a:gd name="T81" fmla="*/ 23 h 1912"/>
                <a:gd name="T82" fmla="*/ 138 w 2136"/>
                <a:gd name="T83" fmla="*/ 3 h 1912"/>
                <a:gd name="T84" fmla="*/ 280 w 2136"/>
                <a:gd name="T85" fmla="*/ 0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6" h="1912">
                  <a:moveTo>
                    <a:pt x="843" y="1631"/>
                  </a:moveTo>
                  <a:lnTo>
                    <a:pt x="1293" y="1631"/>
                  </a:lnTo>
                  <a:lnTo>
                    <a:pt x="1293" y="1800"/>
                  </a:lnTo>
                  <a:lnTo>
                    <a:pt x="1405" y="1800"/>
                  </a:lnTo>
                  <a:lnTo>
                    <a:pt x="1431" y="1802"/>
                  </a:lnTo>
                  <a:lnTo>
                    <a:pt x="1455" y="1811"/>
                  </a:lnTo>
                  <a:lnTo>
                    <a:pt x="1476" y="1824"/>
                  </a:lnTo>
                  <a:lnTo>
                    <a:pt x="1493" y="1841"/>
                  </a:lnTo>
                  <a:lnTo>
                    <a:pt x="1506" y="1862"/>
                  </a:lnTo>
                  <a:lnTo>
                    <a:pt x="1515" y="1887"/>
                  </a:lnTo>
                  <a:lnTo>
                    <a:pt x="1518" y="1912"/>
                  </a:lnTo>
                  <a:lnTo>
                    <a:pt x="618" y="1912"/>
                  </a:lnTo>
                  <a:lnTo>
                    <a:pt x="621" y="1887"/>
                  </a:lnTo>
                  <a:lnTo>
                    <a:pt x="630" y="1862"/>
                  </a:lnTo>
                  <a:lnTo>
                    <a:pt x="643" y="1841"/>
                  </a:lnTo>
                  <a:lnTo>
                    <a:pt x="660" y="1824"/>
                  </a:lnTo>
                  <a:lnTo>
                    <a:pt x="681" y="1811"/>
                  </a:lnTo>
                  <a:lnTo>
                    <a:pt x="705" y="1802"/>
                  </a:lnTo>
                  <a:lnTo>
                    <a:pt x="731" y="1800"/>
                  </a:lnTo>
                  <a:lnTo>
                    <a:pt x="843" y="1800"/>
                  </a:lnTo>
                  <a:lnTo>
                    <a:pt x="843" y="1631"/>
                  </a:lnTo>
                  <a:close/>
                  <a:moveTo>
                    <a:pt x="168" y="169"/>
                  </a:moveTo>
                  <a:lnTo>
                    <a:pt x="168" y="1294"/>
                  </a:lnTo>
                  <a:lnTo>
                    <a:pt x="1968" y="1294"/>
                  </a:lnTo>
                  <a:lnTo>
                    <a:pt x="1968" y="169"/>
                  </a:lnTo>
                  <a:lnTo>
                    <a:pt x="168" y="169"/>
                  </a:lnTo>
                  <a:close/>
                  <a:moveTo>
                    <a:pt x="385" y="0"/>
                  </a:moveTo>
                  <a:lnTo>
                    <a:pt x="483" y="0"/>
                  </a:lnTo>
                  <a:lnTo>
                    <a:pt x="575" y="0"/>
                  </a:lnTo>
                  <a:lnTo>
                    <a:pt x="829" y="0"/>
                  </a:lnTo>
                  <a:lnTo>
                    <a:pt x="910" y="0"/>
                  </a:lnTo>
                  <a:lnTo>
                    <a:pt x="989" y="0"/>
                  </a:lnTo>
                  <a:lnTo>
                    <a:pt x="1147" y="0"/>
                  </a:lnTo>
                  <a:lnTo>
                    <a:pt x="1226" y="0"/>
                  </a:lnTo>
                  <a:lnTo>
                    <a:pt x="1307" y="0"/>
                  </a:lnTo>
                  <a:lnTo>
                    <a:pt x="1389" y="0"/>
                  </a:lnTo>
                  <a:lnTo>
                    <a:pt x="1653" y="0"/>
                  </a:lnTo>
                  <a:lnTo>
                    <a:pt x="1751" y="0"/>
                  </a:lnTo>
                  <a:lnTo>
                    <a:pt x="1856" y="0"/>
                  </a:lnTo>
                  <a:lnTo>
                    <a:pt x="1968" y="0"/>
                  </a:lnTo>
                  <a:lnTo>
                    <a:pt x="1998" y="3"/>
                  </a:lnTo>
                  <a:lnTo>
                    <a:pt x="2026" y="11"/>
                  </a:lnTo>
                  <a:lnTo>
                    <a:pt x="2053" y="23"/>
                  </a:lnTo>
                  <a:lnTo>
                    <a:pt x="2076" y="40"/>
                  </a:lnTo>
                  <a:lnTo>
                    <a:pt x="2097" y="60"/>
                  </a:lnTo>
                  <a:lnTo>
                    <a:pt x="2113" y="83"/>
                  </a:lnTo>
                  <a:lnTo>
                    <a:pt x="2125" y="110"/>
                  </a:lnTo>
                  <a:lnTo>
                    <a:pt x="2134" y="138"/>
                  </a:lnTo>
                  <a:lnTo>
                    <a:pt x="2136" y="169"/>
                  </a:lnTo>
                  <a:lnTo>
                    <a:pt x="2136" y="570"/>
                  </a:lnTo>
                  <a:lnTo>
                    <a:pt x="2136" y="696"/>
                  </a:lnTo>
                  <a:lnTo>
                    <a:pt x="2136" y="822"/>
                  </a:lnTo>
                  <a:lnTo>
                    <a:pt x="2136" y="1350"/>
                  </a:lnTo>
                  <a:lnTo>
                    <a:pt x="2134" y="1381"/>
                  </a:lnTo>
                  <a:lnTo>
                    <a:pt x="2125" y="1409"/>
                  </a:lnTo>
                  <a:lnTo>
                    <a:pt x="2113" y="1435"/>
                  </a:lnTo>
                  <a:lnTo>
                    <a:pt x="2097" y="1459"/>
                  </a:lnTo>
                  <a:lnTo>
                    <a:pt x="2076" y="1479"/>
                  </a:lnTo>
                  <a:lnTo>
                    <a:pt x="2053" y="1496"/>
                  </a:lnTo>
                  <a:lnTo>
                    <a:pt x="2026" y="1507"/>
                  </a:lnTo>
                  <a:lnTo>
                    <a:pt x="1998" y="1516"/>
                  </a:lnTo>
                  <a:lnTo>
                    <a:pt x="1968" y="1518"/>
                  </a:lnTo>
                  <a:lnTo>
                    <a:pt x="168" y="1518"/>
                  </a:lnTo>
                  <a:lnTo>
                    <a:pt x="138" y="1516"/>
                  </a:lnTo>
                  <a:lnTo>
                    <a:pt x="110" y="1507"/>
                  </a:lnTo>
                  <a:lnTo>
                    <a:pt x="83" y="1496"/>
                  </a:lnTo>
                  <a:lnTo>
                    <a:pt x="60" y="1479"/>
                  </a:lnTo>
                  <a:lnTo>
                    <a:pt x="39" y="1459"/>
                  </a:lnTo>
                  <a:lnTo>
                    <a:pt x="23" y="1435"/>
                  </a:lnTo>
                  <a:lnTo>
                    <a:pt x="11" y="1409"/>
                  </a:lnTo>
                  <a:lnTo>
                    <a:pt x="2" y="1381"/>
                  </a:lnTo>
                  <a:lnTo>
                    <a:pt x="0" y="1350"/>
                  </a:lnTo>
                  <a:lnTo>
                    <a:pt x="0" y="948"/>
                  </a:lnTo>
                  <a:lnTo>
                    <a:pt x="0" y="822"/>
                  </a:lnTo>
                  <a:lnTo>
                    <a:pt x="0" y="696"/>
                  </a:lnTo>
                  <a:lnTo>
                    <a:pt x="0" y="169"/>
                  </a:lnTo>
                  <a:lnTo>
                    <a:pt x="2" y="138"/>
                  </a:lnTo>
                  <a:lnTo>
                    <a:pt x="11" y="110"/>
                  </a:lnTo>
                  <a:lnTo>
                    <a:pt x="23" y="83"/>
                  </a:lnTo>
                  <a:lnTo>
                    <a:pt x="39" y="60"/>
                  </a:lnTo>
                  <a:lnTo>
                    <a:pt x="60" y="40"/>
                  </a:lnTo>
                  <a:lnTo>
                    <a:pt x="83" y="23"/>
                  </a:lnTo>
                  <a:lnTo>
                    <a:pt x="110" y="11"/>
                  </a:lnTo>
                  <a:lnTo>
                    <a:pt x="138" y="3"/>
                  </a:lnTo>
                  <a:lnTo>
                    <a:pt x="168" y="0"/>
                  </a:lnTo>
                  <a:lnTo>
                    <a:pt x="280" y="0"/>
                  </a:lnTo>
                  <a:lnTo>
                    <a:pt x="385"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Rectangle 126">
              <a:extLst>
                <a:ext uri="{FF2B5EF4-FFF2-40B4-BE49-F238E27FC236}">
                  <a16:creationId xmlns:a16="http://schemas.microsoft.com/office/drawing/2014/main" id="{E65A354F-C8A9-4756-974D-6BC09733C243}"/>
                </a:ext>
              </a:extLst>
            </p:cNvPr>
            <p:cNvSpPr>
              <a:spLocks noChangeArrowheads="1"/>
            </p:cNvSpPr>
            <p:nvPr/>
          </p:nvSpPr>
          <p:spPr bwMode="auto">
            <a:xfrm>
              <a:off x="7486651" y="3144838"/>
              <a:ext cx="355600" cy="203200"/>
            </a:xfrm>
            <a:prstGeom prst="rect">
              <a:avLst/>
            </a:prstGeom>
            <a:solidFill>
              <a:srgbClr val="7FD9FF"/>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27">
              <a:extLst>
                <a:ext uri="{FF2B5EF4-FFF2-40B4-BE49-F238E27FC236}">
                  <a16:creationId xmlns:a16="http://schemas.microsoft.com/office/drawing/2014/main" id="{72A07F7F-C0B0-4C67-86B8-092D63B95D72}"/>
                </a:ext>
              </a:extLst>
            </p:cNvPr>
            <p:cNvSpPr>
              <a:spLocks/>
            </p:cNvSpPr>
            <p:nvPr/>
          </p:nvSpPr>
          <p:spPr bwMode="auto">
            <a:xfrm>
              <a:off x="7486651" y="3144838"/>
              <a:ext cx="355600" cy="203200"/>
            </a:xfrm>
            <a:custGeom>
              <a:avLst/>
              <a:gdLst>
                <a:gd name="T0" fmla="*/ 399 w 1574"/>
                <a:gd name="T1" fmla="*/ 0 h 899"/>
                <a:gd name="T2" fmla="*/ 399 w 1574"/>
                <a:gd name="T3" fmla="*/ 13 h 899"/>
                <a:gd name="T4" fmla="*/ 399 w 1574"/>
                <a:gd name="T5" fmla="*/ 45 h 899"/>
                <a:gd name="T6" fmla="*/ 413 w 1574"/>
                <a:gd name="T7" fmla="*/ 72 h 899"/>
                <a:gd name="T8" fmla="*/ 439 w 1574"/>
                <a:gd name="T9" fmla="*/ 94 h 899"/>
                <a:gd name="T10" fmla="*/ 465 w 1574"/>
                <a:gd name="T11" fmla="*/ 114 h 899"/>
                <a:gd name="T12" fmla="*/ 486 w 1574"/>
                <a:gd name="T13" fmla="*/ 130 h 899"/>
                <a:gd name="T14" fmla="*/ 504 w 1574"/>
                <a:gd name="T15" fmla="*/ 142 h 899"/>
                <a:gd name="T16" fmla="*/ 530 w 1574"/>
                <a:gd name="T17" fmla="*/ 168 h 899"/>
                <a:gd name="T18" fmla="*/ 560 w 1574"/>
                <a:gd name="T19" fmla="*/ 207 h 899"/>
                <a:gd name="T20" fmla="*/ 588 w 1574"/>
                <a:gd name="T21" fmla="*/ 257 h 899"/>
                <a:gd name="T22" fmla="*/ 613 w 1574"/>
                <a:gd name="T23" fmla="*/ 310 h 899"/>
                <a:gd name="T24" fmla="*/ 629 w 1574"/>
                <a:gd name="T25" fmla="*/ 362 h 899"/>
                <a:gd name="T26" fmla="*/ 634 w 1574"/>
                <a:gd name="T27" fmla="*/ 412 h 899"/>
                <a:gd name="T28" fmla="*/ 632 w 1574"/>
                <a:gd name="T29" fmla="*/ 466 h 899"/>
                <a:gd name="T30" fmla="*/ 631 w 1574"/>
                <a:gd name="T31" fmla="*/ 507 h 899"/>
                <a:gd name="T32" fmla="*/ 632 w 1574"/>
                <a:gd name="T33" fmla="*/ 544 h 899"/>
                <a:gd name="T34" fmla="*/ 656 w 1574"/>
                <a:gd name="T35" fmla="*/ 572 h 899"/>
                <a:gd name="T36" fmla="*/ 676 w 1574"/>
                <a:gd name="T37" fmla="*/ 598 h 899"/>
                <a:gd name="T38" fmla="*/ 696 w 1574"/>
                <a:gd name="T39" fmla="*/ 623 h 899"/>
                <a:gd name="T40" fmla="*/ 719 w 1574"/>
                <a:gd name="T41" fmla="*/ 649 h 899"/>
                <a:gd name="T42" fmla="*/ 739 w 1574"/>
                <a:gd name="T43" fmla="*/ 664 h 899"/>
                <a:gd name="T44" fmla="*/ 757 w 1574"/>
                <a:gd name="T45" fmla="*/ 640 h 899"/>
                <a:gd name="T46" fmla="*/ 773 w 1574"/>
                <a:gd name="T47" fmla="*/ 601 h 899"/>
                <a:gd name="T48" fmla="*/ 788 w 1574"/>
                <a:gd name="T49" fmla="*/ 559 h 899"/>
                <a:gd name="T50" fmla="*/ 797 w 1574"/>
                <a:gd name="T51" fmla="*/ 521 h 899"/>
                <a:gd name="T52" fmla="*/ 802 w 1574"/>
                <a:gd name="T53" fmla="*/ 487 h 899"/>
                <a:gd name="T54" fmla="*/ 824 w 1574"/>
                <a:gd name="T55" fmla="*/ 445 h 899"/>
                <a:gd name="T56" fmla="*/ 860 w 1574"/>
                <a:gd name="T57" fmla="*/ 404 h 899"/>
                <a:gd name="T58" fmla="*/ 900 w 1574"/>
                <a:gd name="T59" fmla="*/ 368 h 899"/>
                <a:gd name="T60" fmla="*/ 934 w 1574"/>
                <a:gd name="T61" fmla="*/ 341 h 899"/>
                <a:gd name="T62" fmla="*/ 950 w 1574"/>
                <a:gd name="T63" fmla="*/ 332 h 899"/>
                <a:gd name="T64" fmla="*/ 974 w 1574"/>
                <a:gd name="T65" fmla="*/ 325 h 899"/>
                <a:gd name="T66" fmla="*/ 1013 w 1574"/>
                <a:gd name="T67" fmla="*/ 320 h 899"/>
                <a:gd name="T68" fmla="*/ 1072 w 1574"/>
                <a:gd name="T69" fmla="*/ 316 h 899"/>
                <a:gd name="T70" fmla="*/ 1132 w 1574"/>
                <a:gd name="T71" fmla="*/ 312 h 899"/>
                <a:gd name="T72" fmla="*/ 1157 w 1574"/>
                <a:gd name="T73" fmla="*/ 305 h 899"/>
                <a:gd name="T74" fmla="*/ 1143 w 1574"/>
                <a:gd name="T75" fmla="*/ 285 h 899"/>
                <a:gd name="T76" fmla="*/ 1112 w 1574"/>
                <a:gd name="T77" fmla="*/ 259 h 899"/>
                <a:gd name="T78" fmla="*/ 1098 w 1574"/>
                <a:gd name="T79" fmla="*/ 230 h 899"/>
                <a:gd name="T80" fmla="*/ 1098 w 1574"/>
                <a:gd name="T81" fmla="*/ 198 h 899"/>
                <a:gd name="T82" fmla="*/ 1109 w 1574"/>
                <a:gd name="T83" fmla="*/ 156 h 899"/>
                <a:gd name="T84" fmla="*/ 1123 w 1574"/>
                <a:gd name="T85" fmla="*/ 116 h 899"/>
                <a:gd name="T86" fmla="*/ 1133 w 1574"/>
                <a:gd name="T87" fmla="*/ 87 h 899"/>
                <a:gd name="T88" fmla="*/ 1121 w 1574"/>
                <a:gd name="T89" fmla="*/ 76 h 899"/>
                <a:gd name="T90" fmla="*/ 1097 w 1574"/>
                <a:gd name="T91" fmla="*/ 57 h 899"/>
                <a:gd name="T92" fmla="*/ 1074 w 1574"/>
                <a:gd name="T93" fmla="*/ 40 h 899"/>
                <a:gd name="T94" fmla="*/ 1060 w 1574"/>
                <a:gd name="T95" fmla="*/ 15 h 899"/>
                <a:gd name="T96" fmla="*/ 1574 w 1574"/>
                <a:gd name="T97" fmla="*/ 0 h 899"/>
                <a:gd name="T98" fmla="*/ 0 w 1574"/>
                <a:gd name="T9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4" h="899">
                  <a:moveTo>
                    <a:pt x="0" y="0"/>
                  </a:moveTo>
                  <a:lnTo>
                    <a:pt x="399" y="0"/>
                  </a:lnTo>
                  <a:lnTo>
                    <a:pt x="399" y="0"/>
                  </a:lnTo>
                  <a:lnTo>
                    <a:pt x="399" y="13"/>
                  </a:lnTo>
                  <a:lnTo>
                    <a:pt x="399" y="29"/>
                  </a:lnTo>
                  <a:lnTo>
                    <a:pt x="399" y="45"/>
                  </a:lnTo>
                  <a:lnTo>
                    <a:pt x="400" y="61"/>
                  </a:lnTo>
                  <a:lnTo>
                    <a:pt x="413" y="72"/>
                  </a:lnTo>
                  <a:lnTo>
                    <a:pt x="430" y="86"/>
                  </a:lnTo>
                  <a:lnTo>
                    <a:pt x="439" y="94"/>
                  </a:lnTo>
                  <a:lnTo>
                    <a:pt x="452" y="104"/>
                  </a:lnTo>
                  <a:lnTo>
                    <a:pt x="465" y="114"/>
                  </a:lnTo>
                  <a:lnTo>
                    <a:pt x="476" y="123"/>
                  </a:lnTo>
                  <a:lnTo>
                    <a:pt x="486" y="130"/>
                  </a:lnTo>
                  <a:lnTo>
                    <a:pt x="493" y="135"/>
                  </a:lnTo>
                  <a:lnTo>
                    <a:pt x="504" y="142"/>
                  </a:lnTo>
                  <a:lnTo>
                    <a:pt x="517" y="152"/>
                  </a:lnTo>
                  <a:lnTo>
                    <a:pt x="530" y="168"/>
                  </a:lnTo>
                  <a:lnTo>
                    <a:pt x="545" y="186"/>
                  </a:lnTo>
                  <a:lnTo>
                    <a:pt x="560" y="207"/>
                  </a:lnTo>
                  <a:lnTo>
                    <a:pt x="575" y="231"/>
                  </a:lnTo>
                  <a:lnTo>
                    <a:pt x="588" y="257"/>
                  </a:lnTo>
                  <a:lnTo>
                    <a:pt x="602" y="283"/>
                  </a:lnTo>
                  <a:lnTo>
                    <a:pt x="613" y="310"/>
                  </a:lnTo>
                  <a:lnTo>
                    <a:pt x="622" y="337"/>
                  </a:lnTo>
                  <a:lnTo>
                    <a:pt x="629" y="362"/>
                  </a:lnTo>
                  <a:lnTo>
                    <a:pt x="633" y="388"/>
                  </a:lnTo>
                  <a:lnTo>
                    <a:pt x="634" y="412"/>
                  </a:lnTo>
                  <a:lnTo>
                    <a:pt x="633" y="438"/>
                  </a:lnTo>
                  <a:lnTo>
                    <a:pt x="632" y="466"/>
                  </a:lnTo>
                  <a:lnTo>
                    <a:pt x="632" y="486"/>
                  </a:lnTo>
                  <a:lnTo>
                    <a:pt x="631" y="507"/>
                  </a:lnTo>
                  <a:lnTo>
                    <a:pt x="631" y="528"/>
                  </a:lnTo>
                  <a:lnTo>
                    <a:pt x="632" y="544"/>
                  </a:lnTo>
                  <a:lnTo>
                    <a:pt x="643" y="557"/>
                  </a:lnTo>
                  <a:lnTo>
                    <a:pt x="656" y="572"/>
                  </a:lnTo>
                  <a:lnTo>
                    <a:pt x="669" y="588"/>
                  </a:lnTo>
                  <a:lnTo>
                    <a:pt x="676" y="598"/>
                  </a:lnTo>
                  <a:lnTo>
                    <a:pt x="686" y="611"/>
                  </a:lnTo>
                  <a:lnTo>
                    <a:pt x="696" y="623"/>
                  </a:lnTo>
                  <a:lnTo>
                    <a:pt x="708" y="637"/>
                  </a:lnTo>
                  <a:lnTo>
                    <a:pt x="719" y="649"/>
                  </a:lnTo>
                  <a:lnTo>
                    <a:pt x="730" y="658"/>
                  </a:lnTo>
                  <a:lnTo>
                    <a:pt x="739" y="664"/>
                  </a:lnTo>
                  <a:lnTo>
                    <a:pt x="748" y="655"/>
                  </a:lnTo>
                  <a:lnTo>
                    <a:pt x="757" y="640"/>
                  </a:lnTo>
                  <a:lnTo>
                    <a:pt x="766" y="621"/>
                  </a:lnTo>
                  <a:lnTo>
                    <a:pt x="773" y="601"/>
                  </a:lnTo>
                  <a:lnTo>
                    <a:pt x="781" y="580"/>
                  </a:lnTo>
                  <a:lnTo>
                    <a:pt x="788" y="559"/>
                  </a:lnTo>
                  <a:lnTo>
                    <a:pt x="792" y="539"/>
                  </a:lnTo>
                  <a:lnTo>
                    <a:pt x="797" y="521"/>
                  </a:lnTo>
                  <a:lnTo>
                    <a:pt x="798" y="508"/>
                  </a:lnTo>
                  <a:lnTo>
                    <a:pt x="802" y="487"/>
                  </a:lnTo>
                  <a:lnTo>
                    <a:pt x="810" y="467"/>
                  </a:lnTo>
                  <a:lnTo>
                    <a:pt x="824" y="445"/>
                  </a:lnTo>
                  <a:lnTo>
                    <a:pt x="841" y="425"/>
                  </a:lnTo>
                  <a:lnTo>
                    <a:pt x="860" y="404"/>
                  </a:lnTo>
                  <a:lnTo>
                    <a:pt x="880" y="385"/>
                  </a:lnTo>
                  <a:lnTo>
                    <a:pt x="900" y="368"/>
                  </a:lnTo>
                  <a:lnTo>
                    <a:pt x="918" y="353"/>
                  </a:lnTo>
                  <a:lnTo>
                    <a:pt x="934" y="341"/>
                  </a:lnTo>
                  <a:lnTo>
                    <a:pt x="941" y="336"/>
                  </a:lnTo>
                  <a:lnTo>
                    <a:pt x="950" y="332"/>
                  </a:lnTo>
                  <a:lnTo>
                    <a:pt x="960" y="329"/>
                  </a:lnTo>
                  <a:lnTo>
                    <a:pt x="974" y="325"/>
                  </a:lnTo>
                  <a:lnTo>
                    <a:pt x="991" y="322"/>
                  </a:lnTo>
                  <a:lnTo>
                    <a:pt x="1013" y="320"/>
                  </a:lnTo>
                  <a:lnTo>
                    <a:pt x="1039" y="318"/>
                  </a:lnTo>
                  <a:lnTo>
                    <a:pt x="1072" y="316"/>
                  </a:lnTo>
                  <a:lnTo>
                    <a:pt x="1111" y="313"/>
                  </a:lnTo>
                  <a:lnTo>
                    <a:pt x="1132" y="312"/>
                  </a:lnTo>
                  <a:lnTo>
                    <a:pt x="1151" y="311"/>
                  </a:lnTo>
                  <a:lnTo>
                    <a:pt x="1157" y="305"/>
                  </a:lnTo>
                  <a:lnTo>
                    <a:pt x="1162" y="298"/>
                  </a:lnTo>
                  <a:lnTo>
                    <a:pt x="1143" y="285"/>
                  </a:lnTo>
                  <a:lnTo>
                    <a:pt x="1126" y="272"/>
                  </a:lnTo>
                  <a:lnTo>
                    <a:pt x="1112" y="259"/>
                  </a:lnTo>
                  <a:lnTo>
                    <a:pt x="1103" y="245"/>
                  </a:lnTo>
                  <a:lnTo>
                    <a:pt x="1098" y="230"/>
                  </a:lnTo>
                  <a:lnTo>
                    <a:pt x="1097" y="214"/>
                  </a:lnTo>
                  <a:lnTo>
                    <a:pt x="1098" y="198"/>
                  </a:lnTo>
                  <a:lnTo>
                    <a:pt x="1103" y="179"/>
                  </a:lnTo>
                  <a:lnTo>
                    <a:pt x="1109" y="156"/>
                  </a:lnTo>
                  <a:lnTo>
                    <a:pt x="1119" y="130"/>
                  </a:lnTo>
                  <a:lnTo>
                    <a:pt x="1123" y="116"/>
                  </a:lnTo>
                  <a:lnTo>
                    <a:pt x="1128" y="101"/>
                  </a:lnTo>
                  <a:lnTo>
                    <a:pt x="1133" y="87"/>
                  </a:lnTo>
                  <a:lnTo>
                    <a:pt x="1127" y="81"/>
                  </a:lnTo>
                  <a:lnTo>
                    <a:pt x="1121" y="76"/>
                  </a:lnTo>
                  <a:lnTo>
                    <a:pt x="1108" y="67"/>
                  </a:lnTo>
                  <a:lnTo>
                    <a:pt x="1097" y="57"/>
                  </a:lnTo>
                  <a:lnTo>
                    <a:pt x="1086" y="50"/>
                  </a:lnTo>
                  <a:lnTo>
                    <a:pt x="1074" y="40"/>
                  </a:lnTo>
                  <a:lnTo>
                    <a:pt x="1065" y="29"/>
                  </a:lnTo>
                  <a:lnTo>
                    <a:pt x="1060" y="15"/>
                  </a:lnTo>
                  <a:lnTo>
                    <a:pt x="1057" y="0"/>
                  </a:lnTo>
                  <a:lnTo>
                    <a:pt x="1574" y="0"/>
                  </a:lnTo>
                  <a:lnTo>
                    <a:pt x="1574" y="899"/>
                  </a:lnTo>
                  <a:lnTo>
                    <a:pt x="0" y="899"/>
                  </a:lnTo>
                  <a:lnTo>
                    <a:pt x="0" y="0"/>
                  </a:lnTo>
                  <a:close/>
                </a:path>
              </a:pathLst>
            </a:custGeom>
            <a:solidFill>
              <a:srgbClr val="50B34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8">
              <a:extLst>
                <a:ext uri="{FF2B5EF4-FFF2-40B4-BE49-F238E27FC236}">
                  <a16:creationId xmlns:a16="http://schemas.microsoft.com/office/drawing/2014/main" id="{7B2BB2C2-3B3A-44E3-81CB-8A6C5A8100CA}"/>
                </a:ext>
              </a:extLst>
            </p:cNvPr>
            <p:cNvSpPr>
              <a:spLocks/>
            </p:cNvSpPr>
            <p:nvPr/>
          </p:nvSpPr>
          <p:spPr bwMode="auto">
            <a:xfrm>
              <a:off x="7486651" y="3144838"/>
              <a:ext cx="355600" cy="203200"/>
            </a:xfrm>
            <a:custGeom>
              <a:avLst/>
              <a:gdLst>
                <a:gd name="T0" fmla="*/ 340 w 1574"/>
                <a:gd name="T1" fmla="*/ 0 h 899"/>
                <a:gd name="T2" fmla="*/ 340 w 1574"/>
                <a:gd name="T3" fmla="*/ 37 h 899"/>
                <a:gd name="T4" fmla="*/ 342 w 1574"/>
                <a:gd name="T5" fmla="*/ 71 h 899"/>
                <a:gd name="T6" fmla="*/ 346 w 1574"/>
                <a:gd name="T7" fmla="*/ 93 h 899"/>
                <a:gd name="T8" fmla="*/ 356 w 1574"/>
                <a:gd name="T9" fmla="*/ 101 h 899"/>
                <a:gd name="T10" fmla="*/ 378 w 1574"/>
                <a:gd name="T11" fmla="*/ 118 h 899"/>
                <a:gd name="T12" fmla="*/ 406 w 1574"/>
                <a:gd name="T13" fmla="*/ 142 h 899"/>
                <a:gd name="T14" fmla="*/ 434 w 1574"/>
                <a:gd name="T15" fmla="*/ 165 h 899"/>
                <a:gd name="T16" fmla="*/ 461 w 1574"/>
                <a:gd name="T17" fmla="*/ 183 h 899"/>
                <a:gd name="T18" fmla="*/ 480 w 1574"/>
                <a:gd name="T19" fmla="*/ 194 h 899"/>
                <a:gd name="T20" fmla="*/ 501 w 1574"/>
                <a:gd name="T21" fmla="*/ 222 h 899"/>
                <a:gd name="T22" fmla="*/ 525 w 1574"/>
                <a:gd name="T23" fmla="*/ 262 h 899"/>
                <a:gd name="T24" fmla="*/ 548 w 1574"/>
                <a:gd name="T25" fmla="*/ 308 h 899"/>
                <a:gd name="T26" fmla="*/ 566 w 1574"/>
                <a:gd name="T27" fmla="*/ 354 h 899"/>
                <a:gd name="T28" fmla="*/ 574 w 1574"/>
                <a:gd name="T29" fmla="*/ 392 h 899"/>
                <a:gd name="T30" fmla="*/ 575 w 1574"/>
                <a:gd name="T31" fmla="*/ 429 h 899"/>
                <a:gd name="T32" fmla="*/ 574 w 1574"/>
                <a:gd name="T33" fmla="*/ 472 h 899"/>
                <a:gd name="T34" fmla="*/ 573 w 1574"/>
                <a:gd name="T35" fmla="*/ 516 h 899"/>
                <a:gd name="T36" fmla="*/ 574 w 1574"/>
                <a:gd name="T37" fmla="*/ 553 h 899"/>
                <a:gd name="T38" fmla="*/ 581 w 1574"/>
                <a:gd name="T39" fmla="*/ 577 h 899"/>
                <a:gd name="T40" fmla="*/ 595 w 1574"/>
                <a:gd name="T41" fmla="*/ 589 h 899"/>
                <a:gd name="T42" fmla="*/ 616 w 1574"/>
                <a:gd name="T43" fmla="*/ 616 h 899"/>
                <a:gd name="T44" fmla="*/ 644 w 1574"/>
                <a:gd name="T45" fmla="*/ 652 h 899"/>
                <a:gd name="T46" fmla="*/ 677 w 1574"/>
                <a:gd name="T47" fmla="*/ 689 h 899"/>
                <a:gd name="T48" fmla="*/ 712 w 1574"/>
                <a:gd name="T49" fmla="*/ 716 h 899"/>
                <a:gd name="T50" fmla="*/ 749 w 1574"/>
                <a:gd name="T51" fmla="*/ 725 h 899"/>
                <a:gd name="T52" fmla="*/ 780 w 1574"/>
                <a:gd name="T53" fmla="*/ 708 h 899"/>
                <a:gd name="T54" fmla="*/ 806 w 1574"/>
                <a:gd name="T55" fmla="*/ 671 h 899"/>
                <a:gd name="T56" fmla="*/ 827 w 1574"/>
                <a:gd name="T57" fmla="*/ 624 h 899"/>
                <a:gd name="T58" fmla="*/ 843 w 1574"/>
                <a:gd name="T59" fmla="*/ 576 h 899"/>
                <a:gd name="T60" fmla="*/ 854 w 1574"/>
                <a:gd name="T61" fmla="*/ 533 h 899"/>
                <a:gd name="T62" fmla="*/ 857 w 1574"/>
                <a:gd name="T63" fmla="*/ 508 h 899"/>
                <a:gd name="T64" fmla="*/ 865 w 1574"/>
                <a:gd name="T65" fmla="*/ 488 h 899"/>
                <a:gd name="T66" fmla="*/ 886 w 1574"/>
                <a:gd name="T67" fmla="*/ 463 h 899"/>
                <a:gd name="T68" fmla="*/ 914 w 1574"/>
                <a:gd name="T69" fmla="*/ 435 h 899"/>
                <a:gd name="T70" fmla="*/ 941 w 1574"/>
                <a:gd name="T71" fmla="*/ 411 h 899"/>
                <a:gd name="T72" fmla="*/ 962 w 1574"/>
                <a:gd name="T73" fmla="*/ 393 h 899"/>
                <a:gd name="T74" fmla="*/ 976 w 1574"/>
                <a:gd name="T75" fmla="*/ 385 h 899"/>
                <a:gd name="T76" fmla="*/ 1009 w 1574"/>
                <a:gd name="T77" fmla="*/ 379 h 899"/>
                <a:gd name="T78" fmla="*/ 1055 w 1574"/>
                <a:gd name="T79" fmla="*/ 375 h 899"/>
                <a:gd name="T80" fmla="*/ 1104 w 1574"/>
                <a:gd name="T81" fmla="*/ 372 h 899"/>
                <a:gd name="T82" fmla="*/ 1147 w 1574"/>
                <a:gd name="T83" fmla="*/ 370 h 899"/>
                <a:gd name="T84" fmla="*/ 1173 w 1574"/>
                <a:gd name="T85" fmla="*/ 368 h 899"/>
                <a:gd name="T86" fmla="*/ 1191 w 1574"/>
                <a:gd name="T87" fmla="*/ 355 h 899"/>
                <a:gd name="T88" fmla="*/ 1213 w 1574"/>
                <a:gd name="T89" fmla="*/ 328 h 899"/>
                <a:gd name="T90" fmla="*/ 1236 w 1574"/>
                <a:gd name="T91" fmla="*/ 295 h 899"/>
                <a:gd name="T92" fmla="*/ 1228 w 1574"/>
                <a:gd name="T93" fmla="*/ 268 h 899"/>
                <a:gd name="T94" fmla="*/ 1194 w 1574"/>
                <a:gd name="T95" fmla="*/ 248 h 899"/>
                <a:gd name="T96" fmla="*/ 1168 w 1574"/>
                <a:gd name="T97" fmla="*/ 231 h 899"/>
                <a:gd name="T98" fmla="*/ 1156 w 1574"/>
                <a:gd name="T99" fmla="*/ 219 h 899"/>
                <a:gd name="T100" fmla="*/ 1157 w 1574"/>
                <a:gd name="T101" fmla="*/ 204 h 899"/>
                <a:gd name="T102" fmla="*/ 1164 w 1574"/>
                <a:gd name="T103" fmla="*/ 176 h 899"/>
                <a:gd name="T104" fmla="*/ 1176 w 1574"/>
                <a:gd name="T105" fmla="*/ 144 h 899"/>
                <a:gd name="T106" fmla="*/ 1187 w 1574"/>
                <a:gd name="T107" fmla="*/ 110 h 899"/>
                <a:gd name="T108" fmla="*/ 1196 w 1574"/>
                <a:gd name="T109" fmla="*/ 80 h 899"/>
                <a:gd name="T110" fmla="*/ 1196 w 1574"/>
                <a:gd name="T111" fmla="*/ 61 h 899"/>
                <a:gd name="T112" fmla="*/ 1185 w 1574"/>
                <a:gd name="T113" fmla="*/ 53 h 899"/>
                <a:gd name="T114" fmla="*/ 1164 w 1574"/>
                <a:gd name="T115" fmla="*/ 37 h 899"/>
                <a:gd name="T116" fmla="*/ 1140 w 1574"/>
                <a:gd name="T117" fmla="*/ 16 h 899"/>
                <a:gd name="T118" fmla="*/ 1116 w 1574"/>
                <a:gd name="T119" fmla="*/ 0 h 899"/>
                <a:gd name="T120" fmla="*/ 1574 w 1574"/>
                <a:gd name="T121" fmla="*/ 899 h 899"/>
                <a:gd name="T122" fmla="*/ 0 w 1574"/>
                <a:gd name="T123" fmla="*/ 0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74" h="899">
                  <a:moveTo>
                    <a:pt x="0" y="0"/>
                  </a:moveTo>
                  <a:lnTo>
                    <a:pt x="340" y="0"/>
                  </a:lnTo>
                  <a:lnTo>
                    <a:pt x="340" y="19"/>
                  </a:lnTo>
                  <a:lnTo>
                    <a:pt x="340" y="37"/>
                  </a:lnTo>
                  <a:lnTo>
                    <a:pt x="341" y="55"/>
                  </a:lnTo>
                  <a:lnTo>
                    <a:pt x="342" y="71"/>
                  </a:lnTo>
                  <a:lnTo>
                    <a:pt x="343" y="83"/>
                  </a:lnTo>
                  <a:lnTo>
                    <a:pt x="346" y="93"/>
                  </a:lnTo>
                  <a:lnTo>
                    <a:pt x="350" y="97"/>
                  </a:lnTo>
                  <a:lnTo>
                    <a:pt x="356" y="101"/>
                  </a:lnTo>
                  <a:lnTo>
                    <a:pt x="366" y="109"/>
                  </a:lnTo>
                  <a:lnTo>
                    <a:pt x="378" y="118"/>
                  </a:lnTo>
                  <a:lnTo>
                    <a:pt x="391" y="130"/>
                  </a:lnTo>
                  <a:lnTo>
                    <a:pt x="406" y="142"/>
                  </a:lnTo>
                  <a:lnTo>
                    <a:pt x="420" y="153"/>
                  </a:lnTo>
                  <a:lnTo>
                    <a:pt x="434" y="165"/>
                  </a:lnTo>
                  <a:lnTo>
                    <a:pt x="448" y="175"/>
                  </a:lnTo>
                  <a:lnTo>
                    <a:pt x="461" y="183"/>
                  </a:lnTo>
                  <a:lnTo>
                    <a:pt x="470" y="189"/>
                  </a:lnTo>
                  <a:lnTo>
                    <a:pt x="480" y="194"/>
                  </a:lnTo>
                  <a:lnTo>
                    <a:pt x="489" y="206"/>
                  </a:lnTo>
                  <a:lnTo>
                    <a:pt x="501" y="222"/>
                  </a:lnTo>
                  <a:lnTo>
                    <a:pt x="513" y="241"/>
                  </a:lnTo>
                  <a:lnTo>
                    <a:pt x="525" y="262"/>
                  </a:lnTo>
                  <a:lnTo>
                    <a:pt x="538" y="285"/>
                  </a:lnTo>
                  <a:lnTo>
                    <a:pt x="548" y="308"/>
                  </a:lnTo>
                  <a:lnTo>
                    <a:pt x="558" y="332"/>
                  </a:lnTo>
                  <a:lnTo>
                    <a:pt x="566" y="354"/>
                  </a:lnTo>
                  <a:lnTo>
                    <a:pt x="572" y="375"/>
                  </a:lnTo>
                  <a:lnTo>
                    <a:pt x="574" y="392"/>
                  </a:lnTo>
                  <a:lnTo>
                    <a:pt x="575" y="410"/>
                  </a:lnTo>
                  <a:lnTo>
                    <a:pt x="575" y="429"/>
                  </a:lnTo>
                  <a:lnTo>
                    <a:pt x="574" y="450"/>
                  </a:lnTo>
                  <a:lnTo>
                    <a:pt x="574" y="472"/>
                  </a:lnTo>
                  <a:lnTo>
                    <a:pt x="573" y="494"/>
                  </a:lnTo>
                  <a:lnTo>
                    <a:pt x="573" y="516"/>
                  </a:lnTo>
                  <a:lnTo>
                    <a:pt x="573" y="535"/>
                  </a:lnTo>
                  <a:lnTo>
                    <a:pt x="574" y="553"/>
                  </a:lnTo>
                  <a:lnTo>
                    <a:pt x="577" y="566"/>
                  </a:lnTo>
                  <a:lnTo>
                    <a:pt x="581" y="577"/>
                  </a:lnTo>
                  <a:lnTo>
                    <a:pt x="586" y="583"/>
                  </a:lnTo>
                  <a:lnTo>
                    <a:pt x="595" y="589"/>
                  </a:lnTo>
                  <a:lnTo>
                    <a:pt x="604" y="601"/>
                  </a:lnTo>
                  <a:lnTo>
                    <a:pt x="616" y="616"/>
                  </a:lnTo>
                  <a:lnTo>
                    <a:pt x="630" y="633"/>
                  </a:lnTo>
                  <a:lnTo>
                    <a:pt x="644" y="652"/>
                  </a:lnTo>
                  <a:lnTo>
                    <a:pt x="660" y="671"/>
                  </a:lnTo>
                  <a:lnTo>
                    <a:pt x="677" y="689"/>
                  </a:lnTo>
                  <a:lnTo>
                    <a:pt x="694" y="705"/>
                  </a:lnTo>
                  <a:lnTo>
                    <a:pt x="712" y="716"/>
                  </a:lnTo>
                  <a:lnTo>
                    <a:pt x="730" y="724"/>
                  </a:lnTo>
                  <a:lnTo>
                    <a:pt x="749" y="725"/>
                  </a:lnTo>
                  <a:lnTo>
                    <a:pt x="765" y="719"/>
                  </a:lnTo>
                  <a:lnTo>
                    <a:pt x="780" y="708"/>
                  </a:lnTo>
                  <a:lnTo>
                    <a:pt x="793" y="691"/>
                  </a:lnTo>
                  <a:lnTo>
                    <a:pt x="806" y="671"/>
                  </a:lnTo>
                  <a:lnTo>
                    <a:pt x="818" y="649"/>
                  </a:lnTo>
                  <a:lnTo>
                    <a:pt x="827" y="624"/>
                  </a:lnTo>
                  <a:lnTo>
                    <a:pt x="837" y="600"/>
                  </a:lnTo>
                  <a:lnTo>
                    <a:pt x="843" y="576"/>
                  </a:lnTo>
                  <a:lnTo>
                    <a:pt x="849" y="554"/>
                  </a:lnTo>
                  <a:lnTo>
                    <a:pt x="854" y="533"/>
                  </a:lnTo>
                  <a:lnTo>
                    <a:pt x="856" y="519"/>
                  </a:lnTo>
                  <a:lnTo>
                    <a:pt x="857" y="508"/>
                  </a:lnTo>
                  <a:lnTo>
                    <a:pt x="859" y="500"/>
                  </a:lnTo>
                  <a:lnTo>
                    <a:pt x="865" y="488"/>
                  </a:lnTo>
                  <a:lnTo>
                    <a:pt x="875" y="475"/>
                  </a:lnTo>
                  <a:lnTo>
                    <a:pt x="886" y="463"/>
                  </a:lnTo>
                  <a:lnTo>
                    <a:pt x="899" y="449"/>
                  </a:lnTo>
                  <a:lnTo>
                    <a:pt x="914" y="435"/>
                  </a:lnTo>
                  <a:lnTo>
                    <a:pt x="927" y="423"/>
                  </a:lnTo>
                  <a:lnTo>
                    <a:pt x="941" y="411"/>
                  </a:lnTo>
                  <a:lnTo>
                    <a:pt x="953" y="400"/>
                  </a:lnTo>
                  <a:lnTo>
                    <a:pt x="962" y="393"/>
                  </a:lnTo>
                  <a:lnTo>
                    <a:pt x="969" y="388"/>
                  </a:lnTo>
                  <a:lnTo>
                    <a:pt x="976" y="385"/>
                  </a:lnTo>
                  <a:lnTo>
                    <a:pt x="991" y="382"/>
                  </a:lnTo>
                  <a:lnTo>
                    <a:pt x="1009" y="379"/>
                  </a:lnTo>
                  <a:lnTo>
                    <a:pt x="1031" y="377"/>
                  </a:lnTo>
                  <a:lnTo>
                    <a:pt x="1055" y="375"/>
                  </a:lnTo>
                  <a:lnTo>
                    <a:pt x="1080" y="374"/>
                  </a:lnTo>
                  <a:lnTo>
                    <a:pt x="1104" y="372"/>
                  </a:lnTo>
                  <a:lnTo>
                    <a:pt x="1127" y="371"/>
                  </a:lnTo>
                  <a:lnTo>
                    <a:pt x="1147" y="370"/>
                  </a:lnTo>
                  <a:lnTo>
                    <a:pt x="1162" y="369"/>
                  </a:lnTo>
                  <a:lnTo>
                    <a:pt x="1173" y="368"/>
                  </a:lnTo>
                  <a:lnTo>
                    <a:pt x="1181" y="363"/>
                  </a:lnTo>
                  <a:lnTo>
                    <a:pt x="1191" y="355"/>
                  </a:lnTo>
                  <a:lnTo>
                    <a:pt x="1201" y="342"/>
                  </a:lnTo>
                  <a:lnTo>
                    <a:pt x="1213" y="328"/>
                  </a:lnTo>
                  <a:lnTo>
                    <a:pt x="1224" y="312"/>
                  </a:lnTo>
                  <a:lnTo>
                    <a:pt x="1236" y="295"/>
                  </a:lnTo>
                  <a:lnTo>
                    <a:pt x="1247" y="279"/>
                  </a:lnTo>
                  <a:lnTo>
                    <a:pt x="1228" y="268"/>
                  </a:lnTo>
                  <a:lnTo>
                    <a:pt x="1210" y="259"/>
                  </a:lnTo>
                  <a:lnTo>
                    <a:pt x="1194" y="248"/>
                  </a:lnTo>
                  <a:lnTo>
                    <a:pt x="1179" y="239"/>
                  </a:lnTo>
                  <a:lnTo>
                    <a:pt x="1168" y="231"/>
                  </a:lnTo>
                  <a:lnTo>
                    <a:pt x="1160" y="224"/>
                  </a:lnTo>
                  <a:lnTo>
                    <a:pt x="1156" y="219"/>
                  </a:lnTo>
                  <a:lnTo>
                    <a:pt x="1155" y="213"/>
                  </a:lnTo>
                  <a:lnTo>
                    <a:pt x="1157" y="204"/>
                  </a:lnTo>
                  <a:lnTo>
                    <a:pt x="1160" y="191"/>
                  </a:lnTo>
                  <a:lnTo>
                    <a:pt x="1164" y="176"/>
                  </a:lnTo>
                  <a:lnTo>
                    <a:pt x="1170" y="161"/>
                  </a:lnTo>
                  <a:lnTo>
                    <a:pt x="1176" y="144"/>
                  </a:lnTo>
                  <a:lnTo>
                    <a:pt x="1182" y="127"/>
                  </a:lnTo>
                  <a:lnTo>
                    <a:pt x="1187" y="110"/>
                  </a:lnTo>
                  <a:lnTo>
                    <a:pt x="1192" y="94"/>
                  </a:lnTo>
                  <a:lnTo>
                    <a:pt x="1196" y="80"/>
                  </a:lnTo>
                  <a:lnTo>
                    <a:pt x="1197" y="69"/>
                  </a:lnTo>
                  <a:lnTo>
                    <a:pt x="1196" y="61"/>
                  </a:lnTo>
                  <a:lnTo>
                    <a:pt x="1193" y="57"/>
                  </a:lnTo>
                  <a:lnTo>
                    <a:pt x="1185" y="53"/>
                  </a:lnTo>
                  <a:lnTo>
                    <a:pt x="1176" y="45"/>
                  </a:lnTo>
                  <a:lnTo>
                    <a:pt x="1164" y="37"/>
                  </a:lnTo>
                  <a:lnTo>
                    <a:pt x="1151" y="26"/>
                  </a:lnTo>
                  <a:lnTo>
                    <a:pt x="1140" y="16"/>
                  </a:lnTo>
                  <a:lnTo>
                    <a:pt x="1127" y="7"/>
                  </a:lnTo>
                  <a:lnTo>
                    <a:pt x="1116" y="0"/>
                  </a:lnTo>
                  <a:lnTo>
                    <a:pt x="1574" y="0"/>
                  </a:lnTo>
                  <a:lnTo>
                    <a:pt x="1574" y="899"/>
                  </a:lnTo>
                  <a:lnTo>
                    <a:pt x="0" y="899"/>
                  </a:lnTo>
                  <a:lnTo>
                    <a:pt x="0" y="0"/>
                  </a:lnTo>
                  <a:close/>
                </a:path>
              </a:pathLst>
            </a:custGeom>
            <a:solidFill>
              <a:srgbClr val="AAD04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9">
              <a:extLst>
                <a:ext uri="{FF2B5EF4-FFF2-40B4-BE49-F238E27FC236}">
                  <a16:creationId xmlns:a16="http://schemas.microsoft.com/office/drawing/2014/main" id="{628CF1FA-BCFE-4B22-8A6D-54AE4599B199}"/>
                </a:ext>
              </a:extLst>
            </p:cNvPr>
            <p:cNvSpPr>
              <a:spLocks/>
            </p:cNvSpPr>
            <p:nvPr/>
          </p:nvSpPr>
          <p:spPr bwMode="auto">
            <a:xfrm>
              <a:off x="7486651" y="3228975"/>
              <a:ext cx="117475" cy="119063"/>
            </a:xfrm>
            <a:custGeom>
              <a:avLst/>
              <a:gdLst>
                <a:gd name="T0" fmla="*/ 0 w 518"/>
                <a:gd name="T1" fmla="*/ 0 h 523"/>
                <a:gd name="T2" fmla="*/ 21 w 518"/>
                <a:gd name="T3" fmla="*/ 17 h 523"/>
                <a:gd name="T4" fmla="*/ 41 w 518"/>
                <a:gd name="T5" fmla="*/ 35 h 523"/>
                <a:gd name="T6" fmla="*/ 59 w 518"/>
                <a:gd name="T7" fmla="*/ 56 h 523"/>
                <a:gd name="T8" fmla="*/ 75 w 518"/>
                <a:gd name="T9" fmla="*/ 80 h 523"/>
                <a:gd name="T10" fmla="*/ 97 w 518"/>
                <a:gd name="T11" fmla="*/ 112 h 523"/>
                <a:gd name="T12" fmla="*/ 124 w 518"/>
                <a:gd name="T13" fmla="*/ 142 h 523"/>
                <a:gd name="T14" fmla="*/ 153 w 518"/>
                <a:gd name="T15" fmla="*/ 171 h 523"/>
                <a:gd name="T16" fmla="*/ 187 w 518"/>
                <a:gd name="T17" fmla="*/ 199 h 523"/>
                <a:gd name="T18" fmla="*/ 222 w 518"/>
                <a:gd name="T19" fmla="*/ 224 h 523"/>
                <a:gd name="T20" fmla="*/ 259 w 518"/>
                <a:gd name="T21" fmla="*/ 248 h 523"/>
                <a:gd name="T22" fmla="*/ 295 w 518"/>
                <a:gd name="T23" fmla="*/ 271 h 523"/>
                <a:gd name="T24" fmla="*/ 331 w 518"/>
                <a:gd name="T25" fmla="*/ 291 h 523"/>
                <a:gd name="T26" fmla="*/ 364 w 518"/>
                <a:gd name="T27" fmla="*/ 310 h 523"/>
                <a:gd name="T28" fmla="*/ 390 w 518"/>
                <a:gd name="T29" fmla="*/ 325 h 523"/>
                <a:gd name="T30" fmla="*/ 411 w 518"/>
                <a:gd name="T31" fmla="*/ 344 h 523"/>
                <a:gd name="T32" fmla="*/ 430 w 518"/>
                <a:gd name="T33" fmla="*/ 367 h 523"/>
                <a:gd name="T34" fmla="*/ 446 w 518"/>
                <a:gd name="T35" fmla="*/ 391 h 523"/>
                <a:gd name="T36" fmla="*/ 460 w 518"/>
                <a:gd name="T37" fmla="*/ 415 h 523"/>
                <a:gd name="T38" fmla="*/ 471 w 518"/>
                <a:gd name="T39" fmla="*/ 440 h 523"/>
                <a:gd name="T40" fmla="*/ 482 w 518"/>
                <a:gd name="T41" fmla="*/ 462 h 523"/>
                <a:gd name="T42" fmla="*/ 491 w 518"/>
                <a:gd name="T43" fmla="*/ 483 h 523"/>
                <a:gd name="T44" fmla="*/ 501 w 518"/>
                <a:gd name="T45" fmla="*/ 501 h 523"/>
                <a:gd name="T46" fmla="*/ 509 w 518"/>
                <a:gd name="T47" fmla="*/ 515 h 523"/>
                <a:gd name="T48" fmla="*/ 518 w 518"/>
                <a:gd name="T49" fmla="*/ 523 h 523"/>
                <a:gd name="T50" fmla="*/ 0 w 518"/>
                <a:gd name="T51" fmla="*/ 523 h 523"/>
                <a:gd name="T52" fmla="*/ 0 w 518"/>
                <a:gd name="T53"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8" h="523">
                  <a:moveTo>
                    <a:pt x="0" y="0"/>
                  </a:moveTo>
                  <a:lnTo>
                    <a:pt x="21" y="17"/>
                  </a:lnTo>
                  <a:lnTo>
                    <a:pt x="41" y="35"/>
                  </a:lnTo>
                  <a:lnTo>
                    <a:pt x="59" y="56"/>
                  </a:lnTo>
                  <a:lnTo>
                    <a:pt x="75" y="80"/>
                  </a:lnTo>
                  <a:lnTo>
                    <a:pt x="97" y="112"/>
                  </a:lnTo>
                  <a:lnTo>
                    <a:pt x="124" y="142"/>
                  </a:lnTo>
                  <a:lnTo>
                    <a:pt x="153" y="171"/>
                  </a:lnTo>
                  <a:lnTo>
                    <a:pt x="187" y="199"/>
                  </a:lnTo>
                  <a:lnTo>
                    <a:pt x="222" y="224"/>
                  </a:lnTo>
                  <a:lnTo>
                    <a:pt x="259" y="248"/>
                  </a:lnTo>
                  <a:lnTo>
                    <a:pt x="295" y="271"/>
                  </a:lnTo>
                  <a:lnTo>
                    <a:pt x="331" y="291"/>
                  </a:lnTo>
                  <a:lnTo>
                    <a:pt x="364" y="310"/>
                  </a:lnTo>
                  <a:lnTo>
                    <a:pt x="390" y="325"/>
                  </a:lnTo>
                  <a:lnTo>
                    <a:pt x="411" y="344"/>
                  </a:lnTo>
                  <a:lnTo>
                    <a:pt x="430" y="367"/>
                  </a:lnTo>
                  <a:lnTo>
                    <a:pt x="446" y="391"/>
                  </a:lnTo>
                  <a:lnTo>
                    <a:pt x="460" y="415"/>
                  </a:lnTo>
                  <a:lnTo>
                    <a:pt x="471" y="440"/>
                  </a:lnTo>
                  <a:lnTo>
                    <a:pt x="482" y="462"/>
                  </a:lnTo>
                  <a:lnTo>
                    <a:pt x="491" y="483"/>
                  </a:lnTo>
                  <a:lnTo>
                    <a:pt x="501" y="501"/>
                  </a:lnTo>
                  <a:lnTo>
                    <a:pt x="509" y="515"/>
                  </a:lnTo>
                  <a:lnTo>
                    <a:pt x="518" y="523"/>
                  </a:lnTo>
                  <a:lnTo>
                    <a:pt x="0" y="523"/>
                  </a:lnTo>
                  <a:lnTo>
                    <a:pt x="0" y="0"/>
                  </a:lnTo>
                  <a:close/>
                </a:path>
              </a:pathLst>
            </a:custGeom>
            <a:solidFill>
              <a:srgbClr val="F79A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30">
              <a:extLst>
                <a:ext uri="{FF2B5EF4-FFF2-40B4-BE49-F238E27FC236}">
                  <a16:creationId xmlns:a16="http://schemas.microsoft.com/office/drawing/2014/main" id="{44977DE9-0621-4EBE-A976-572EF5CAD102}"/>
                </a:ext>
              </a:extLst>
            </p:cNvPr>
            <p:cNvSpPr>
              <a:spLocks/>
            </p:cNvSpPr>
            <p:nvPr/>
          </p:nvSpPr>
          <p:spPr bwMode="auto">
            <a:xfrm>
              <a:off x="7759701" y="3186113"/>
              <a:ext cx="82550" cy="161925"/>
            </a:xfrm>
            <a:custGeom>
              <a:avLst/>
              <a:gdLst>
                <a:gd name="T0" fmla="*/ 367 w 367"/>
                <a:gd name="T1" fmla="*/ 0 h 712"/>
                <a:gd name="T2" fmla="*/ 367 w 367"/>
                <a:gd name="T3" fmla="*/ 712 h 712"/>
                <a:gd name="T4" fmla="*/ 0 w 367"/>
                <a:gd name="T5" fmla="*/ 712 h 712"/>
                <a:gd name="T6" fmla="*/ 9 w 367"/>
                <a:gd name="T7" fmla="*/ 700 h 712"/>
                <a:gd name="T8" fmla="*/ 17 w 367"/>
                <a:gd name="T9" fmla="*/ 690 h 712"/>
                <a:gd name="T10" fmla="*/ 25 w 367"/>
                <a:gd name="T11" fmla="*/ 680 h 712"/>
                <a:gd name="T12" fmla="*/ 30 w 367"/>
                <a:gd name="T13" fmla="*/ 672 h 712"/>
                <a:gd name="T14" fmla="*/ 33 w 367"/>
                <a:gd name="T15" fmla="*/ 667 h 712"/>
                <a:gd name="T16" fmla="*/ 44 w 367"/>
                <a:gd name="T17" fmla="*/ 642 h 712"/>
                <a:gd name="T18" fmla="*/ 49 w 367"/>
                <a:gd name="T19" fmla="*/ 616 h 712"/>
                <a:gd name="T20" fmla="*/ 52 w 367"/>
                <a:gd name="T21" fmla="*/ 589 h 712"/>
                <a:gd name="T22" fmla="*/ 53 w 367"/>
                <a:gd name="T23" fmla="*/ 562 h 712"/>
                <a:gd name="T24" fmla="*/ 53 w 367"/>
                <a:gd name="T25" fmla="*/ 536 h 712"/>
                <a:gd name="T26" fmla="*/ 55 w 367"/>
                <a:gd name="T27" fmla="*/ 508 h 712"/>
                <a:gd name="T28" fmla="*/ 60 w 367"/>
                <a:gd name="T29" fmla="*/ 482 h 712"/>
                <a:gd name="T30" fmla="*/ 67 w 367"/>
                <a:gd name="T31" fmla="*/ 456 h 712"/>
                <a:gd name="T32" fmla="*/ 79 w 367"/>
                <a:gd name="T33" fmla="*/ 434 h 712"/>
                <a:gd name="T34" fmla="*/ 93 w 367"/>
                <a:gd name="T35" fmla="*/ 413 h 712"/>
                <a:gd name="T36" fmla="*/ 110 w 367"/>
                <a:gd name="T37" fmla="*/ 394 h 712"/>
                <a:gd name="T38" fmla="*/ 128 w 367"/>
                <a:gd name="T39" fmla="*/ 376 h 712"/>
                <a:gd name="T40" fmla="*/ 147 w 367"/>
                <a:gd name="T41" fmla="*/ 357 h 712"/>
                <a:gd name="T42" fmla="*/ 166 w 367"/>
                <a:gd name="T43" fmla="*/ 339 h 712"/>
                <a:gd name="T44" fmla="*/ 183 w 367"/>
                <a:gd name="T45" fmla="*/ 320 h 712"/>
                <a:gd name="T46" fmla="*/ 198 w 367"/>
                <a:gd name="T47" fmla="*/ 299 h 712"/>
                <a:gd name="T48" fmla="*/ 226 w 367"/>
                <a:gd name="T49" fmla="*/ 252 h 712"/>
                <a:gd name="T50" fmla="*/ 255 w 367"/>
                <a:gd name="T51" fmla="*/ 202 h 712"/>
                <a:gd name="T52" fmla="*/ 282 w 367"/>
                <a:gd name="T53" fmla="*/ 149 h 712"/>
                <a:gd name="T54" fmla="*/ 311 w 367"/>
                <a:gd name="T55" fmla="*/ 96 h 712"/>
                <a:gd name="T56" fmla="*/ 340 w 367"/>
                <a:gd name="T57" fmla="*/ 45 h 712"/>
                <a:gd name="T58" fmla="*/ 367 w 367"/>
                <a:gd name="T59"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7" h="712">
                  <a:moveTo>
                    <a:pt x="367" y="0"/>
                  </a:moveTo>
                  <a:lnTo>
                    <a:pt x="367" y="712"/>
                  </a:lnTo>
                  <a:lnTo>
                    <a:pt x="0" y="712"/>
                  </a:lnTo>
                  <a:lnTo>
                    <a:pt x="9" y="700"/>
                  </a:lnTo>
                  <a:lnTo>
                    <a:pt x="17" y="690"/>
                  </a:lnTo>
                  <a:lnTo>
                    <a:pt x="25" y="680"/>
                  </a:lnTo>
                  <a:lnTo>
                    <a:pt x="30" y="672"/>
                  </a:lnTo>
                  <a:lnTo>
                    <a:pt x="33" y="667"/>
                  </a:lnTo>
                  <a:lnTo>
                    <a:pt x="44" y="642"/>
                  </a:lnTo>
                  <a:lnTo>
                    <a:pt x="49" y="616"/>
                  </a:lnTo>
                  <a:lnTo>
                    <a:pt x="52" y="589"/>
                  </a:lnTo>
                  <a:lnTo>
                    <a:pt x="53" y="562"/>
                  </a:lnTo>
                  <a:lnTo>
                    <a:pt x="53" y="536"/>
                  </a:lnTo>
                  <a:lnTo>
                    <a:pt x="55" y="508"/>
                  </a:lnTo>
                  <a:lnTo>
                    <a:pt x="60" y="482"/>
                  </a:lnTo>
                  <a:lnTo>
                    <a:pt x="67" y="456"/>
                  </a:lnTo>
                  <a:lnTo>
                    <a:pt x="79" y="434"/>
                  </a:lnTo>
                  <a:lnTo>
                    <a:pt x="93" y="413"/>
                  </a:lnTo>
                  <a:lnTo>
                    <a:pt x="110" y="394"/>
                  </a:lnTo>
                  <a:lnTo>
                    <a:pt x="128" y="376"/>
                  </a:lnTo>
                  <a:lnTo>
                    <a:pt x="147" y="357"/>
                  </a:lnTo>
                  <a:lnTo>
                    <a:pt x="166" y="339"/>
                  </a:lnTo>
                  <a:lnTo>
                    <a:pt x="183" y="320"/>
                  </a:lnTo>
                  <a:lnTo>
                    <a:pt x="198" y="299"/>
                  </a:lnTo>
                  <a:lnTo>
                    <a:pt x="226" y="252"/>
                  </a:lnTo>
                  <a:lnTo>
                    <a:pt x="255" y="202"/>
                  </a:lnTo>
                  <a:lnTo>
                    <a:pt x="282" y="149"/>
                  </a:lnTo>
                  <a:lnTo>
                    <a:pt x="311" y="96"/>
                  </a:lnTo>
                  <a:lnTo>
                    <a:pt x="340" y="45"/>
                  </a:lnTo>
                  <a:lnTo>
                    <a:pt x="367" y="0"/>
                  </a:lnTo>
                  <a:close/>
                </a:path>
              </a:pathLst>
            </a:custGeom>
            <a:solidFill>
              <a:srgbClr val="F79A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31">
              <a:extLst>
                <a:ext uri="{FF2B5EF4-FFF2-40B4-BE49-F238E27FC236}">
                  <a16:creationId xmlns:a16="http://schemas.microsoft.com/office/drawing/2014/main" id="{6ACEBA1A-2006-4738-AF15-5FDA39480A41}"/>
                </a:ext>
              </a:extLst>
            </p:cNvPr>
            <p:cNvSpPr>
              <a:spLocks/>
            </p:cNvSpPr>
            <p:nvPr/>
          </p:nvSpPr>
          <p:spPr bwMode="auto">
            <a:xfrm>
              <a:off x="7486651" y="3267075"/>
              <a:ext cx="90488" cy="80963"/>
            </a:xfrm>
            <a:custGeom>
              <a:avLst/>
              <a:gdLst>
                <a:gd name="T0" fmla="*/ 0 w 402"/>
                <a:gd name="T1" fmla="*/ 0 h 359"/>
                <a:gd name="T2" fmla="*/ 18 w 402"/>
                <a:gd name="T3" fmla="*/ 18 h 359"/>
                <a:gd name="T4" fmla="*/ 34 w 402"/>
                <a:gd name="T5" fmla="*/ 38 h 359"/>
                <a:gd name="T6" fmla="*/ 48 w 402"/>
                <a:gd name="T7" fmla="*/ 59 h 359"/>
                <a:gd name="T8" fmla="*/ 61 w 402"/>
                <a:gd name="T9" fmla="*/ 79 h 359"/>
                <a:gd name="T10" fmla="*/ 79 w 402"/>
                <a:gd name="T11" fmla="*/ 96 h 359"/>
                <a:gd name="T12" fmla="*/ 101 w 402"/>
                <a:gd name="T13" fmla="*/ 111 h 359"/>
                <a:gd name="T14" fmla="*/ 125 w 402"/>
                <a:gd name="T15" fmla="*/ 123 h 359"/>
                <a:gd name="T16" fmla="*/ 151 w 402"/>
                <a:gd name="T17" fmla="*/ 135 h 359"/>
                <a:gd name="T18" fmla="*/ 180 w 402"/>
                <a:gd name="T19" fmla="*/ 146 h 359"/>
                <a:gd name="T20" fmla="*/ 208 w 402"/>
                <a:gd name="T21" fmla="*/ 156 h 359"/>
                <a:gd name="T22" fmla="*/ 238 w 402"/>
                <a:gd name="T23" fmla="*/ 167 h 359"/>
                <a:gd name="T24" fmla="*/ 267 w 402"/>
                <a:gd name="T25" fmla="*/ 178 h 359"/>
                <a:gd name="T26" fmla="*/ 296 w 402"/>
                <a:gd name="T27" fmla="*/ 191 h 359"/>
                <a:gd name="T28" fmla="*/ 323 w 402"/>
                <a:gd name="T29" fmla="*/ 206 h 359"/>
                <a:gd name="T30" fmla="*/ 342 w 402"/>
                <a:gd name="T31" fmla="*/ 220 h 359"/>
                <a:gd name="T32" fmla="*/ 357 w 402"/>
                <a:gd name="T33" fmla="*/ 235 h 359"/>
                <a:gd name="T34" fmla="*/ 370 w 402"/>
                <a:gd name="T35" fmla="*/ 253 h 359"/>
                <a:gd name="T36" fmla="*/ 380 w 402"/>
                <a:gd name="T37" fmla="*/ 273 h 359"/>
                <a:gd name="T38" fmla="*/ 389 w 402"/>
                <a:gd name="T39" fmla="*/ 295 h 359"/>
                <a:gd name="T40" fmla="*/ 395 w 402"/>
                <a:gd name="T41" fmla="*/ 317 h 359"/>
                <a:gd name="T42" fmla="*/ 399 w 402"/>
                <a:gd name="T43" fmla="*/ 338 h 359"/>
                <a:gd name="T44" fmla="*/ 402 w 402"/>
                <a:gd name="T45" fmla="*/ 359 h 359"/>
                <a:gd name="T46" fmla="*/ 0 w 402"/>
                <a:gd name="T47" fmla="*/ 359 h 359"/>
                <a:gd name="T48" fmla="*/ 0 w 402"/>
                <a:gd name="T4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2" h="359">
                  <a:moveTo>
                    <a:pt x="0" y="0"/>
                  </a:moveTo>
                  <a:lnTo>
                    <a:pt x="18" y="18"/>
                  </a:lnTo>
                  <a:lnTo>
                    <a:pt x="34" y="38"/>
                  </a:lnTo>
                  <a:lnTo>
                    <a:pt x="48" y="59"/>
                  </a:lnTo>
                  <a:lnTo>
                    <a:pt x="61" y="79"/>
                  </a:lnTo>
                  <a:lnTo>
                    <a:pt x="79" y="96"/>
                  </a:lnTo>
                  <a:lnTo>
                    <a:pt x="101" y="111"/>
                  </a:lnTo>
                  <a:lnTo>
                    <a:pt x="125" y="123"/>
                  </a:lnTo>
                  <a:lnTo>
                    <a:pt x="151" y="135"/>
                  </a:lnTo>
                  <a:lnTo>
                    <a:pt x="180" y="146"/>
                  </a:lnTo>
                  <a:lnTo>
                    <a:pt x="208" y="156"/>
                  </a:lnTo>
                  <a:lnTo>
                    <a:pt x="238" y="167"/>
                  </a:lnTo>
                  <a:lnTo>
                    <a:pt x="267" y="178"/>
                  </a:lnTo>
                  <a:lnTo>
                    <a:pt x="296" y="191"/>
                  </a:lnTo>
                  <a:lnTo>
                    <a:pt x="323" y="206"/>
                  </a:lnTo>
                  <a:lnTo>
                    <a:pt x="342" y="220"/>
                  </a:lnTo>
                  <a:lnTo>
                    <a:pt x="357" y="235"/>
                  </a:lnTo>
                  <a:lnTo>
                    <a:pt x="370" y="253"/>
                  </a:lnTo>
                  <a:lnTo>
                    <a:pt x="380" y="273"/>
                  </a:lnTo>
                  <a:lnTo>
                    <a:pt x="389" y="295"/>
                  </a:lnTo>
                  <a:lnTo>
                    <a:pt x="395" y="317"/>
                  </a:lnTo>
                  <a:lnTo>
                    <a:pt x="399" y="338"/>
                  </a:lnTo>
                  <a:lnTo>
                    <a:pt x="402" y="359"/>
                  </a:lnTo>
                  <a:lnTo>
                    <a:pt x="0" y="359"/>
                  </a:lnTo>
                  <a:lnTo>
                    <a:pt x="0" y="0"/>
                  </a:lnTo>
                  <a:close/>
                </a:path>
              </a:pathLst>
            </a:custGeom>
            <a:solidFill>
              <a:srgbClr val="FAD15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32">
              <a:extLst>
                <a:ext uri="{FF2B5EF4-FFF2-40B4-BE49-F238E27FC236}">
                  <a16:creationId xmlns:a16="http://schemas.microsoft.com/office/drawing/2014/main" id="{7F75019E-29D3-4D06-9097-64B6D010A1ED}"/>
                </a:ext>
              </a:extLst>
            </p:cNvPr>
            <p:cNvSpPr>
              <a:spLocks/>
            </p:cNvSpPr>
            <p:nvPr/>
          </p:nvSpPr>
          <p:spPr bwMode="auto">
            <a:xfrm>
              <a:off x="7558088" y="3221038"/>
              <a:ext cx="22225" cy="20638"/>
            </a:xfrm>
            <a:custGeom>
              <a:avLst/>
              <a:gdLst>
                <a:gd name="T0" fmla="*/ 48 w 94"/>
                <a:gd name="T1" fmla="*/ 0 h 94"/>
                <a:gd name="T2" fmla="*/ 62 w 94"/>
                <a:gd name="T3" fmla="*/ 2 h 94"/>
                <a:gd name="T4" fmla="*/ 75 w 94"/>
                <a:gd name="T5" fmla="*/ 8 h 94"/>
                <a:gd name="T6" fmla="*/ 86 w 94"/>
                <a:gd name="T7" fmla="*/ 19 h 94"/>
                <a:gd name="T8" fmla="*/ 92 w 94"/>
                <a:gd name="T9" fmla="*/ 32 h 94"/>
                <a:gd name="T10" fmla="*/ 94 w 94"/>
                <a:gd name="T11" fmla="*/ 46 h 94"/>
                <a:gd name="T12" fmla="*/ 92 w 94"/>
                <a:gd name="T13" fmla="*/ 61 h 94"/>
                <a:gd name="T14" fmla="*/ 86 w 94"/>
                <a:gd name="T15" fmla="*/ 74 h 94"/>
                <a:gd name="T16" fmla="*/ 75 w 94"/>
                <a:gd name="T17" fmla="*/ 84 h 94"/>
                <a:gd name="T18" fmla="*/ 62 w 94"/>
                <a:gd name="T19" fmla="*/ 91 h 94"/>
                <a:gd name="T20" fmla="*/ 48 w 94"/>
                <a:gd name="T21" fmla="*/ 94 h 94"/>
                <a:gd name="T22" fmla="*/ 33 w 94"/>
                <a:gd name="T23" fmla="*/ 91 h 94"/>
                <a:gd name="T24" fmla="*/ 19 w 94"/>
                <a:gd name="T25" fmla="*/ 84 h 94"/>
                <a:gd name="T26" fmla="*/ 10 w 94"/>
                <a:gd name="T27" fmla="*/ 74 h 94"/>
                <a:gd name="T28" fmla="*/ 2 w 94"/>
                <a:gd name="T29" fmla="*/ 61 h 94"/>
                <a:gd name="T30" fmla="*/ 0 w 94"/>
                <a:gd name="T31" fmla="*/ 46 h 94"/>
                <a:gd name="T32" fmla="*/ 2 w 94"/>
                <a:gd name="T33" fmla="*/ 32 h 94"/>
                <a:gd name="T34" fmla="*/ 10 w 94"/>
                <a:gd name="T35" fmla="*/ 19 h 94"/>
                <a:gd name="T36" fmla="*/ 19 w 94"/>
                <a:gd name="T37" fmla="*/ 8 h 94"/>
                <a:gd name="T38" fmla="*/ 33 w 94"/>
                <a:gd name="T39" fmla="*/ 2 h 94"/>
                <a:gd name="T40" fmla="*/ 48 w 94"/>
                <a:gd name="T4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4">
                  <a:moveTo>
                    <a:pt x="48" y="0"/>
                  </a:moveTo>
                  <a:lnTo>
                    <a:pt x="62" y="2"/>
                  </a:lnTo>
                  <a:lnTo>
                    <a:pt x="75" y="8"/>
                  </a:lnTo>
                  <a:lnTo>
                    <a:pt x="86" y="19"/>
                  </a:lnTo>
                  <a:lnTo>
                    <a:pt x="92" y="32"/>
                  </a:lnTo>
                  <a:lnTo>
                    <a:pt x="94" y="46"/>
                  </a:lnTo>
                  <a:lnTo>
                    <a:pt x="92" y="61"/>
                  </a:lnTo>
                  <a:lnTo>
                    <a:pt x="86" y="74"/>
                  </a:lnTo>
                  <a:lnTo>
                    <a:pt x="75" y="84"/>
                  </a:lnTo>
                  <a:lnTo>
                    <a:pt x="62" y="91"/>
                  </a:lnTo>
                  <a:lnTo>
                    <a:pt x="48" y="94"/>
                  </a:lnTo>
                  <a:lnTo>
                    <a:pt x="33" y="91"/>
                  </a:lnTo>
                  <a:lnTo>
                    <a:pt x="19" y="84"/>
                  </a:lnTo>
                  <a:lnTo>
                    <a:pt x="10" y="74"/>
                  </a:lnTo>
                  <a:lnTo>
                    <a:pt x="2" y="61"/>
                  </a:lnTo>
                  <a:lnTo>
                    <a:pt x="0" y="46"/>
                  </a:lnTo>
                  <a:lnTo>
                    <a:pt x="2" y="32"/>
                  </a:lnTo>
                  <a:lnTo>
                    <a:pt x="10" y="19"/>
                  </a:lnTo>
                  <a:lnTo>
                    <a:pt x="19" y="8"/>
                  </a:lnTo>
                  <a:lnTo>
                    <a:pt x="33" y="2"/>
                  </a:lnTo>
                  <a:lnTo>
                    <a:pt x="48" y="0"/>
                  </a:lnTo>
                  <a:close/>
                </a:path>
              </a:pathLst>
            </a:custGeom>
            <a:solidFill>
              <a:srgbClr val="28813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33">
              <a:extLst>
                <a:ext uri="{FF2B5EF4-FFF2-40B4-BE49-F238E27FC236}">
                  <a16:creationId xmlns:a16="http://schemas.microsoft.com/office/drawing/2014/main" id="{503A5115-1E9B-4DBD-A0A7-9258F609B095}"/>
                </a:ext>
              </a:extLst>
            </p:cNvPr>
            <p:cNvSpPr>
              <a:spLocks/>
            </p:cNvSpPr>
            <p:nvPr/>
          </p:nvSpPr>
          <p:spPr bwMode="auto">
            <a:xfrm>
              <a:off x="7534276" y="3286125"/>
              <a:ext cx="31750" cy="33338"/>
            </a:xfrm>
            <a:custGeom>
              <a:avLst/>
              <a:gdLst>
                <a:gd name="T0" fmla="*/ 72 w 144"/>
                <a:gd name="T1" fmla="*/ 0 h 143"/>
                <a:gd name="T2" fmla="*/ 91 w 144"/>
                <a:gd name="T3" fmla="*/ 2 h 143"/>
                <a:gd name="T4" fmla="*/ 108 w 144"/>
                <a:gd name="T5" fmla="*/ 9 h 143"/>
                <a:gd name="T6" fmla="*/ 123 w 144"/>
                <a:gd name="T7" fmla="*/ 21 h 143"/>
                <a:gd name="T8" fmla="*/ 134 w 144"/>
                <a:gd name="T9" fmla="*/ 35 h 143"/>
                <a:gd name="T10" fmla="*/ 142 w 144"/>
                <a:gd name="T11" fmla="*/ 52 h 143"/>
                <a:gd name="T12" fmla="*/ 144 w 144"/>
                <a:gd name="T13" fmla="*/ 71 h 143"/>
                <a:gd name="T14" fmla="*/ 142 w 144"/>
                <a:gd name="T15" fmla="*/ 90 h 143"/>
                <a:gd name="T16" fmla="*/ 134 w 144"/>
                <a:gd name="T17" fmla="*/ 107 h 143"/>
                <a:gd name="T18" fmla="*/ 123 w 144"/>
                <a:gd name="T19" fmla="*/ 122 h 143"/>
                <a:gd name="T20" fmla="*/ 108 w 144"/>
                <a:gd name="T21" fmla="*/ 134 h 143"/>
                <a:gd name="T22" fmla="*/ 91 w 144"/>
                <a:gd name="T23" fmla="*/ 141 h 143"/>
                <a:gd name="T24" fmla="*/ 72 w 144"/>
                <a:gd name="T25" fmla="*/ 143 h 143"/>
                <a:gd name="T26" fmla="*/ 53 w 144"/>
                <a:gd name="T27" fmla="*/ 141 h 143"/>
                <a:gd name="T28" fmla="*/ 36 w 144"/>
                <a:gd name="T29" fmla="*/ 134 h 143"/>
                <a:gd name="T30" fmla="*/ 21 w 144"/>
                <a:gd name="T31" fmla="*/ 122 h 143"/>
                <a:gd name="T32" fmla="*/ 10 w 144"/>
                <a:gd name="T33" fmla="*/ 107 h 143"/>
                <a:gd name="T34" fmla="*/ 2 w 144"/>
                <a:gd name="T35" fmla="*/ 90 h 143"/>
                <a:gd name="T36" fmla="*/ 0 w 144"/>
                <a:gd name="T37" fmla="*/ 71 h 143"/>
                <a:gd name="T38" fmla="*/ 2 w 144"/>
                <a:gd name="T39" fmla="*/ 52 h 143"/>
                <a:gd name="T40" fmla="*/ 10 w 144"/>
                <a:gd name="T41" fmla="*/ 35 h 143"/>
                <a:gd name="T42" fmla="*/ 21 w 144"/>
                <a:gd name="T43" fmla="*/ 21 h 143"/>
                <a:gd name="T44" fmla="*/ 36 w 144"/>
                <a:gd name="T45" fmla="*/ 9 h 143"/>
                <a:gd name="T46" fmla="*/ 53 w 144"/>
                <a:gd name="T47" fmla="*/ 2 h 143"/>
                <a:gd name="T48" fmla="*/ 72 w 144"/>
                <a:gd name="T4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3">
                  <a:moveTo>
                    <a:pt x="72" y="0"/>
                  </a:moveTo>
                  <a:lnTo>
                    <a:pt x="91" y="2"/>
                  </a:lnTo>
                  <a:lnTo>
                    <a:pt x="108" y="9"/>
                  </a:lnTo>
                  <a:lnTo>
                    <a:pt x="123" y="21"/>
                  </a:lnTo>
                  <a:lnTo>
                    <a:pt x="134" y="35"/>
                  </a:lnTo>
                  <a:lnTo>
                    <a:pt x="142" y="52"/>
                  </a:lnTo>
                  <a:lnTo>
                    <a:pt x="144" y="71"/>
                  </a:lnTo>
                  <a:lnTo>
                    <a:pt x="142" y="90"/>
                  </a:lnTo>
                  <a:lnTo>
                    <a:pt x="134" y="107"/>
                  </a:lnTo>
                  <a:lnTo>
                    <a:pt x="123" y="122"/>
                  </a:lnTo>
                  <a:lnTo>
                    <a:pt x="108" y="134"/>
                  </a:lnTo>
                  <a:lnTo>
                    <a:pt x="91" y="141"/>
                  </a:lnTo>
                  <a:lnTo>
                    <a:pt x="72" y="143"/>
                  </a:lnTo>
                  <a:lnTo>
                    <a:pt x="53" y="141"/>
                  </a:lnTo>
                  <a:lnTo>
                    <a:pt x="36" y="134"/>
                  </a:lnTo>
                  <a:lnTo>
                    <a:pt x="21" y="122"/>
                  </a:lnTo>
                  <a:lnTo>
                    <a:pt x="10" y="107"/>
                  </a:lnTo>
                  <a:lnTo>
                    <a:pt x="2" y="90"/>
                  </a:lnTo>
                  <a:lnTo>
                    <a:pt x="0" y="71"/>
                  </a:lnTo>
                  <a:lnTo>
                    <a:pt x="2" y="52"/>
                  </a:lnTo>
                  <a:lnTo>
                    <a:pt x="10" y="35"/>
                  </a:lnTo>
                  <a:lnTo>
                    <a:pt x="21" y="21"/>
                  </a:lnTo>
                  <a:lnTo>
                    <a:pt x="36" y="9"/>
                  </a:lnTo>
                  <a:lnTo>
                    <a:pt x="53" y="2"/>
                  </a:lnTo>
                  <a:lnTo>
                    <a:pt x="72" y="0"/>
                  </a:lnTo>
                  <a:close/>
                </a:path>
              </a:pathLst>
            </a:custGeom>
            <a:solidFill>
              <a:srgbClr val="D0750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34">
              <a:extLst>
                <a:ext uri="{FF2B5EF4-FFF2-40B4-BE49-F238E27FC236}">
                  <a16:creationId xmlns:a16="http://schemas.microsoft.com/office/drawing/2014/main" id="{8DE09674-092C-4FBD-A789-206382FFE1B4}"/>
                </a:ext>
              </a:extLst>
            </p:cNvPr>
            <p:cNvSpPr>
              <a:spLocks/>
            </p:cNvSpPr>
            <p:nvPr/>
          </p:nvSpPr>
          <p:spPr bwMode="auto">
            <a:xfrm>
              <a:off x="7521576" y="3184525"/>
              <a:ext cx="22225" cy="20638"/>
            </a:xfrm>
            <a:custGeom>
              <a:avLst/>
              <a:gdLst>
                <a:gd name="T0" fmla="*/ 48 w 94"/>
                <a:gd name="T1" fmla="*/ 0 h 95"/>
                <a:gd name="T2" fmla="*/ 63 w 94"/>
                <a:gd name="T3" fmla="*/ 4 h 95"/>
                <a:gd name="T4" fmla="*/ 75 w 94"/>
                <a:gd name="T5" fmla="*/ 10 h 95"/>
                <a:gd name="T6" fmla="*/ 86 w 94"/>
                <a:gd name="T7" fmla="*/ 20 h 95"/>
                <a:gd name="T8" fmla="*/ 92 w 94"/>
                <a:gd name="T9" fmla="*/ 33 h 95"/>
                <a:gd name="T10" fmla="*/ 94 w 94"/>
                <a:gd name="T11" fmla="*/ 48 h 95"/>
                <a:gd name="T12" fmla="*/ 92 w 94"/>
                <a:gd name="T13" fmla="*/ 63 h 95"/>
                <a:gd name="T14" fmla="*/ 86 w 94"/>
                <a:gd name="T15" fmla="*/ 75 h 95"/>
                <a:gd name="T16" fmla="*/ 75 w 94"/>
                <a:gd name="T17" fmla="*/ 86 h 95"/>
                <a:gd name="T18" fmla="*/ 63 w 94"/>
                <a:gd name="T19" fmla="*/ 92 h 95"/>
                <a:gd name="T20" fmla="*/ 48 w 94"/>
                <a:gd name="T21" fmla="*/ 95 h 95"/>
                <a:gd name="T22" fmla="*/ 32 w 94"/>
                <a:gd name="T23" fmla="*/ 92 h 95"/>
                <a:gd name="T24" fmla="*/ 19 w 94"/>
                <a:gd name="T25" fmla="*/ 86 h 95"/>
                <a:gd name="T26" fmla="*/ 10 w 94"/>
                <a:gd name="T27" fmla="*/ 75 h 95"/>
                <a:gd name="T28" fmla="*/ 3 w 94"/>
                <a:gd name="T29" fmla="*/ 63 h 95"/>
                <a:gd name="T30" fmla="*/ 0 w 94"/>
                <a:gd name="T31" fmla="*/ 48 h 95"/>
                <a:gd name="T32" fmla="*/ 3 w 94"/>
                <a:gd name="T33" fmla="*/ 33 h 95"/>
                <a:gd name="T34" fmla="*/ 10 w 94"/>
                <a:gd name="T35" fmla="*/ 20 h 95"/>
                <a:gd name="T36" fmla="*/ 19 w 94"/>
                <a:gd name="T37" fmla="*/ 10 h 95"/>
                <a:gd name="T38" fmla="*/ 32 w 94"/>
                <a:gd name="T39" fmla="*/ 4 h 95"/>
                <a:gd name="T40" fmla="*/ 48 w 94"/>
                <a:gd name="T4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95">
                  <a:moveTo>
                    <a:pt x="48" y="0"/>
                  </a:moveTo>
                  <a:lnTo>
                    <a:pt x="63" y="4"/>
                  </a:lnTo>
                  <a:lnTo>
                    <a:pt x="75" y="10"/>
                  </a:lnTo>
                  <a:lnTo>
                    <a:pt x="86" y="20"/>
                  </a:lnTo>
                  <a:lnTo>
                    <a:pt x="92" y="33"/>
                  </a:lnTo>
                  <a:lnTo>
                    <a:pt x="94" y="48"/>
                  </a:lnTo>
                  <a:lnTo>
                    <a:pt x="92" y="63"/>
                  </a:lnTo>
                  <a:lnTo>
                    <a:pt x="86" y="75"/>
                  </a:lnTo>
                  <a:lnTo>
                    <a:pt x="75" y="86"/>
                  </a:lnTo>
                  <a:lnTo>
                    <a:pt x="63" y="92"/>
                  </a:lnTo>
                  <a:lnTo>
                    <a:pt x="48" y="95"/>
                  </a:lnTo>
                  <a:lnTo>
                    <a:pt x="32" y="92"/>
                  </a:lnTo>
                  <a:lnTo>
                    <a:pt x="19" y="86"/>
                  </a:lnTo>
                  <a:lnTo>
                    <a:pt x="10" y="75"/>
                  </a:lnTo>
                  <a:lnTo>
                    <a:pt x="3" y="63"/>
                  </a:lnTo>
                  <a:lnTo>
                    <a:pt x="0" y="48"/>
                  </a:lnTo>
                  <a:lnTo>
                    <a:pt x="3" y="33"/>
                  </a:lnTo>
                  <a:lnTo>
                    <a:pt x="10" y="20"/>
                  </a:lnTo>
                  <a:lnTo>
                    <a:pt x="19" y="10"/>
                  </a:lnTo>
                  <a:lnTo>
                    <a:pt x="32" y="4"/>
                  </a:lnTo>
                  <a:lnTo>
                    <a:pt x="48" y="0"/>
                  </a:lnTo>
                  <a:close/>
                </a:path>
              </a:pathLst>
            </a:custGeom>
            <a:solidFill>
              <a:srgbClr val="007AC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35">
              <a:extLst>
                <a:ext uri="{FF2B5EF4-FFF2-40B4-BE49-F238E27FC236}">
                  <a16:creationId xmlns:a16="http://schemas.microsoft.com/office/drawing/2014/main" id="{91FC3068-0A16-4DB3-9383-D7B0D2A153C4}"/>
                </a:ext>
              </a:extLst>
            </p:cNvPr>
            <p:cNvSpPr>
              <a:spLocks/>
            </p:cNvSpPr>
            <p:nvPr/>
          </p:nvSpPr>
          <p:spPr bwMode="auto">
            <a:xfrm>
              <a:off x="7727951" y="3268663"/>
              <a:ext cx="22225" cy="20638"/>
            </a:xfrm>
            <a:custGeom>
              <a:avLst/>
              <a:gdLst>
                <a:gd name="T0" fmla="*/ 47 w 95"/>
                <a:gd name="T1" fmla="*/ 0 h 94"/>
                <a:gd name="T2" fmla="*/ 62 w 95"/>
                <a:gd name="T3" fmla="*/ 2 h 94"/>
                <a:gd name="T4" fmla="*/ 75 w 95"/>
                <a:gd name="T5" fmla="*/ 9 h 94"/>
                <a:gd name="T6" fmla="*/ 86 w 95"/>
                <a:gd name="T7" fmla="*/ 19 h 94"/>
                <a:gd name="T8" fmla="*/ 92 w 95"/>
                <a:gd name="T9" fmla="*/ 32 h 94"/>
                <a:gd name="T10" fmla="*/ 95 w 95"/>
                <a:gd name="T11" fmla="*/ 47 h 94"/>
                <a:gd name="T12" fmla="*/ 92 w 95"/>
                <a:gd name="T13" fmla="*/ 61 h 94"/>
                <a:gd name="T14" fmla="*/ 86 w 95"/>
                <a:gd name="T15" fmla="*/ 75 h 94"/>
                <a:gd name="T16" fmla="*/ 75 w 95"/>
                <a:gd name="T17" fmla="*/ 85 h 94"/>
                <a:gd name="T18" fmla="*/ 62 w 95"/>
                <a:gd name="T19" fmla="*/ 92 h 94"/>
                <a:gd name="T20" fmla="*/ 47 w 95"/>
                <a:gd name="T21" fmla="*/ 94 h 94"/>
                <a:gd name="T22" fmla="*/ 33 w 95"/>
                <a:gd name="T23" fmla="*/ 92 h 94"/>
                <a:gd name="T24" fmla="*/ 20 w 95"/>
                <a:gd name="T25" fmla="*/ 85 h 94"/>
                <a:gd name="T26" fmla="*/ 9 w 95"/>
                <a:gd name="T27" fmla="*/ 75 h 94"/>
                <a:gd name="T28" fmla="*/ 3 w 95"/>
                <a:gd name="T29" fmla="*/ 61 h 94"/>
                <a:gd name="T30" fmla="*/ 0 w 95"/>
                <a:gd name="T31" fmla="*/ 47 h 94"/>
                <a:gd name="T32" fmla="*/ 3 w 95"/>
                <a:gd name="T33" fmla="*/ 32 h 94"/>
                <a:gd name="T34" fmla="*/ 9 w 95"/>
                <a:gd name="T35" fmla="*/ 19 h 94"/>
                <a:gd name="T36" fmla="*/ 20 w 95"/>
                <a:gd name="T37" fmla="*/ 9 h 94"/>
                <a:gd name="T38" fmla="*/ 33 w 95"/>
                <a:gd name="T39" fmla="*/ 2 h 94"/>
                <a:gd name="T40" fmla="*/ 47 w 95"/>
                <a:gd name="T4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94">
                  <a:moveTo>
                    <a:pt x="47" y="0"/>
                  </a:moveTo>
                  <a:lnTo>
                    <a:pt x="62" y="2"/>
                  </a:lnTo>
                  <a:lnTo>
                    <a:pt x="75" y="9"/>
                  </a:lnTo>
                  <a:lnTo>
                    <a:pt x="86" y="19"/>
                  </a:lnTo>
                  <a:lnTo>
                    <a:pt x="92" y="32"/>
                  </a:lnTo>
                  <a:lnTo>
                    <a:pt x="95" y="47"/>
                  </a:lnTo>
                  <a:lnTo>
                    <a:pt x="92" y="61"/>
                  </a:lnTo>
                  <a:lnTo>
                    <a:pt x="86" y="75"/>
                  </a:lnTo>
                  <a:lnTo>
                    <a:pt x="75" y="85"/>
                  </a:lnTo>
                  <a:lnTo>
                    <a:pt x="62" y="92"/>
                  </a:lnTo>
                  <a:lnTo>
                    <a:pt x="47" y="94"/>
                  </a:lnTo>
                  <a:lnTo>
                    <a:pt x="33" y="92"/>
                  </a:lnTo>
                  <a:lnTo>
                    <a:pt x="20" y="85"/>
                  </a:lnTo>
                  <a:lnTo>
                    <a:pt x="9" y="75"/>
                  </a:lnTo>
                  <a:lnTo>
                    <a:pt x="3" y="61"/>
                  </a:lnTo>
                  <a:lnTo>
                    <a:pt x="0" y="47"/>
                  </a:lnTo>
                  <a:lnTo>
                    <a:pt x="3" y="32"/>
                  </a:lnTo>
                  <a:lnTo>
                    <a:pt x="9" y="19"/>
                  </a:lnTo>
                  <a:lnTo>
                    <a:pt x="20" y="9"/>
                  </a:lnTo>
                  <a:lnTo>
                    <a:pt x="33" y="2"/>
                  </a:lnTo>
                  <a:lnTo>
                    <a:pt x="47" y="0"/>
                  </a:lnTo>
                  <a:close/>
                </a:path>
              </a:pathLst>
            </a:custGeom>
            <a:solidFill>
              <a:srgbClr val="F7FF7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36">
              <a:extLst>
                <a:ext uri="{FF2B5EF4-FFF2-40B4-BE49-F238E27FC236}">
                  <a16:creationId xmlns:a16="http://schemas.microsoft.com/office/drawing/2014/main" id="{A4369630-E746-4929-B7D8-74F572B7222F}"/>
                </a:ext>
              </a:extLst>
            </p:cNvPr>
            <p:cNvSpPr>
              <a:spLocks/>
            </p:cNvSpPr>
            <p:nvPr/>
          </p:nvSpPr>
          <p:spPr bwMode="auto">
            <a:xfrm>
              <a:off x="7789863" y="3219450"/>
              <a:ext cx="52388" cy="128588"/>
            </a:xfrm>
            <a:custGeom>
              <a:avLst/>
              <a:gdLst>
                <a:gd name="T0" fmla="*/ 235 w 235"/>
                <a:gd name="T1" fmla="*/ 0 h 568"/>
                <a:gd name="T2" fmla="*/ 235 w 235"/>
                <a:gd name="T3" fmla="*/ 568 h 568"/>
                <a:gd name="T4" fmla="*/ 19 w 235"/>
                <a:gd name="T5" fmla="*/ 568 h 568"/>
                <a:gd name="T6" fmla="*/ 15 w 235"/>
                <a:gd name="T7" fmla="*/ 568 h 568"/>
                <a:gd name="T8" fmla="*/ 9 w 235"/>
                <a:gd name="T9" fmla="*/ 567 h 568"/>
                <a:gd name="T10" fmla="*/ 4 w 235"/>
                <a:gd name="T11" fmla="*/ 567 h 568"/>
                <a:gd name="T12" fmla="*/ 0 w 235"/>
                <a:gd name="T13" fmla="*/ 568 h 568"/>
                <a:gd name="T14" fmla="*/ 10 w 235"/>
                <a:gd name="T15" fmla="*/ 554 h 568"/>
                <a:gd name="T16" fmla="*/ 17 w 235"/>
                <a:gd name="T17" fmla="*/ 538 h 568"/>
                <a:gd name="T18" fmla="*/ 24 w 235"/>
                <a:gd name="T19" fmla="*/ 522 h 568"/>
                <a:gd name="T20" fmla="*/ 29 w 235"/>
                <a:gd name="T21" fmla="*/ 490 h 568"/>
                <a:gd name="T22" fmla="*/ 31 w 235"/>
                <a:gd name="T23" fmla="*/ 458 h 568"/>
                <a:gd name="T24" fmla="*/ 32 w 235"/>
                <a:gd name="T25" fmla="*/ 426 h 568"/>
                <a:gd name="T26" fmla="*/ 33 w 235"/>
                <a:gd name="T27" fmla="*/ 402 h 568"/>
                <a:gd name="T28" fmla="*/ 36 w 235"/>
                <a:gd name="T29" fmla="*/ 378 h 568"/>
                <a:gd name="T30" fmla="*/ 43 w 235"/>
                <a:gd name="T31" fmla="*/ 355 h 568"/>
                <a:gd name="T32" fmla="*/ 52 w 235"/>
                <a:gd name="T33" fmla="*/ 332 h 568"/>
                <a:gd name="T34" fmla="*/ 66 w 235"/>
                <a:gd name="T35" fmla="*/ 312 h 568"/>
                <a:gd name="T36" fmla="*/ 83 w 235"/>
                <a:gd name="T37" fmla="*/ 293 h 568"/>
                <a:gd name="T38" fmla="*/ 102 w 235"/>
                <a:gd name="T39" fmla="*/ 275 h 568"/>
                <a:gd name="T40" fmla="*/ 121 w 235"/>
                <a:gd name="T41" fmla="*/ 258 h 568"/>
                <a:gd name="T42" fmla="*/ 139 w 235"/>
                <a:gd name="T43" fmla="*/ 239 h 568"/>
                <a:gd name="T44" fmla="*/ 154 w 235"/>
                <a:gd name="T45" fmla="*/ 218 h 568"/>
                <a:gd name="T46" fmla="*/ 178 w 235"/>
                <a:gd name="T47" fmla="*/ 176 h 568"/>
                <a:gd name="T48" fmla="*/ 185 w 235"/>
                <a:gd name="T49" fmla="*/ 159 h 568"/>
                <a:gd name="T50" fmla="*/ 192 w 235"/>
                <a:gd name="T51" fmla="*/ 140 h 568"/>
                <a:gd name="T52" fmla="*/ 196 w 235"/>
                <a:gd name="T53" fmla="*/ 122 h 568"/>
                <a:gd name="T54" fmla="*/ 234 w 235"/>
                <a:gd name="T55" fmla="*/ 3 h 568"/>
                <a:gd name="T56" fmla="*/ 234 w 235"/>
                <a:gd name="T57" fmla="*/ 2 h 568"/>
                <a:gd name="T58" fmla="*/ 235 w 235"/>
                <a:gd name="T59"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5" h="568">
                  <a:moveTo>
                    <a:pt x="235" y="0"/>
                  </a:moveTo>
                  <a:lnTo>
                    <a:pt x="235" y="568"/>
                  </a:lnTo>
                  <a:lnTo>
                    <a:pt x="19" y="568"/>
                  </a:lnTo>
                  <a:lnTo>
                    <a:pt x="15" y="568"/>
                  </a:lnTo>
                  <a:lnTo>
                    <a:pt x="9" y="567"/>
                  </a:lnTo>
                  <a:lnTo>
                    <a:pt x="4" y="567"/>
                  </a:lnTo>
                  <a:lnTo>
                    <a:pt x="0" y="568"/>
                  </a:lnTo>
                  <a:lnTo>
                    <a:pt x="10" y="554"/>
                  </a:lnTo>
                  <a:lnTo>
                    <a:pt x="17" y="538"/>
                  </a:lnTo>
                  <a:lnTo>
                    <a:pt x="24" y="522"/>
                  </a:lnTo>
                  <a:lnTo>
                    <a:pt x="29" y="490"/>
                  </a:lnTo>
                  <a:lnTo>
                    <a:pt x="31" y="458"/>
                  </a:lnTo>
                  <a:lnTo>
                    <a:pt x="32" y="426"/>
                  </a:lnTo>
                  <a:lnTo>
                    <a:pt x="33" y="402"/>
                  </a:lnTo>
                  <a:lnTo>
                    <a:pt x="36" y="378"/>
                  </a:lnTo>
                  <a:lnTo>
                    <a:pt x="43" y="355"/>
                  </a:lnTo>
                  <a:lnTo>
                    <a:pt x="52" y="332"/>
                  </a:lnTo>
                  <a:lnTo>
                    <a:pt x="66" y="312"/>
                  </a:lnTo>
                  <a:lnTo>
                    <a:pt x="83" y="293"/>
                  </a:lnTo>
                  <a:lnTo>
                    <a:pt x="102" y="275"/>
                  </a:lnTo>
                  <a:lnTo>
                    <a:pt x="121" y="258"/>
                  </a:lnTo>
                  <a:lnTo>
                    <a:pt x="139" y="239"/>
                  </a:lnTo>
                  <a:lnTo>
                    <a:pt x="154" y="218"/>
                  </a:lnTo>
                  <a:lnTo>
                    <a:pt x="178" y="176"/>
                  </a:lnTo>
                  <a:lnTo>
                    <a:pt x="185" y="159"/>
                  </a:lnTo>
                  <a:lnTo>
                    <a:pt x="192" y="140"/>
                  </a:lnTo>
                  <a:lnTo>
                    <a:pt x="196" y="122"/>
                  </a:lnTo>
                  <a:lnTo>
                    <a:pt x="234" y="3"/>
                  </a:lnTo>
                  <a:lnTo>
                    <a:pt x="234" y="2"/>
                  </a:lnTo>
                  <a:lnTo>
                    <a:pt x="235" y="0"/>
                  </a:lnTo>
                  <a:close/>
                </a:path>
              </a:pathLst>
            </a:custGeom>
            <a:solidFill>
              <a:srgbClr val="FAD15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4658373"/>
      </p:ext>
    </p:extLst>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C2FDB0E-8C5D-47D6-B5E5-525060B705C1}"/>
              </a:ext>
            </a:extLst>
          </p:cNvPr>
          <p:cNvGrpSpPr/>
          <p:nvPr/>
        </p:nvGrpSpPr>
        <p:grpSpPr>
          <a:xfrm>
            <a:off x="-43251" y="0"/>
            <a:ext cx="12252401" cy="6858000"/>
            <a:chOff x="-43251" y="0"/>
            <a:chExt cx="12252401" cy="6858000"/>
          </a:xfrm>
        </p:grpSpPr>
        <p:sp>
          <p:nvSpPr>
            <p:cNvPr id="7" name="Rectangle 6">
              <a:extLst>
                <a:ext uri="{FF2B5EF4-FFF2-40B4-BE49-F238E27FC236}">
                  <a16:creationId xmlns:a16="http://schemas.microsoft.com/office/drawing/2014/main" id="{607FE14A-2B3B-4CD3-BD46-AC73EF6B123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keyart3">
              <a:extLst>
                <a:ext uri="{FF2B5EF4-FFF2-40B4-BE49-F238E27FC236}">
                  <a16:creationId xmlns:a16="http://schemas.microsoft.com/office/drawing/2014/main" id="{956AD74D-4931-45B5-90CB-47BAA04AE5D2}"/>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0" name="shading (lower right)">
              <a:extLst>
                <a:ext uri="{FF2B5EF4-FFF2-40B4-BE49-F238E27FC236}">
                  <a16:creationId xmlns:a16="http://schemas.microsoft.com/office/drawing/2014/main" id="{C5C4C94A-7A9E-45E6-A4C9-48B6697AD4A9}"/>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p:txBody>
          <a:bodyPr/>
          <a:lstStyle/>
          <a:p>
            <a:r>
              <a:rPr lang="en-US" dirty="0"/>
              <a:t>Edit Operations – Edit Operation Types</a:t>
            </a:r>
          </a:p>
        </p:txBody>
      </p:sp>
      <p:sp>
        <p:nvSpPr>
          <p:cNvPr id="4" name="Content Placeholder 3"/>
          <p:cNvSpPr>
            <a:spLocks noGrp="1"/>
          </p:cNvSpPr>
          <p:nvPr>
            <p:ph sz="quarter" idx="12"/>
          </p:nvPr>
        </p:nvSpPr>
        <p:spPr>
          <a:xfrm>
            <a:off x="789709" y="1326084"/>
            <a:ext cx="10369296" cy="5246910"/>
          </a:xfrm>
        </p:spPr>
        <p:txBody>
          <a:bodyPr/>
          <a:lstStyle/>
          <a:p>
            <a:r>
              <a:rPr lang="en-US" dirty="0"/>
              <a:t>Summary of characteristics by Long and Short type</a:t>
            </a:r>
          </a:p>
          <a:p>
            <a:endParaRPr lang="en-US" dirty="0"/>
          </a:p>
          <a:p>
            <a:endParaRPr lang="en-US" dirty="0"/>
          </a:p>
          <a:p>
            <a:endParaRPr lang="en-US" dirty="0"/>
          </a:p>
          <a:p>
            <a:endParaRPr lang="en-US" dirty="0"/>
          </a:p>
          <a:p>
            <a:endParaRPr lang="en-US" dirty="0"/>
          </a:p>
          <a:p>
            <a:endParaRPr lang="en-US" dirty="0"/>
          </a:p>
          <a:p>
            <a:endParaRPr lang="en-US" sz="1200" dirty="0"/>
          </a:p>
          <a:p>
            <a:endParaRPr lang="en-US" b="0" dirty="0"/>
          </a:p>
          <a:p>
            <a:endParaRPr lang="en-US" dirty="0"/>
          </a:p>
          <a:p>
            <a:endParaRPr lang="en-US" dirty="0"/>
          </a:p>
          <a:p>
            <a:pPr marL="0" indent="0">
              <a:buNone/>
            </a:pPr>
            <a:endParaRPr lang="en-US" sz="1200" dirty="0"/>
          </a:p>
          <a:p>
            <a:pPr marL="0" indent="0" algn="ctr">
              <a:buNone/>
            </a:pPr>
            <a:r>
              <a:rPr lang="en-US" sz="1800" dirty="0"/>
              <a:t>*Default on branch versioned has short transaction semantics</a:t>
            </a:r>
          </a:p>
          <a:p>
            <a:endParaRPr lang="en-US" dirty="0"/>
          </a:p>
        </p:txBody>
      </p:sp>
      <p:graphicFrame>
        <p:nvGraphicFramePr>
          <p:cNvPr id="9" name="Table 8"/>
          <p:cNvGraphicFramePr>
            <a:graphicFrameLocks noGrp="1"/>
          </p:cNvGraphicFramePr>
          <p:nvPr>
            <p:extLst/>
          </p:nvPr>
        </p:nvGraphicFramePr>
        <p:xfrm>
          <a:off x="1899670" y="1845129"/>
          <a:ext cx="8509796" cy="2321162"/>
        </p:xfrm>
        <a:graphic>
          <a:graphicData uri="http://schemas.openxmlformats.org/drawingml/2006/table">
            <a:tbl>
              <a:tblPr firstRow="1" firstCol="1" bandRow="1">
                <a:tableStyleId>{5C22544A-7EE6-4342-B048-85BDC9FD1C3A}</a:tableStyleId>
              </a:tblPr>
              <a:tblGrid>
                <a:gridCol w="2127449">
                  <a:extLst>
                    <a:ext uri="{9D8B030D-6E8A-4147-A177-3AD203B41FA5}">
                      <a16:colId xmlns:a16="http://schemas.microsoft.com/office/drawing/2014/main" val="20000"/>
                    </a:ext>
                  </a:extLst>
                </a:gridCol>
                <a:gridCol w="2127449">
                  <a:extLst>
                    <a:ext uri="{9D8B030D-6E8A-4147-A177-3AD203B41FA5}">
                      <a16:colId xmlns:a16="http://schemas.microsoft.com/office/drawing/2014/main" val="20001"/>
                    </a:ext>
                  </a:extLst>
                </a:gridCol>
                <a:gridCol w="2127449">
                  <a:extLst>
                    <a:ext uri="{9D8B030D-6E8A-4147-A177-3AD203B41FA5}">
                      <a16:colId xmlns:a16="http://schemas.microsoft.com/office/drawing/2014/main" val="20002"/>
                    </a:ext>
                  </a:extLst>
                </a:gridCol>
                <a:gridCol w="2127449">
                  <a:extLst>
                    <a:ext uri="{9D8B030D-6E8A-4147-A177-3AD203B41FA5}">
                      <a16:colId xmlns:a16="http://schemas.microsoft.com/office/drawing/2014/main" val="20003"/>
                    </a:ext>
                  </a:extLst>
                </a:gridCol>
              </a:tblGrid>
              <a:tr h="456232">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600" dirty="0">
                          <a:effectLst/>
                        </a:rPr>
                        <a:t>Cancel Edit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600" dirty="0">
                          <a:effectLst/>
                        </a:rPr>
                        <a:t>Undo/Redo</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600" dirty="0">
                          <a:effectLst/>
                        </a:rPr>
                        <a:t>Save/Discard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0000"/>
                  </a:ext>
                </a:extLst>
              </a:tr>
              <a:tr h="599946">
                <a:tc>
                  <a:txBody>
                    <a:bodyPr/>
                    <a:lstStyle/>
                    <a:p>
                      <a:pPr marL="0" marR="0">
                        <a:lnSpc>
                          <a:spcPct val="107000"/>
                        </a:lnSpc>
                        <a:spcBef>
                          <a:spcPts val="0"/>
                        </a:spcBef>
                        <a:spcAft>
                          <a:spcPts val="0"/>
                        </a:spcAft>
                      </a:pPr>
                      <a:r>
                        <a:rPr lang="en-US" sz="1600" dirty="0">
                          <a:effectLst/>
                        </a:rPr>
                        <a:t>Feature Service*</a:t>
                      </a:r>
                    </a:p>
                    <a:p>
                      <a:pPr marL="0" marR="0">
                        <a:lnSpc>
                          <a:spcPct val="107000"/>
                        </a:lnSpc>
                        <a:spcBef>
                          <a:spcPts val="0"/>
                        </a:spcBef>
                        <a:spcAft>
                          <a:spcPts val="0"/>
                        </a:spcAft>
                      </a:pPr>
                      <a:r>
                        <a:rPr lang="en-US" sz="1600" dirty="0">
                          <a:effectLst/>
                        </a:rPr>
                        <a:t>Branch Versioned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70C0"/>
                    </a:solidFill>
                  </a:tcPr>
                </a:tc>
                <a:tc>
                  <a:txBody>
                    <a:bodyPr/>
                    <a:lstStyle/>
                    <a:p>
                      <a:pPr marL="0" marR="0">
                        <a:lnSpc>
                          <a:spcPct val="107000"/>
                        </a:lnSpc>
                        <a:spcBef>
                          <a:spcPts val="0"/>
                        </a:spcBef>
                        <a:spcAft>
                          <a:spcPts val="0"/>
                        </a:spcAft>
                      </a:pPr>
                      <a:r>
                        <a:rPr lang="en-US" sz="1600" b="1" dirty="0">
                          <a:solidFill>
                            <a:schemeClr val="tx1"/>
                          </a:solidFill>
                          <a:effectLst/>
                        </a:rPr>
                        <a:t>Yes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600" b="1" dirty="0">
                          <a:solidFill>
                            <a:schemeClr val="tx1"/>
                          </a:solidFill>
                          <a:effectLst/>
                        </a:rPr>
                        <a:t>Yes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600" b="1" dirty="0">
                          <a:solidFill>
                            <a:schemeClr val="tx1"/>
                          </a:solidFill>
                          <a:effectLst/>
                        </a:rPr>
                        <a:t>Yes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extLst>
                  <a:ext uri="{0D108BD9-81ED-4DB2-BD59-A6C34878D82A}">
                    <a16:rowId xmlns:a16="http://schemas.microsoft.com/office/drawing/2014/main" val="10004"/>
                  </a:ext>
                </a:extLst>
              </a:tr>
              <a:tr h="211715">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600" b="1" dirty="0">
                          <a:solidFill>
                            <a:schemeClr val="tx1"/>
                          </a:solidFill>
                          <a:effectLst/>
                        </a:rPr>
                        <a:t> </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600" b="1" dirty="0">
                          <a:solidFill>
                            <a:schemeClr val="tx1"/>
                          </a:solidFill>
                          <a:effectLst/>
                        </a:rPr>
                        <a:t> </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600" b="1" dirty="0">
                          <a:solidFill>
                            <a:schemeClr val="tx1"/>
                          </a:solidFill>
                          <a:effectLst/>
                        </a:rPr>
                        <a:t> </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0005"/>
                  </a:ext>
                </a:extLst>
              </a:tr>
              <a:tr h="434634">
                <a:tc>
                  <a:txBody>
                    <a:bodyPr/>
                    <a:lstStyle/>
                    <a:p>
                      <a:pPr marL="0" marR="0">
                        <a:lnSpc>
                          <a:spcPct val="107000"/>
                        </a:lnSpc>
                        <a:spcBef>
                          <a:spcPts val="0"/>
                        </a:spcBef>
                        <a:spcAft>
                          <a:spcPts val="0"/>
                        </a:spcAft>
                      </a:pPr>
                      <a:r>
                        <a:rPr lang="en-US" sz="1600" dirty="0">
                          <a:effectLst/>
                        </a:rPr>
                        <a:t>Feature Service</a:t>
                      </a:r>
                    </a:p>
                    <a:p>
                      <a:pPr marL="0" marR="0">
                        <a:lnSpc>
                          <a:spcPct val="107000"/>
                        </a:lnSpc>
                        <a:spcBef>
                          <a:spcPts val="0"/>
                        </a:spcBef>
                        <a:spcAft>
                          <a:spcPts val="0"/>
                        </a:spcAft>
                      </a:pPr>
                      <a:r>
                        <a:rPr lang="en-US" sz="1600" dirty="0">
                          <a:effectLst/>
                        </a:rPr>
                        <a:t>Hosted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7B0B1"/>
                    </a:solidFill>
                  </a:tcPr>
                </a:tc>
                <a:tc>
                  <a:txBody>
                    <a:bodyPr/>
                    <a:lstStyle/>
                    <a:p>
                      <a:pPr marL="0" marR="0">
                        <a:lnSpc>
                          <a:spcPct val="107000"/>
                        </a:lnSpc>
                        <a:spcBef>
                          <a:spcPts val="0"/>
                        </a:spcBef>
                        <a:spcAft>
                          <a:spcPts val="0"/>
                        </a:spcAft>
                      </a:pPr>
                      <a:r>
                        <a:rPr lang="en-US" sz="1600" b="1" dirty="0">
                          <a:solidFill>
                            <a:schemeClr val="tx1"/>
                          </a:solidFill>
                          <a:effectLst/>
                        </a:rPr>
                        <a:t>Partial</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9A035"/>
                    </a:solidFill>
                  </a:tcPr>
                </a:tc>
                <a:tc>
                  <a:txBody>
                    <a:bodyPr/>
                    <a:lstStyle/>
                    <a:p>
                      <a:pPr marL="0" marR="0">
                        <a:lnSpc>
                          <a:spcPct val="107000"/>
                        </a:lnSpc>
                        <a:spcBef>
                          <a:spcPts val="0"/>
                        </a:spcBef>
                        <a:spcAft>
                          <a:spcPts val="0"/>
                        </a:spcAft>
                      </a:pPr>
                      <a:r>
                        <a:rPr lang="en-US" sz="1600" b="1">
                          <a:solidFill>
                            <a:schemeClr val="tx1"/>
                          </a:solidFill>
                          <a:effectLst/>
                        </a:rPr>
                        <a:t>No</a:t>
                      </a:r>
                      <a:endParaRPr lang="en-US" sz="16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3">
                        <a:lumMod val="75000"/>
                      </a:schemeClr>
                    </a:solidFill>
                  </a:tcPr>
                </a:tc>
                <a:tc>
                  <a:txBody>
                    <a:bodyPr/>
                    <a:lstStyle/>
                    <a:p>
                      <a:pPr marL="0" marR="0">
                        <a:lnSpc>
                          <a:spcPct val="107000"/>
                        </a:lnSpc>
                        <a:spcBef>
                          <a:spcPts val="0"/>
                        </a:spcBef>
                        <a:spcAft>
                          <a:spcPts val="0"/>
                        </a:spcAft>
                      </a:pPr>
                      <a:r>
                        <a:rPr lang="en-US" sz="1600" b="1" dirty="0">
                          <a:solidFill>
                            <a:schemeClr val="tx1"/>
                          </a:solidFill>
                          <a:effectLst/>
                        </a:rPr>
                        <a:t>No</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3">
                        <a:lumMod val="75000"/>
                      </a:schemeClr>
                    </a:solidFill>
                  </a:tcPr>
                </a:tc>
                <a:extLst>
                  <a:ext uri="{0D108BD9-81ED-4DB2-BD59-A6C34878D82A}">
                    <a16:rowId xmlns:a16="http://schemas.microsoft.com/office/drawing/2014/main" val="10007"/>
                  </a:ext>
                </a:extLst>
              </a:tr>
              <a:tr h="434634">
                <a:tc>
                  <a:txBody>
                    <a:bodyPr/>
                    <a:lstStyle/>
                    <a:p>
                      <a:pPr marL="0" marR="0">
                        <a:lnSpc>
                          <a:spcPct val="107000"/>
                        </a:lnSpc>
                        <a:spcBef>
                          <a:spcPts val="0"/>
                        </a:spcBef>
                        <a:spcAft>
                          <a:spcPts val="0"/>
                        </a:spcAft>
                      </a:pPr>
                      <a:r>
                        <a:rPr lang="en-US" sz="1600" dirty="0">
                          <a:effectLst/>
                        </a:rPr>
                        <a:t>Feature Service</a:t>
                      </a:r>
                    </a:p>
                    <a:p>
                      <a:pPr marL="0" marR="0">
                        <a:lnSpc>
                          <a:spcPct val="107000"/>
                        </a:lnSpc>
                        <a:spcBef>
                          <a:spcPts val="0"/>
                        </a:spcBef>
                        <a:spcAft>
                          <a:spcPts val="0"/>
                        </a:spcAft>
                      </a:pPr>
                      <a:r>
                        <a:rPr lang="en-US" sz="1600" dirty="0">
                          <a:effectLst/>
                        </a:rPr>
                        <a:t>“Standard”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7B0B1"/>
                    </a:solidFill>
                  </a:tcPr>
                </a:tc>
                <a:tc>
                  <a:txBody>
                    <a:bodyPr/>
                    <a:lstStyle/>
                    <a:p>
                      <a:pPr marL="0" marR="0">
                        <a:lnSpc>
                          <a:spcPct val="107000"/>
                        </a:lnSpc>
                        <a:spcBef>
                          <a:spcPts val="0"/>
                        </a:spcBef>
                        <a:spcAft>
                          <a:spcPts val="0"/>
                        </a:spcAft>
                      </a:pPr>
                      <a:r>
                        <a:rPr lang="en-US" sz="1600" b="1" dirty="0">
                          <a:solidFill>
                            <a:schemeClr val="tx1"/>
                          </a:solidFill>
                          <a:effectLst/>
                        </a:rPr>
                        <a:t>Partial</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9A035"/>
                    </a:solidFill>
                  </a:tcPr>
                </a:tc>
                <a:tc>
                  <a:txBody>
                    <a:bodyPr/>
                    <a:lstStyle/>
                    <a:p>
                      <a:pPr marL="0" marR="0">
                        <a:lnSpc>
                          <a:spcPct val="107000"/>
                        </a:lnSpc>
                        <a:spcBef>
                          <a:spcPts val="0"/>
                        </a:spcBef>
                        <a:spcAft>
                          <a:spcPts val="0"/>
                        </a:spcAft>
                      </a:pPr>
                      <a:r>
                        <a:rPr lang="en-US" sz="1600" b="1">
                          <a:solidFill>
                            <a:schemeClr val="tx1"/>
                          </a:solidFill>
                          <a:effectLst/>
                        </a:rPr>
                        <a:t>No</a:t>
                      </a:r>
                      <a:endParaRPr lang="en-US" sz="16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3">
                        <a:lumMod val="75000"/>
                      </a:schemeClr>
                    </a:solidFill>
                  </a:tcPr>
                </a:tc>
                <a:tc>
                  <a:txBody>
                    <a:bodyPr/>
                    <a:lstStyle/>
                    <a:p>
                      <a:pPr marL="0" marR="0">
                        <a:lnSpc>
                          <a:spcPct val="107000"/>
                        </a:lnSpc>
                        <a:spcBef>
                          <a:spcPts val="0"/>
                        </a:spcBef>
                        <a:spcAft>
                          <a:spcPts val="0"/>
                        </a:spcAft>
                      </a:pPr>
                      <a:r>
                        <a:rPr lang="en-US" sz="1600" b="1" dirty="0">
                          <a:solidFill>
                            <a:schemeClr val="tx1"/>
                          </a:solidFill>
                          <a:effectLst/>
                        </a:rPr>
                        <a:t>No</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3">
                        <a:lumMod val="7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627832047"/>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5AF99ED-DC17-4C81-8964-A8DD967B57E2}"/>
              </a:ext>
            </a:extLst>
          </p:cNvPr>
          <p:cNvGrpSpPr/>
          <p:nvPr/>
        </p:nvGrpSpPr>
        <p:grpSpPr>
          <a:xfrm>
            <a:off x="-43251" y="0"/>
            <a:ext cx="12252401" cy="6858000"/>
            <a:chOff x="-43251" y="0"/>
            <a:chExt cx="12252401" cy="6858000"/>
          </a:xfrm>
        </p:grpSpPr>
        <p:sp>
          <p:nvSpPr>
            <p:cNvPr id="8" name="Rectangle 7">
              <a:extLst>
                <a:ext uri="{FF2B5EF4-FFF2-40B4-BE49-F238E27FC236}">
                  <a16:creationId xmlns:a16="http://schemas.microsoft.com/office/drawing/2014/main" id="{BFCA36E1-EADC-4314-9E7C-CD7B427C1C8D}"/>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keyart3">
              <a:extLst>
                <a:ext uri="{FF2B5EF4-FFF2-40B4-BE49-F238E27FC236}">
                  <a16:creationId xmlns:a16="http://schemas.microsoft.com/office/drawing/2014/main" id="{B9EF1EA1-5E9C-466F-BE8F-929229950B2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0" name="shading (lower right)">
              <a:extLst>
                <a:ext uri="{FF2B5EF4-FFF2-40B4-BE49-F238E27FC236}">
                  <a16:creationId xmlns:a16="http://schemas.microsoft.com/office/drawing/2014/main" id="{F4613FB4-1105-4077-A488-AF2B120F4875}"/>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a:xfrm>
            <a:off x="682625" y="682625"/>
            <a:ext cx="10826496" cy="369332"/>
          </a:xfrm>
        </p:spPr>
        <p:txBody>
          <a:bodyPr/>
          <a:lstStyle/>
          <a:p>
            <a:r>
              <a:rPr lang="en-US" dirty="0" err="1"/>
              <a:t>EditOperations</a:t>
            </a:r>
            <a:r>
              <a:rPr lang="en-US" dirty="0"/>
              <a:t> – </a:t>
            </a:r>
            <a:r>
              <a:rPr lang="en-US" dirty="0" err="1"/>
              <a:t>CancelEdit</a:t>
            </a:r>
            <a:r>
              <a:rPr lang="en-US" dirty="0"/>
              <a:t> for Feature Services</a:t>
            </a:r>
          </a:p>
        </p:txBody>
      </p:sp>
      <p:sp>
        <p:nvSpPr>
          <p:cNvPr id="4" name="Content Placeholder 3"/>
          <p:cNvSpPr>
            <a:spLocks noGrp="1"/>
          </p:cNvSpPr>
          <p:nvPr>
            <p:ph sz="quarter" idx="12"/>
          </p:nvPr>
        </p:nvSpPr>
        <p:spPr>
          <a:xfrm>
            <a:off x="682625" y="1455519"/>
            <a:ext cx="10369296" cy="3427413"/>
          </a:xfrm>
        </p:spPr>
        <p:txBody>
          <a:bodyPr/>
          <a:lstStyle/>
          <a:p>
            <a:r>
              <a:rPr lang="en-US" dirty="0"/>
              <a:t>Divide Feature Services into two categories:</a:t>
            </a:r>
          </a:p>
          <a:p>
            <a:pPr lvl="1"/>
            <a:r>
              <a:rPr lang="en-US" dirty="0"/>
              <a:t>Those “buddied” with a Version Management Service</a:t>
            </a:r>
          </a:p>
          <a:p>
            <a:pPr lvl="2"/>
            <a:r>
              <a:rPr lang="en-US" dirty="0"/>
              <a:t>Branch Versioned</a:t>
            </a:r>
          </a:p>
          <a:p>
            <a:pPr lvl="1"/>
            <a:r>
              <a:rPr lang="en-US" dirty="0"/>
              <a:t>Those without a buddy Version Management Service</a:t>
            </a:r>
          </a:p>
          <a:p>
            <a:pPr lvl="2"/>
            <a:r>
              <a:rPr lang="en-US" dirty="0"/>
              <a:t>Everything else: Hosted, Standard (whether connected to a version or not)</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1" algn="ctr"/>
            <a:r>
              <a:rPr lang="en-US" sz="1600" dirty="0"/>
              <a:t>*Might be bug. Cancel edit does not cancel.</a:t>
            </a:r>
          </a:p>
        </p:txBody>
      </p:sp>
      <p:graphicFrame>
        <p:nvGraphicFramePr>
          <p:cNvPr id="7" name="Table 6"/>
          <p:cNvGraphicFramePr>
            <a:graphicFrameLocks noGrp="1"/>
          </p:cNvGraphicFramePr>
          <p:nvPr/>
        </p:nvGraphicFramePr>
        <p:xfrm>
          <a:off x="1492332" y="3429109"/>
          <a:ext cx="8264510" cy="2958223"/>
        </p:xfrm>
        <a:graphic>
          <a:graphicData uri="http://schemas.openxmlformats.org/drawingml/2006/table">
            <a:tbl>
              <a:tblPr firstRow="1" firstCol="1" bandRow="1">
                <a:tableStyleId>{5C22544A-7EE6-4342-B048-85BDC9FD1C3A}</a:tableStyleId>
              </a:tblPr>
              <a:tblGrid>
                <a:gridCol w="1377124">
                  <a:extLst>
                    <a:ext uri="{9D8B030D-6E8A-4147-A177-3AD203B41FA5}">
                      <a16:colId xmlns:a16="http://schemas.microsoft.com/office/drawing/2014/main" val="20000"/>
                    </a:ext>
                  </a:extLst>
                </a:gridCol>
                <a:gridCol w="1377124">
                  <a:extLst>
                    <a:ext uri="{9D8B030D-6E8A-4147-A177-3AD203B41FA5}">
                      <a16:colId xmlns:a16="http://schemas.microsoft.com/office/drawing/2014/main" val="20001"/>
                    </a:ext>
                  </a:extLst>
                </a:gridCol>
                <a:gridCol w="1377124">
                  <a:extLst>
                    <a:ext uri="{9D8B030D-6E8A-4147-A177-3AD203B41FA5}">
                      <a16:colId xmlns:a16="http://schemas.microsoft.com/office/drawing/2014/main" val="20002"/>
                    </a:ext>
                  </a:extLst>
                </a:gridCol>
                <a:gridCol w="1377124">
                  <a:extLst>
                    <a:ext uri="{9D8B030D-6E8A-4147-A177-3AD203B41FA5}">
                      <a16:colId xmlns:a16="http://schemas.microsoft.com/office/drawing/2014/main" val="20003"/>
                    </a:ext>
                  </a:extLst>
                </a:gridCol>
                <a:gridCol w="1378007">
                  <a:extLst>
                    <a:ext uri="{9D8B030D-6E8A-4147-A177-3AD203B41FA5}">
                      <a16:colId xmlns:a16="http://schemas.microsoft.com/office/drawing/2014/main" val="20004"/>
                    </a:ext>
                  </a:extLst>
                </a:gridCol>
                <a:gridCol w="1378007">
                  <a:extLst>
                    <a:ext uri="{9D8B030D-6E8A-4147-A177-3AD203B41FA5}">
                      <a16:colId xmlns:a16="http://schemas.microsoft.com/office/drawing/2014/main" val="20005"/>
                    </a:ext>
                  </a:extLst>
                </a:gridCol>
              </a:tblGrid>
              <a:tr h="990785">
                <a:tc>
                  <a:txBody>
                    <a:bodyPr/>
                    <a:lstStyle/>
                    <a:p>
                      <a:pPr marL="0" marR="0">
                        <a:lnSpc>
                          <a:spcPct val="107000"/>
                        </a:lnSpc>
                        <a:spcBef>
                          <a:spcPts val="0"/>
                        </a:spcBef>
                        <a:spcAft>
                          <a:spcPts val="0"/>
                        </a:spcAft>
                      </a:pPr>
                      <a:r>
                        <a:rPr lang="en-US" sz="1400" dirty="0">
                          <a:solidFill>
                            <a:schemeClr val="tx1"/>
                          </a:solidFill>
                          <a:effectLst/>
                        </a:rPr>
                        <a:t>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400" dirty="0" err="1">
                          <a:solidFill>
                            <a:schemeClr val="tx1"/>
                          </a:solidFill>
                          <a:effectLst/>
                        </a:rPr>
                        <a:t>RowCreated</a:t>
                      </a:r>
                      <a:r>
                        <a:rPr lang="en-US" sz="1400" dirty="0">
                          <a:solidFill>
                            <a:schemeClr val="tx1"/>
                          </a:solidFill>
                          <a:effectLst/>
                        </a:rPr>
                        <a:t>*</a:t>
                      </a:r>
                    </a:p>
                    <a:p>
                      <a:pPr marL="0" marR="0">
                        <a:lnSpc>
                          <a:spcPct val="107000"/>
                        </a:lnSpc>
                        <a:spcBef>
                          <a:spcPts val="0"/>
                        </a:spcBef>
                        <a:spcAft>
                          <a:spcPts val="0"/>
                        </a:spcAft>
                      </a:pPr>
                      <a:r>
                        <a:rPr lang="en-US" sz="1400" dirty="0">
                          <a:solidFill>
                            <a:schemeClr val="tx1"/>
                          </a:solidFill>
                          <a:effectLst/>
                        </a:rPr>
                        <a:t>Shape </a:t>
                      </a:r>
                      <a:r>
                        <a:rPr lang="en-US" sz="1400" u="sng" dirty="0">
                          <a:solidFill>
                            <a:schemeClr val="tx1"/>
                          </a:solidFill>
                          <a:effectLst/>
                        </a:rPr>
                        <a:t>or</a:t>
                      </a:r>
                      <a:r>
                        <a:rPr lang="en-US" sz="1400" dirty="0">
                          <a:solidFill>
                            <a:schemeClr val="tx1"/>
                          </a:solidFill>
                          <a:effectLst/>
                        </a:rPr>
                        <a:t> Shape + attributes</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400" dirty="0" err="1">
                          <a:solidFill>
                            <a:schemeClr val="tx1"/>
                          </a:solidFill>
                          <a:effectLst/>
                        </a:rPr>
                        <a:t>RowChanged</a:t>
                      </a:r>
                      <a:endParaRPr lang="en-US" sz="1400" dirty="0">
                        <a:solidFill>
                          <a:schemeClr val="tx1"/>
                        </a:solidFill>
                        <a:effectLst/>
                      </a:endParaRPr>
                    </a:p>
                    <a:p>
                      <a:pPr marL="0" marR="0">
                        <a:lnSpc>
                          <a:spcPct val="107000"/>
                        </a:lnSpc>
                        <a:spcBef>
                          <a:spcPts val="0"/>
                        </a:spcBef>
                        <a:spcAft>
                          <a:spcPts val="0"/>
                        </a:spcAft>
                      </a:pPr>
                      <a:r>
                        <a:rPr lang="en-US" sz="1400" dirty="0">
                          <a:solidFill>
                            <a:schemeClr val="tx1"/>
                          </a:solidFill>
                          <a:effectLst/>
                        </a:rPr>
                        <a:t>Shape only (</a:t>
                      </a:r>
                      <a:r>
                        <a:rPr lang="en-US" sz="1400" dirty="0" err="1">
                          <a:solidFill>
                            <a:schemeClr val="tx1"/>
                          </a:solidFill>
                          <a:effectLst/>
                        </a:rPr>
                        <a:t>eg</a:t>
                      </a:r>
                      <a:r>
                        <a:rPr lang="en-US" sz="1400" dirty="0">
                          <a:solidFill>
                            <a:schemeClr val="tx1"/>
                          </a:solidFill>
                          <a:effectLst/>
                        </a:rPr>
                        <a:t> Move)</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400" dirty="0" err="1">
                          <a:solidFill>
                            <a:schemeClr val="tx1"/>
                          </a:solidFill>
                          <a:effectLst/>
                        </a:rPr>
                        <a:t>RowChanged</a:t>
                      </a:r>
                      <a:endParaRPr lang="en-US" sz="1400" dirty="0">
                        <a:solidFill>
                          <a:schemeClr val="tx1"/>
                        </a:solidFill>
                        <a:effectLst/>
                      </a:endParaRPr>
                    </a:p>
                    <a:p>
                      <a:pPr marL="0" marR="0">
                        <a:lnSpc>
                          <a:spcPct val="107000"/>
                        </a:lnSpc>
                        <a:spcBef>
                          <a:spcPts val="0"/>
                        </a:spcBef>
                        <a:spcAft>
                          <a:spcPts val="0"/>
                        </a:spcAft>
                      </a:pPr>
                      <a:r>
                        <a:rPr lang="en-US" sz="1400" dirty="0">
                          <a:solidFill>
                            <a:schemeClr val="tx1"/>
                          </a:solidFill>
                          <a:effectLst/>
                        </a:rPr>
                        <a:t>Attribute only (</a:t>
                      </a:r>
                      <a:r>
                        <a:rPr lang="en-US" sz="1400" dirty="0" err="1">
                          <a:solidFill>
                            <a:schemeClr val="tx1"/>
                          </a:solidFill>
                          <a:effectLst/>
                        </a:rPr>
                        <a:t>eg</a:t>
                      </a:r>
                      <a:r>
                        <a:rPr lang="en-US" sz="1400" dirty="0">
                          <a:solidFill>
                            <a:schemeClr val="tx1"/>
                          </a:solidFill>
                          <a:effectLst/>
                        </a:rPr>
                        <a:t> update value)</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400" dirty="0" err="1">
                          <a:solidFill>
                            <a:schemeClr val="tx1"/>
                          </a:solidFill>
                          <a:effectLst/>
                        </a:rPr>
                        <a:t>RowChanged</a:t>
                      </a:r>
                      <a:endParaRPr lang="en-US" sz="1400" dirty="0">
                        <a:solidFill>
                          <a:schemeClr val="tx1"/>
                        </a:solidFill>
                        <a:effectLst/>
                      </a:endParaRPr>
                    </a:p>
                    <a:p>
                      <a:pPr marL="0" marR="0">
                        <a:lnSpc>
                          <a:spcPct val="107000"/>
                        </a:lnSpc>
                        <a:spcBef>
                          <a:spcPts val="0"/>
                        </a:spcBef>
                        <a:spcAft>
                          <a:spcPts val="0"/>
                        </a:spcAft>
                      </a:pPr>
                      <a:r>
                        <a:rPr lang="en-US" sz="1400" dirty="0">
                          <a:solidFill>
                            <a:schemeClr val="tx1"/>
                          </a:solidFill>
                          <a:effectLst/>
                        </a:rPr>
                        <a:t>Shape + Attribute</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400" dirty="0" err="1">
                          <a:solidFill>
                            <a:schemeClr val="tx1"/>
                          </a:solidFill>
                          <a:effectLst/>
                        </a:rPr>
                        <a:t>RowDeleted</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0000"/>
                  </a:ext>
                </a:extLst>
              </a:tr>
              <a:tr h="420088">
                <a:tc>
                  <a:txBody>
                    <a:bodyPr/>
                    <a:lstStyle/>
                    <a:p>
                      <a:pPr marL="0" marR="0">
                        <a:lnSpc>
                          <a:spcPct val="107000"/>
                        </a:lnSpc>
                        <a:spcBef>
                          <a:spcPts val="0"/>
                        </a:spcBef>
                        <a:spcAft>
                          <a:spcPts val="0"/>
                        </a:spcAft>
                      </a:pPr>
                      <a:r>
                        <a:rPr lang="en-US" sz="1400">
                          <a:solidFill>
                            <a:schemeClr val="tx1"/>
                          </a:solidFill>
                          <a:effectLst/>
                        </a:rPr>
                        <a:t>No VMS</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400" b="1" dirty="0">
                          <a:solidFill>
                            <a:schemeClr val="tx1"/>
                          </a:solidFill>
                          <a:effectLst/>
                        </a:rPr>
                        <a:t>After</a:t>
                      </a: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9A035"/>
                    </a:solidFill>
                  </a:tcPr>
                </a:tc>
                <a:tc>
                  <a:txBody>
                    <a:bodyPr/>
                    <a:lstStyle/>
                    <a:p>
                      <a:pPr marL="0" marR="0">
                        <a:lnSpc>
                          <a:spcPct val="107000"/>
                        </a:lnSpc>
                        <a:spcBef>
                          <a:spcPts val="0"/>
                        </a:spcBef>
                        <a:spcAft>
                          <a:spcPts val="0"/>
                        </a:spcAft>
                      </a:pPr>
                      <a:r>
                        <a:rPr lang="en-US" sz="1400" b="1" dirty="0">
                          <a:solidFill>
                            <a:schemeClr val="tx1"/>
                          </a:solidFill>
                          <a:effectLst/>
                        </a:rPr>
                        <a:t>After</a:t>
                      </a:r>
                      <a:r>
                        <a:rPr lang="en-US" sz="2000" b="1" baseline="30000" dirty="0">
                          <a:solidFill>
                            <a:schemeClr val="tx1"/>
                          </a:solidFill>
                          <a:effectLst/>
                        </a:rPr>
                        <a:t>*</a:t>
                      </a: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9A035"/>
                    </a:solidFill>
                  </a:tcPr>
                </a:tc>
                <a:tc>
                  <a:txBody>
                    <a:bodyPr/>
                    <a:lstStyle/>
                    <a:p>
                      <a:pPr marL="0" marR="0">
                        <a:lnSpc>
                          <a:spcPct val="107000"/>
                        </a:lnSpc>
                        <a:spcBef>
                          <a:spcPts val="0"/>
                        </a:spcBef>
                        <a:spcAft>
                          <a:spcPts val="0"/>
                        </a:spcAft>
                      </a:pPr>
                      <a:r>
                        <a:rPr lang="en-US" sz="1400" b="1" dirty="0">
                          <a:solidFill>
                            <a:schemeClr val="tx1"/>
                          </a:solidFill>
                          <a:effectLst/>
                        </a:rPr>
                        <a:t>Before</a:t>
                      </a: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100" b="1" dirty="0">
                          <a:solidFill>
                            <a:schemeClr val="tx1"/>
                          </a:solidFill>
                          <a:effectLst/>
                        </a:rPr>
                        <a:t>Before</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100" b="1" dirty="0">
                          <a:solidFill>
                            <a:schemeClr val="tx1"/>
                          </a:solidFill>
                          <a:effectLst/>
                        </a:rPr>
                        <a:t>Before</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extLst>
                  <a:ext uri="{0D108BD9-81ED-4DB2-BD59-A6C34878D82A}">
                    <a16:rowId xmlns:a16="http://schemas.microsoft.com/office/drawing/2014/main" val="10001"/>
                  </a:ext>
                </a:extLst>
              </a:tr>
              <a:tr h="420088">
                <a:tc>
                  <a:txBody>
                    <a:bodyPr/>
                    <a:lstStyle/>
                    <a:p>
                      <a:pPr marL="0" marR="0">
                        <a:lnSpc>
                          <a:spcPct val="107000"/>
                        </a:lnSpc>
                        <a:spcBef>
                          <a:spcPts val="0"/>
                        </a:spcBef>
                        <a:spcAft>
                          <a:spcPts val="0"/>
                        </a:spcAft>
                      </a:pP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endParaRPr lang="en-US" sz="14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extLst>
                  <a:ext uri="{0D108BD9-81ED-4DB2-BD59-A6C34878D82A}">
                    <a16:rowId xmlns:a16="http://schemas.microsoft.com/office/drawing/2014/main" val="10002"/>
                  </a:ext>
                </a:extLst>
              </a:tr>
              <a:tr h="420088">
                <a:tc>
                  <a:txBody>
                    <a:bodyPr/>
                    <a:lstStyle/>
                    <a:p>
                      <a:pPr marL="0" marR="0">
                        <a:lnSpc>
                          <a:spcPct val="107000"/>
                        </a:lnSpc>
                        <a:spcBef>
                          <a:spcPts val="0"/>
                        </a:spcBef>
                        <a:spcAft>
                          <a:spcPts val="0"/>
                        </a:spcAft>
                      </a:pP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endParaRPr lang="en-US" sz="14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extLst>
                  <a:ext uri="{0D108BD9-81ED-4DB2-BD59-A6C34878D82A}">
                    <a16:rowId xmlns:a16="http://schemas.microsoft.com/office/drawing/2014/main" val="10003"/>
                  </a:ext>
                </a:extLst>
              </a:tr>
              <a:tr h="420088">
                <a:tc>
                  <a:txBody>
                    <a:bodyPr/>
                    <a:lstStyle/>
                    <a:p>
                      <a:pPr marL="0" marR="0">
                        <a:lnSpc>
                          <a:spcPct val="107000"/>
                        </a:lnSpc>
                        <a:spcBef>
                          <a:spcPts val="0"/>
                        </a:spcBef>
                        <a:spcAft>
                          <a:spcPts val="0"/>
                        </a:spcAft>
                      </a:pPr>
                      <a:r>
                        <a:rPr lang="en-US" sz="1400">
                          <a:solidFill>
                            <a:schemeClr val="tx1"/>
                          </a:solidFill>
                          <a:effectLst/>
                        </a:rPr>
                        <a:t>With VMS</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nSpc>
                          <a:spcPct val="107000"/>
                        </a:lnSpc>
                        <a:spcBef>
                          <a:spcPts val="0"/>
                        </a:spcBef>
                        <a:spcAft>
                          <a:spcPts val="0"/>
                        </a:spcAft>
                      </a:pPr>
                      <a:r>
                        <a:rPr lang="en-US" sz="1400" b="1">
                          <a:solidFill>
                            <a:schemeClr val="tx1"/>
                          </a:solidFill>
                          <a:effectLst/>
                        </a:rPr>
                        <a:t>Before</a:t>
                      </a:r>
                      <a:endParaRPr lang="en-US" sz="14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400" b="1" dirty="0">
                          <a:solidFill>
                            <a:schemeClr val="tx1"/>
                          </a:solidFill>
                          <a:effectLst/>
                        </a:rPr>
                        <a:t>Before</a:t>
                      </a:r>
                      <a:r>
                        <a:rPr lang="en-US" sz="2000" b="1" baseline="30000" dirty="0">
                          <a:solidFill>
                            <a:schemeClr val="tx1"/>
                          </a:solidFill>
                          <a:effectLst/>
                        </a:rPr>
                        <a:t>*</a:t>
                      </a: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400" b="1" dirty="0">
                          <a:solidFill>
                            <a:schemeClr val="tx1"/>
                          </a:solidFill>
                          <a:effectLst/>
                        </a:rPr>
                        <a:t>Before</a:t>
                      </a:r>
                      <a:endParaRPr lang="en-US" sz="1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100" b="1" dirty="0">
                          <a:solidFill>
                            <a:schemeClr val="tx1"/>
                          </a:solidFill>
                          <a:effectLst/>
                        </a:rPr>
                        <a:t>Before</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tc>
                  <a:txBody>
                    <a:bodyPr/>
                    <a:lstStyle/>
                    <a:p>
                      <a:pPr marL="0" marR="0">
                        <a:lnSpc>
                          <a:spcPct val="107000"/>
                        </a:lnSpc>
                        <a:spcBef>
                          <a:spcPts val="0"/>
                        </a:spcBef>
                        <a:spcAft>
                          <a:spcPts val="0"/>
                        </a:spcAft>
                      </a:pPr>
                      <a:r>
                        <a:rPr lang="en-US" sz="1100" b="1" dirty="0">
                          <a:solidFill>
                            <a:schemeClr val="tx1"/>
                          </a:solidFill>
                          <a:effectLst/>
                        </a:rPr>
                        <a:t>Before</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5AC46"/>
                    </a:solidFill>
                  </a:tcPr>
                </a:tc>
                <a:extLst>
                  <a:ext uri="{0D108BD9-81ED-4DB2-BD59-A6C34878D82A}">
                    <a16:rowId xmlns:a16="http://schemas.microsoft.com/office/drawing/2014/main" val="10004"/>
                  </a:ext>
                </a:extLst>
              </a:tr>
              <a:tr h="287086">
                <a:tc gridSpan="6">
                  <a:txBody>
                    <a:bodyPr/>
                    <a:lstStyle/>
                    <a:p>
                      <a:pPr marL="0" marR="0">
                        <a:lnSpc>
                          <a:spcPct val="107000"/>
                        </a:lnSpc>
                        <a:spcBef>
                          <a:spcPts val="0"/>
                        </a:spcBef>
                        <a:spcAft>
                          <a:spcPts val="0"/>
                        </a:spcAft>
                      </a:pPr>
                      <a:r>
                        <a:rPr lang="en-US" sz="1400" dirty="0">
                          <a:solidFill>
                            <a:schemeClr val="tx1"/>
                          </a:solidFill>
                          <a:effectLst/>
                        </a:rPr>
                        <a:t>After = </a:t>
                      </a:r>
                      <a:r>
                        <a:rPr lang="en-US" sz="1400" u="sng" dirty="0">
                          <a:solidFill>
                            <a:schemeClr val="tx1"/>
                          </a:solidFill>
                          <a:effectLst/>
                        </a:rPr>
                        <a:t>No</a:t>
                      </a:r>
                      <a:r>
                        <a:rPr lang="en-US" sz="1400" dirty="0">
                          <a:solidFill>
                            <a:schemeClr val="tx1"/>
                          </a:solidFill>
                          <a:effectLst/>
                        </a:rPr>
                        <a:t> cancel edit       Before = Can cancel edit</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33205386"/>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A5B6D7B-2FA8-411F-9AC5-B1B4366CC6EC}"/>
              </a:ext>
            </a:extLst>
          </p:cNvPr>
          <p:cNvGrpSpPr/>
          <p:nvPr/>
        </p:nvGrpSpPr>
        <p:grpSpPr>
          <a:xfrm>
            <a:off x="-43251" y="0"/>
            <a:ext cx="12252401" cy="6858000"/>
            <a:chOff x="-43251" y="0"/>
            <a:chExt cx="12252401" cy="6858000"/>
          </a:xfrm>
        </p:grpSpPr>
        <p:sp>
          <p:nvSpPr>
            <p:cNvPr id="7" name="Rectangle 6">
              <a:extLst>
                <a:ext uri="{FF2B5EF4-FFF2-40B4-BE49-F238E27FC236}">
                  <a16:creationId xmlns:a16="http://schemas.microsoft.com/office/drawing/2014/main" id="{226FBD90-2EEE-4D7C-8C4E-41F766C7C553}"/>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keyart3">
              <a:extLst>
                <a:ext uri="{FF2B5EF4-FFF2-40B4-BE49-F238E27FC236}">
                  <a16:creationId xmlns:a16="http://schemas.microsoft.com/office/drawing/2014/main" id="{1C8BA205-BDA6-4565-AF00-3713C838387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B1FCBE9E-7C1A-4292-ADB1-F6D81207337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p:cNvSpPr>
            <a:spLocks noGrp="1"/>
          </p:cNvSpPr>
          <p:nvPr>
            <p:ph type="title"/>
          </p:nvPr>
        </p:nvSpPr>
        <p:spPr>
          <a:xfrm>
            <a:off x="682625" y="682625"/>
            <a:ext cx="10826496" cy="738664"/>
          </a:xfrm>
        </p:spPr>
        <p:txBody>
          <a:bodyPr/>
          <a:lstStyle/>
          <a:p>
            <a:r>
              <a:rPr lang="en-US" dirty="0" err="1"/>
              <a:t>EditOperations</a:t>
            </a:r>
            <a:r>
              <a:rPr lang="en-US" dirty="0"/>
              <a:t> - </a:t>
            </a:r>
            <a:r>
              <a:rPr lang="en-US" dirty="0" err="1"/>
              <a:t>RowEditEvents</a:t>
            </a:r>
            <a:r>
              <a:rPr lang="en-US" dirty="0"/>
              <a:t> - Special Considerations for Feature Services</a:t>
            </a:r>
          </a:p>
        </p:txBody>
      </p:sp>
      <p:sp>
        <p:nvSpPr>
          <p:cNvPr id="4" name="Content Placeholder 3"/>
          <p:cNvSpPr>
            <a:spLocks noGrp="1"/>
          </p:cNvSpPr>
          <p:nvPr>
            <p:ph sz="quarter" idx="12"/>
          </p:nvPr>
        </p:nvSpPr>
        <p:spPr>
          <a:xfrm>
            <a:off x="682625" y="2132907"/>
            <a:ext cx="10369296" cy="3427413"/>
          </a:xfrm>
        </p:spPr>
        <p:txBody>
          <a:bodyPr/>
          <a:lstStyle/>
          <a:p>
            <a:r>
              <a:rPr lang="en-US" dirty="0"/>
              <a:t>Difference between Create for Branch vs Create for Hosted/Standard</a:t>
            </a:r>
          </a:p>
          <a:p>
            <a:pPr lvl="1"/>
            <a:r>
              <a:rPr lang="en-US" dirty="0"/>
              <a:t>Branch:</a:t>
            </a:r>
          </a:p>
          <a:p>
            <a:pPr lvl="2"/>
            <a:r>
              <a:rPr lang="en-US" dirty="0"/>
              <a:t>The VMS can pre-allocate OIDs so the Object ID of the feature to-be-created is already known</a:t>
            </a:r>
          </a:p>
          <a:p>
            <a:pPr lvl="2"/>
            <a:r>
              <a:rPr lang="en-US" dirty="0"/>
              <a:t>OID is provided to </a:t>
            </a:r>
            <a:r>
              <a:rPr lang="en-US" dirty="0" err="1"/>
              <a:t>RowCreate</a:t>
            </a:r>
            <a:r>
              <a:rPr lang="en-US" dirty="0"/>
              <a:t> ~before~ the </a:t>
            </a:r>
            <a:r>
              <a:rPr lang="en-US" dirty="0" err="1"/>
              <a:t>applyEdits</a:t>
            </a:r>
            <a:r>
              <a:rPr lang="en-US" dirty="0"/>
              <a:t> call (hence it can be cancelled)</a:t>
            </a:r>
          </a:p>
          <a:p>
            <a:pPr marL="621792" lvl="2" indent="0">
              <a:buNone/>
            </a:pPr>
            <a:endParaRPr lang="en-US" dirty="0"/>
          </a:p>
          <a:p>
            <a:pPr lvl="1"/>
            <a:r>
              <a:rPr lang="en-US" dirty="0"/>
              <a:t>Hosted/Standard</a:t>
            </a:r>
          </a:p>
          <a:p>
            <a:pPr lvl="2"/>
            <a:r>
              <a:rPr lang="en-US" dirty="0"/>
              <a:t>For non-VMS, the row has to be created to acquire its OID (no pre-allocation)</a:t>
            </a:r>
          </a:p>
          <a:p>
            <a:pPr lvl="2"/>
            <a:r>
              <a:rPr lang="en-US" dirty="0"/>
              <a:t>OID is provided to </a:t>
            </a:r>
            <a:r>
              <a:rPr lang="en-US" dirty="0" err="1"/>
              <a:t>RowCreate</a:t>
            </a:r>
            <a:r>
              <a:rPr lang="en-US" dirty="0"/>
              <a:t> ~after~ the </a:t>
            </a:r>
            <a:r>
              <a:rPr lang="en-US" dirty="0" err="1"/>
              <a:t>applyEdits</a:t>
            </a:r>
            <a:r>
              <a:rPr lang="en-US" dirty="0"/>
              <a:t> call (hence it cannot be cancelled)</a:t>
            </a:r>
            <a:endParaRPr lang="en-US" u="sng" dirty="0"/>
          </a:p>
          <a:p>
            <a:pPr lvl="1"/>
            <a:endParaRPr lang="en-US" u="sng" dirty="0"/>
          </a:p>
          <a:p>
            <a:pPr lvl="1"/>
            <a:endParaRPr lang="en-US" u="sng" dirty="0"/>
          </a:p>
          <a:p>
            <a:pPr lvl="1"/>
            <a:endParaRPr lang="en-US" u="sng" dirty="0"/>
          </a:p>
          <a:p>
            <a:pPr marL="283464" lvl="1" indent="0">
              <a:buNone/>
            </a:pPr>
            <a:endParaRPr lang="en-US" u="sng" dirty="0"/>
          </a:p>
          <a:p>
            <a:pPr marL="283464" lvl="1" indent="0">
              <a:buNone/>
            </a:pPr>
            <a:endParaRPr lang="en-US" u="sng" dirty="0"/>
          </a:p>
          <a:p>
            <a:pPr lvl="1"/>
            <a:endParaRPr lang="en-US" u="sng" dirty="0"/>
          </a:p>
        </p:txBody>
      </p:sp>
    </p:spTree>
    <p:extLst>
      <p:ext uri="{BB962C8B-B14F-4D97-AF65-F5344CB8AC3E}">
        <p14:creationId xmlns:p14="http://schemas.microsoft.com/office/powerpoint/2010/main" val="4065852263"/>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Preparing data for branch versioning	</a:t>
            </a:r>
          </a:p>
        </p:txBody>
      </p:sp>
      <p:pic>
        <p:nvPicPr>
          <p:cNvPr id="2" name="Picture 1">
            <a:extLst>
              <a:ext uri="{FF2B5EF4-FFF2-40B4-BE49-F238E27FC236}">
                <a16:creationId xmlns:a16="http://schemas.microsoft.com/office/drawing/2014/main" id="{DD46ABE4-9227-4CBD-AF11-7F3D401452C9}"/>
              </a:ext>
            </a:extLst>
          </p:cNvPr>
          <p:cNvPicPr>
            <a:picLocks noChangeAspect="1"/>
          </p:cNvPicPr>
          <p:nvPr/>
        </p:nvPicPr>
        <p:blipFill>
          <a:blip r:embed="rId4"/>
          <a:stretch>
            <a:fillRect/>
          </a:stretch>
        </p:blipFill>
        <p:spPr>
          <a:xfrm>
            <a:off x="179719" y="1497049"/>
            <a:ext cx="2628900" cy="857250"/>
          </a:xfrm>
          <a:prstGeom prst="rect">
            <a:avLst/>
          </a:prstGeom>
        </p:spPr>
      </p:pic>
      <p:grpSp>
        <p:nvGrpSpPr>
          <p:cNvPr id="29" name="Group 28">
            <a:extLst>
              <a:ext uri="{FF2B5EF4-FFF2-40B4-BE49-F238E27FC236}">
                <a16:creationId xmlns:a16="http://schemas.microsoft.com/office/drawing/2014/main" id="{30223025-E848-4487-A56C-3338586685F9}"/>
              </a:ext>
            </a:extLst>
          </p:cNvPr>
          <p:cNvGrpSpPr/>
          <p:nvPr/>
        </p:nvGrpSpPr>
        <p:grpSpPr>
          <a:xfrm>
            <a:off x="685800" y="2409825"/>
            <a:ext cx="4381500" cy="4476750"/>
            <a:chOff x="685800" y="2827084"/>
            <a:chExt cx="4381500" cy="4476750"/>
          </a:xfrm>
        </p:grpSpPr>
        <p:pic>
          <p:nvPicPr>
            <p:cNvPr id="4" name="Picture 3">
              <a:extLst>
                <a:ext uri="{FF2B5EF4-FFF2-40B4-BE49-F238E27FC236}">
                  <a16:creationId xmlns:a16="http://schemas.microsoft.com/office/drawing/2014/main" id="{9AD644B7-79C4-4DC4-84A2-29C310787A8F}"/>
                </a:ext>
              </a:extLst>
            </p:cNvPr>
            <p:cNvPicPr>
              <a:picLocks noChangeAspect="1"/>
            </p:cNvPicPr>
            <p:nvPr/>
          </p:nvPicPr>
          <p:blipFill>
            <a:blip r:embed="rId5"/>
            <a:stretch>
              <a:fillRect/>
            </a:stretch>
          </p:blipFill>
          <p:spPr>
            <a:xfrm>
              <a:off x="685800" y="2827084"/>
              <a:ext cx="4381500" cy="4476750"/>
            </a:xfrm>
            <a:prstGeom prst="rect">
              <a:avLst/>
            </a:prstGeom>
          </p:spPr>
        </p:pic>
        <p:cxnSp>
          <p:nvCxnSpPr>
            <p:cNvPr id="12" name="Straight Arrow Connector 11">
              <a:extLst>
                <a:ext uri="{FF2B5EF4-FFF2-40B4-BE49-F238E27FC236}">
                  <a16:creationId xmlns:a16="http://schemas.microsoft.com/office/drawing/2014/main" id="{841D7B4D-B241-4BAD-AAEB-EA65E4EC187B}"/>
                </a:ext>
              </a:extLst>
            </p:cNvPr>
            <p:cNvCxnSpPr>
              <a:cxnSpLocks/>
            </p:cNvCxnSpPr>
            <p:nvPr/>
          </p:nvCxnSpPr>
          <p:spPr bwMode="auto">
            <a:xfrm flipH="1" flipV="1">
              <a:off x="1494169" y="3745371"/>
              <a:ext cx="685799" cy="236235"/>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30" name="Group 29">
            <a:extLst>
              <a:ext uri="{FF2B5EF4-FFF2-40B4-BE49-F238E27FC236}">
                <a16:creationId xmlns:a16="http://schemas.microsoft.com/office/drawing/2014/main" id="{03E41B16-DBB4-478C-98DC-5D5A6DFDD128}"/>
              </a:ext>
            </a:extLst>
          </p:cNvPr>
          <p:cNvGrpSpPr/>
          <p:nvPr/>
        </p:nvGrpSpPr>
        <p:grpSpPr>
          <a:xfrm>
            <a:off x="5405460" y="1289490"/>
            <a:ext cx="3977613" cy="4706016"/>
            <a:chOff x="5702962" y="1257300"/>
            <a:chExt cx="3977613" cy="4706016"/>
          </a:xfrm>
        </p:grpSpPr>
        <p:pic>
          <p:nvPicPr>
            <p:cNvPr id="5" name="Picture 4">
              <a:extLst>
                <a:ext uri="{FF2B5EF4-FFF2-40B4-BE49-F238E27FC236}">
                  <a16:creationId xmlns:a16="http://schemas.microsoft.com/office/drawing/2014/main" id="{A1140F9D-D3B4-4274-B0E1-B3BB005175DE}"/>
                </a:ext>
              </a:extLst>
            </p:cNvPr>
            <p:cNvPicPr>
              <a:picLocks noChangeAspect="1"/>
            </p:cNvPicPr>
            <p:nvPr/>
          </p:nvPicPr>
          <p:blipFill rotWithShape="1">
            <a:blip r:embed="rId6"/>
            <a:srcRect t="1383" r="1510"/>
            <a:stretch/>
          </p:blipFill>
          <p:spPr>
            <a:xfrm>
              <a:off x="5702962" y="1257300"/>
              <a:ext cx="3977613" cy="4706016"/>
            </a:xfrm>
            <a:prstGeom prst="rect">
              <a:avLst/>
            </a:prstGeom>
          </p:spPr>
        </p:pic>
        <p:cxnSp>
          <p:nvCxnSpPr>
            <p:cNvPr id="16" name="Straight Arrow Connector 15">
              <a:extLst>
                <a:ext uri="{FF2B5EF4-FFF2-40B4-BE49-F238E27FC236}">
                  <a16:creationId xmlns:a16="http://schemas.microsoft.com/office/drawing/2014/main" id="{68A88234-A4B8-4AB0-B11B-410B68752371}"/>
                </a:ext>
              </a:extLst>
            </p:cNvPr>
            <p:cNvCxnSpPr>
              <a:cxnSpLocks/>
            </p:cNvCxnSpPr>
            <p:nvPr/>
          </p:nvCxnSpPr>
          <p:spPr bwMode="auto">
            <a:xfrm flipH="1">
              <a:off x="7394267" y="4648200"/>
              <a:ext cx="784533" cy="189390"/>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31" name="Group 30">
            <a:extLst>
              <a:ext uri="{FF2B5EF4-FFF2-40B4-BE49-F238E27FC236}">
                <a16:creationId xmlns:a16="http://schemas.microsoft.com/office/drawing/2014/main" id="{27A987B2-4948-4351-9A27-0FDE98F0E8E0}"/>
              </a:ext>
            </a:extLst>
          </p:cNvPr>
          <p:cNvGrpSpPr/>
          <p:nvPr/>
        </p:nvGrpSpPr>
        <p:grpSpPr>
          <a:xfrm>
            <a:off x="9632226" y="346408"/>
            <a:ext cx="3385293" cy="6858000"/>
            <a:chOff x="9862900" y="181308"/>
            <a:chExt cx="3385293" cy="6858000"/>
          </a:xfrm>
        </p:grpSpPr>
        <p:pic>
          <p:nvPicPr>
            <p:cNvPr id="10" name="Picture 9">
              <a:extLst>
                <a:ext uri="{FF2B5EF4-FFF2-40B4-BE49-F238E27FC236}">
                  <a16:creationId xmlns:a16="http://schemas.microsoft.com/office/drawing/2014/main" id="{6AD3496F-6A3A-4A96-B246-6089BF409A09}"/>
                </a:ext>
              </a:extLst>
            </p:cNvPr>
            <p:cNvPicPr>
              <a:picLocks noChangeAspect="1"/>
            </p:cNvPicPr>
            <p:nvPr/>
          </p:nvPicPr>
          <p:blipFill>
            <a:blip r:embed="rId7"/>
            <a:stretch>
              <a:fillRect/>
            </a:stretch>
          </p:blipFill>
          <p:spPr>
            <a:xfrm>
              <a:off x="9862900" y="181308"/>
              <a:ext cx="3385293" cy="6858000"/>
            </a:xfrm>
            <a:prstGeom prst="rect">
              <a:avLst/>
            </a:prstGeom>
          </p:spPr>
        </p:pic>
        <p:cxnSp>
          <p:nvCxnSpPr>
            <p:cNvPr id="20" name="Straight Arrow Connector 19">
              <a:extLst>
                <a:ext uri="{FF2B5EF4-FFF2-40B4-BE49-F238E27FC236}">
                  <a16:creationId xmlns:a16="http://schemas.microsoft.com/office/drawing/2014/main" id="{F3D0F6EC-7C0A-4AD0-B4DD-BCC3248FCEFE}"/>
                </a:ext>
              </a:extLst>
            </p:cNvPr>
            <p:cNvCxnSpPr>
              <a:cxnSpLocks/>
            </p:cNvCxnSpPr>
            <p:nvPr/>
          </p:nvCxnSpPr>
          <p:spPr bwMode="auto">
            <a:xfrm flipH="1" flipV="1">
              <a:off x="11220450" y="4127739"/>
              <a:ext cx="571500" cy="337104"/>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Straight Arrow Connector 26">
              <a:extLst>
                <a:ext uri="{FF2B5EF4-FFF2-40B4-BE49-F238E27FC236}">
                  <a16:creationId xmlns:a16="http://schemas.microsoft.com/office/drawing/2014/main" id="{840A265C-81EC-465B-8D7F-C7ECC6A3C0CB}"/>
                </a:ext>
              </a:extLst>
            </p:cNvPr>
            <p:cNvCxnSpPr>
              <a:cxnSpLocks/>
            </p:cNvCxnSpPr>
            <p:nvPr/>
          </p:nvCxnSpPr>
          <p:spPr bwMode="auto">
            <a:xfrm flipH="1" flipV="1">
              <a:off x="10706100" y="2196186"/>
              <a:ext cx="571500" cy="337104"/>
            </a:xfrm>
            <a:prstGeom prst="straightConnector1">
              <a:avLst/>
            </a:prstGeom>
            <a:ln w="762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1884669334"/>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Permissions for editing</a:t>
            </a:r>
          </a:p>
        </p:txBody>
      </p:sp>
      <p:sp>
        <p:nvSpPr>
          <p:cNvPr id="19" name="Content Placeholder 18"/>
          <p:cNvSpPr>
            <a:spLocks noGrp="1"/>
          </p:cNvSpPr>
          <p:nvPr>
            <p:ph sz="quarter" idx="10"/>
          </p:nvPr>
        </p:nvSpPr>
        <p:spPr>
          <a:xfrm>
            <a:off x="914400" y="1828799"/>
            <a:ext cx="10369296" cy="4346575"/>
          </a:xfrm>
        </p:spPr>
        <p:txBody>
          <a:bodyPr/>
          <a:lstStyle/>
          <a:p>
            <a:r>
              <a:rPr lang="en-US" dirty="0"/>
              <a:t>Permissions</a:t>
            </a:r>
          </a:p>
          <a:p>
            <a:pPr lvl="1"/>
            <a:r>
              <a:rPr lang="en-US" dirty="0">
                <a:solidFill>
                  <a:srgbClr val="FFFF00"/>
                </a:solidFill>
              </a:rPr>
              <a:t>Query, Insert, Update, Delete</a:t>
            </a:r>
          </a:p>
          <a:p>
            <a:pPr lvl="1"/>
            <a:r>
              <a:rPr lang="en-US" dirty="0"/>
              <a:t>Service level, not on the individual layer</a:t>
            </a:r>
          </a:p>
          <a:p>
            <a:r>
              <a:rPr lang="en-US" dirty="0"/>
              <a:t>Editor tracking is based off of portal/server user</a:t>
            </a:r>
          </a:p>
          <a:p>
            <a:pPr lvl="1"/>
            <a:r>
              <a:rPr lang="en-US" dirty="0" err="1"/>
              <a:t>Esri_anonymous</a:t>
            </a:r>
            <a:r>
              <a:rPr lang="en-US" dirty="0"/>
              <a:t> if unsecured</a:t>
            </a:r>
          </a:p>
          <a:p>
            <a:r>
              <a:rPr lang="en-US" dirty="0"/>
              <a:t>Ownership based access control</a:t>
            </a:r>
          </a:p>
          <a:p>
            <a:pPr lvl="1"/>
            <a:r>
              <a:rPr lang="en-US" dirty="0"/>
              <a:t>Unique to feature services</a:t>
            </a:r>
          </a:p>
          <a:p>
            <a:pPr lvl="1"/>
            <a:r>
              <a:rPr lang="en-US" dirty="0"/>
              <a:t>Row level security based on editor tracking</a:t>
            </a:r>
          </a:p>
          <a:p>
            <a:pPr lvl="1"/>
            <a:r>
              <a:rPr lang="en-US" dirty="0"/>
              <a:t>Implemented server side (ability to check client side is not available)</a:t>
            </a:r>
          </a:p>
          <a:p>
            <a:pPr lvl="1"/>
            <a:endParaRPr lang="en-US" dirty="0"/>
          </a:p>
        </p:txBody>
      </p:sp>
      <p:pic>
        <p:nvPicPr>
          <p:cNvPr id="4" name="Picture 3">
            <a:extLst>
              <a:ext uri="{FF2B5EF4-FFF2-40B4-BE49-F238E27FC236}">
                <a16:creationId xmlns:a16="http://schemas.microsoft.com/office/drawing/2014/main" id="{4CBC570F-57D0-4DDC-A09B-1F40945DA35C}"/>
              </a:ext>
            </a:extLst>
          </p:cNvPr>
          <p:cNvPicPr>
            <a:picLocks noChangeAspect="1"/>
          </p:cNvPicPr>
          <p:nvPr/>
        </p:nvPicPr>
        <p:blipFill>
          <a:blip r:embed="rId4"/>
          <a:stretch>
            <a:fillRect/>
          </a:stretch>
        </p:blipFill>
        <p:spPr>
          <a:xfrm>
            <a:off x="8323657" y="927116"/>
            <a:ext cx="3635511" cy="3718846"/>
          </a:xfrm>
          <a:prstGeom prst="rect">
            <a:avLst/>
          </a:prstGeom>
        </p:spPr>
      </p:pic>
    </p:spTree>
    <p:extLst>
      <p:ext uri="{BB962C8B-B14F-4D97-AF65-F5344CB8AC3E}">
        <p14:creationId xmlns:p14="http://schemas.microsoft.com/office/powerpoint/2010/main" val="2822035935"/>
      </p:ext>
    </p:extLst>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Permissions for editing</a:t>
            </a:r>
          </a:p>
        </p:txBody>
      </p:sp>
      <p:sp>
        <p:nvSpPr>
          <p:cNvPr id="19" name="Content Placeholder 18"/>
          <p:cNvSpPr>
            <a:spLocks noGrp="1"/>
          </p:cNvSpPr>
          <p:nvPr>
            <p:ph sz="quarter" idx="10"/>
          </p:nvPr>
        </p:nvSpPr>
        <p:spPr>
          <a:xfrm>
            <a:off x="914400" y="1828799"/>
            <a:ext cx="10369296" cy="4346575"/>
          </a:xfrm>
        </p:spPr>
        <p:txBody>
          <a:bodyPr/>
          <a:lstStyle/>
          <a:p>
            <a:r>
              <a:rPr lang="en-US" dirty="0"/>
              <a:t>Permissions</a:t>
            </a:r>
          </a:p>
          <a:p>
            <a:pPr lvl="1"/>
            <a:r>
              <a:rPr lang="en-US" dirty="0"/>
              <a:t>Query, Insert, Update, Delete</a:t>
            </a:r>
          </a:p>
          <a:p>
            <a:pPr lvl="1"/>
            <a:r>
              <a:rPr lang="en-US" dirty="0"/>
              <a:t>Service level, not on the individual layer</a:t>
            </a:r>
          </a:p>
          <a:p>
            <a:r>
              <a:rPr lang="en-US" dirty="0"/>
              <a:t>Editor tracking is based off of portal/server user</a:t>
            </a:r>
          </a:p>
          <a:p>
            <a:pPr lvl="1"/>
            <a:r>
              <a:rPr lang="en-US" dirty="0" err="1"/>
              <a:t>Esri_anonymous</a:t>
            </a:r>
            <a:r>
              <a:rPr lang="en-US" dirty="0"/>
              <a:t> if unsecured</a:t>
            </a:r>
          </a:p>
          <a:p>
            <a:r>
              <a:rPr lang="en-US" dirty="0">
                <a:solidFill>
                  <a:srgbClr val="FFFF00"/>
                </a:solidFill>
              </a:rPr>
              <a:t>Ownership based access control</a:t>
            </a:r>
          </a:p>
          <a:p>
            <a:pPr lvl="1"/>
            <a:r>
              <a:rPr lang="en-US" dirty="0"/>
              <a:t>Unique to feature services</a:t>
            </a:r>
          </a:p>
          <a:p>
            <a:pPr lvl="1"/>
            <a:r>
              <a:rPr lang="en-US" dirty="0"/>
              <a:t>Row level security based on editor tracking</a:t>
            </a:r>
          </a:p>
          <a:p>
            <a:pPr lvl="1"/>
            <a:r>
              <a:rPr lang="en-US" dirty="0"/>
              <a:t>Implemented server side (ability to check client side is not available)</a:t>
            </a:r>
          </a:p>
          <a:p>
            <a:pPr lvl="1"/>
            <a:endParaRPr lang="en-US" dirty="0"/>
          </a:p>
        </p:txBody>
      </p:sp>
      <p:pic>
        <p:nvPicPr>
          <p:cNvPr id="2" name="Picture 1">
            <a:extLst>
              <a:ext uri="{FF2B5EF4-FFF2-40B4-BE49-F238E27FC236}">
                <a16:creationId xmlns:a16="http://schemas.microsoft.com/office/drawing/2014/main" id="{504D55EA-BFC6-47CF-BDFB-4E5342025697}"/>
              </a:ext>
            </a:extLst>
          </p:cNvPr>
          <p:cNvPicPr>
            <a:picLocks noChangeAspect="1"/>
          </p:cNvPicPr>
          <p:nvPr/>
        </p:nvPicPr>
        <p:blipFill>
          <a:blip r:embed="rId4"/>
          <a:stretch>
            <a:fillRect/>
          </a:stretch>
        </p:blipFill>
        <p:spPr>
          <a:xfrm>
            <a:off x="7172325" y="3544886"/>
            <a:ext cx="4705350" cy="914400"/>
          </a:xfrm>
          <a:prstGeom prst="rect">
            <a:avLst/>
          </a:prstGeom>
        </p:spPr>
      </p:pic>
    </p:spTree>
    <p:extLst>
      <p:ext uri="{BB962C8B-B14F-4D97-AF65-F5344CB8AC3E}">
        <p14:creationId xmlns:p14="http://schemas.microsoft.com/office/powerpoint/2010/main" val="3923379626"/>
      </p:ext>
    </p:extLst>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73F859FE-D087-4B6E-AEE6-6CCF4FBCB4DE}"/>
              </a:ext>
            </a:extLst>
          </p:cNvPr>
          <p:cNvGrpSpPr/>
          <p:nvPr/>
        </p:nvGrpSpPr>
        <p:grpSpPr>
          <a:xfrm>
            <a:off x="-43251" y="0"/>
            <a:ext cx="12252401" cy="6858000"/>
            <a:chOff x="-43251" y="0"/>
            <a:chExt cx="12252401" cy="6858000"/>
          </a:xfrm>
        </p:grpSpPr>
        <p:sp>
          <p:nvSpPr>
            <p:cNvPr id="28" name="Rectangle 27">
              <a:extLst>
                <a:ext uri="{FF2B5EF4-FFF2-40B4-BE49-F238E27FC236}">
                  <a16:creationId xmlns:a16="http://schemas.microsoft.com/office/drawing/2014/main" id="{3DA0ABDD-1A4C-4B62-B7C4-7791D1DCCA0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9" name="keyart3">
              <a:extLst>
                <a:ext uri="{FF2B5EF4-FFF2-40B4-BE49-F238E27FC236}">
                  <a16:creationId xmlns:a16="http://schemas.microsoft.com/office/drawing/2014/main" id="{575307D0-C3AC-4F42-8EAF-EC29C0DDDA0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30" name="shading (lower right)">
              <a:extLst>
                <a:ext uri="{FF2B5EF4-FFF2-40B4-BE49-F238E27FC236}">
                  <a16:creationId xmlns:a16="http://schemas.microsoft.com/office/drawing/2014/main" id="{9D57319F-D092-4D3A-A6E3-721F54CAC9C6}"/>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5" name="Rectangle 4"/>
          <p:cNvSpPr/>
          <p:nvPr/>
        </p:nvSpPr>
        <p:spPr>
          <a:xfrm>
            <a:off x="4511039" y="220997"/>
            <a:ext cx="3542211" cy="49087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ArcGIS Pro</a:t>
            </a:r>
          </a:p>
        </p:txBody>
      </p:sp>
      <p:sp>
        <p:nvSpPr>
          <p:cNvPr id="6" name="Rectangle 5"/>
          <p:cNvSpPr/>
          <p:nvPr/>
        </p:nvSpPr>
        <p:spPr>
          <a:xfrm>
            <a:off x="4511040" y="777240"/>
            <a:ext cx="3542211" cy="100243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Calibri" panose="020F0502020204030204"/>
                <a:ea typeface="+mn-ea"/>
                <a:cs typeface="+mn-cs"/>
              </a:rPr>
              <a:t>Geodatabase</a:t>
            </a:r>
          </a:p>
        </p:txBody>
      </p:sp>
      <p:sp>
        <p:nvSpPr>
          <p:cNvPr id="12" name="Rectangle 11"/>
          <p:cNvSpPr/>
          <p:nvPr/>
        </p:nvSpPr>
        <p:spPr>
          <a:xfrm>
            <a:off x="3414851" y="4903620"/>
            <a:ext cx="5282109" cy="10417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tx1"/>
                </a:solidFill>
                <a:effectLst/>
                <a:uLnTx/>
                <a:uFillTx/>
                <a:latin typeface="Calibri" panose="020F0502020204030204"/>
                <a:ea typeface="+mn-ea"/>
                <a:cs typeface="+mn-cs"/>
              </a:rPr>
              <a:t>ArcGIS</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300" b="0" i="0" u="none" strike="noStrike" kern="1200" cap="none" spc="0" normalizeH="0" baseline="0" noProof="0" dirty="0">
                <a:ln>
                  <a:noFill/>
                </a:ln>
                <a:solidFill>
                  <a:schemeClr val="tx1"/>
                </a:solidFill>
                <a:effectLst/>
                <a:uLnTx/>
                <a:uFillTx/>
                <a:latin typeface="Calibri" panose="020F0502020204030204"/>
                <a:ea typeface="+mn-ea"/>
                <a:cs typeface="+mn-cs"/>
              </a:rPr>
              <a:t>Online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tx1"/>
                </a:solidFill>
                <a:effectLst/>
                <a:uLnTx/>
                <a:uFillTx/>
                <a:latin typeface="Calibri" panose="020F0502020204030204"/>
                <a:ea typeface="+mn-ea"/>
                <a:cs typeface="+mn-cs"/>
              </a:rPr>
              <a:t>ArcGIS</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300" b="0" i="0" u="none" strike="noStrike" kern="1200" cap="none" spc="0" normalizeH="0" baseline="0" noProof="0" dirty="0">
                <a:ln>
                  <a:noFill/>
                </a:ln>
                <a:solidFill>
                  <a:schemeClr val="tx1"/>
                </a:solidFill>
                <a:effectLst/>
                <a:uLnTx/>
                <a:uFillTx/>
                <a:latin typeface="Calibri" panose="020F0502020204030204"/>
                <a:ea typeface="+mn-ea"/>
                <a:cs typeface="+mn-cs"/>
              </a:rPr>
              <a:t>Datastore</a:t>
            </a:r>
          </a:p>
        </p:txBody>
      </p:sp>
      <p:sp>
        <p:nvSpPr>
          <p:cNvPr id="16" name="TextBox 15"/>
          <p:cNvSpPr txBox="1"/>
          <p:nvPr/>
        </p:nvSpPr>
        <p:spPr>
          <a:xfrm>
            <a:off x="2560860" y="3607791"/>
            <a:ext cx="788677" cy="83099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REST</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API</a:t>
            </a:r>
          </a:p>
        </p:txBody>
      </p:sp>
      <p:sp>
        <p:nvSpPr>
          <p:cNvPr id="17" name="Rectangle 16"/>
          <p:cNvSpPr/>
          <p:nvPr/>
        </p:nvSpPr>
        <p:spPr>
          <a:xfrm>
            <a:off x="3414851" y="3607791"/>
            <a:ext cx="5282289" cy="123436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Calibri" panose="020F0502020204030204"/>
                <a:ea typeface="+mn-ea"/>
                <a:cs typeface="+mn-cs"/>
              </a:rPr>
              <a:t>Feature</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chemeClr val="tx1"/>
                </a:solidFill>
                <a:effectLst/>
                <a:uLnTx/>
                <a:uFillTx/>
                <a:latin typeface="Calibri" panose="020F0502020204030204"/>
                <a:ea typeface="+mn-ea"/>
                <a:cs typeface="+mn-cs"/>
              </a:rPr>
              <a:t>Service</a:t>
            </a:r>
          </a:p>
        </p:txBody>
      </p:sp>
      <p:grpSp>
        <p:nvGrpSpPr>
          <p:cNvPr id="20" name="Group 19"/>
          <p:cNvGrpSpPr/>
          <p:nvPr/>
        </p:nvGrpSpPr>
        <p:grpSpPr>
          <a:xfrm>
            <a:off x="9040626" y="1065688"/>
            <a:ext cx="1281505" cy="1542794"/>
            <a:chOff x="6229491" y="2194734"/>
            <a:chExt cx="1281505" cy="1542794"/>
          </a:xfrm>
        </p:grpSpPr>
        <p:grpSp>
          <p:nvGrpSpPr>
            <p:cNvPr id="21" name="Group 20"/>
            <p:cNvGrpSpPr>
              <a:grpSpLocks noChangeAspect="1"/>
            </p:cNvGrpSpPr>
            <p:nvPr/>
          </p:nvGrpSpPr>
          <p:grpSpPr>
            <a:xfrm>
              <a:off x="6393612" y="2194734"/>
              <a:ext cx="953268" cy="980493"/>
              <a:chOff x="14953974" y="2404795"/>
              <a:chExt cx="521030" cy="545581"/>
            </a:xfrm>
          </p:grpSpPr>
          <p:sp>
            <p:nvSpPr>
              <p:cNvPr id="23" name="Freeform 22"/>
              <p:cNvSpPr>
                <a:spLocks/>
              </p:cNvSpPr>
              <p:nvPr/>
            </p:nvSpPr>
            <p:spPr bwMode="white">
              <a:xfrm>
                <a:off x="14953974" y="2404795"/>
                <a:ext cx="521030" cy="545581"/>
              </a:xfrm>
              <a:custGeom>
                <a:avLst/>
                <a:gdLst>
                  <a:gd name="T0" fmla="*/ 1001 w 1908"/>
                  <a:gd name="T1" fmla="*/ 0 h 1998"/>
                  <a:gd name="T2" fmla="*/ 1103 w 1908"/>
                  <a:gd name="T3" fmla="*/ 5 h 1998"/>
                  <a:gd name="T4" fmla="*/ 1212 w 1908"/>
                  <a:gd name="T5" fmla="*/ 14 h 1998"/>
                  <a:gd name="T6" fmla="*/ 1322 w 1908"/>
                  <a:gd name="T7" fmla="*/ 27 h 1998"/>
                  <a:gd name="T8" fmla="*/ 1432 w 1908"/>
                  <a:gd name="T9" fmla="*/ 45 h 1998"/>
                  <a:gd name="T10" fmla="*/ 1538 w 1908"/>
                  <a:gd name="T11" fmla="*/ 70 h 1998"/>
                  <a:gd name="T12" fmla="*/ 1637 w 1908"/>
                  <a:gd name="T13" fmla="*/ 102 h 1998"/>
                  <a:gd name="T14" fmla="*/ 1725 w 1908"/>
                  <a:gd name="T15" fmla="*/ 141 h 1998"/>
                  <a:gd name="T16" fmla="*/ 1800 w 1908"/>
                  <a:gd name="T17" fmla="*/ 186 h 1998"/>
                  <a:gd name="T18" fmla="*/ 1858 w 1908"/>
                  <a:gd name="T19" fmla="*/ 241 h 1998"/>
                  <a:gd name="T20" fmla="*/ 1895 w 1908"/>
                  <a:gd name="T21" fmla="*/ 304 h 1998"/>
                  <a:gd name="T22" fmla="*/ 1908 w 1908"/>
                  <a:gd name="T23" fmla="*/ 378 h 1998"/>
                  <a:gd name="T24" fmla="*/ 1908 w 1908"/>
                  <a:gd name="T25" fmla="*/ 404 h 1998"/>
                  <a:gd name="T26" fmla="*/ 1908 w 1908"/>
                  <a:gd name="T27" fmla="*/ 651 h 1998"/>
                  <a:gd name="T28" fmla="*/ 1908 w 1908"/>
                  <a:gd name="T29" fmla="*/ 832 h 1998"/>
                  <a:gd name="T30" fmla="*/ 1908 w 1908"/>
                  <a:gd name="T31" fmla="*/ 964 h 1998"/>
                  <a:gd name="T32" fmla="*/ 1908 w 1908"/>
                  <a:gd name="T33" fmla="*/ 1097 h 1998"/>
                  <a:gd name="T34" fmla="*/ 1908 w 1908"/>
                  <a:gd name="T35" fmla="*/ 1288 h 1998"/>
                  <a:gd name="T36" fmla="*/ 1908 w 1908"/>
                  <a:gd name="T37" fmla="*/ 1403 h 1998"/>
                  <a:gd name="T38" fmla="*/ 1908 w 1908"/>
                  <a:gd name="T39" fmla="*/ 1502 h 1998"/>
                  <a:gd name="T40" fmla="*/ 1908 w 1908"/>
                  <a:gd name="T41" fmla="*/ 1629 h 1998"/>
                  <a:gd name="T42" fmla="*/ 1908 w 1908"/>
                  <a:gd name="T43" fmla="*/ 1646 h 1998"/>
                  <a:gd name="T44" fmla="*/ 1897 w 1908"/>
                  <a:gd name="T45" fmla="*/ 1695 h 1998"/>
                  <a:gd name="T46" fmla="*/ 1851 w 1908"/>
                  <a:gd name="T47" fmla="*/ 1757 h 1998"/>
                  <a:gd name="T48" fmla="*/ 1771 w 1908"/>
                  <a:gd name="T49" fmla="*/ 1824 h 1998"/>
                  <a:gd name="T50" fmla="*/ 1675 w 1908"/>
                  <a:gd name="T51" fmla="*/ 1878 h 1998"/>
                  <a:gd name="T52" fmla="*/ 1566 w 1908"/>
                  <a:gd name="T53" fmla="*/ 1920 h 1998"/>
                  <a:gd name="T54" fmla="*/ 1449 w 1908"/>
                  <a:gd name="T55" fmla="*/ 1952 h 1998"/>
                  <a:gd name="T56" fmla="*/ 1324 w 1908"/>
                  <a:gd name="T57" fmla="*/ 1974 h 1998"/>
                  <a:gd name="T58" fmla="*/ 1198 w 1908"/>
                  <a:gd name="T59" fmla="*/ 1988 h 1998"/>
                  <a:gd name="T60" fmla="*/ 1074 w 1908"/>
                  <a:gd name="T61" fmla="*/ 1995 h 1998"/>
                  <a:gd name="T62" fmla="*/ 953 w 1908"/>
                  <a:gd name="T63" fmla="*/ 1998 h 1998"/>
                  <a:gd name="T64" fmla="*/ 834 w 1908"/>
                  <a:gd name="T65" fmla="*/ 1995 h 1998"/>
                  <a:gd name="T66" fmla="*/ 710 w 1908"/>
                  <a:gd name="T67" fmla="*/ 1988 h 1998"/>
                  <a:gd name="T68" fmla="*/ 584 w 1908"/>
                  <a:gd name="T69" fmla="*/ 1974 h 1998"/>
                  <a:gd name="T70" fmla="*/ 459 w 1908"/>
                  <a:gd name="T71" fmla="*/ 1952 h 1998"/>
                  <a:gd name="T72" fmla="*/ 342 w 1908"/>
                  <a:gd name="T73" fmla="*/ 1920 h 1998"/>
                  <a:gd name="T74" fmla="*/ 233 w 1908"/>
                  <a:gd name="T75" fmla="*/ 1878 h 1998"/>
                  <a:gd name="T76" fmla="*/ 137 w 1908"/>
                  <a:gd name="T77" fmla="*/ 1824 h 1998"/>
                  <a:gd name="T78" fmla="*/ 57 w 1908"/>
                  <a:gd name="T79" fmla="*/ 1757 h 1998"/>
                  <a:gd name="T80" fmla="*/ 11 w 1908"/>
                  <a:gd name="T81" fmla="*/ 1695 h 1998"/>
                  <a:gd name="T82" fmla="*/ 0 w 1908"/>
                  <a:gd name="T83" fmla="*/ 1646 h 1998"/>
                  <a:gd name="T84" fmla="*/ 0 w 1908"/>
                  <a:gd name="T85" fmla="*/ 1629 h 1998"/>
                  <a:gd name="T86" fmla="*/ 0 w 1908"/>
                  <a:gd name="T87" fmla="*/ 1403 h 1998"/>
                  <a:gd name="T88" fmla="*/ 0 w 1908"/>
                  <a:gd name="T89" fmla="*/ 1226 h 1998"/>
                  <a:gd name="T90" fmla="*/ 0 w 1908"/>
                  <a:gd name="T91" fmla="*/ 1097 h 1998"/>
                  <a:gd name="T92" fmla="*/ 0 w 1908"/>
                  <a:gd name="T93" fmla="*/ 964 h 1998"/>
                  <a:gd name="T94" fmla="*/ 0 w 1908"/>
                  <a:gd name="T95" fmla="*/ 769 h 1998"/>
                  <a:gd name="T96" fmla="*/ 0 w 1908"/>
                  <a:gd name="T97" fmla="*/ 651 h 1998"/>
                  <a:gd name="T98" fmla="*/ 0 w 1908"/>
                  <a:gd name="T99" fmla="*/ 547 h 1998"/>
                  <a:gd name="T100" fmla="*/ 0 w 1908"/>
                  <a:gd name="T101" fmla="*/ 404 h 1998"/>
                  <a:gd name="T102" fmla="*/ 0 w 1908"/>
                  <a:gd name="T103" fmla="*/ 378 h 1998"/>
                  <a:gd name="T104" fmla="*/ 13 w 1908"/>
                  <a:gd name="T105" fmla="*/ 304 h 1998"/>
                  <a:gd name="T106" fmla="*/ 50 w 1908"/>
                  <a:gd name="T107" fmla="*/ 241 h 1998"/>
                  <a:gd name="T108" fmla="*/ 108 w 1908"/>
                  <a:gd name="T109" fmla="*/ 186 h 1998"/>
                  <a:gd name="T110" fmla="*/ 183 w 1908"/>
                  <a:gd name="T111" fmla="*/ 141 h 1998"/>
                  <a:gd name="T112" fmla="*/ 271 w 1908"/>
                  <a:gd name="T113" fmla="*/ 102 h 1998"/>
                  <a:gd name="T114" fmla="*/ 370 w 1908"/>
                  <a:gd name="T115" fmla="*/ 70 h 1998"/>
                  <a:gd name="T116" fmla="*/ 476 w 1908"/>
                  <a:gd name="T117" fmla="*/ 45 h 1998"/>
                  <a:gd name="T118" fmla="*/ 586 w 1908"/>
                  <a:gd name="T119" fmla="*/ 27 h 1998"/>
                  <a:gd name="T120" fmla="*/ 696 w 1908"/>
                  <a:gd name="T121" fmla="*/ 14 h 1998"/>
                  <a:gd name="T122" fmla="*/ 804 w 1908"/>
                  <a:gd name="T123" fmla="*/ 5 h 1998"/>
                  <a:gd name="T124" fmla="*/ 907 w 1908"/>
                  <a:gd name="T125" fmla="*/ 0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08" h="1998">
                    <a:moveTo>
                      <a:pt x="953" y="0"/>
                    </a:moveTo>
                    <a:lnTo>
                      <a:pt x="1001" y="0"/>
                    </a:lnTo>
                    <a:lnTo>
                      <a:pt x="1052" y="3"/>
                    </a:lnTo>
                    <a:lnTo>
                      <a:pt x="1103" y="5"/>
                    </a:lnTo>
                    <a:lnTo>
                      <a:pt x="1157" y="9"/>
                    </a:lnTo>
                    <a:lnTo>
                      <a:pt x="1212" y="14"/>
                    </a:lnTo>
                    <a:lnTo>
                      <a:pt x="1266" y="20"/>
                    </a:lnTo>
                    <a:lnTo>
                      <a:pt x="1322" y="27"/>
                    </a:lnTo>
                    <a:lnTo>
                      <a:pt x="1377" y="35"/>
                    </a:lnTo>
                    <a:lnTo>
                      <a:pt x="1432" y="45"/>
                    </a:lnTo>
                    <a:lnTo>
                      <a:pt x="1486" y="57"/>
                    </a:lnTo>
                    <a:lnTo>
                      <a:pt x="1538" y="70"/>
                    </a:lnTo>
                    <a:lnTo>
                      <a:pt x="1589" y="85"/>
                    </a:lnTo>
                    <a:lnTo>
                      <a:pt x="1637" y="102"/>
                    </a:lnTo>
                    <a:lnTo>
                      <a:pt x="1683" y="120"/>
                    </a:lnTo>
                    <a:lnTo>
                      <a:pt x="1725" y="141"/>
                    </a:lnTo>
                    <a:lnTo>
                      <a:pt x="1765" y="162"/>
                    </a:lnTo>
                    <a:lnTo>
                      <a:pt x="1800" y="186"/>
                    </a:lnTo>
                    <a:lnTo>
                      <a:pt x="1832" y="213"/>
                    </a:lnTo>
                    <a:lnTo>
                      <a:pt x="1858" y="241"/>
                    </a:lnTo>
                    <a:lnTo>
                      <a:pt x="1879" y="271"/>
                    </a:lnTo>
                    <a:lnTo>
                      <a:pt x="1895" y="304"/>
                    </a:lnTo>
                    <a:lnTo>
                      <a:pt x="1904" y="339"/>
                    </a:lnTo>
                    <a:lnTo>
                      <a:pt x="1908" y="378"/>
                    </a:lnTo>
                    <a:lnTo>
                      <a:pt x="1908" y="387"/>
                    </a:lnTo>
                    <a:lnTo>
                      <a:pt x="1908" y="404"/>
                    </a:lnTo>
                    <a:lnTo>
                      <a:pt x="1908" y="596"/>
                    </a:lnTo>
                    <a:lnTo>
                      <a:pt x="1908" y="651"/>
                    </a:lnTo>
                    <a:lnTo>
                      <a:pt x="1908" y="708"/>
                    </a:lnTo>
                    <a:lnTo>
                      <a:pt x="1908" y="832"/>
                    </a:lnTo>
                    <a:lnTo>
                      <a:pt x="1908" y="897"/>
                    </a:lnTo>
                    <a:lnTo>
                      <a:pt x="1908" y="964"/>
                    </a:lnTo>
                    <a:lnTo>
                      <a:pt x="1908" y="1030"/>
                    </a:lnTo>
                    <a:lnTo>
                      <a:pt x="1908" y="1097"/>
                    </a:lnTo>
                    <a:lnTo>
                      <a:pt x="1908" y="1162"/>
                    </a:lnTo>
                    <a:lnTo>
                      <a:pt x="1908" y="1288"/>
                    </a:lnTo>
                    <a:lnTo>
                      <a:pt x="1908" y="1347"/>
                    </a:lnTo>
                    <a:lnTo>
                      <a:pt x="1908" y="1403"/>
                    </a:lnTo>
                    <a:lnTo>
                      <a:pt x="1908" y="1455"/>
                    </a:lnTo>
                    <a:lnTo>
                      <a:pt x="1908" y="1502"/>
                    </a:lnTo>
                    <a:lnTo>
                      <a:pt x="1908" y="1543"/>
                    </a:lnTo>
                    <a:lnTo>
                      <a:pt x="1908" y="1629"/>
                    </a:lnTo>
                    <a:lnTo>
                      <a:pt x="1908" y="1642"/>
                    </a:lnTo>
                    <a:lnTo>
                      <a:pt x="1908" y="1646"/>
                    </a:lnTo>
                    <a:lnTo>
                      <a:pt x="1906" y="1671"/>
                    </a:lnTo>
                    <a:lnTo>
                      <a:pt x="1897" y="1695"/>
                    </a:lnTo>
                    <a:lnTo>
                      <a:pt x="1885" y="1717"/>
                    </a:lnTo>
                    <a:lnTo>
                      <a:pt x="1851" y="1757"/>
                    </a:lnTo>
                    <a:lnTo>
                      <a:pt x="1814" y="1792"/>
                    </a:lnTo>
                    <a:lnTo>
                      <a:pt x="1771" y="1824"/>
                    </a:lnTo>
                    <a:lnTo>
                      <a:pt x="1725" y="1853"/>
                    </a:lnTo>
                    <a:lnTo>
                      <a:pt x="1675" y="1878"/>
                    </a:lnTo>
                    <a:lnTo>
                      <a:pt x="1621" y="1900"/>
                    </a:lnTo>
                    <a:lnTo>
                      <a:pt x="1566" y="1920"/>
                    </a:lnTo>
                    <a:lnTo>
                      <a:pt x="1508" y="1937"/>
                    </a:lnTo>
                    <a:lnTo>
                      <a:pt x="1449" y="1952"/>
                    </a:lnTo>
                    <a:lnTo>
                      <a:pt x="1387" y="1964"/>
                    </a:lnTo>
                    <a:lnTo>
                      <a:pt x="1324" y="1974"/>
                    </a:lnTo>
                    <a:lnTo>
                      <a:pt x="1261" y="1982"/>
                    </a:lnTo>
                    <a:lnTo>
                      <a:pt x="1198" y="1988"/>
                    </a:lnTo>
                    <a:lnTo>
                      <a:pt x="1135" y="1993"/>
                    </a:lnTo>
                    <a:lnTo>
                      <a:pt x="1074" y="1995"/>
                    </a:lnTo>
                    <a:lnTo>
                      <a:pt x="1013" y="1997"/>
                    </a:lnTo>
                    <a:lnTo>
                      <a:pt x="953" y="1998"/>
                    </a:lnTo>
                    <a:lnTo>
                      <a:pt x="895" y="1997"/>
                    </a:lnTo>
                    <a:lnTo>
                      <a:pt x="834" y="1995"/>
                    </a:lnTo>
                    <a:lnTo>
                      <a:pt x="773" y="1993"/>
                    </a:lnTo>
                    <a:lnTo>
                      <a:pt x="710" y="1988"/>
                    </a:lnTo>
                    <a:lnTo>
                      <a:pt x="647" y="1982"/>
                    </a:lnTo>
                    <a:lnTo>
                      <a:pt x="584" y="1974"/>
                    </a:lnTo>
                    <a:lnTo>
                      <a:pt x="521" y="1964"/>
                    </a:lnTo>
                    <a:lnTo>
                      <a:pt x="459" y="1952"/>
                    </a:lnTo>
                    <a:lnTo>
                      <a:pt x="400" y="1937"/>
                    </a:lnTo>
                    <a:lnTo>
                      <a:pt x="342" y="1920"/>
                    </a:lnTo>
                    <a:lnTo>
                      <a:pt x="285" y="1900"/>
                    </a:lnTo>
                    <a:lnTo>
                      <a:pt x="233" y="1878"/>
                    </a:lnTo>
                    <a:lnTo>
                      <a:pt x="183" y="1853"/>
                    </a:lnTo>
                    <a:lnTo>
                      <a:pt x="137" y="1824"/>
                    </a:lnTo>
                    <a:lnTo>
                      <a:pt x="94" y="1792"/>
                    </a:lnTo>
                    <a:lnTo>
                      <a:pt x="57" y="1757"/>
                    </a:lnTo>
                    <a:lnTo>
                      <a:pt x="23" y="1717"/>
                    </a:lnTo>
                    <a:lnTo>
                      <a:pt x="11" y="1695"/>
                    </a:lnTo>
                    <a:lnTo>
                      <a:pt x="2" y="1671"/>
                    </a:lnTo>
                    <a:lnTo>
                      <a:pt x="0" y="1646"/>
                    </a:lnTo>
                    <a:lnTo>
                      <a:pt x="0" y="1642"/>
                    </a:lnTo>
                    <a:lnTo>
                      <a:pt x="0" y="1629"/>
                    </a:lnTo>
                    <a:lnTo>
                      <a:pt x="0" y="1455"/>
                    </a:lnTo>
                    <a:lnTo>
                      <a:pt x="0" y="1403"/>
                    </a:lnTo>
                    <a:lnTo>
                      <a:pt x="0" y="1347"/>
                    </a:lnTo>
                    <a:lnTo>
                      <a:pt x="0" y="1226"/>
                    </a:lnTo>
                    <a:lnTo>
                      <a:pt x="0" y="1162"/>
                    </a:lnTo>
                    <a:lnTo>
                      <a:pt x="0" y="1097"/>
                    </a:lnTo>
                    <a:lnTo>
                      <a:pt x="0" y="1030"/>
                    </a:lnTo>
                    <a:lnTo>
                      <a:pt x="0" y="964"/>
                    </a:lnTo>
                    <a:lnTo>
                      <a:pt x="0" y="897"/>
                    </a:lnTo>
                    <a:lnTo>
                      <a:pt x="0" y="769"/>
                    </a:lnTo>
                    <a:lnTo>
                      <a:pt x="0" y="708"/>
                    </a:lnTo>
                    <a:lnTo>
                      <a:pt x="0" y="651"/>
                    </a:lnTo>
                    <a:lnTo>
                      <a:pt x="0" y="596"/>
                    </a:lnTo>
                    <a:lnTo>
                      <a:pt x="0" y="547"/>
                    </a:lnTo>
                    <a:lnTo>
                      <a:pt x="0" y="502"/>
                    </a:lnTo>
                    <a:lnTo>
                      <a:pt x="0" y="404"/>
                    </a:lnTo>
                    <a:lnTo>
                      <a:pt x="0" y="387"/>
                    </a:lnTo>
                    <a:lnTo>
                      <a:pt x="0" y="378"/>
                    </a:lnTo>
                    <a:lnTo>
                      <a:pt x="4" y="339"/>
                    </a:lnTo>
                    <a:lnTo>
                      <a:pt x="13" y="304"/>
                    </a:lnTo>
                    <a:lnTo>
                      <a:pt x="29" y="271"/>
                    </a:lnTo>
                    <a:lnTo>
                      <a:pt x="50" y="241"/>
                    </a:lnTo>
                    <a:lnTo>
                      <a:pt x="76" y="213"/>
                    </a:lnTo>
                    <a:lnTo>
                      <a:pt x="108" y="186"/>
                    </a:lnTo>
                    <a:lnTo>
                      <a:pt x="143" y="162"/>
                    </a:lnTo>
                    <a:lnTo>
                      <a:pt x="183" y="141"/>
                    </a:lnTo>
                    <a:lnTo>
                      <a:pt x="225" y="120"/>
                    </a:lnTo>
                    <a:lnTo>
                      <a:pt x="271" y="102"/>
                    </a:lnTo>
                    <a:lnTo>
                      <a:pt x="319" y="85"/>
                    </a:lnTo>
                    <a:lnTo>
                      <a:pt x="370" y="70"/>
                    </a:lnTo>
                    <a:lnTo>
                      <a:pt x="422" y="57"/>
                    </a:lnTo>
                    <a:lnTo>
                      <a:pt x="476" y="45"/>
                    </a:lnTo>
                    <a:lnTo>
                      <a:pt x="531" y="35"/>
                    </a:lnTo>
                    <a:lnTo>
                      <a:pt x="586" y="27"/>
                    </a:lnTo>
                    <a:lnTo>
                      <a:pt x="642" y="20"/>
                    </a:lnTo>
                    <a:lnTo>
                      <a:pt x="696" y="14"/>
                    </a:lnTo>
                    <a:lnTo>
                      <a:pt x="751" y="9"/>
                    </a:lnTo>
                    <a:lnTo>
                      <a:pt x="804" y="5"/>
                    </a:lnTo>
                    <a:lnTo>
                      <a:pt x="856" y="3"/>
                    </a:lnTo>
                    <a:lnTo>
                      <a:pt x="907" y="0"/>
                    </a:lnTo>
                    <a:lnTo>
                      <a:pt x="953"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3"/>
              <p:cNvSpPr>
                <a:spLocks noEditPoints="1"/>
              </p:cNvSpPr>
              <p:nvPr/>
            </p:nvSpPr>
            <p:spPr bwMode="auto">
              <a:xfrm>
                <a:off x="14986709" y="2437530"/>
                <a:ext cx="455560" cy="480111"/>
              </a:xfrm>
              <a:custGeom>
                <a:avLst/>
                <a:gdLst>
                  <a:gd name="T0" fmla="*/ 1639 w 1668"/>
                  <a:gd name="T1" fmla="*/ 1560 h 1758"/>
                  <a:gd name="T2" fmla="*/ 1521 w 1668"/>
                  <a:gd name="T3" fmla="*/ 1642 h 1758"/>
                  <a:gd name="T4" fmla="*/ 1370 w 1668"/>
                  <a:gd name="T5" fmla="*/ 1698 h 1758"/>
                  <a:gd name="T6" fmla="*/ 1200 w 1668"/>
                  <a:gd name="T7" fmla="*/ 1733 h 1758"/>
                  <a:gd name="T8" fmla="*/ 1032 w 1668"/>
                  <a:gd name="T9" fmla="*/ 1751 h 1758"/>
                  <a:gd name="T10" fmla="*/ 879 w 1668"/>
                  <a:gd name="T11" fmla="*/ 1758 h 1758"/>
                  <a:gd name="T12" fmla="*/ 747 w 1668"/>
                  <a:gd name="T13" fmla="*/ 1757 h 1758"/>
                  <a:gd name="T14" fmla="*/ 597 w 1668"/>
                  <a:gd name="T15" fmla="*/ 1748 h 1758"/>
                  <a:gd name="T16" fmla="*/ 436 w 1668"/>
                  <a:gd name="T17" fmla="*/ 1728 h 1758"/>
                  <a:gd name="T18" fmla="*/ 279 w 1668"/>
                  <a:gd name="T19" fmla="*/ 1692 h 1758"/>
                  <a:gd name="T20" fmla="*/ 138 w 1668"/>
                  <a:gd name="T21" fmla="*/ 1637 h 1758"/>
                  <a:gd name="T22" fmla="*/ 28 w 1668"/>
                  <a:gd name="T23" fmla="*/ 1559 h 1758"/>
                  <a:gd name="T24" fmla="*/ 46 w 1668"/>
                  <a:gd name="T25" fmla="*/ 1011 h 1758"/>
                  <a:gd name="T26" fmla="*/ 214 w 1668"/>
                  <a:gd name="T27" fmla="*/ 1079 h 1758"/>
                  <a:gd name="T28" fmla="*/ 413 w 1668"/>
                  <a:gd name="T29" fmla="*/ 1123 h 1758"/>
                  <a:gd name="T30" fmla="*/ 625 w 1668"/>
                  <a:gd name="T31" fmla="*/ 1149 h 1758"/>
                  <a:gd name="T32" fmla="*/ 833 w 1668"/>
                  <a:gd name="T33" fmla="*/ 1156 h 1758"/>
                  <a:gd name="T34" fmla="*/ 1042 w 1668"/>
                  <a:gd name="T35" fmla="*/ 1149 h 1758"/>
                  <a:gd name="T36" fmla="*/ 1255 w 1668"/>
                  <a:gd name="T37" fmla="*/ 1123 h 1758"/>
                  <a:gd name="T38" fmla="*/ 1454 w 1668"/>
                  <a:gd name="T39" fmla="*/ 1079 h 1758"/>
                  <a:gd name="T40" fmla="*/ 1622 w 1668"/>
                  <a:gd name="T41" fmla="*/ 1011 h 1758"/>
                  <a:gd name="T42" fmla="*/ 919 w 1668"/>
                  <a:gd name="T43" fmla="*/ 1 h 1758"/>
                  <a:gd name="T44" fmla="*/ 1159 w 1668"/>
                  <a:gd name="T45" fmla="*/ 21 h 1758"/>
                  <a:gd name="T46" fmla="*/ 1365 w 1668"/>
                  <a:gd name="T47" fmla="*/ 59 h 1758"/>
                  <a:gd name="T48" fmla="*/ 1526 w 1668"/>
                  <a:gd name="T49" fmla="*/ 114 h 1758"/>
                  <a:gd name="T50" fmla="*/ 1631 w 1668"/>
                  <a:gd name="T51" fmla="*/ 180 h 1758"/>
                  <a:gd name="T52" fmla="*/ 1668 w 1668"/>
                  <a:gd name="T53" fmla="*/ 258 h 1758"/>
                  <a:gd name="T54" fmla="*/ 1631 w 1668"/>
                  <a:gd name="T55" fmla="*/ 334 h 1758"/>
                  <a:gd name="T56" fmla="*/ 1526 w 1668"/>
                  <a:gd name="T57" fmla="*/ 400 h 1758"/>
                  <a:gd name="T58" fmla="*/ 1365 w 1668"/>
                  <a:gd name="T59" fmla="*/ 455 h 1758"/>
                  <a:gd name="T60" fmla="*/ 1159 w 1668"/>
                  <a:gd name="T61" fmla="*/ 493 h 1758"/>
                  <a:gd name="T62" fmla="*/ 919 w 1668"/>
                  <a:gd name="T63" fmla="*/ 513 h 1758"/>
                  <a:gd name="T64" fmla="*/ 666 w 1668"/>
                  <a:gd name="T65" fmla="*/ 509 h 1758"/>
                  <a:gd name="T66" fmla="*/ 436 w 1668"/>
                  <a:gd name="T67" fmla="*/ 482 h 1758"/>
                  <a:gd name="T68" fmla="*/ 244 w 1668"/>
                  <a:gd name="T69" fmla="*/ 439 h 1758"/>
                  <a:gd name="T70" fmla="*/ 100 w 1668"/>
                  <a:gd name="T71" fmla="*/ 380 h 1758"/>
                  <a:gd name="T72" fmla="*/ 17 w 1668"/>
                  <a:gd name="T73" fmla="*/ 308 h 1758"/>
                  <a:gd name="T74" fmla="*/ 3 w 1668"/>
                  <a:gd name="T75" fmla="*/ 231 h 1758"/>
                  <a:gd name="T76" fmla="*/ 65 w 1668"/>
                  <a:gd name="T77" fmla="*/ 157 h 1758"/>
                  <a:gd name="T78" fmla="*/ 190 w 1668"/>
                  <a:gd name="T79" fmla="*/ 93 h 1758"/>
                  <a:gd name="T80" fmla="*/ 367 w 1668"/>
                  <a:gd name="T81" fmla="*/ 44 h 1758"/>
                  <a:gd name="T82" fmla="*/ 586 w 1668"/>
                  <a:gd name="T83" fmla="*/ 12 h 1758"/>
                  <a:gd name="T84" fmla="*/ 833 w 1668"/>
                  <a:gd name="T85" fmla="*/ 0 h 1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8" h="1758">
                    <a:moveTo>
                      <a:pt x="1668" y="983"/>
                    </a:moveTo>
                    <a:lnTo>
                      <a:pt x="1668" y="1526"/>
                    </a:lnTo>
                    <a:lnTo>
                      <a:pt x="1639" y="1560"/>
                    </a:lnTo>
                    <a:lnTo>
                      <a:pt x="1604" y="1590"/>
                    </a:lnTo>
                    <a:lnTo>
                      <a:pt x="1564" y="1618"/>
                    </a:lnTo>
                    <a:lnTo>
                      <a:pt x="1521" y="1642"/>
                    </a:lnTo>
                    <a:lnTo>
                      <a:pt x="1472" y="1662"/>
                    </a:lnTo>
                    <a:lnTo>
                      <a:pt x="1423" y="1682"/>
                    </a:lnTo>
                    <a:lnTo>
                      <a:pt x="1370" y="1698"/>
                    </a:lnTo>
                    <a:lnTo>
                      <a:pt x="1314" y="1711"/>
                    </a:lnTo>
                    <a:lnTo>
                      <a:pt x="1258" y="1723"/>
                    </a:lnTo>
                    <a:lnTo>
                      <a:pt x="1200" y="1733"/>
                    </a:lnTo>
                    <a:lnTo>
                      <a:pt x="1144" y="1740"/>
                    </a:lnTo>
                    <a:lnTo>
                      <a:pt x="1088" y="1746"/>
                    </a:lnTo>
                    <a:lnTo>
                      <a:pt x="1032" y="1751"/>
                    </a:lnTo>
                    <a:lnTo>
                      <a:pt x="978" y="1754"/>
                    </a:lnTo>
                    <a:lnTo>
                      <a:pt x="927" y="1757"/>
                    </a:lnTo>
                    <a:lnTo>
                      <a:pt x="879" y="1758"/>
                    </a:lnTo>
                    <a:lnTo>
                      <a:pt x="833" y="1758"/>
                    </a:lnTo>
                    <a:lnTo>
                      <a:pt x="792" y="1758"/>
                    </a:lnTo>
                    <a:lnTo>
                      <a:pt x="747" y="1757"/>
                    </a:lnTo>
                    <a:lnTo>
                      <a:pt x="699" y="1754"/>
                    </a:lnTo>
                    <a:lnTo>
                      <a:pt x="649" y="1752"/>
                    </a:lnTo>
                    <a:lnTo>
                      <a:pt x="597" y="1748"/>
                    </a:lnTo>
                    <a:lnTo>
                      <a:pt x="544" y="1742"/>
                    </a:lnTo>
                    <a:lnTo>
                      <a:pt x="491" y="1736"/>
                    </a:lnTo>
                    <a:lnTo>
                      <a:pt x="436" y="1728"/>
                    </a:lnTo>
                    <a:lnTo>
                      <a:pt x="383" y="1718"/>
                    </a:lnTo>
                    <a:lnTo>
                      <a:pt x="330" y="1706"/>
                    </a:lnTo>
                    <a:lnTo>
                      <a:pt x="279" y="1692"/>
                    </a:lnTo>
                    <a:lnTo>
                      <a:pt x="229" y="1676"/>
                    </a:lnTo>
                    <a:lnTo>
                      <a:pt x="182" y="1658"/>
                    </a:lnTo>
                    <a:lnTo>
                      <a:pt x="138" y="1637"/>
                    </a:lnTo>
                    <a:lnTo>
                      <a:pt x="96" y="1613"/>
                    </a:lnTo>
                    <a:lnTo>
                      <a:pt x="60" y="1588"/>
                    </a:lnTo>
                    <a:lnTo>
                      <a:pt x="28" y="1559"/>
                    </a:lnTo>
                    <a:lnTo>
                      <a:pt x="0" y="1526"/>
                    </a:lnTo>
                    <a:lnTo>
                      <a:pt x="0" y="983"/>
                    </a:lnTo>
                    <a:lnTo>
                      <a:pt x="46" y="1011"/>
                    </a:lnTo>
                    <a:lnTo>
                      <a:pt x="98" y="1036"/>
                    </a:lnTo>
                    <a:lnTo>
                      <a:pt x="154" y="1058"/>
                    </a:lnTo>
                    <a:lnTo>
                      <a:pt x="214" y="1079"/>
                    </a:lnTo>
                    <a:lnTo>
                      <a:pt x="278" y="1095"/>
                    </a:lnTo>
                    <a:lnTo>
                      <a:pt x="344" y="1111"/>
                    </a:lnTo>
                    <a:lnTo>
                      <a:pt x="413" y="1123"/>
                    </a:lnTo>
                    <a:lnTo>
                      <a:pt x="483" y="1134"/>
                    </a:lnTo>
                    <a:lnTo>
                      <a:pt x="555" y="1143"/>
                    </a:lnTo>
                    <a:lnTo>
                      <a:pt x="625" y="1149"/>
                    </a:lnTo>
                    <a:lnTo>
                      <a:pt x="696" y="1153"/>
                    </a:lnTo>
                    <a:lnTo>
                      <a:pt x="766" y="1156"/>
                    </a:lnTo>
                    <a:lnTo>
                      <a:pt x="833" y="1156"/>
                    </a:lnTo>
                    <a:lnTo>
                      <a:pt x="902" y="1156"/>
                    </a:lnTo>
                    <a:lnTo>
                      <a:pt x="972" y="1153"/>
                    </a:lnTo>
                    <a:lnTo>
                      <a:pt x="1042" y="1149"/>
                    </a:lnTo>
                    <a:lnTo>
                      <a:pt x="1113" y="1143"/>
                    </a:lnTo>
                    <a:lnTo>
                      <a:pt x="1185" y="1134"/>
                    </a:lnTo>
                    <a:lnTo>
                      <a:pt x="1255" y="1123"/>
                    </a:lnTo>
                    <a:lnTo>
                      <a:pt x="1324" y="1110"/>
                    </a:lnTo>
                    <a:lnTo>
                      <a:pt x="1390" y="1095"/>
                    </a:lnTo>
                    <a:lnTo>
                      <a:pt x="1454" y="1079"/>
                    </a:lnTo>
                    <a:lnTo>
                      <a:pt x="1514" y="1058"/>
                    </a:lnTo>
                    <a:lnTo>
                      <a:pt x="1570" y="1036"/>
                    </a:lnTo>
                    <a:lnTo>
                      <a:pt x="1622" y="1011"/>
                    </a:lnTo>
                    <a:lnTo>
                      <a:pt x="1668" y="983"/>
                    </a:lnTo>
                    <a:close/>
                    <a:moveTo>
                      <a:pt x="833" y="0"/>
                    </a:moveTo>
                    <a:lnTo>
                      <a:pt x="919" y="1"/>
                    </a:lnTo>
                    <a:lnTo>
                      <a:pt x="1002" y="5"/>
                    </a:lnTo>
                    <a:lnTo>
                      <a:pt x="1082" y="12"/>
                    </a:lnTo>
                    <a:lnTo>
                      <a:pt x="1159" y="21"/>
                    </a:lnTo>
                    <a:lnTo>
                      <a:pt x="1232" y="31"/>
                    </a:lnTo>
                    <a:lnTo>
                      <a:pt x="1301" y="44"/>
                    </a:lnTo>
                    <a:lnTo>
                      <a:pt x="1365" y="59"/>
                    </a:lnTo>
                    <a:lnTo>
                      <a:pt x="1424" y="75"/>
                    </a:lnTo>
                    <a:lnTo>
                      <a:pt x="1477" y="93"/>
                    </a:lnTo>
                    <a:lnTo>
                      <a:pt x="1526" y="114"/>
                    </a:lnTo>
                    <a:lnTo>
                      <a:pt x="1568" y="134"/>
                    </a:lnTo>
                    <a:lnTo>
                      <a:pt x="1603" y="157"/>
                    </a:lnTo>
                    <a:lnTo>
                      <a:pt x="1631" y="180"/>
                    </a:lnTo>
                    <a:lnTo>
                      <a:pt x="1651" y="206"/>
                    </a:lnTo>
                    <a:lnTo>
                      <a:pt x="1665" y="231"/>
                    </a:lnTo>
                    <a:lnTo>
                      <a:pt x="1668" y="258"/>
                    </a:lnTo>
                    <a:lnTo>
                      <a:pt x="1665" y="283"/>
                    </a:lnTo>
                    <a:lnTo>
                      <a:pt x="1651" y="308"/>
                    </a:lnTo>
                    <a:lnTo>
                      <a:pt x="1631" y="334"/>
                    </a:lnTo>
                    <a:lnTo>
                      <a:pt x="1603" y="357"/>
                    </a:lnTo>
                    <a:lnTo>
                      <a:pt x="1568" y="380"/>
                    </a:lnTo>
                    <a:lnTo>
                      <a:pt x="1526" y="400"/>
                    </a:lnTo>
                    <a:lnTo>
                      <a:pt x="1477" y="421"/>
                    </a:lnTo>
                    <a:lnTo>
                      <a:pt x="1424" y="439"/>
                    </a:lnTo>
                    <a:lnTo>
                      <a:pt x="1365" y="455"/>
                    </a:lnTo>
                    <a:lnTo>
                      <a:pt x="1301" y="470"/>
                    </a:lnTo>
                    <a:lnTo>
                      <a:pt x="1232" y="482"/>
                    </a:lnTo>
                    <a:lnTo>
                      <a:pt x="1159" y="493"/>
                    </a:lnTo>
                    <a:lnTo>
                      <a:pt x="1082" y="502"/>
                    </a:lnTo>
                    <a:lnTo>
                      <a:pt x="1002" y="509"/>
                    </a:lnTo>
                    <a:lnTo>
                      <a:pt x="919" y="513"/>
                    </a:lnTo>
                    <a:lnTo>
                      <a:pt x="833" y="514"/>
                    </a:lnTo>
                    <a:lnTo>
                      <a:pt x="748" y="513"/>
                    </a:lnTo>
                    <a:lnTo>
                      <a:pt x="666" y="509"/>
                    </a:lnTo>
                    <a:lnTo>
                      <a:pt x="586" y="502"/>
                    </a:lnTo>
                    <a:lnTo>
                      <a:pt x="509" y="493"/>
                    </a:lnTo>
                    <a:lnTo>
                      <a:pt x="436" y="482"/>
                    </a:lnTo>
                    <a:lnTo>
                      <a:pt x="367" y="470"/>
                    </a:lnTo>
                    <a:lnTo>
                      <a:pt x="303" y="455"/>
                    </a:lnTo>
                    <a:lnTo>
                      <a:pt x="244" y="439"/>
                    </a:lnTo>
                    <a:lnTo>
                      <a:pt x="190" y="421"/>
                    </a:lnTo>
                    <a:lnTo>
                      <a:pt x="142" y="400"/>
                    </a:lnTo>
                    <a:lnTo>
                      <a:pt x="100" y="380"/>
                    </a:lnTo>
                    <a:lnTo>
                      <a:pt x="65" y="357"/>
                    </a:lnTo>
                    <a:lnTo>
                      <a:pt x="37" y="334"/>
                    </a:lnTo>
                    <a:lnTo>
                      <a:pt x="17" y="308"/>
                    </a:lnTo>
                    <a:lnTo>
                      <a:pt x="3" y="283"/>
                    </a:lnTo>
                    <a:lnTo>
                      <a:pt x="0" y="258"/>
                    </a:lnTo>
                    <a:lnTo>
                      <a:pt x="3" y="231"/>
                    </a:lnTo>
                    <a:lnTo>
                      <a:pt x="17" y="206"/>
                    </a:lnTo>
                    <a:lnTo>
                      <a:pt x="37" y="180"/>
                    </a:lnTo>
                    <a:lnTo>
                      <a:pt x="65" y="157"/>
                    </a:lnTo>
                    <a:lnTo>
                      <a:pt x="100" y="134"/>
                    </a:lnTo>
                    <a:lnTo>
                      <a:pt x="142" y="114"/>
                    </a:lnTo>
                    <a:lnTo>
                      <a:pt x="190" y="93"/>
                    </a:lnTo>
                    <a:lnTo>
                      <a:pt x="244" y="75"/>
                    </a:lnTo>
                    <a:lnTo>
                      <a:pt x="303" y="59"/>
                    </a:lnTo>
                    <a:lnTo>
                      <a:pt x="367" y="44"/>
                    </a:lnTo>
                    <a:lnTo>
                      <a:pt x="436" y="31"/>
                    </a:lnTo>
                    <a:lnTo>
                      <a:pt x="509" y="21"/>
                    </a:lnTo>
                    <a:lnTo>
                      <a:pt x="586" y="12"/>
                    </a:lnTo>
                    <a:lnTo>
                      <a:pt x="666" y="5"/>
                    </a:lnTo>
                    <a:lnTo>
                      <a:pt x="748" y="1"/>
                    </a:lnTo>
                    <a:lnTo>
                      <a:pt x="83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Freeform 24"/>
              <p:cNvSpPr>
                <a:spLocks/>
              </p:cNvSpPr>
              <p:nvPr/>
            </p:nvSpPr>
            <p:spPr bwMode="auto">
              <a:xfrm>
                <a:off x="14986709" y="2569833"/>
                <a:ext cx="455560" cy="143215"/>
              </a:xfrm>
              <a:custGeom>
                <a:avLst/>
                <a:gdLst>
                  <a:gd name="T0" fmla="*/ 0 w 1668"/>
                  <a:gd name="T1" fmla="*/ 0 h 524"/>
                  <a:gd name="T2" fmla="*/ 36 w 1668"/>
                  <a:gd name="T3" fmla="*/ 23 h 524"/>
                  <a:gd name="T4" fmla="*/ 80 w 1668"/>
                  <a:gd name="T5" fmla="*/ 47 h 524"/>
                  <a:gd name="T6" fmla="*/ 132 w 1668"/>
                  <a:gd name="T7" fmla="*/ 69 h 524"/>
                  <a:gd name="T8" fmla="*/ 188 w 1668"/>
                  <a:gd name="T9" fmla="*/ 89 h 524"/>
                  <a:gd name="T10" fmla="*/ 252 w 1668"/>
                  <a:gd name="T11" fmla="*/ 108 h 524"/>
                  <a:gd name="T12" fmla="*/ 323 w 1668"/>
                  <a:gd name="T13" fmla="*/ 127 h 524"/>
                  <a:gd name="T14" fmla="*/ 398 w 1668"/>
                  <a:gd name="T15" fmla="*/ 142 h 524"/>
                  <a:gd name="T16" fmla="*/ 477 w 1668"/>
                  <a:gd name="T17" fmla="*/ 156 h 524"/>
                  <a:gd name="T18" fmla="*/ 561 w 1668"/>
                  <a:gd name="T19" fmla="*/ 168 h 524"/>
                  <a:gd name="T20" fmla="*/ 649 w 1668"/>
                  <a:gd name="T21" fmla="*/ 175 h 524"/>
                  <a:gd name="T22" fmla="*/ 740 w 1668"/>
                  <a:gd name="T23" fmla="*/ 181 h 524"/>
                  <a:gd name="T24" fmla="*/ 833 w 1668"/>
                  <a:gd name="T25" fmla="*/ 182 h 524"/>
                  <a:gd name="T26" fmla="*/ 928 w 1668"/>
                  <a:gd name="T27" fmla="*/ 181 h 524"/>
                  <a:gd name="T28" fmla="*/ 1019 w 1668"/>
                  <a:gd name="T29" fmla="*/ 175 h 524"/>
                  <a:gd name="T30" fmla="*/ 1106 w 1668"/>
                  <a:gd name="T31" fmla="*/ 168 h 524"/>
                  <a:gd name="T32" fmla="*/ 1191 w 1668"/>
                  <a:gd name="T33" fmla="*/ 156 h 524"/>
                  <a:gd name="T34" fmla="*/ 1270 w 1668"/>
                  <a:gd name="T35" fmla="*/ 142 h 524"/>
                  <a:gd name="T36" fmla="*/ 1345 w 1668"/>
                  <a:gd name="T37" fmla="*/ 127 h 524"/>
                  <a:gd name="T38" fmla="*/ 1416 w 1668"/>
                  <a:gd name="T39" fmla="*/ 108 h 524"/>
                  <a:gd name="T40" fmla="*/ 1480 w 1668"/>
                  <a:gd name="T41" fmla="*/ 89 h 524"/>
                  <a:gd name="T42" fmla="*/ 1536 w 1668"/>
                  <a:gd name="T43" fmla="*/ 69 h 524"/>
                  <a:gd name="T44" fmla="*/ 1588 w 1668"/>
                  <a:gd name="T45" fmla="*/ 47 h 524"/>
                  <a:gd name="T46" fmla="*/ 1632 w 1668"/>
                  <a:gd name="T47" fmla="*/ 23 h 524"/>
                  <a:gd name="T48" fmla="*/ 1668 w 1668"/>
                  <a:gd name="T49" fmla="*/ 0 h 524"/>
                  <a:gd name="T50" fmla="*/ 1668 w 1668"/>
                  <a:gd name="T51" fmla="*/ 342 h 524"/>
                  <a:gd name="T52" fmla="*/ 1632 w 1668"/>
                  <a:gd name="T53" fmla="*/ 366 h 524"/>
                  <a:gd name="T54" fmla="*/ 1588 w 1668"/>
                  <a:gd name="T55" fmla="*/ 389 h 524"/>
                  <a:gd name="T56" fmla="*/ 1536 w 1668"/>
                  <a:gd name="T57" fmla="*/ 411 h 524"/>
                  <a:gd name="T58" fmla="*/ 1480 w 1668"/>
                  <a:gd name="T59" fmla="*/ 432 h 524"/>
                  <a:gd name="T60" fmla="*/ 1416 w 1668"/>
                  <a:gd name="T61" fmla="*/ 452 h 524"/>
                  <a:gd name="T62" fmla="*/ 1345 w 1668"/>
                  <a:gd name="T63" fmla="*/ 469 h 524"/>
                  <a:gd name="T64" fmla="*/ 1270 w 1668"/>
                  <a:gd name="T65" fmla="*/ 486 h 524"/>
                  <a:gd name="T66" fmla="*/ 1191 w 1668"/>
                  <a:gd name="T67" fmla="*/ 499 h 524"/>
                  <a:gd name="T68" fmla="*/ 1106 w 1668"/>
                  <a:gd name="T69" fmla="*/ 510 h 524"/>
                  <a:gd name="T70" fmla="*/ 1019 w 1668"/>
                  <a:gd name="T71" fmla="*/ 518 h 524"/>
                  <a:gd name="T72" fmla="*/ 928 w 1668"/>
                  <a:gd name="T73" fmla="*/ 523 h 524"/>
                  <a:gd name="T74" fmla="*/ 833 w 1668"/>
                  <a:gd name="T75" fmla="*/ 524 h 524"/>
                  <a:gd name="T76" fmla="*/ 740 w 1668"/>
                  <a:gd name="T77" fmla="*/ 523 h 524"/>
                  <a:gd name="T78" fmla="*/ 649 w 1668"/>
                  <a:gd name="T79" fmla="*/ 518 h 524"/>
                  <a:gd name="T80" fmla="*/ 561 w 1668"/>
                  <a:gd name="T81" fmla="*/ 510 h 524"/>
                  <a:gd name="T82" fmla="*/ 477 w 1668"/>
                  <a:gd name="T83" fmla="*/ 499 h 524"/>
                  <a:gd name="T84" fmla="*/ 398 w 1668"/>
                  <a:gd name="T85" fmla="*/ 486 h 524"/>
                  <a:gd name="T86" fmla="*/ 323 w 1668"/>
                  <a:gd name="T87" fmla="*/ 469 h 524"/>
                  <a:gd name="T88" fmla="*/ 252 w 1668"/>
                  <a:gd name="T89" fmla="*/ 452 h 524"/>
                  <a:gd name="T90" fmla="*/ 188 w 1668"/>
                  <a:gd name="T91" fmla="*/ 432 h 524"/>
                  <a:gd name="T92" fmla="*/ 132 w 1668"/>
                  <a:gd name="T93" fmla="*/ 411 h 524"/>
                  <a:gd name="T94" fmla="*/ 80 w 1668"/>
                  <a:gd name="T95" fmla="*/ 389 h 524"/>
                  <a:gd name="T96" fmla="*/ 36 w 1668"/>
                  <a:gd name="T97" fmla="*/ 366 h 524"/>
                  <a:gd name="T98" fmla="*/ 0 w 1668"/>
                  <a:gd name="T99" fmla="*/ 342 h 524"/>
                  <a:gd name="T100" fmla="*/ 0 w 1668"/>
                  <a:gd name="T10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8" h="524">
                    <a:moveTo>
                      <a:pt x="0" y="0"/>
                    </a:moveTo>
                    <a:lnTo>
                      <a:pt x="36" y="23"/>
                    </a:lnTo>
                    <a:lnTo>
                      <a:pt x="80" y="47"/>
                    </a:lnTo>
                    <a:lnTo>
                      <a:pt x="132" y="69"/>
                    </a:lnTo>
                    <a:lnTo>
                      <a:pt x="188" y="89"/>
                    </a:lnTo>
                    <a:lnTo>
                      <a:pt x="252" y="108"/>
                    </a:lnTo>
                    <a:lnTo>
                      <a:pt x="323" y="127"/>
                    </a:lnTo>
                    <a:lnTo>
                      <a:pt x="398" y="142"/>
                    </a:lnTo>
                    <a:lnTo>
                      <a:pt x="477" y="156"/>
                    </a:lnTo>
                    <a:lnTo>
                      <a:pt x="561" y="168"/>
                    </a:lnTo>
                    <a:lnTo>
                      <a:pt x="649" y="175"/>
                    </a:lnTo>
                    <a:lnTo>
                      <a:pt x="740" y="181"/>
                    </a:lnTo>
                    <a:lnTo>
                      <a:pt x="833" y="182"/>
                    </a:lnTo>
                    <a:lnTo>
                      <a:pt x="928" y="181"/>
                    </a:lnTo>
                    <a:lnTo>
                      <a:pt x="1019" y="175"/>
                    </a:lnTo>
                    <a:lnTo>
                      <a:pt x="1106" y="168"/>
                    </a:lnTo>
                    <a:lnTo>
                      <a:pt x="1191" y="156"/>
                    </a:lnTo>
                    <a:lnTo>
                      <a:pt x="1270" y="142"/>
                    </a:lnTo>
                    <a:lnTo>
                      <a:pt x="1345" y="127"/>
                    </a:lnTo>
                    <a:lnTo>
                      <a:pt x="1416" y="108"/>
                    </a:lnTo>
                    <a:lnTo>
                      <a:pt x="1480" y="89"/>
                    </a:lnTo>
                    <a:lnTo>
                      <a:pt x="1536" y="69"/>
                    </a:lnTo>
                    <a:lnTo>
                      <a:pt x="1588" y="47"/>
                    </a:lnTo>
                    <a:lnTo>
                      <a:pt x="1632" y="23"/>
                    </a:lnTo>
                    <a:lnTo>
                      <a:pt x="1668" y="0"/>
                    </a:lnTo>
                    <a:lnTo>
                      <a:pt x="1668" y="342"/>
                    </a:lnTo>
                    <a:lnTo>
                      <a:pt x="1632" y="366"/>
                    </a:lnTo>
                    <a:lnTo>
                      <a:pt x="1588" y="389"/>
                    </a:lnTo>
                    <a:lnTo>
                      <a:pt x="1536" y="411"/>
                    </a:lnTo>
                    <a:lnTo>
                      <a:pt x="1480" y="432"/>
                    </a:lnTo>
                    <a:lnTo>
                      <a:pt x="1416" y="452"/>
                    </a:lnTo>
                    <a:lnTo>
                      <a:pt x="1345" y="469"/>
                    </a:lnTo>
                    <a:lnTo>
                      <a:pt x="1270" y="486"/>
                    </a:lnTo>
                    <a:lnTo>
                      <a:pt x="1191" y="499"/>
                    </a:lnTo>
                    <a:lnTo>
                      <a:pt x="1106" y="510"/>
                    </a:lnTo>
                    <a:lnTo>
                      <a:pt x="1019" y="518"/>
                    </a:lnTo>
                    <a:lnTo>
                      <a:pt x="928" y="523"/>
                    </a:lnTo>
                    <a:lnTo>
                      <a:pt x="833" y="524"/>
                    </a:lnTo>
                    <a:lnTo>
                      <a:pt x="740" y="523"/>
                    </a:lnTo>
                    <a:lnTo>
                      <a:pt x="649" y="518"/>
                    </a:lnTo>
                    <a:lnTo>
                      <a:pt x="561" y="510"/>
                    </a:lnTo>
                    <a:lnTo>
                      <a:pt x="477" y="499"/>
                    </a:lnTo>
                    <a:lnTo>
                      <a:pt x="398" y="486"/>
                    </a:lnTo>
                    <a:lnTo>
                      <a:pt x="323" y="469"/>
                    </a:lnTo>
                    <a:lnTo>
                      <a:pt x="252" y="452"/>
                    </a:lnTo>
                    <a:lnTo>
                      <a:pt x="188" y="432"/>
                    </a:lnTo>
                    <a:lnTo>
                      <a:pt x="132" y="411"/>
                    </a:lnTo>
                    <a:lnTo>
                      <a:pt x="80" y="389"/>
                    </a:lnTo>
                    <a:lnTo>
                      <a:pt x="36" y="366"/>
                    </a:lnTo>
                    <a:lnTo>
                      <a:pt x="0" y="342"/>
                    </a:lnTo>
                    <a:lnTo>
                      <a:pt x="0"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2" name="TextBox 21"/>
            <p:cNvSpPr txBox="1"/>
            <p:nvPr/>
          </p:nvSpPr>
          <p:spPr>
            <a:xfrm>
              <a:off x="6229491" y="3152753"/>
              <a:ext cx="1281505" cy="58477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Calibri" panose="020F0502020204030204"/>
                  <a:ea typeface="+mn-ea"/>
                  <a:cs typeface="+mn-cs"/>
                </a:rPr>
                <a:t>Mobile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Calibri" panose="020F0502020204030204"/>
                  <a:ea typeface="+mn-ea"/>
                  <a:cs typeface="+mn-cs"/>
                </a:rPr>
                <a:t>Geodatabase</a:t>
              </a:r>
            </a:p>
          </p:txBody>
        </p:sp>
      </p:grpSp>
      <p:sp>
        <p:nvSpPr>
          <p:cNvPr id="26" name="Left-Right Arrow 25"/>
          <p:cNvSpPr/>
          <p:nvPr/>
        </p:nvSpPr>
        <p:spPr>
          <a:xfrm>
            <a:off x="8173704" y="1272730"/>
            <a:ext cx="971550" cy="424543"/>
          </a:xfrm>
          <a:prstGeom prst="leftRigh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Up-Down Arrow 33"/>
          <p:cNvSpPr/>
          <p:nvPr/>
        </p:nvSpPr>
        <p:spPr>
          <a:xfrm>
            <a:off x="5913120" y="2548142"/>
            <a:ext cx="365760" cy="1059649"/>
          </a:xfrm>
          <a:prstGeom prst="up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38"/>
          <p:cNvSpPr/>
          <p:nvPr/>
        </p:nvSpPr>
        <p:spPr>
          <a:xfrm>
            <a:off x="5672205" y="2962102"/>
            <a:ext cx="864740" cy="3603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white"/>
                </a:solidFill>
                <a:effectLst/>
                <a:uLnTx/>
                <a:uFillTx/>
                <a:latin typeface="Calibri" panose="020F0502020204030204"/>
                <a:ea typeface="+mn-ea"/>
                <a:cs typeface="+mn-cs"/>
              </a:rPr>
              <a:t>JSON</a:t>
            </a:r>
          </a:p>
        </p:txBody>
      </p:sp>
      <p:sp>
        <p:nvSpPr>
          <p:cNvPr id="40" name="Title 1"/>
          <p:cNvSpPr>
            <a:spLocks noGrp="1"/>
          </p:cNvSpPr>
          <p:nvPr>
            <p:ph type="title"/>
          </p:nvPr>
        </p:nvSpPr>
        <p:spPr>
          <a:xfrm>
            <a:off x="838200" y="365125"/>
            <a:ext cx="3307915" cy="1325563"/>
          </a:xfrm>
        </p:spPr>
        <p:txBody>
          <a:bodyPr>
            <a:normAutofit/>
          </a:bodyPr>
          <a:lstStyle/>
          <a:p>
            <a:r>
              <a:rPr lang="en-US" dirty="0">
                <a:solidFill>
                  <a:schemeClr val="bg1"/>
                </a:solidFill>
              </a:rPr>
              <a:t>Services</a:t>
            </a:r>
            <a:br>
              <a:rPr lang="en-US" dirty="0">
                <a:solidFill>
                  <a:schemeClr val="bg1"/>
                </a:solidFill>
              </a:rPr>
            </a:br>
            <a:r>
              <a:rPr lang="en-US" sz="2800" dirty="0">
                <a:solidFill>
                  <a:schemeClr val="bg1"/>
                </a:solidFill>
              </a:rPr>
              <a:t>Architecture</a:t>
            </a:r>
            <a:endParaRPr lang="en-US" dirty="0">
              <a:solidFill>
                <a:schemeClr val="bg1"/>
              </a:solidFill>
            </a:endParaRPr>
          </a:p>
        </p:txBody>
      </p:sp>
      <p:sp>
        <p:nvSpPr>
          <p:cNvPr id="19" name="Rectangle 18"/>
          <p:cNvSpPr/>
          <p:nvPr/>
        </p:nvSpPr>
        <p:spPr>
          <a:xfrm>
            <a:off x="642251" y="5000637"/>
            <a:ext cx="2321726" cy="52322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chemeClr val="bg1"/>
                </a:solidFill>
                <a:effectLst/>
                <a:uLnTx/>
                <a:uFillTx/>
                <a:latin typeface="Calibri" panose="020F0502020204030204"/>
                <a:ea typeface="+mn-ea"/>
                <a:cs typeface="+mn-cs"/>
              </a:rPr>
              <a:t>Hosted</a:t>
            </a:r>
            <a:r>
              <a:rPr kumimoji="0" lang="en-US" sz="2800" b="0" i="0" u="none" strike="noStrike" kern="1200" cap="none" spc="0" normalizeH="0" baseline="0" noProof="0" dirty="0">
                <a:ln>
                  <a:noFill/>
                </a:ln>
                <a:solidFill>
                  <a:srgbClr val="4472C4"/>
                </a:solidFill>
                <a:effectLst/>
                <a:uLnTx/>
                <a:uFillTx/>
                <a:latin typeface="Calibri" panose="020F0502020204030204"/>
                <a:ea typeface="+mn-ea"/>
                <a:cs typeface="+mn-cs"/>
              </a:rPr>
              <a:t> </a:t>
            </a:r>
            <a:r>
              <a:rPr kumimoji="0" lang="en-US" sz="2800" b="0" i="0" u="none" strike="noStrike" kern="1200" cap="none" spc="0" normalizeH="0" baseline="0" noProof="0" dirty="0">
                <a:ln>
                  <a:noFill/>
                </a:ln>
                <a:solidFill>
                  <a:schemeClr val="bg1"/>
                </a:solidFill>
                <a:effectLst/>
                <a:uLnTx/>
                <a:uFillTx/>
                <a:latin typeface="Calibri" panose="020F0502020204030204"/>
                <a:ea typeface="+mn-ea"/>
                <a:cs typeface="+mn-cs"/>
              </a:rPr>
              <a:t>service</a:t>
            </a:r>
          </a:p>
        </p:txBody>
      </p:sp>
      <p:sp>
        <p:nvSpPr>
          <p:cNvPr id="31" name="Rectangle 30">
            <a:extLst>
              <a:ext uri="{FF2B5EF4-FFF2-40B4-BE49-F238E27FC236}">
                <a16:creationId xmlns:a16="http://schemas.microsoft.com/office/drawing/2014/main" id="{953C5FD2-480B-4EC0-A9F4-0813785789AD}"/>
              </a:ext>
            </a:extLst>
          </p:cNvPr>
          <p:cNvSpPr/>
          <p:nvPr/>
        </p:nvSpPr>
        <p:spPr>
          <a:xfrm>
            <a:off x="4511040" y="777239"/>
            <a:ext cx="3542211" cy="11141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75000"/>
                    <a:lumOff val="25000"/>
                  </a:schemeClr>
                </a:solidFill>
                <a:effectLst/>
                <a:uLnTx/>
                <a:uFillTx/>
                <a:latin typeface="Calibri" panose="020F0502020204030204"/>
                <a:ea typeface="+mn-ea"/>
                <a:cs typeface="+mn-cs"/>
              </a:rPr>
              <a:t>Geodatabase</a:t>
            </a:r>
          </a:p>
        </p:txBody>
      </p:sp>
      <p:sp>
        <p:nvSpPr>
          <p:cNvPr id="32" name="Rectangle 31">
            <a:extLst>
              <a:ext uri="{FF2B5EF4-FFF2-40B4-BE49-F238E27FC236}">
                <a16:creationId xmlns:a16="http://schemas.microsoft.com/office/drawing/2014/main" id="{C4AE081E-7601-4A89-8924-31479184FA0F}"/>
              </a:ext>
            </a:extLst>
          </p:cNvPr>
          <p:cNvSpPr/>
          <p:nvPr/>
        </p:nvSpPr>
        <p:spPr>
          <a:xfrm>
            <a:off x="4511040" y="1951871"/>
            <a:ext cx="3542212" cy="67034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75000"/>
                    <a:lumOff val="25000"/>
                  </a:schemeClr>
                </a:solidFill>
                <a:effectLst/>
                <a:uLnTx/>
                <a:uFillTx/>
                <a:latin typeface="Calibri" panose="020F0502020204030204"/>
                <a:ea typeface="+mn-ea"/>
                <a:cs typeface="+mn-cs"/>
              </a:rPr>
              <a:t>Feature Service Client</a:t>
            </a:r>
          </a:p>
        </p:txBody>
      </p:sp>
    </p:spTree>
    <p:extLst>
      <p:ext uri="{BB962C8B-B14F-4D97-AF65-F5344CB8AC3E}">
        <p14:creationId xmlns:p14="http://schemas.microsoft.com/office/powerpoint/2010/main" val="780178652"/>
      </p:ext>
    </p:extLst>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1" name="Group 40">
            <a:extLst>
              <a:ext uri="{FF2B5EF4-FFF2-40B4-BE49-F238E27FC236}">
                <a16:creationId xmlns:a16="http://schemas.microsoft.com/office/drawing/2014/main" id="{A2259BB6-C81E-46F9-B5DA-C5329D346CFD}"/>
              </a:ext>
            </a:extLst>
          </p:cNvPr>
          <p:cNvGrpSpPr/>
          <p:nvPr/>
        </p:nvGrpSpPr>
        <p:grpSpPr>
          <a:xfrm>
            <a:off x="-43251" y="0"/>
            <a:ext cx="12252401" cy="6858000"/>
            <a:chOff x="-43251" y="0"/>
            <a:chExt cx="12252401" cy="6858000"/>
          </a:xfrm>
        </p:grpSpPr>
        <p:sp>
          <p:nvSpPr>
            <p:cNvPr id="44" name="Rectangle 43">
              <a:extLst>
                <a:ext uri="{FF2B5EF4-FFF2-40B4-BE49-F238E27FC236}">
                  <a16:creationId xmlns:a16="http://schemas.microsoft.com/office/drawing/2014/main" id="{BE8FFFC6-93B5-466E-B4CE-C0477E62E39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45" name="keyart3">
              <a:extLst>
                <a:ext uri="{FF2B5EF4-FFF2-40B4-BE49-F238E27FC236}">
                  <a16:creationId xmlns:a16="http://schemas.microsoft.com/office/drawing/2014/main" id="{EE16242C-1DEE-4A00-A68D-F1B89ABD3515}"/>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46" name="shading (lower right)">
              <a:extLst>
                <a:ext uri="{FF2B5EF4-FFF2-40B4-BE49-F238E27FC236}">
                  <a16:creationId xmlns:a16="http://schemas.microsoft.com/office/drawing/2014/main" id="{69249737-6966-4D26-A6E7-3C8B485A706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5" name="Rectangle 4"/>
          <p:cNvSpPr/>
          <p:nvPr/>
        </p:nvSpPr>
        <p:spPr>
          <a:xfrm>
            <a:off x="4511039" y="220997"/>
            <a:ext cx="3542211" cy="49087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ArcGIS Pro</a:t>
            </a:r>
          </a:p>
        </p:txBody>
      </p:sp>
      <p:sp>
        <p:nvSpPr>
          <p:cNvPr id="6" name="Rectangle 5"/>
          <p:cNvSpPr/>
          <p:nvPr/>
        </p:nvSpPr>
        <p:spPr>
          <a:xfrm>
            <a:off x="4511040" y="777239"/>
            <a:ext cx="3542211" cy="11141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75000"/>
                    <a:lumOff val="25000"/>
                  </a:schemeClr>
                </a:solidFill>
                <a:effectLst/>
                <a:uLnTx/>
                <a:uFillTx/>
                <a:latin typeface="Calibri" panose="020F0502020204030204"/>
                <a:ea typeface="+mn-ea"/>
                <a:cs typeface="+mn-cs"/>
              </a:rPr>
              <a:t>Geodatabase</a:t>
            </a:r>
          </a:p>
        </p:txBody>
      </p:sp>
      <p:sp>
        <p:nvSpPr>
          <p:cNvPr id="8" name="Rectangle 7"/>
          <p:cNvSpPr/>
          <p:nvPr/>
        </p:nvSpPr>
        <p:spPr>
          <a:xfrm>
            <a:off x="4511040" y="1951871"/>
            <a:ext cx="3542212" cy="67034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75000"/>
                    <a:lumOff val="25000"/>
                  </a:schemeClr>
                </a:solidFill>
                <a:effectLst/>
                <a:uLnTx/>
                <a:uFillTx/>
                <a:latin typeface="Calibri" panose="020F0502020204030204"/>
                <a:ea typeface="+mn-ea"/>
                <a:cs typeface="+mn-cs"/>
              </a:rPr>
              <a:t>Feature Service Client</a:t>
            </a:r>
          </a:p>
        </p:txBody>
      </p:sp>
      <p:sp>
        <p:nvSpPr>
          <p:cNvPr id="12" name="Rectangle 11"/>
          <p:cNvSpPr/>
          <p:nvPr/>
        </p:nvSpPr>
        <p:spPr>
          <a:xfrm>
            <a:off x="3414851" y="5185303"/>
            <a:ext cx="5282109" cy="130757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75000"/>
                    <a:lumOff val="25000"/>
                  </a:schemeClr>
                </a:solidFill>
                <a:effectLst/>
                <a:uLnTx/>
                <a:uFillTx/>
                <a:latin typeface="Calibri" panose="020F0502020204030204"/>
                <a:ea typeface="+mn-ea"/>
                <a:cs typeface="+mn-cs"/>
              </a:rPr>
              <a:t>Geodatabase</a:t>
            </a:r>
          </a:p>
        </p:txBody>
      </p:sp>
      <p:sp>
        <p:nvSpPr>
          <p:cNvPr id="14" name="Rectangle 13"/>
          <p:cNvSpPr/>
          <p:nvPr/>
        </p:nvSpPr>
        <p:spPr>
          <a:xfrm>
            <a:off x="6214660" y="4006269"/>
            <a:ext cx="1035737" cy="10234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Network</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Diagram Service</a:t>
            </a:r>
          </a:p>
        </p:txBody>
      </p:sp>
      <p:sp>
        <p:nvSpPr>
          <p:cNvPr id="15" name="Rectangle 14"/>
          <p:cNvSpPr/>
          <p:nvPr/>
        </p:nvSpPr>
        <p:spPr>
          <a:xfrm>
            <a:off x="7529111" y="4006269"/>
            <a:ext cx="1076352" cy="10216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Versioning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Service</a:t>
            </a:r>
          </a:p>
        </p:txBody>
      </p:sp>
      <p:sp>
        <p:nvSpPr>
          <p:cNvPr id="16" name="TextBox 15"/>
          <p:cNvSpPr txBox="1"/>
          <p:nvPr/>
        </p:nvSpPr>
        <p:spPr>
          <a:xfrm>
            <a:off x="2560860" y="3607791"/>
            <a:ext cx="788677" cy="83099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REST</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API</a:t>
            </a:r>
          </a:p>
        </p:txBody>
      </p:sp>
      <p:sp>
        <p:nvSpPr>
          <p:cNvPr id="17" name="Rectangle 16"/>
          <p:cNvSpPr/>
          <p:nvPr/>
        </p:nvSpPr>
        <p:spPr>
          <a:xfrm>
            <a:off x="3536777" y="4006269"/>
            <a:ext cx="1035737" cy="10234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Feature Service</a:t>
            </a:r>
          </a:p>
        </p:txBody>
      </p:sp>
      <p:sp>
        <p:nvSpPr>
          <p:cNvPr id="18" name="Rectangle 17"/>
          <p:cNvSpPr/>
          <p:nvPr/>
        </p:nvSpPr>
        <p:spPr>
          <a:xfrm>
            <a:off x="4851228" y="4006269"/>
            <a:ext cx="1076352" cy="10216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Utility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Network</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Service</a:t>
            </a:r>
          </a:p>
        </p:txBody>
      </p:sp>
      <p:grpSp>
        <p:nvGrpSpPr>
          <p:cNvPr id="20" name="Group 19"/>
          <p:cNvGrpSpPr/>
          <p:nvPr/>
        </p:nvGrpSpPr>
        <p:grpSpPr>
          <a:xfrm>
            <a:off x="9040626" y="990532"/>
            <a:ext cx="1281505" cy="1542794"/>
            <a:chOff x="6229491" y="2194734"/>
            <a:chExt cx="1281505" cy="1542794"/>
          </a:xfrm>
        </p:grpSpPr>
        <p:grpSp>
          <p:nvGrpSpPr>
            <p:cNvPr id="21" name="Group 20"/>
            <p:cNvGrpSpPr>
              <a:grpSpLocks noChangeAspect="1"/>
            </p:cNvGrpSpPr>
            <p:nvPr/>
          </p:nvGrpSpPr>
          <p:grpSpPr>
            <a:xfrm>
              <a:off x="6393612" y="2194734"/>
              <a:ext cx="953268" cy="980493"/>
              <a:chOff x="14953974" y="2404795"/>
              <a:chExt cx="521030" cy="545581"/>
            </a:xfrm>
          </p:grpSpPr>
          <p:sp>
            <p:nvSpPr>
              <p:cNvPr id="23" name="Freeform 22"/>
              <p:cNvSpPr>
                <a:spLocks/>
              </p:cNvSpPr>
              <p:nvPr/>
            </p:nvSpPr>
            <p:spPr bwMode="white">
              <a:xfrm>
                <a:off x="14953974" y="2404795"/>
                <a:ext cx="521030" cy="545581"/>
              </a:xfrm>
              <a:custGeom>
                <a:avLst/>
                <a:gdLst>
                  <a:gd name="T0" fmla="*/ 1001 w 1908"/>
                  <a:gd name="T1" fmla="*/ 0 h 1998"/>
                  <a:gd name="T2" fmla="*/ 1103 w 1908"/>
                  <a:gd name="T3" fmla="*/ 5 h 1998"/>
                  <a:gd name="T4" fmla="*/ 1212 w 1908"/>
                  <a:gd name="T5" fmla="*/ 14 h 1998"/>
                  <a:gd name="T6" fmla="*/ 1322 w 1908"/>
                  <a:gd name="T7" fmla="*/ 27 h 1998"/>
                  <a:gd name="T8" fmla="*/ 1432 w 1908"/>
                  <a:gd name="T9" fmla="*/ 45 h 1998"/>
                  <a:gd name="T10" fmla="*/ 1538 w 1908"/>
                  <a:gd name="T11" fmla="*/ 70 h 1998"/>
                  <a:gd name="T12" fmla="*/ 1637 w 1908"/>
                  <a:gd name="T13" fmla="*/ 102 h 1998"/>
                  <a:gd name="T14" fmla="*/ 1725 w 1908"/>
                  <a:gd name="T15" fmla="*/ 141 h 1998"/>
                  <a:gd name="T16" fmla="*/ 1800 w 1908"/>
                  <a:gd name="T17" fmla="*/ 186 h 1998"/>
                  <a:gd name="T18" fmla="*/ 1858 w 1908"/>
                  <a:gd name="T19" fmla="*/ 241 h 1998"/>
                  <a:gd name="T20" fmla="*/ 1895 w 1908"/>
                  <a:gd name="T21" fmla="*/ 304 h 1998"/>
                  <a:gd name="T22" fmla="*/ 1908 w 1908"/>
                  <a:gd name="T23" fmla="*/ 378 h 1998"/>
                  <a:gd name="T24" fmla="*/ 1908 w 1908"/>
                  <a:gd name="T25" fmla="*/ 404 h 1998"/>
                  <a:gd name="T26" fmla="*/ 1908 w 1908"/>
                  <a:gd name="T27" fmla="*/ 651 h 1998"/>
                  <a:gd name="T28" fmla="*/ 1908 w 1908"/>
                  <a:gd name="T29" fmla="*/ 832 h 1998"/>
                  <a:gd name="T30" fmla="*/ 1908 w 1908"/>
                  <a:gd name="T31" fmla="*/ 964 h 1998"/>
                  <a:gd name="T32" fmla="*/ 1908 w 1908"/>
                  <a:gd name="T33" fmla="*/ 1097 h 1998"/>
                  <a:gd name="T34" fmla="*/ 1908 w 1908"/>
                  <a:gd name="T35" fmla="*/ 1288 h 1998"/>
                  <a:gd name="T36" fmla="*/ 1908 w 1908"/>
                  <a:gd name="T37" fmla="*/ 1403 h 1998"/>
                  <a:gd name="T38" fmla="*/ 1908 w 1908"/>
                  <a:gd name="T39" fmla="*/ 1502 h 1998"/>
                  <a:gd name="T40" fmla="*/ 1908 w 1908"/>
                  <a:gd name="T41" fmla="*/ 1629 h 1998"/>
                  <a:gd name="T42" fmla="*/ 1908 w 1908"/>
                  <a:gd name="T43" fmla="*/ 1646 h 1998"/>
                  <a:gd name="T44" fmla="*/ 1897 w 1908"/>
                  <a:gd name="T45" fmla="*/ 1695 h 1998"/>
                  <a:gd name="T46" fmla="*/ 1851 w 1908"/>
                  <a:gd name="T47" fmla="*/ 1757 h 1998"/>
                  <a:gd name="T48" fmla="*/ 1771 w 1908"/>
                  <a:gd name="T49" fmla="*/ 1824 h 1998"/>
                  <a:gd name="T50" fmla="*/ 1675 w 1908"/>
                  <a:gd name="T51" fmla="*/ 1878 h 1998"/>
                  <a:gd name="T52" fmla="*/ 1566 w 1908"/>
                  <a:gd name="T53" fmla="*/ 1920 h 1998"/>
                  <a:gd name="T54" fmla="*/ 1449 w 1908"/>
                  <a:gd name="T55" fmla="*/ 1952 h 1998"/>
                  <a:gd name="T56" fmla="*/ 1324 w 1908"/>
                  <a:gd name="T57" fmla="*/ 1974 h 1998"/>
                  <a:gd name="T58" fmla="*/ 1198 w 1908"/>
                  <a:gd name="T59" fmla="*/ 1988 h 1998"/>
                  <a:gd name="T60" fmla="*/ 1074 w 1908"/>
                  <a:gd name="T61" fmla="*/ 1995 h 1998"/>
                  <a:gd name="T62" fmla="*/ 953 w 1908"/>
                  <a:gd name="T63" fmla="*/ 1998 h 1998"/>
                  <a:gd name="T64" fmla="*/ 834 w 1908"/>
                  <a:gd name="T65" fmla="*/ 1995 h 1998"/>
                  <a:gd name="T66" fmla="*/ 710 w 1908"/>
                  <a:gd name="T67" fmla="*/ 1988 h 1998"/>
                  <a:gd name="T68" fmla="*/ 584 w 1908"/>
                  <a:gd name="T69" fmla="*/ 1974 h 1998"/>
                  <a:gd name="T70" fmla="*/ 459 w 1908"/>
                  <a:gd name="T71" fmla="*/ 1952 h 1998"/>
                  <a:gd name="T72" fmla="*/ 342 w 1908"/>
                  <a:gd name="T73" fmla="*/ 1920 h 1998"/>
                  <a:gd name="T74" fmla="*/ 233 w 1908"/>
                  <a:gd name="T75" fmla="*/ 1878 h 1998"/>
                  <a:gd name="T76" fmla="*/ 137 w 1908"/>
                  <a:gd name="T77" fmla="*/ 1824 h 1998"/>
                  <a:gd name="T78" fmla="*/ 57 w 1908"/>
                  <a:gd name="T79" fmla="*/ 1757 h 1998"/>
                  <a:gd name="T80" fmla="*/ 11 w 1908"/>
                  <a:gd name="T81" fmla="*/ 1695 h 1998"/>
                  <a:gd name="T82" fmla="*/ 0 w 1908"/>
                  <a:gd name="T83" fmla="*/ 1646 h 1998"/>
                  <a:gd name="T84" fmla="*/ 0 w 1908"/>
                  <a:gd name="T85" fmla="*/ 1629 h 1998"/>
                  <a:gd name="T86" fmla="*/ 0 w 1908"/>
                  <a:gd name="T87" fmla="*/ 1403 h 1998"/>
                  <a:gd name="T88" fmla="*/ 0 w 1908"/>
                  <a:gd name="T89" fmla="*/ 1226 h 1998"/>
                  <a:gd name="T90" fmla="*/ 0 w 1908"/>
                  <a:gd name="T91" fmla="*/ 1097 h 1998"/>
                  <a:gd name="T92" fmla="*/ 0 w 1908"/>
                  <a:gd name="T93" fmla="*/ 964 h 1998"/>
                  <a:gd name="T94" fmla="*/ 0 w 1908"/>
                  <a:gd name="T95" fmla="*/ 769 h 1998"/>
                  <a:gd name="T96" fmla="*/ 0 w 1908"/>
                  <a:gd name="T97" fmla="*/ 651 h 1998"/>
                  <a:gd name="T98" fmla="*/ 0 w 1908"/>
                  <a:gd name="T99" fmla="*/ 547 h 1998"/>
                  <a:gd name="T100" fmla="*/ 0 w 1908"/>
                  <a:gd name="T101" fmla="*/ 404 h 1998"/>
                  <a:gd name="T102" fmla="*/ 0 w 1908"/>
                  <a:gd name="T103" fmla="*/ 378 h 1998"/>
                  <a:gd name="T104" fmla="*/ 13 w 1908"/>
                  <a:gd name="T105" fmla="*/ 304 h 1998"/>
                  <a:gd name="T106" fmla="*/ 50 w 1908"/>
                  <a:gd name="T107" fmla="*/ 241 h 1998"/>
                  <a:gd name="T108" fmla="*/ 108 w 1908"/>
                  <a:gd name="T109" fmla="*/ 186 h 1998"/>
                  <a:gd name="T110" fmla="*/ 183 w 1908"/>
                  <a:gd name="T111" fmla="*/ 141 h 1998"/>
                  <a:gd name="T112" fmla="*/ 271 w 1908"/>
                  <a:gd name="T113" fmla="*/ 102 h 1998"/>
                  <a:gd name="T114" fmla="*/ 370 w 1908"/>
                  <a:gd name="T115" fmla="*/ 70 h 1998"/>
                  <a:gd name="T116" fmla="*/ 476 w 1908"/>
                  <a:gd name="T117" fmla="*/ 45 h 1998"/>
                  <a:gd name="T118" fmla="*/ 586 w 1908"/>
                  <a:gd name="T119" fmla="*/ 27 h 1998"/>
                  <a:gd name="T120" fmla="*/ 696 w 1908"/>
                  <a:gd name="T121" fmla="*/ 14 h 1998"/>
                  <a:gd name="T122" fmla="*/ 804 w 1908"/>
                  <a:gd name="T123" fmla="*/ 5 h 1998"/>
                  <a:gd name="T124" fmla="*/ 907 w 1908"/>
                  <a:gd name="T125" fmla="*/ 0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08" h="1998">
                    <a:moveTo>
                      <a:pt x="953" y="0"/>
                    </a:moveTo>
                    <a:lnTo>
                      <a:pt x="1001" y="0"/>
                    </a:lnTo>
                    <a:lnTo>
                      <a:pt x="1052" y="3"/>
                    </a:lnTo>
                    <a:lnTo>
                      <a:pt x="1103" y="5"/>
                    </a:lnTo>
                    <a:lnTo>
                      <a:pt x="1157" y="9"/>
                    </a:lnTo>
                    <a:lnTo>
                      <a:pt x="1212" y="14"/>
                    </a:lnTo>
                    <a:lnTo>
                      <a:pt x="1266" y="20"/>
                    </a:lnTo>
                    <a:lnTo>
                      <a:pt x="1322" y="27"/>
                    </a:lnTo>
                    <a:lnTo>
                      <a:pt x="1377" y="35"/>
                    </a:lnTo>
                    <a:lnTo>
                      <a:pt x="1432" y="45"/>
                    </a:lnTo>
                    <a:lnTo>
                      <a:pt x="1486" y="57"/>
                    </a:lnTo>
                    <a:lnTo>
                      <a:pt x="1538" y="70"/>
                    </a:lnTo>
                    <a:lnTo>
                      <a:pt x="1589" y="85"/>
                    </a:lnTo>
                    <a:lnTo>
                      <a:pt x="1637" y="102"/>
                    </a:lnTo>
                    <a:lnTo>
                      <a:pt x="1683" y="120"/>
                    </a:lnTo>
                    <a:lnTo>
                      <a:pt x="1725" y="141"/>
                    </a:lnTo>
                    <a:lnTo>
                      <a:pt x="1765" y="162"/>
                    </a:lnTo>
                    <a:lnTo>
                      <a:pt x="1800" y="186"/>
                    </a:lnTo>
                    <a:lnTo>
                      <a:pt x="1832" y="213"/>
                    </a:lnTo>
                    <a:lnTo>
                      <a:pt x="1858" y="241"/>
                    </a:lnTo>
                    <a:lnTo>
                      <a:pt x="1879" y="271"/>
                    </a:lnTo>
                    <a:lnTo>
                      <a:pt x="1895" y="304"/>
                    </a:lnTo>
                    <a:lnTo>
                      <a:pt x="1904" y="339"/>
                    </a:lnTo>
                    <a:lnTo>
                      <a:pt x="1908" y="378"/>
                    </a:lnTo>
                    <a:lnTo>
                      <a:pt x="1908" y="387"/>
                    </a:lnTo>
                    <a:lnTo>
                      <a:pt x="1908" y="404"/>
                    </a:lnTo>
                    <a:lnTo>
                      <a:pt x="1908" y="596"/>
                    </a:lnTo>
                    <a:lnTo>
                      <a:pt x="1908" y="651"/>
                    </a:lnTo>
                    <a:lnTo>
                      <a:pt x="1908" y="708"/>
                    </a:lnTo>
                    <a:lnTo>
                      <a:pt x="1908" y="832"/>
                    </a:lnTo>
                    <a:lnTo>
                      <a:pt x="1908" y="897"/>
                    </a:lnTo>
                    <a:lnTo>
                      <a:pt x="1908" y="964"/>
                    </a:lnTo>
                    <a:lnTo>
                      <a:pt x="1908" y="1030"/>
                    </a:lnTo>
                    <a:lnTo>
                      <a:pt x="1908" y="1097"/>
                    </a:lnTo>
                    <a:lnTo>
                      <a:pt x="1908" y="1162"/>
                    </a:lnTo>
                    <a:lnTo>
                      <a:pt x="1908" y="1288"/>
                    </a:lnTo>
                    <a:lnTo>
                      <a:pt x="1908" y="1347"/>
                    </a:lnTo>
                    <a:lnTo>
                      <a:pt x="1908" y="1403"/>
                    </a:lnTo>
                    <a:lnTo>
                      <a:pt x="1908" y="1455"/>
                    </a:lnTo>
                    <a:lnTo>
                      <a:pt x="1908" y="1502"/>
                    </a:lnTo>
                    <a:lnTo>
                      <a:pt x="1908" y="1543"/>
                    </a:lnTo>
                    <a:lnTo>
                      <a:pt x="1908" y="1629"/>
                    </a:lnTo>
                    <a:lnTo>
                      <a:pt x="1908" y="1642"/>
                    </a:lnTo>
                    <a:lnTo>
                      <a:pt x="1908" y="1646"/>
                    </a:lnTo>
                    <a:lnTo>
                      <a:pt x="1906" y="1671"/>
                    </a:lnTo>
                    <a:lnTo>
                      <a:pt x="1897" y="1695"/>
                    </a:lnTo>
                    <a:lnTo>
                      <a:pt x="1885" y="1717"/>
                    </a:lnTo>
                    <a:lnTo>
                      <a:pt x="1851" y="1757"/>
                    </a:lnTo>
                    <a:lnTo>
                      <a:pt x="1814" y="1792"/>
                    </a:lnTo>
                    <a:lnTo>
                      <a:pt x="1771" y="1824"/>
                    </a:lnTo>
                    <a:lnTo>
                      <a:pt x="1725" y="1853"/>
                    </a:lnTo>
                    <a:lnTo>
                      <a:pt x="1675" y="1878"/>
                    </a:lnTo>
                    <a:lnTo>
                      <a:pt x="1621" y="1900"/>
                    </a:lnTo>
                    <a:lnTo>
                      <a:pt x="1566" y="1920"/>
                    </a:lnTo>
                    <a:lnTo>
                      <a:pt x="1508" y="1937"/>
                    </a:lnTo>
                    <a:lnTo>
                      <a:pt x="1449" y="1952"/>
                    </a:lnTo>
                    <a:lnTo>
                      <a:pt x="1387" y="1964"/>
                    </a:lnTo>
                    <a:lnTo>
                      <a:pt x="1324" y="1974"/>
                    </a:lnTo>
                    <a:lnTo>
                      <a:pt x="1261" y="1982"/>
                    </a:lnTo>
                    <a:lnTo>
                      <a:pt x="1198" y="1988"/>
                    </a:lnTo>
                    <a:lnTo>
                      <a:pt x="1135" y="1993"/>
                    </a:lnTo>
                    <a:lnTo>
                      <a:pt x="1074" y="1995"/>
                    </a:lnTo>
                    <a:lnTo>
                      <a:pt x="1013" y="1997"/>
                    </a:lnTo>
                    <a:lnTo>
                      <a:pt x="953" y="1998"/>
                    </a:lnTo>
                    <a:lnTo>
                      <a:pt x="895" y="1997"/>
                    </a:lnTo>
                    <a:lnTo>
                      <a:pt x="834" y="1995"/>
                    </a:lnTo>
                    <a:lnTo>
                      <a:pt x="773" y="1993"/>
                    </a:lnTo>
                    <a:lnTo>
                      <a:pt x="710" y="1988"/>
                    </a:lnTo>
                    <a:lnTo>
                      <a:pt x="647" y="1982"/>
                    </a:lnTo>
                    <a:lnTo>
                      <a:pt x="584" y="1974"/>
                    </a:lnTo>
                    <a:lnTo>
                      <a:pt x="521" y="1964"/>
                    </a:lnTo>
                    <a:lnTo>
                      <a:pt x="459" y="1952"/>
                    </a:lnTo>
                    <a:lnTo>
                      <a:pt x="400" y="1937"/>
                    </a:lnTo>
                    <a:lnTo>
                      <a:pt x="342" y="1920"/>
                    </a:lnTo>
                    <a:lnTo>
                      <a:pt x="285" y="1900"/>
                    </a:lnTo>
                    <a:lnTo>
                      <a:pt x="233" y="1878"/>
                    </a:lnTo>
                    <a:lnTo>
                      <a:pt x="183" y="1853"/>
                    </a:lnTo>
                    <a:lnTo>
                      <a:pt x="137" y="1824"/>
                    </a:lnTo>
                    <a:lnTo>
                      <a:pt x="94" y="1792"/>
                    </a:lnTo>
                    <a:lnTo>
                      <a:pt x="57" y="1757"/>
                    </a:lnTo>
                    <a:lnTo>
                      <a:pt x="23" y="1717"/>
                    </a:lnTo>
                    <a:lnTo>
                      <a:pt x="11" y="1695"/>
                    </a:lnTo>
                    <a:lnTo>
                      <a:pt x="2" y="1671"/>
                    </a:lnTo>
                    <a:lnTo>
                      <a:pt x="0" y="1646"/>
                    </a:lnTo>
                    <a:lnTo>
                      <a:pt x="0" y="1642"/>
                    </a:lnTo>
                    <a:lnTo>
                      <a:pt x="0" y="1629"/>
                    </a:lnTo>
                    <a:lnTo>
                      <a:pt x="0" y="1455"/>
                    </a:lnTo>
                    <a:lnTo>
                      <a:pt x="0" y="1403"/>
                    </a:lnTo>
                    <a:lnTo>
                      <a:pt x="0" y="1347"/>
                    </a:lnTo>
                    <a:lnTo>
                      <a:pt x="0" y="1226"/>
                    </a:lnTo>
                    <a:lnTo>
                      <a:pt x="0" y="1162"/>
                    </a:lnTo>
                    <a:lnTo>
                      <a:pt x="0" y="1097"/>
                    </a:lnTo>
                    <a:lnTo>
                      <a:pt x="0" y="1030"/>
                    </a:lnTo>
                    <a:lnTo>
                      <a:pt x="0" y="964"/>
                    </a:lnTo>
                    <a:lnTo>
                      <a:pt x="0" y="897"/>
                    </a:lnTo>
                    <a:lnTo>
                      <a:pt x="0" y="769"/>
                    </a:lnTo>
                    <a:lnTo>
                      <a:pt x="0" y="708"/>
                    </a:lnTo>
                    <a:lnTo>
                      <a:pt x="0" y="651"/>
                    </a:lnTo>
                    <a:lnTo>
                      <a:pt x="0" y="596"/>
                    </a:lnTo>
                    <a:lnTo>
                      <a:pt x="0" y="547"/>
                    </a:lnTo>
                    <a:lnTo>
                      <a:pt x="0" y="502"/>
                    </a:lnTo>
                    <a:lnTo>
                      <a:pt x="0" y="404"/>
                    </a:lnTo>
                    <a:lnTo>
                      <a:pt x="0" y="387"/>
                    </a:lnTo>
                    <a:lnTo>
                      <a:pt x="0" y="378"/>
                    </a:lnTo>
                    <a:lnTo>
                      <a:pt x="4" y="339"/>
                    </a:lnTo>
                    <a:lnTo>
                      <a:pt x="13" y="304"/>
                    </a:lnTo>
                    <a:lnTo>
                      <a:pt x="29" y="271"/>
                    </a:lnTo>
                    <a:lnTo>
                      <a:pt x="50" y="241"/>
                    </a:lnTo>
                    <a:lnTo>
                      <a:pt x="76" y="213"/>
                    </a:lnTo>
                    <a:lnTo>
                      <a:pt x="108" y="186"/>
                    </a:lnTo>
                    <a:lnTo>
                      <a:pt x="143" y="162"/>
                    </a:lnTo>
                    <a:lnTo>
                      <a:pt x="183" y="141"/>
                    </a:lnTo>
                    <a:lnTo>
                      <a:pt x="225" y="120"/>
                    </a:lnTo>
                    <a:lnTo>
                      <a:pt x="271" y="102"/>
                    </a:lnTo>
                    <a:lnTo>
                      <a:pt x="319" y="85"/>
                    </a:lnTo>
                    <a:lnTo>
                      <a:pt x="370" y="70"/>
                    </a:lnTo>
                    <a:lnTo>
                      <a:pt x="422" y="57"/>
                    </a:lnTo>
                    <a:lnTo>
                      <a:pt x="476" y="45"/>
                    </a:lnTo>
                    <a:lnTo>
                      <a:pt x="531" y="35"/>
                    </a:lnTo>
                    <a:lnTo>
                      <a:pt x="586" y="27"/>
                    </a:lnTo>
                    <a:lnTo>
                      <a:pt x="642" y="20"/>
                    </a:lnTo>
                    <a:lnTo>
                      <a:pt x="696" y="14"/>
                    </a:lnTo>
                    <a:lnTo>
                      <a:pt x="751" y="9"/>
                    </a:lnTo>
                    <a:lnTo>
                      <a:pt x="804" y="5"/>
                    </a:lnTo>
                    <a:lnTo>
                      <a:pt x="856" y="3"/>
                    </a:lnTo>
                    <a:lnTo>
                      <a:pt x="907" y="0"/>
                    </a:lnTo>
                    <a:lnTo>
                      <a:pt x="953"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3"/>
              <p:cNvSpPr>
                <a:spLocks noEditPoints="1"/>
              </p:cNvSpPr>
              <p:nvPr/>
            </p:nvSpPr>
            <p:spPr bwMode="auto">
              <a:xfrm>
                <a:off x="14986709" y="2437530"/>
                <a:ext cx="455560" cy="480111"/>
              </a:xfrm>
              <a:custGeom>
                <a:avLst/>
                <a:gdLst>
                  <a:gd name="T0" fmla="*/ 1639 w 1668"/>
                  <a:gd name="T1" fmla="*/ 1560 h 1758"/>
                  <a:gd name="T2" fmla="*/ 1521 w 1668"/>
                  <a:gd name="T3" fmla="*/ 1642 h 1758"/>
                  <a:gd name="T4" fmla="*/ 1370 w 1668"/>
                  <a:gd name="T5" fmla="*/ 1698 h 1758"/>
                  <a:gd name="T6" fmla="*/ 1200 w 1668"/>
                  <a:gd name="T7" fmla="*/ 1733 h 1758"/>
                  <a:gd name="T8" fmla="*/ 1032 w 1668"/>
                  <a:gd name="T9" fmla="*/ 1751 h 1758"/>
                  <a:gd name="T10" fmla="*/ 879 w 1668"/>
                  <a:gd name="T11" fmla="*/ 1758 h 1758"/>
                  <a:gd name="T12" fmla="*/ 747 w 1668"/>
                  <a:gd name="T13" fmla="*/ 1757 h 1758"/>
                  <a:gd name="T14" fmla="*/ 597 w 1668"/>
                  <a:gd name="T15" fmla="*/ 1748 h 1758"/>
                  <a:gd name="T16" fmla="*/ 436 w 1668"/>
                  <a:gd name="T17" fmla="*/ 1728 h 1758"/>
                  <a:gd name="T18" fmla="*/ 279 w 1668"/>
                  <a:gd name="T19" fmla="*/ 1692 h 1758"/>
                  <a:gd name="T20" fmla="*/ 138 w 1668"/>
                  <a:gd name="T21" fmla="*/ 1637 h 1758"/>
                  <a:gd name="T22" fmla="*/ 28 w 1668"/>
                  <a:gd name="T23" fmla="*/ 1559 h 1758"/>
                  <a:gd name="T24" fmla="*/ 46 w 1668"/>
                  <a:gd name="T25" fmla="*/ 1011 h 1758"/>
                  <a:gd name="T26" fmla="*/ 214 w 1668"/>
                  <a:gd name="T27" fmla="*/ 1079 h 1758"/>
                  <a:gd name="T28" fmla="*/ 413 w 1668"/>
                  <a:gd name="T29" fmla="*/ 1123 h 1758"/>
                  <a:gd name="T30" fmla="*/ 625 w 1668"/>
                  <a:gd name="T31" fmla="*/ 1149 h 1758"/>
                  <a:gd name="T32" fmla="*/ 833 w 1668"/>
                  <a:gd name="T33" fmla="*/ 1156 h 1758"/>
                  <a:gd name="T34" fmla="*/ 1042 w 1668"/>
                  <a:gd name="T35" fmla="*/ 1149 h 1758"/>
                  <a:gd name="T36" fmla="*/ 1255 w 1668"/>
                  <a:gd name="T37" fmla="*/ 1123 h 1758"/>
                  <a:gd name="T38" fmla="*/ 1454 w 1668"/>
                  <a:gd name="T39" fmla="*/ 1079 h 1758"/>
                  <a:gd name="T40" fmla="*/ 1622 w 1668"/>
                  <a:gd name="T41" fmla="*/ 1011 h 1758"/>
                  <a:gd name="T42" fmla="*/ 919 w 1668"/>
                  <a:gd name="T43" fmla="*/ 1 h 1758"/>
                  <a:gd name="T44" fmla="*/ 1159 w 1668"/>
                  <a:gd name="T45" fmla="*/ 21 h 1758"/>
                  <a:gd name="T46" fmla="*/ 1365 w 1668"/>
                  <a:gd name="T47" fmla="*/ 59 h 1758"/>
                  <a:gd name="T48" fmla="*/ 1526 w 1668"/>
                  <a:gd name="T49" fmla="*/ 114 h 1758"/>
                  <a:gd name="T50" fmla="*/ 1631 w 1668"/>
                  <a:gd name="T51" fmla="*/ 180 h 1758"/>
                  <a:gd name="T52" fmla="*/ 1668 w 1668"/>
                  <a:gd name="T53" fmla="*/ 258 h 1758"/>
                  <a:gd name="T54" fmla="*/ 1631 w 1668"/>
                  <a:gd name="T55" fmla="*/ 334 h 1758"/>
                  <a:gd name="T56" fmla="*/ 1526 w 1668"/>
                  <a:gd name="T57" fmla="*/ 400 h 1758"/>
                  <a:gd name="T58" fmla="*/ 1365 w 1668"/>
                  <a:gd name="T59" fmla="*/ 455 h 1758"/>
                  <a:gd name="T60" fmla="*/ 1159 w 1668"/>
                  <a:gd name="T61" fmla="*/ 493 h 1758"/>
                  <a:gd name="T62" fmla="*/ 919 w 1668"/>
                  <a:gd name="T63" fmla="*/ 513 h 1758"/>
                  <a:gd name="T64" fmla="*/ 666 w 1668"/>
                  <a:gd name="T65" fmla="*/ 509 h 1758"/>
                  <a:gd name="T66" fmla="*/ 436 w 1668"/>
                  <a:gd name="T67" fmla="*/ 482 h 1758"/>
                  <a:gd name="T68" fmla="*/ 244 w 1668"/>
                  <a:gd name="T69" fmla="*/ 439 h 1758"/>
                  <a:gd name="T70" fmla="*/ 100 w 1668"/>
                  <a:gd name="T71" fmla="*/ 380 h 1758"/>
                  <a:gd name="T72" fmla="*/ 17 w 1668"/>
                  <a:gd name="T73" fmla="*/ 308 h 1758"/>
                  <a:gd name="T74" fmla="*/ 3 w 1668"/>
                  <a:gd name="T75" fmla="*/ 231 h 1758"/>
                  <a:gd name="T76" fmla="*/ 65 w 1668"/>
                  <a:gd name="T77" fmla="*/ 157 h 1758"/>
                  <a:gd name="T78" fmla="*/ 190 w 1668"/>
                  <a:gd name="T79" fmla="*/ 93 h 1758"/>
                  <a:gd name="T80" fmla="*/ 367 w 1668"/>
                  <a:gd name="T81" fmla="*/ 44 h 1758"/>
                  <a:gd name="T82" fmla="*/ 586 w 1668"/>
                  <a:gd name="T83" fmla="*/ 12 h 1758"/>
                  <a:gd name="T84" fmla="*/ 833 w 1668"/>
                  <a:gd name="T85" fmla="*/ 0 h 1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8" h="1758">
                    <a:moveTo>
                      <a:pt x="1668" y="983"/>
                    </a:moveTo>
                    <a:lnTo>
                      <a:pt x="1668" y="1526"/>
                    </a:lnTo>
                    <a:lnTo>
                      <a:pt x="1639" y="1560"/>
                    </a:lnTo>
                    <a:lnTo>
                      <a:pt x="1604" y="1590"/>
                    </a:lnTo>
                    <a:lnTo>
                      <a:pt x="1564" y="1618"/>
                    </a:lnTo>
                    <a:lnTo>
                      <a:pt x="1521" y="1642"/>
                    </a:lnTo>
                    <a:lnTo>
                      <a:pt x="1472" y="1662"/>
                    </a:lnTo>
                    <a:lnTo>
                      <a:pt x="1423" y="1682"/>
                    </a:lnTo>
                    <a:lnTo>
                      <a:pt x="1370" y="1698"/>
                    </a:lnTo>
                    <a:lnTo>
                      <a:pt x="1314" y="1711"/>
                    </a:lnTo>
                    <a:lnTo>
                      <a:pt x="1258" y="1723"/>
                    </a:lnTo>
                    <a:lnTo>
                      <a:pt x="1200" y="1733"/>
                    </a:lnTo>
                    <a:lnTo>
                      <a:pt x="1144" y="1740"/>
                    </a:lnTo>
                    <a:lnTo>
                      <a:pt x="1088" y="1746"/>
                    </a:lnTo>
                    <a:lnTo>
                      <a:pt x="1032" y="1751"/>
                    </a:lnTo>
                    <a:lnTo>
                      <a:pt x="978" y="1754"/>
                    </a:lnTo>
                    <a:lnTo>
                      <a:pt x="927" y="1757"/>
                    </a:lnTo>
                    <a:lnTo>
                      <a:pt x="879" y="1758"/>
                    </a:lnTo>
                    <a:lnTo>
                      <a:pt x="833" y="1758"/>
                    </a:lnTo>
                    <a:lnTo>
                      <a:pt x="792" y="1758"/>
                    </a:lnTo>
                    <a:lnTo>
                      <a:pt x="747" y="1757"/>
                    </a:lnTo>
                    <a:lnTo>
                      <a:pt x="699" y="1754"/>
                    </a:lnTo>
                    <a:lnTo>
                      <a:pt x="649" y="1752"/>
                    </a:lnTo>
                    <a:lnTo>
                      <a:pt x="597" y="1748"/>
                    </a:lnTo>
                    <a:lnTo>
                      <a:pt x="544" y="1742"/>
                    </a:lnTo>
                    <a:lnTo>
                      <a:pt x="491" y="1736"/>
                    </a:lnTo>
                    <a:lnTo>
                      <a:pt x="436" y="1728"/>
                    </a:lnTo>
                    <a:lnTo>
                      <a:pt x="383" y="1718"/>
                    </a:lnTo>
                    <a:lnTo>
                      <a:pt x="330" y="1706"/>
                    </a:lnTo>
                    <a:lnTo>
                      <a:pt x="279" y="1692"/>
                    </a:lnTo>
                    <a:lnTo>
                      <a:pt x="229" y="1676"/>
                    </a:lnTo>
                    <a:lnTo>
                      <a:pt x="182" y="1658"/>
                    </a:lnTo>
                    <a:lnTo>
                      <a:pt x="138" y="1637"/>
                    </a:lnTo>
                    <a:lnTo>
                      <a:pt x="96" y="1613"/>
                    </a:lnTo>
                    <a:lnTo>
                      <a:pt x="60" y="1588"/>
                    </a:lnTo>
                    <a:lnTo>
                      <a:pt x="28" y="1559"/>
                    </a:lnTo>
                    <a:lnTo>
                      <a:pt x="0" y="1526"/>
                    </a:lnTo>
                    <a:lnTo>
                      <a:pt x="0" y="983"/>
                    </a:lnTo>
                    <a:lnTo>
                      <a:pt x="46" y="1011"/>
                    </a:lnTo>
                    <a:lnTo>
                      <a:pt x="98" y="1036"/>
                    </a:lnTo>
                    <a:lnTo>
                      <a:pt x="154" y="1058"/>
                    </a:lnTo>
                    <a:lnTo>
                      <a:pt x="214" y="1079"/>
                    </a:lnTo>
                    <a:lnTo>
                      <a:pt x="278" y="1095"/>
                    </a:lnTo>
                    <a:lnTo>
                      <a:pt x="344" y="1111"/>
                    </a:lnTo>
                    <a:lnTo>
                      <a:pt x="413" y="1123"/>
                    </a:lnTo>
                    <a:lnTo>
                      <a:pt x="483" y="1134"/>
                    </a:lnTo>
                    <a:lnTo>
                      <a:pt x="555" y="1143"/>
                    </a:lnTo>
                    <a:lnTo>
                      <a:pt x="625" y="1149"/>
                    </a:lnTo>
                    <a:lnTo>
                      <a:pt x="696" y="1153"/>
                    </a:lnTo>
                    <a:lnTo>
                      <a:pt x="766" y="1156"/>
                    </a:lnTo>
                    <a:lnTo>
                      <a:pt x="833" y="1156"/>
                    </a:lnTo>
                    <a:lnTo>
                      <a:pt x="902" y="1156"/>
                    </a:lnTo>
                    <a:lnTo>
                      <a:pt x="972" y="1153"/>
                    </a:lnTo>
                    <a:lnTo>
                      <a:pt x="1042" y="1149"/>
                    </a:lnTo>
                    <a:lnTo>
                      <a:pt x="1113" y="1143"/>
                    </a:lnTo>
                    <a:lnTo>
                      <a:pt x="1185" y="1134"/>
                    </a:lnTo>
                    <a:lnTo>
                      <a:pt x="1255" y="1123"/>
                    </a:lnTo>
                    <a:lnTo>
                      <a:pt x="1324" y="1110"/>
                    </a:lnTo>
                    <a:lnTo>
                      <a:pt x="1390" y="1095"/>
                    </a:lnTo>
                    <a:lnTo>
                      <a:pt x="1454" y="1079"/>
                    </a:lnTo>
                    <a:lnTo>
                      <a:pt x="1514" y="1058"/>
                    </a:lnTo>
                    <a:lnTo>
                      <a:pt x="1570" y="1036"/>
                    </a:lnTo>
                    <a:lnTo>
                      <a:pt x="1622" y="1011"/>
                    </a:lnTo>
                    <a:lnTo>
                      <a:pt x="1668" y="983"/>
                    </a:lnTo>
                    <a:close/>
                    <a:moveTo>
                      <a:pt x="833" y="0"/>
                    </a:moveTo>
                    <a:lnTo>
                      <a:pt x="919" y="1"/>
                    </a:lnTo>
                    <a:lnTo>
                      <a:pt x="1002" y="5"/>
                    </a:lnTo>
                    <a:lnTo>
                      <a:pt x="1082" y="12"/>
                    </a:lnTo>
                    <a:lnTo>
                      <a:pt x="1159" y="21"/>
                    </a:lnTo>
                    <a:lnTo>
                      <a:pt x="1232" y="31"/>
                    </a:lnTo>
                    <a:lnTo>
                      <a:pt x="1301" y="44"/>
                    </a:lnTo>
                    <a:lnTo>
                      <a:pt x="1365" y="59"/>
                    </a:lnTo>
                    <a:lnTo>
                      <a:pt x="1424" y="75"/>
                    </a:lnTo>
                    <a:lnTo>
                      <a:pt x="1477" y="93"/>
                    </a:lnTo>
                    <a:lnTo>
                      <a:pt x="1526" y="114"/>
                    </a:lnTo>
                    <a:lnTo>
                      <a:pt x="1568" y="134"/>
                    </a:lnTo>
                    <a:lnTo>
                      <a:pt x="1603" y="157"/>
                    </a:lnTo>
                    <a:lnTo>
                      <a:pt x="1631" y="180"/>
                    </a:lnTo>
                    <a:lnTo>
                      <a:pt x="1651" y="206"/>
                    </a:lnTo>
                    <a:lnTo>
                      <a:pt x="1665" y="231"/>
                    </a:lnTo>
                    <a:lnTo>
                      <a:pt x="1668" y="258"/>
                    </a:lnTo>
                    <a:lnTo>
                      <a:pt x="1665" y="283"/>
                    </a:lnTo>
                    <a:lnTo>
                      <a:pt x="1651" y="308"/>
                    </a:lnTo>
                    <a:lnTo>
                      <a:pt x="1631" y="334"/>
                    </a:lnTo>
                    <a:lnTo>
                      <a:pt x="1603" y="357"/>
                    </a:lnTo>
                    <a:lnTo>
                      <a:pt x="1568" y="380"/>
                    </a:lnTo>
                    <a:lnTo>
                      <a:pt x="1526" y="400"/>
                    </a:lnTo>
                    <a:lnTo>
                      <a:pt x="1477" y="421"/>
                    </a:lnTo>
                    <a:lnTo>
                      <a:pt x="1424" y="439"/>
                    </a:lnTo>
                    <a:lnTo>
                      <a:pt x="1365" y="455"/>
                    </a:lnTo>
                    <a:lnTo>
                      <a:pt x="1301" y="470"/>
                    </a:lnTo>
                    <a:lnTo>
                      <a:pt x="1232" y="482"/>
                    </a:lnTo>
                    <a:lnTo>
                      <a:pt x="1159" y="493"/>
                    </a:lnTo>
                    <a:lnTo>
                      <a:pt x="1082" y="502"/>
                    </a:lnTo>
                    <a:lnTo>
                      <a:pt x="1002" y="509"/>
                    </a:lnTo>
                    <a:lnTo>
                      <a:pt x="919" y="513"/>
                    </a:lnTo>
                    <a:lnTo>
                      <a:pt x="833" y="514"/>
                    </a:lnTo>
                    <a:lnTo>
                      <a:pt x="748" y="513"/>
                    </a:lnTo>
                    <a:lnTo>
                      <a:pt x="666" y="509"/>
                    </a:lnTo>
                    <a:lnTo>
                      <a:pt x="586" y="502"/>
                    </a:lnTo>
                    <a:lnTo>
                      <a:pt x="509" y="493"/>
                    </a:lnTo>
                    <a:lnTo>
                      <a:pt x="436" y="482"/>
                    </a:lnTo>
                    <a:lnTo>
                      <a:pt x="367" y="470"/>
                    </a:lnTo>
                    <a:lnTo>
                      <a:pt x="303" y="455"/>
                    </a:lnTo>
                    <a:lnTo>
                      <a:pt x="244" y="439"/>
                    </a:lnTo>
                    <a:lnTo>
                      <a:pt x="190" y="421"/>
                    </a:lnTo>
                    <a:lnTo>
                      <a:pt x="142" y="400"/>
                    </a:lnTo>
                    <a:lnTo>
                      <a:pt x="100" y="380"/>
                    </a:lnTo>
                    <a:lnTo>
                      <a:pt x="65" y="357"/>
                    </a:lnTo>
                    <a:lnTo>
                      <a:pt x="37" y="334"/>
                    </a:lnTo>
                    <a:lnTo>
                      <a:pt x="17" y="308"/>
                    </a:lnTo>
                    <a:lnTo>
                      <a:pt x="3" y="283"/>
                    </a:lnTo>
                    <a:lnTo>
                      <a:pt x="0" y="258"/>
                    </a:lnTo>
                    <a:lnTo>
                      <a:pt x="3" y="231"/>
                    </a:lnTo>
                    <a:lnTo>
                      <a:pt x="17" y="206"/>
                    </a:lnTo>
                    <a:lnTo>
                      <a:pt x="37" y="180"/>
                    </a:lnTo>
                    <a:lnTo>
                      <a:pt x="65" y="157"/>
                    </a:lnTo>
                    <a:lnTo>
                      <a:pt x="100" y="134"/>
                    </a:lnTo>
                    <a:lnTo>
                      <a:pt x="142" y="114"/>
                    </a:lnTo>
                    <a:lnTo>
                      <a:pt x="190" y="93"/>
                    </a:lnTo>
                    <a:lnTo>
                      <a:pt x="244" y="75"/>
                    </a:lnTo>
                    <a:lnTo>
                      <a:pt x="303" y="59"/>
                    </a:lnTo>
                    <a:lnTo>
                      <a:pt x="367" y="44"/>
                    </a:lnTo>
                    <a:lnTo>
                      <a:pt x="436" y="31"/>
                    </a:lnTo>
                    <a:lnTo>
                      <a:pt x="509" y="21"/>
                    </a:lnTo>
                    <a:lnTo>
                      <a:pt x="586" y="12"/>
                    </a:lnTo>
                    <a:lnTo>
                      <a:pt x="666" y="5"/>
                    </a:lnTo>
                    <a:lnTo>
                      <a:pt x="748" y="1"/>
                    </a:lnTo>
                    <a:lnTo>
                      <a:pt x="83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Freeform 24"/>
              <p:cNvSpPr>
                <a:spLocks/>
              </p:cNvSpPr>
              <p:nvPr/>
            </p:nvSpPr>
            <p:spPr bwMode="auto">
              <a:xfrm>
                <a:off x="14986709" y="2569833"/>
                <a:ext cx="455560" cy="143215"/>
              </a:xfrm>
              <a:custGeom>
                <a:avLst/>
                <a:gdLst>
                  <a:gd name="T0" fmla="*/ 0 w 1668"/>
                  <a:gd name="T1" fmla="*/ 0 h 524"/>
                  <a:gd name="T2" fmla="*/ 36 w 1668"/>
                  <a:gd name="T3" fmla="*/ 23 h 524"/>
                  <a:gd name="T4" fmla="*/ 80 w 1668"/>
                  <a:gd name="T5" fmla="*/ 47 h 524"/>
                  <a:gd name="T6" fmla="*/ 132 w 1668"/>
                  <a:gd name="T7" fmla="*/ 69 h 524"/>
                  <a:gd name="T8" fmla="*/ 188 w 1668"/>
                  <a:gd name="T9" fmla="*/ 89 h 524"/>
                  <a:gd name="T10" fmla="*/ 252 w 1668"/>
                  <a:gd name="T11" fmla="*/ 108 h 524"/>
                  <a:gd name="T12" fmla="*/ 323 w 1668"/>
                  <a:gd name="T13" fmla="*/ 127 h 524"/>
                  <a:gd name="T14" fmla="*/ 398 w 1668"/>
                  <a:gd name="T15" fmla="*/ 142 h 524"/>
                  <a:gd name="T16" fmla="*/ 477 w 1668"/>
                  <a:gd name="T17" fmla="*/ 156 h 524"/>
                  <a:gd name="T18" fmla="*/ 561 w 1668"/>
                  <a:gd name="T19" fmla="*/ 168 h 524"/>
                  <a:gd name="T20" fmla="*/ 649 w 1668"/>
                  <a:gd name="T21" fmla="*/ 175 h 524"/>
                  <a:gd name="T22" fmla="*/ 740 w 1668"/>
                  <a:gd name="T23" fmla="*/ 181 h 524"/>
                  <a:gd name="T24" fmla="*/ 833 w 1668"/>
                  <a:gd name="T25" fmla="*/ 182 h 524"/>
                  <a:gd name="T26" fmla="*/ 928 w 1668"/>
                  <a:gd name="T27" fmla="*/ 181 h 524"/>
                  <a:gd name="T28" fmla="*/ 1019 w 1668"/>
                  <a:gd name="T29" fmla="*/ 175 h 524"/>
                  <a:gd name="T30" fmla="*/ 1106 w 1668"/>
                  <a:gd name="T31" fmla="*/ 168 h 524"/>
                  <a:gd name="T32" fmla="*/ 1191 w 1668"/>
                  <a:gd name="T33" fmla="*/ 156 h 524"/>
                  <a:gd name="T34" fmla="*/ 1270 w 1668"/>
                  <a:gd name="T35" fmla="*/ 142 h 524"/>
                  <a:gd name="T36" fmla="*/ 1345 w 1668"/>
                  <a:gd name="T37" fmla="*/ 127 h 524"/>
                  <a:gd name="T38" fmla="*/ 1416 w 1668"/>
                  <a:gd name="T39" fmla="*/ 108 h 524"/>
                  <a:gd name="T40" fmla="*/ 1480 w 1668"/>
                  <a:gd name="T41" fmla="*/ 89 h 524"/>
                  <a:gd name="T42" fmla="*/ 1536 w 1668"/>
                  <a:gd name="T43" fmla="*/ 69 h 524"/>
                  <a:gd name="T44" fmla="*/ 1588 w 1668"/>
                  <a:gd name="T45" fmla="*/ 47 h 524"/>
                  <a:gd name="T46" fmla="*/ 1632 w 1668"/>
                  <a:gd name="T47" fmla="*/ 23 h 524"/>
                  <a:gd name="T48" fmla="*/ 1668 w 1668"/>
                  <a:gd name="T49" fmla="*/ 0 h 524"/>
                  <a:gd name="T50" fmla="*/ 1668 w 1668"/>
                  <a:gd name="T51" fmla="*/ 342 h 524"/>
                  <a:gd name="T52" fmla="*/ 1632 w 1668"/>
                  <a:gd name="T53" fmla="*/ 366 h 524"/>
                  <a:gd name="T54" fmla="*/ 1588 w 1668"/>
                  <a:gd name="T55" fmla="*/ 389 h 524"/>
                  <a:gd name="T56" fmla="*/ 1536 w 1668"/>
                  <a:gd name="T57" fmla="*/ 411 h 524"/>
                  <a:gd name="T58" fmla="*/ 1480 w 1668"/>
                  <a:gd name="T59" fmla="*/ 432 h 524"/>
                  <a:gd name="T60" fmla="*/ 1416 w 1668"/>
                  <a:gd name="T61" fmla="*/ 452 h 524"/>
                  <a:gd name="T62" fmla="*/ 1345 w 1668"/>
                  <a:gd name="T63" fmla="*/ 469 h 524"/>
                  <a:gd name="T64" fmla="*/ 1270 w 1668"/>
                  <a:gd name="T65" fmla="*/ 486 h 524"/>
                  <a:gd name="T66" fmla="*/ 1191 w 1668"/>
                  <a:gd name="T67" fmla="*/ 499 h 524"/>
                  <a:gd name="T68" fmla="*/ 1106 w 1668"/>
                  <a:gd name="T69" fmla="*/ 510 h 524"/>
                  <a:gd name="T70" fmla="*/ 1019 w 1668"/>
                  <a:gd name="T71" fmla="*/ 518 h 524"/>
                  <a:gd name="T72" fmla="*/ 928 w 1668"/>
                  <a:gd name="T73" fmla="*/ 523 h 524"/>
                  <a:gd name="T74" fmla="*/ 833 w 1668"/>
                  <a:gd name="T75" fmla="*/ 524 h 524"/>
                  <a:gd name="T76" fmla="*/ 740 w 1668"/>
                  <a:gd name="T77" fmla="*/ 523 h 524"/>
                  <a:gd name="T78" fmla="*/ 649 w 1668"/>
                  <a:gd name="T79" fmla="*/ 518 h 524"/>
                  <a:gd name="T80" fmla="*/ 561 w 1668"/>
                  <a:gd name="T81" fmla="*/ 510 h 524"/>
                  <a:gd name="T82" fmla="*/ 477 w 1668"/>
                  <a:gd name="T83" fmla="*/ 499 h 524"/>
                  <a:gd name="T84" fmla="*/ 398 w 1668"/>
                  <a:gd name="T85" fmla="*/ 486 h 524"/>
                  <a:gd name="T86" fmla="*/ 323 w 1668"/>
                  <a:gd name="T87" fmla="*/ 469 h 524"/>
                  <a:gd name="T88" fmla="*/ 252 w 1668"/>
                  <a:gd name="T89" fmla="*/ 452 h 524"/>
                  <a:gd name="T90" fmla="*/ 188 w 1668"/>
                  <a:gd name="T91" fmla="*/ 432 h 524"/>
                  <a:gd name="T92" fmla="*/ 132 w 1668"/>
                  <a:gd name="T93" fmla="*/ 411 h 524"/>
                  <a:gd name="T94" fmla="*/ 80 w 1668"/>
                  <a:gd name="T95" fmla="*/ 389 h 524"/>
                  <a:gd name="T96" fmla="*/ 36 w 1668"/>
                  <a:gd name="T97" fmla="*/ 366 h 524"/>
                  <a:gd name="T98" fmla="*/ 0 w 1668"/>
                  <a:gd name="T99" fmla="*/ 342 h 524"/>
                  <a:gd name="T100" fmla="*/ 0 w 1668"/>
                  <a:gd name="T10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8" h="524">
                    <a:moveTo>
                      <a:pt x="0" y="0"/>
                    </a:moveTo>
                    <a:lnTo>
                      <a:pt x="36" y="23"/>
                    </a:lnTo>
                    <a:lnTo>
                      <a:pt x="80" y="47"/>
                    </a:lnTo>
                    <a:lnTo>
                      <a:pt x="132" y="69"/>
                    </a:lnTo>
                    <a:lnTo>
                      <a:pt x="188" y="89"/>
                    </a:lnTo>
                    <a:lnTo>
                      <a:pt x="252" y="108"/>
                    </a:lnTo>
                    <a:lnTo>
                      <a:pt x="323" y="127"/>
                    </a:lnTo>
                    <a:lnTo>
                      <a:pt x="398" y="142"/>
                    </a:lnTo>
                    <a:lnTo>
                      <a:pt x="477" y="156"/>
                    </a:lnTo>
                    <a:lnTo>
                      <a:pt x="561" y="168"/>
                    </a:lnTo>
                    <a:lnTo>
                      <a:pt x="649" y="175"/>
                    </a:lnTo>
                    <a:lnTo>
                      <a:pt x="740" y="181"/>
                    </a:lnTo>
                    <a:lnTo>
                      <a:pt x="833" y="182"/>
                    </a:lnTo>
                    <a:lnTo>
                      <a:pt x="928" y="181"/>
                    </a:lnTo>
                    <a:lnTo>
                      <a:pt x="1019" y="175"/>
                    </a:lnTo>
                    <a:lnTo>
                      <a:pt x="1106" y="168"/>
                    </a:lnTo>
                    <a:lnTo>
                      <a:pt x="1191" y="156"/>
                    </a:lnTo>
                    <a:lnTo>
                      <a:pt x="1270" y="142"/>
                    </a:lnTo>
                    <a:lnTo>
                      <a:pt x="1345" y="127"/>
                    </a:lnTo>
                    <a:lnTo>
                      <a:pt x="1416" y="108"/>
                    </a:lnTo>
                    <a:lnTo>
                      <a:pt x="1480" y="89"/>
                    </a:lnTo>
                    <a:lnTo>
                      <a:pt x="1536" y="69"/>
                    </a:lnTo>
                    <a:lnTo>
                      <a:pt x="1588" y="47"/>
                    </a:lnTo>
                    <a:lnTo>
                      <a:pt x="1632" y="23"/>
                    </a:lnTo>
                    <a:lnTo>
                      <a:pt x="1668" y="0"/>
                    </a:lnTo>
                    <a:lnTo>
                      <a:pt x="1668" y="342"/>
                    </a:lnTo>
                    <a:lnTo>
                      <a:pt x="1632" y="366"/>
                    </a:lnTo>
                    <a:lnTo>
                      <a:pt x="1588" y="389"/>
                    </a:lnTo>
                    <a:lnTo>
                      <a:pt x="1536" y="411"/>
                    </a:lnTo>
                    <a:lnTo>
                      <a:pt x="1480" y="432"/>
                    </a:lnTo>
                    <a:lnTo>
                      <a:pt x="1416" y="452"/>
                    </a:lnTo>
                    <a:lnTo>
                      <a:pt x="1345" y="469"/>
                    </a:lnTo>
                    <a:lnTo>
                      <a:pt x="1270" y="486"/>
                    </a:lnTo>
                    <a:lnTo>
                      <a:pt x="1191" y="499"/>
                    </a:lnTo>
                    <a:lnTo>
                      <a:pt x="1106" y="510"/>
                    </a:lnTo>
                    <a:lnTo>
                      <a:pt x="1019" y="518"/>
                    </a:lnTo>
                    <a:lnTo>
                      <a:pt x="928" y="523"/>
                    </a:lnTo>
                    <a:lnTo>
                      <a:pt x="833" y="524"/>
                    </a:lnTo>
                    <a:lnTo>
                      <a:pt x="740" y="523"/>
                    </a:lnTo>
                    <a:lnTo>
                      <a:pt x="649" y="518"/>
                    </a:lnTo>
                    <a:lnTo>
                      <a:pt x="561" y="510"/>
                    </a:lnTo>
                    <a:lnTo>
                      <a:pt x="477" y="499"/>
                    </a:lnTo>
                    <a:lnTo>
                      <a:pt x="398" y="486"/>
                    </a:lnTo>
                    <a:lnTo>
                      <a:pt x="323" y="469"/>
                    </a:lnTo>
                    <a:lnTo>
                      <a:pt x="252" y="452"/>
                    </a:lnTo>
                    <a:lnTo>
                      <a:pt x="188" y="432"/>
                    </a:lnTo>
                    <a:lnTo>
                      <a:pt x="132" y="411"/>
                    </a:lnTo>
                    <a:lnTo>
                      <a:pt x="80" y="389"/>
                    </a:lnTo>
                    <a:lnTo>
                      <a:pt x="36" y="366"/>
                    </a:lnTo>
                    <a:lnTo>
                      <a:pt x="0" y="342"/>
                    </a:lnTo>
                    <a:lnTo>
                      <a:pt x="0"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2" name="TextBox 21"/>
            <p:cNvSpPr txBox="1"/>
            <p:nvPr/>
          </p:nvSpPr>
          <p:spPr>
            <a:xfrm>
              <a:off x="6229491" y="3152753"/>
              <a:ext cx="1281505" cy="58477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Calibri" panose="020F0502020204030204"/>
                  <a:ea typeface="+mn-ea"/>
                  <a:cs typeface="+mn-cs"/>
                </a:rPr>
                <a:t>Mobile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Calibri" panose="020F0502020204030204"/>
                  <a:ea typeface="+mn-ea"/>
                  <a:cs typeface="+mn-cs"/>
                </a:rPr>
                <a:t>Geodatabase</a:t>
              </a:r>
            </a:p>
          </p:txBody>
        </p:sp>
      </p:grpSp>
      <p:sp>
        <p:nvSpPr>
          <p:cNvPr id="26" name="Left-Right Arrow 25"/>
          <p:cNvSpPr/>
          <p:nvPr/>
        </p:nvSpPr>
        <p:spPr>
          <a:xfrm>
            <a:off x="8173704" y="1197574"/>
            <a:ext cx="971550" cy="424543"/>
          </a:xfrm>
          <a:prstGeom prst="leftRigh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SDE</a:t>
            </a:r>
          </a:p>
        </p:txBody>
      </p:sp>
      <p:grpSp>
        <p:nvGrpSpPr>
          <p:cNvPr id="27" name="Group 26"/>
          <p:cNvGrpSpPr/>
          <p:nvPr/>
        </p:nvGrpSpPr>
        <p:grpSpPr>
          <a:xfrm>
            <a:off x="9762364" y="5185303"/>
            <a:ext cx="1281506" cy="1542794"/>
            <a:chOff x="6229490" y="2194734"/>
            <a:chExt cx="1281506" cy="1542794"/>
          </a:xfrm>
        </p:grpSpPr>
        <p:grpSp>
          <p:nvGrpSpPr>
            <p:cNvPr id="28" name="Group 27"/>
            <p:cNvGrpSpPr>
              <a:grpSpLocks noChangeAspect="1"/>
            </p:cNvGrpSpPr>
            <p:nvPr/>
          </p:nvGrpSpPr>
          <p:grpSpPr>
            <a:xfrm>
              <a:off x="6393612" y="2194734"/>
              <a:ext cx="953268" cy="980493"/>
              <a:chOff x="14953974" y="2404795"/>
              <a:chExt cx="521030" cy="545581"/>
            </a:xfrm>
          </p:grpSpPr>
          <p:sp>
            <p:nvSpPr>
              <p:cNvPr id="30" name="Freeform 29"/>
              <p:cNvSpPr>
                <a:spLocks/>
              </p:cNvSpPr>
              <p:nvPr/>
            </p:nvSpPr>
            <p:spPr bwMode="white">
              <a:xfrm>
                <a:off x="14953974" y="2404795"/>
                <a:ext cx="521030" cy="545581"/>
              </a:xfrm>
              <a:custGeom>
                <a:avLst/>
                <a:gdLst>
                  <a:gd name="T0" fmla="*/ 1001 w 1908"/>
                  <a:gd name="T1" fmla="*/ 0 h 1998"/>
                  <a:gd name="T2" fmla="*/ 1103 w 1908"/>
                  <a:gd name="T3" fmla="*/ 5 h 1998"/>
                  <a:gd name="T4" fmla="*/ 1212 w 1908"/>
                  <a:gd name="T5" fmla="*/ 14 h 1998"/>
                  <a:gd name="T6" fmla="*/ 1322 w 1908"/>
                  <a:gd name="T7" fmla="*/ 27 h 1998"/>
                  <a:gd name="T8" fmla="*/ 1432 w 1908"/>
                  <a:gd name="T9" fmla="*/ 45 h 1998"/>
                  <a:gd name="T10" fmla="*/ 1538 w 1908"/>
                  <a:gd name="T11" fmla="*/ 70 h 1998"/>
                  <a:gd name="T12" fmla="*/ 1637 w 1908"/>
                  <a:gd name="T13" fmla="*/ 102 h 1998"/>
                  <a:gd name="T14" fmla="*/ 1725 w 1908"/>
                  <a:gd name="T15" fmla="*/ 141 h 1998"/>
                  <a:gd name="T16" fmla="*/ 1800 w 1908"/>
                  <a:gd name="T17" fmla="*/ 186 h 1998"/>
                  <a:gd name="T18" fmla="*/ 1858 w 1908"/>
                  <a:gd name="T19" fmla="*/ 241 h 1998"/>
                  <a:gd name="T20" fmla="*/ 1895 w 1908"/>
                  <a:gd name="T21" fmla="*/ 304 h 1998"/>
                  <a:gd name="T22" fmla="*/ 1908 w 1908"/>
                  <a:gd name="T23" fmla="*/ 378 h 1998"/>
                  <a:gd name="T24" fmla="*/ 1908 w 1908"/>
                  <a:gd name="T25" fmla="*/ 404 h 1998"/>
                  <a:gd name="T26" fmla="*/ 1908 w 1908"/>
                  <a:gd name="T27" fmla="*/ 651 h 1998"/>
                  <a:gd name="T28" fmla="*/ 1908 w 1908"/>
                  <a:gd name="T29" fmla="*/ 832 h 1998"/>
                  <a:gd name="T30" fmla="*/ 1908 w 1908"/>
                  <a:gd name="T31" fmla="*/ 964 h 1998"/>
                  <a:gd name="T32" fmla="*/ 1908 w 1908"/>
                  <a:gd name="T33" fmla="*/ 1097 h 1998"/>
                  <a:gd name="T34" fmla="*/ 1908 w 1908"/>
                  <a:gd name="T35" fmla="*/ 1288 h 1998"/>
                  <a:gd name="T36" fmla="*/ 1908 w 1908"/>
                  <a:gd name="T37" fmla="*/ 1403 h 1998"/>
                  <a:gd name="T38" fmla="*/ 1908 w 1908"/>
                  <a:gd name="T39" fmla="*/ 1502 h 1998"/>
                  <a:gd name="T40" fmla="*/ 1908 w 1908"/>
                  <a:gd name="T41" fmla="*/ 1629 h 1998"/>
                  <a:gd name="T42" fmla="*/ 1908 w 1908"/>
                  <a:gd name="T43" fmla="*/ 1646 h 1998"/>
                  <a:gd name="T44" fmla="*/ 1897 w 1908"/>
                  <a:gd name="T45" fmla="*/ 1695 h 1998"/>
                  <a:gd name="T46" fmla="*/ 1851 w 1908"/>
                  <a:gd name="T47" fmla="*/ 1757 h 1998"/>
                  <a:gd name="T48" fmla="*/ 1771 w 1908"/>
                  <a:gd name="T49" fmla="*/ 1824 h 1998"/>
                  <a:gd name="T50" fmla="*/ 1675 w 1908"/>
                  <a:gd name="T51" fmla="*/ 1878 h 1998"/>
                  <a:gd name="T52" fmla="*/ 1566 w 1908"/>
                  <a:gd name="T53" fmla="*/ 1920 h 1998"/>
                  <a:gd name="T54" fmla="*/ 1449 w 1908"/>
                  <a:gd name="T55" fmla="*/ 1952 h 1998"/>
                  <a:gd name="T56" fmla="*/ 1324 w 1908"/>
                  <a:gd name="T57" fmla="*/ 1974 h 1998"/>
                  <a:gd name="T58" fmla="*/ 1198 w 1908"/>
                  <a:gd name="T59" fmla="*/ 1988 h 1998"/>
                  <a:gd name="T60" fmla="*/ 1074 w 1908"/>
                  <a:gd name="T61" fmla="*/ 1995 h 1998"/>
                  <a:gd name="T62" fmla="*/ 953 w 1908"/>
                  <a:gd name="T63" fmla="*/ 1998 h 1998"/>
                  <a:gd name="T64" fmla="*/ 834 w 1908"/>
                  <a:gd name="T65" fmla="*/ 1995 h 1998"/>
                  <a:gd name="T66" fmla="*/ 710 w 1908"/>
                  <a:gd name="T67" fmla="*/ 1988 h 1998"/>
                  <a:gd name="T68" fmla="*/ 584 w 1908"/>
                  <a:gd name="T69" fmla="*/ 1974 h 1998"/>
                  <a:gd name="T70" fmla="*/ 459 w 1908"/>
                  <a:gd name="T71" fmla="*/ 1952 h 1998"/>
                  <a:gd name="T72" fmla="*/ 342 w 1908"/>
                  <a:gd name="T73" fmla="*/ 1920 h 1998"/>
                  <a:gd name="T74" fmla="*/ 233 w 1908"/>
                  <a:gd name="T75" fmla="*/ 1878 h 1998"/>
                  <a:gd name="T76" fmla="*/ 137 w 1908"/>
                  <a:gd name="T77" fmla="*/ 1824 h 1998"/>
                  <a:gd name="T78" fmla="*/ 57 w 1908"/>
                  <a:gd name="T79" fmla="*/ 1757 h 1998"/>
                  <a:gd name="T80" fmla="*/ 11 w 1908"/>
                  <a:gd name="T81" fmla="*/ 1695 h 1998"/>
                  <a:gd name="T82" fmla="*/ 0 w 1908"/>
                  <a:gd name="T83" fmla="*/ 1646 h 1998"/>
                  <a:gd name="T84" fmla="*/ 0 w 1908"/>
                  <a:gd name="T85" fmla="*/ 1629 h 1998"/>
                  <a:gd name="T86" fmla="*/ 0 w 1908"/>
                  <a:gd name="T87" fmla="*/ 1403 h 1998"/>
                  <a:gd name="T88" fmla="*/ 0 w 1908"/>
                  <a:gd name="T89" fmla="*/ 1226 h 1998"/>
                  <a:gd name="T90" fmla="*/ 0 w 1908"/>
                  <a:gd name="T91" fmla="*/ 1097 h 1998"/>
                  <a:gd name="T92" fmla="*/ 0 w 1908"/>
                  <a:gd name="T93" fmla="*/ 964 h 1998"/>
                  <a:gd name="T94" fmla="*/ 0 w 1908"/>
                  <a:gd name="T95" fmla="*/ 769 h 1998"/>
                  <a:gd name="T96" fmla="*/ 0 w 1908"/>
                  <a:gd name="T97" fmla="*/ 651 h 1998"/>
                  <a:gd name="T98" fmla="*/ 0 w 1908"/>
                  <a:gd name="T99" fmla="*/ 547 h 1998"/>
                  <a:gd name="T100" fmla="*/ 0 w 1908"/>
                  <a:gd name="T101" fmla="*/ 404 h 1998"/>
                  <a:gd name="T102" fmla="*/ 0 w 1908"/>
                  <a:gd name="T103" fmla="*/ 378 h 1998"/>
                  <a:gd name="T104" fmla="*/ 13 w 1908"/>
                  <a:gd name="T105" fmla="*/ 304 h 1998"/>
                  <a:gd name="T106" fmla="*/ 50 w 1908"/>
                  <a:gd name="T107" fmla="*/ 241 h 1998"/>
                  <a:gd name="T108" fmla="*/ 108 w 1908"/>
                  <a:gd name="T109" fmla="*/ 186 h 1998"/>
                  <a:gd name="T110" fmla="*/ 183 w 1908"/>
                  <a:gd name="T111" fmla="*/ 141 h 1998"/>
                  <a:gd name="T112" fmla="*/ 271 w 1908"/>
                  <a:gd name="T113" fmla="*/ 102 h 1998"/>
                  <a:gd name="T114" fmla="*/ 370 w 1908"/>
                  <a:gd name="T115" fmla="*/ 70 h 1998"/>
                  <a:gd name="T116" fmla="*/ 476 w 1908"/>
                  <a:gd name="T117" fmla="*/ 45 h 1998"/>
                  <a:gd name="T118" fmla="*/ 586 w 1908"/>
                  <a:gd name="T119" fmla="*/ 27 h 1998"/>
                  <a:gd name="T120" fmla="*/ 696 w 1908"/>
                  <a:gd name="T121" fmla="*/ 14 h 1998"/>
                  <a:gd name="T122" fmla="*/ 804 w 1908"/>
                  <a:gd name="T123" fmla="*/ 5 h 1998"/>
                  <a:gd name="T124" fmla="*/ 907 w 1908"/>
                  <a:gd name="T125" fmla="*/ 0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08" h="1998">
                    <a:moveTo>
                      <a:pt x="953" y="0"/>
                    </a:moveTo>
                    <a:lnTo>
                      <a:pt x="1001" y="0"/>
                    </a:lnTo>
                    <a:lnTo>
                      <a:pt x="1052" y="3"/>
                    </a:lnTo>
                    <a:lnTo>
                      <a:pt x="1103" y="5"/>
                    </a:lnTo>
                    <a:lnTo>
                      <a:pt x="1157" y="9"/>
                    </a:lnTo>
                    <a:lnTo>
                      <a:pt x="1212" y="14"/>
                    </a:lnTo>
                    <a:lnTo>
                      <a:pt x="1266" y="20"/>
                    </a:lnTo>
                    <a:lnTo>
                      <a:pt x="1322" y="27"/>
                    </a:lnTo>
                    <a:lnTo>
                      <a:pt x="1377" y="35"/>
                    </a:lnTo>
                    <a:lnTo>
                      <a:pt x="1432" y="45"/>
                    </a:lnTo>
                    <a:lnTo>
                      <a:pt x="1486" y="57"/>
                    </a:lnTo>
                    <a:lnTo>
                      <a:pt x="1538" y="70"/>
                    </a:lnTo>
                    <a:lnTo>
                      <a:pt x="1589" y="85"/>
                    </a:lnTo>
                    <a:lnTo>
                      <a:pt x="1637" y="102"/>
                    </a:lnTo>
                    <a:lnTo>
                      <a:pt x="1683" y="120"/>
                    </a:lnTo>
                    <a:lnTo>
                      <a:pt x="1725" y="141"/>
                    </a:lnTo>
                    <a:lnTo>
                      <a:pt x="1765" y="162"/>
                    </a:lnTo>
                    <a:lnTo>
                      <a:pt x="1800" y="186"/>
                    </a:lnTo>
                    <a:lnTo>
                      <a:pt x="1832" y="213"/>
                    </a:lnTo>
                    <a:lnTo>
                      <a:pt x="1858" y="241"/>
                    </a:lnTo>
                    <a:lnTo>
                      <a:pt x="1879" y="271"/>
                    </a:lnTo>
                    <a:lnTo>
                      <a:pt x="1895" y="304"/>
                    </a:lnTo>
                    <a:lnTo>
                      <a:pt x="1904" y="339"/>
                    </a:lnTo>
                    <a:lnTo>
                      <a:pt x="1908" y="378"/>
                    </a:lnTo>
                    <a:lnTo>
                      <a:pt x="1908" y="387"/>
                    </a:lnTo>
                    <a:lnTo>
                      <a:pt x="1908" y="404"/>
                    </a:lnTo>
                    <a:lnTo>
                      <a:pt x="1908" y="596"/>
                    </a:lnTo>
                    <a:lnTo>
                      <a:pt x="1908" y="651"/>
                    </a:lnTo>
                    <a:lnTo>
                      <a:pt x="1908" y="708"/>
                    </a:lnTo>
                    <a:lnTo>
                      <a:pt x="1908" y="832"/>
                    </a:lnTo>
                    <a:lnTo>
                      <a:pt x="1908" y="897"/>
                    </a:lnTo>
                    <a:lnTo>
                      <a:pt x="1908" y="964"/>
                    </a:lnTo>
                    <a:lnTo>
                      <a:pt x="1908" y="1030"/>
                    </a:lnTo>
                    <a:lnTo>
                      <a:pt x="1908" y="1097"/>
                    </a:lnTo>
                    <a:lnTo>
                      <a:pt x="1908" y="1162"/>
                    </a:lnTo>
                    <a:lnTo>
                      <a:pt x="1908" y="1288"/>
                    </a:lnTo>
                    <a:lnTo>
                      <a:pt x="1908" y="1347"/>
                    </a:lnTo>
                    <a:lnTo>
                      <a:pt x="1908" y="1403"/>
                    </a:lnTo>
                    <a:lnTo>
                      <a:pt x="1908" y="1455"/>
                    </a:lnTo>
                    <a:lnTo>
                      <a:pt x="1908" y="1502"/>
                    </a:lnTo>
                    <a:lnTo>
                      <a:pt x="1908" y="1543"/>
                    </a:lnTo>
                    <a:lnTo>
                      <a:pt x="1908" y="1629"/>
                    </a:lnTo>
                    <a:lnTo>
                      <a:pt x="1908" y="1642"/>
                    </a:lnTo>
                    <a:lnTo>
                      <a:pt x="1908" y="1646"/>
                    </a:lnTo>
                    <a:lnTo>
                      <a:pt x="1906" y="1671"/>
                    </a:lnTo>
                    <a:lnTo>
                      <a:pt x="1897" y="1695"/>
                    </a:lnTo>
                    <a:lnTo>
                      <a:pt x="1885" y="1717"/>
                    </a:lnTo>
                    <a:lnTo>
                      <a:pt x="1851" y="1757"/>
                    </a:lnTo>
                    <a:lnTo>
                      <a:pt x="1814" y="1792"/>
                    </a:lnTo>
                    <a:lnTo>
                      <a:pt x="1771" y="1824"/>
                    </a:lnTo>
                    <a:lnTo>
                      <a:pt x="1725" y="1853"/>
                    </a:lnTo>
                    <a:lnTo>
                      <a:pt x="1675" y="1878"/>
                    </a:lnTo>
                    <a:lnTo>
                      <a:pt x="1621" y="1900"/>
                    </a:lnTo>
                    <a:lnTo>
                      <a:pt x="1566" y="1920"/>
                    </a:lnTo>
                    <a:lnTo>
                      <a:pt x="1508" y="1937"/>
                    </a:lnTo>
                    <a:lnTo>
                      <a:pt x="1449" y="1952"/>
                    </a:lnTo>
                    <a:lnTo>
                      <a:pt x="1387" y="1964"/>
                    </a:lnTo>
                    <a:lnTo>
                      <a:pt x="1324" y="1974"/>
                    </a:lnTo>
                    <a:lnTo>
                      <a:pt x="1261" y="1982"/>
                    </a:lnTo>
                    <a:lnTo>
                      <a:pt x="1198" y="1988"/>
                    </a:lnTo>
                    <a:lnTo>
                      <a:pt x="1135" y="1993"/>
                    </a:lnTo>
                    <a:lnTo>
                      <a:pt x="1074" y="1995"/>
                    </a:lnTo>
                    <a:lnTo>
                      <a:pt x="1013" y="1997"/>
                    </a:lnTo>
                    <a:lnTo>
                      <a:pt x="953" y="1998"/>
                    </a:lnTo>
                    <a:lnTo>
                      <a:pt x="895" y="1997"/>
                    </a:lnTo>
                    <a:lnTo>
                      <a:pt x="834" y="1995"/>
                    </a:lnTo>
                    <a:lnTo>
                      <a:pt x="773" y="1993"/>
                    </a:lnTo>
                    <a:lnTo>
                      <a:pt x="710" y="1988"/>
                    </a:lnTo>
                    <a:lnTo>
                      <a:pt x="647" y="1982"/>
                    </a:lnTo>
                    <a:lnTo>
                      <a:pt x="584" y="1974"/>
                    </a:lnTo>
                    <a:lnTo>
                      <a:pt x="521" y="1964"/>
                    </a:lnTo>
                    <a:lnTo>
                      <a:pt x="459" y="1952"/>
                    </a:lnTo>
                    <a:lnTo>
                      <a:pt x="400" y="1937"/>
                    </a:lnTo>
                    <a:lnTo>
                      <a:pt x="342" y="1920"/>
                    </a:lnTo>
                    <a:lnTo>
                      <a:pt x="285" y="1900"/>
                    </a:lnTo>
                    <a:lnTo>
                      <a:pt x="233" y="1878"/>
                    </a:lnTo>
                    <a:lnTo>
                      <a:pt x="183" y="1853"/>
                    </a:lnTo>
                    <a:lnTo>
                      <a:pt x="137" y="1824"/>
                    </a:lnTo>
                    <a:lnTo>
                      <a:pt x="94" y="1792"/>
                    </a:lnTo>
                    <a:lnTo>
                      <a:pt x="57" y="1757"/>
                    </a:lnTo>
                    <a:lnTo>
                      <a:pt x="23" y="1717"/>
                    </a:lnTo>
                    <a:lnTo>
                      <a:pt x="11" y="1695"/>
                    </a:lnTo>
                    <a:lnTo>
                      <a:pt x="2" y="1671"/>
                    </a:lnTo>
                    <a:lnTo>
                      <a:pt x="0" y="1646"/>
                    </a:lnTo>
                    <a:lnTo>
                      <a:pt x="0" y="1642"/>
                    </a:lnTo>
                    <a:lnTo>
                      <a:pt x="0" y="1629"/>
                    </a:lnTo>
                    <a:lnTo>
                      <a:pt x="0" y="1455"/>
                    </a:lnTo>
                    <a:lnTo>
                      <a:pt x="0" y="1403"/>
                    </a:lnTo>
                    <a:lnTo>
                      <a:pt x="0" y="1347"/>
                    </a:lnTo>
                    <a:lnTo>
                      <a:pt x="0" y="1226"/>
                    </a:lnTo>
                    <a:lnTo>
                      <a:pt x="0" y="1162"/>
                    </a:lnTo>
                    <a:lnTo>
                      <a:pt x="0" y="1097"/>
                    </a:lnTo>
                    <a:lnTo>
                      <a:pt x="0" y="1030"/>
                    </a:lnTo>
                    <a:lnTo>
                      <a:pt x="0" y="964"/>
                    </a:lnTo>
                    <a:lnTo>
                      <a:pt x="0" y="897"/>
                    </a:lnTo>
                    <a:lnTo>
                      <a:pt x="0" y="769"/>
                    </a:lnTo>
                    <a:lnTo>
                      <a:pt x="0" y="708"/>
                    </a:lnTo>
                    <a:lnTo>
                      <a:pt x="0" y="651"/>
                    </a:lnTo>
                    <a:lnTo>
                      <a:pt x="0" y="596"/>
                    </a:lnTo>
                    <a:lnTo>
                      <a:pt x="0" y="547"/>
                    </a:lnTo>
                    <a:lnTo>
                      <a:pt x="0" y="502"/>
                    </a:lnTo>
                    <a:lnTo>
                      <a:pt x="0" y="404"/>
                    </a:lnTo>
                    <a:lnTo>
                      <a:pt x="0" y="387"/>
                    </a:lnTo>
                    <a:lnTo>
                      <a:pt x="0" y="378"/>
                    </a:lnTo>
                    <a:lnTo>
                      <a:pt x="4" y="339"/>
                    </a:lnTo>
                    <a:lnTo>
                      <a:pt x="13" y="304"/>
                    </a:lnTo>
                    <a:lnTo>
                      <a:pt x="29" y="271"/>
                    </a:lnTo>
                    <a:lnTo>
                      <a:pt x="50" y="241"/>
                    </a:lnTo>
                    <a:lnTo>
                      <a:pt x="76" y="213"/>
                    </a:lnTo>
                    <a:lnTo>
                      <a:pt x="108" y="186"/>
                    </a:lnTo>
                    <a:lnTo>
                      <a:pt x="143" y="162"/>
                    </a:lnTo>
                    <a:lnTo>
                      <a:pt x="183" y="141"/>
                    </a:lnTo>
                    <a:lnTo>
                      <a:pt x="225" y="120"/>
                    </a:lnTo>
                    <a:lnTo>
                      <a:pt x="271" y="102"/>
                    </a:lnTo>
                    <a:lnTo>
                      <a:pt x="319" y="85"/>
                    </a:lnTo>
                    <a:lnTo>
                      <a:pt x="370" y="70"/>
                    </a:lnTo>
                    <a:lnTo>
                      <a:pt x="422" y="57"/>
                    </a:lnTo>
                    <a:lnTo>
                      <a:pt x="476" y="45"/>
                    </a:lnTo>
                    <a:lnTo>
                      <a:pt x="531" y="35"/>
                    </a:lnTo>
                    <a:lnTo>
                      <a:pt x="586" y="27"/>
                    </a:lnTo>
                    <a:lnTo>
                      <a:pt x="642" y="20"/>
                    </a:lnTo>
                    <a:lnTo>
                      <a:pt x="696" y="14"/>
                    </a:lnTo>
                    <a:lnTo>
                      <a:pt x="751" y="9"/>
                    </a:lnTo>
                    <a:lnTo>
                      <a:pt x="804" y="5"/>
                    </a:lnTo>
                    <a:lnTo>
                      <a:pt x="856" y="3"/>
                    </a:lnTo>
                    <a:lnTo>
                      <a:pt x="907" y="0"/>
                    </a:lnTo>
                    <a:lnTo>
                      <a:pt x="953" y="0"/>
                    </a:lnTo>
                    <a:close/>
                  </a:path>
                </a:pathLst>
              </a:custGeom>
              <a:no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30"/>
              <p:cNvSpPr>
                <a:spLocks noEditPoints="1"/>
              </p:cNvSpPr>
              <p:nvPr/>
            </p:nvSpPr>
            <p:spPr bwMode="auto">
              <a:xfrm>
                <a:off x="14986709" y="2437530"/>
                <a:ext cx="455560" cy="480111"/>
              </a:xfrm>
              <a:custGeom>
                <a:avLst/>
                <a:gdLst>
                  <a:gd name="T0" fmla="*/ 1639 w 1668"/>
                  <a:gd name="T1" fmla="*/ 1560 h 1758"/>
                  <a:gd name="T2" fmla="*/ 1521 w 1668"/>
                  <a:gd name="T3" fmla="*/ 1642 h 1758"/>
                  <a:gd name="T4" fmla="*/ 1370 w 1668"/>
                  <a:gd name="T5" fmla="*/ 1698 h 1758"/>
                  <a:gd name="T6" fmla="*/ 1200 w 1668"/>
                  <a:gd name="T7" fmla="*/ 1733 h 1758"/>
                  <a:gd name="T8" fmla="*/ 1032 w 1668"/>
                  <a:gd name="T9" fmla="*/ 1751 h 1758"/>
                  <a:gd name="T10" fmla="*/ 879 w 1668"/>
                  <a:gd name="T11" fmla="*/ 1758 h 1758"/>
                  <a:gd name="T12" fmla="*/ 747 w 1668"/>
                  <a:gd name="T13" fmla="*/ 1757 h 1758"/>
                  <a:gd name="T14" fmla="*/ 597 w 1668"/>
                  <a:gd name="T15" fmla="*/ 1748 h 1758"/>
                  <a:gd name="T16" fmla="*/ 436 w 1668"/>
                  <a:gd name="T17" fmla="*/ 1728 h 1758"/>
                  <a:gd name="T18" fmla="*/ 279 w 1668"/>
                  <a:gd name="T19" fmla="*/ 1692 h 1758"/>
                  <a:gd name="T20" fmla="*/ 138 w 1668"/>
                  <a:gd name="T21" fmla="*/ 1637 h 1758"/>
                  <a:gd name="T22" fmla="*/ 28 w 1668"/>
                  <a:gd name="T23" fmla="*/ 1559 h 1758"/>
                  <a:gd name="T24" fmla="*/ 46 w 1668"/>
                  <a:gd name="T25" fmla="*/ 1011 h 1758"/>
                  <a:gd name="T26" fmla="*/ 214 w 1668"/>
                  <a:gd name="T27" fmla="*/ 1079 h 1758"/>
                  <a:gd name="T28" fmla="*/ 413 w 1668"/>
                  <a:gd name="T29" fmla="*/ 1123 h 1758"/>
                  <a:gd name="T30" fmla="*/ 625 w 1668"/>
                  <a:gd name="T31" fmla="*/ 1149 h 1758"/>
                  <a:gd name="T32" fmla="*/ 833 w 1668"/>
                  <a:gd name="T33" fmla="*/ 1156 h 1758"/>
                  <a:gd name="T34" fmla="*/ 1042 w 1668"/>
                  <a:gd name="T35" fmla="*/ 1149 h 1758"/>
                  <a:gd name="T36" fmla="*/ 1255 w 1668"/>
                  <a:gd name="T37" fmla="*/ 1123 h 1758"/>
                  <a:gd name="T38" fmla="*/ 1454 w 1668"/>
                  <a:gd name="T39" fmla="*/ 1079 h 1758"/>
                  <a:gd name="T40" fmla="*/ 1622 w 1668"/>
                  <a:gd name="T41" fmla="*/ 1011 h 1758"/>
                  <a:gd name="T42" fmla="*/ 919 w 1668"/>
                  <a:gd name="T43" fmla="*/ 1 h 1758"/>
                  <a:gd name="T44" fmla="*/ 1159 w 1668"/>
                  <a:gd name="T45" fmla="*/ 21 h 1758"/>
                  <a:gd name="T46" fmla="*/ 1365 w 1668"/>
                  <a:gd name="T47" fmla="*/ 59 h 1758"/>
                  <a:gd name="T48" fmla="*/ 1526 w 1668"/>
                  <a:gd name="T49" fmla="*/ 114 h 1758"/>
                  <a:gd name="T50" fmla="*/ 1631 w 1668"/>
                  <a:gd name="T51" fmla="*/ 180 h 1758"/>
                  <a:gd name="T52" fmla="*/ 1668 w 1668"/>
                  <a:gd name="T53" fmla="*/ 258 h 1758"/>
                  <a:gd name="T54" fmla="*/ 1631 w 1668"/>
                  <a:gd name="T55" fmla="*/ 334 h 1758"/>
                  <a:gd name="T56" fmla="*/ 1526 w 1668"/>
                  <a:gd name="T57" fmla="*/ 400 h 1758"/>
                  <a:gd name="T58" fmla="*/ 1365 w 1668"/>
                  <a:gd name="T59" fmla="*/ 455 h 1758"/>
                  <a:gd name="T60" fmla="*/ 1159 w 1668"/>
                  <a:gd name="T61" fmla="*/ 493 h 1758"/>
                  <a:gd name="T62" fmla="*/ 919 w 1668"/>
                  <a:gd name="T63" fmla="*/ 513 h 1758"/>
                  <a:gd name="T64" fmla="*/ 666 w 1668"/>
                  <a:gd name="T65" fmla="*/ 509 h 1758"/>
                  <a:gd name="T66" fmla="*/ 436 w 1668"/>
                  <a:gd name="T67" fmla="*/ 482 h 1758"/>
                  <a:gd name="T68" fmla="*/ 244 w 1668"/>
                  <a:gd name="T69" fmla="*/ 439 h 1758"/>
                  <a:gd name="T70" fmla="*/ 100 w 1668"/>
                  <a:gd name="T71" fmla="*/ 380 h 1758"/>
                  <a:gd name="T72" fmla="*/ 17 w 1668"/>
                  <a:gd name="T73" fmla="*/ 308 h 1758"/>
                  <a:gd name="T74" fmla="*/ 3 w 1668"/>
                  <a:gd name="T75" fmla="*/ 231 h 1758"/>
                  <a:gd name="T76" fmla="*/ 65 w 1668"/>
                  <a:gd name="T77" fmla="*/ 157 h 1758"/>
                  <a:gd name="T78" fmla="*/ 190 w 1668"/>
                  <a:gd name="T79" fmla="*/ 93 h 1758"/>
                  <a:gd name="T80" fmla="*/ 367 w 1668"/>
                  <a:gd name="T81" fmla="*/ 44 h 1758"/>
                  <a:gd name="T82" fmla="*/ 586 w 1668"/>
                  <a:gd name="T83" fmla="*/ 12 h 1758"/>
                  <a:gd name="T84" fmla="*/ 833 w 1668"/>
                  <a:gd name="T85" fmla="*/ 0 h 1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8" h="1758">
                    <a:moveTo>
                      <a:pt x="1668" y="983"/>
                    </a:moveTo>
                    <a:lnTo>
                      <a:pt x="1668" y="1526"/>
                    </a:lnTo>
                    <a:lnTo>
                      <a:pt x="1639" y="1560"/>
                    </a:lnTo>
                    <a:lnTo>
                      <a:pt x="1604" y="1590"/>
                    </a:lnTo>
                    <a:lnTo>
                      <a:pt x="1564" y="1618"/>
                    </a:lnTo>
                    <a:lnTo>
                      <a:pt x="1521" y="1642"/>
                    </a:lnTo>
                    <a:lnTo>
                      <a:pt x="1472" y="1662"/>
                    </a:lnTo>
                    <a:lnTo>
                      <a:pt x="1423" y="1682"/>
                    </a:lnTo>
                    <a:lnTo>
                      <a:pt x="1370" y="1698"/>
                    </a:lnTo>
                    <a:lnTo>
                      <a:pt x="1314" y="1711"/>
                    </a:lnTo>
                    <a:lnTo>
                      <a:pt x="1258" y="1723"/>
                    </a:lnTo>
                    <a:lnTo>
                      <a:pt x="1200" y="1733"/>
                    </a:lnTo>
                    <a:lnTo>
                      <a:pt x="1144" y="1740"/>
                    </a:lnTo>
                    <a:lnTo>
                      <a:pt x="1088" y="1746"/>
                    </a:lnTo>
                    <a:lnTo>
                      <a:pt x="1032" y="1751"/>
                    </a:lnTo>
                    <a:lnTo>
                      <a:pt x="978" y="1754"/>
                    </a:lnTo>
                    <a:lnTo>
                      <a:pt x="927" y="1757"/>
                    </a:lnTo>
                    <a:lnTo>
                      <a:pt x="879" y="1758"/>
                    </a:lnTo>
                    <a:lnTo>
                      <a:pt x="833" y="1758"/>
                    </a:lnTo>
                    <a:lnTo>
                      <a:pt x="792" y="1758"/>
                    </a:lnTo>
                    <a:lnTo>
                      <a:pt x="747" y="1757"/>
                    </a:lnTo>
                    <a:lnTo>
                      <a:pt x="699" y="1754"/>
                    </a:lnTo>
                    <a:lnTo>
                      <a:pt x="649" y="1752"/>
                    </a:lnTo>
                    <a:lnTo>
                      <a:pt x="597" y="1748"/>
                    </a:lnTo>
                    <a:lnTo>
                      <a:pt x="544" y="1742"/>
                    </a:lnTo>
                    <a:lnTo>
                      <a:pt x="491" y="1736"/>
                    </a:lnTo>
                    <a:lnTo>
                      <a:pt x="436" y="1728"/>
                    </a:lnTo>
                    <a:lnTo>
                      <a:pt x="383" y="1718"/>
                    </a:lnTo>
                    <a:lnTo>
                      <a:pt x="330" y="1706"/>
                    </a:lnTo>
                    <a:lnTo>
                      <a:pt x="279" y="1692"/>
                    </a:lnTo>
                    <a:lnTo>
                      <a:pt x="229" y="1676"/>
                    </a:lnTo>
                    <a:lnTo>
                      <a:pt x="182" y="1658"/>
                    </a:lnTo>
                    <a:lnTo>
                      <a:pt x="138" y="1637"/>
                    </a:lnTo>
                    <a:lnTo>
                      <a:pt x="96" y="1613"/>
                    </a:lnTo>
                    <a:lnTo>
                      <a:pt x="60" y="1588"/>
                    </a:lnTo>
                    <a:lnTo>
                      <a:pt x="28" y="1559"/>
                    </a:lnTo>
                    <a:lnTo>
                      <a:pt x="0" y="1526"/>
                    </a:lnTo>
                    <a:lnTo>
                      <a:pt x="0" y="983"/>
                    </a:lnTo>
                    <a:lnTo>
                      <a:pt x="46" y="1011"/>
                    </a:lnTo>
                    <a:lnTo>
                      <a:pt x="98" y="1036"/>
                    </a:lnTo>
                    <a:lnTo>
                      <a:pt x="154" y="1058"/>
                    </a:lnTo>
                    <a:lnTo>
                      <a:pt x="214" y="1079"/>
                    </a:lnTo>
                    <a:lnTo>
                      <a:pt x="278" y="1095"/>
                    </a:lnTo>
                    <a:lnTo>
                      <a:pt x="344" y="1111"/>
                    </a:lnTo>
                    <a:lnTo>
                      <a:pt x="413" y="1123"/>
                    </a:lnTo>
                    <a:lnTo>
                      <a:pt x="483" y="1134"/>
                    </a:lnTo>
                    <a:lnTo>
                      <a:pt x="555" y="1143"/>
                    </a:lnTo>
                    <a:lnTo>
                      <a:pt x="625" y="1149"/>
                    </a:lnTo>
                    <a:lnTo>
                      <a:pt x="696" y="1153"/>
                    </a:lnTo>
                    <a:lnTo>
                      <a:pt x="766" y="1156"/>
                    </a:lnTo>
                    <a:lnTo>
                      <a:pt x="833" y="1156"/>
                    </a:lnTo>
                    <a:lnTo>
                      <a:pt x="902" y="1156"/>
                    </a:lnTo>
                    <a:lnTo>
                      <a:pt x="972" y="1153"/>
                    </a:lnTo>
                    <a:lnTo>
                      <a:pt x="1042" y="1149"/>
                    </a:lnTo>
                    <a:lnTo>
                      <a:pt x="1113" y="1143"/>
                    </a:lnTo>
                    <a:lnTo>
                      <a:pt x="1185" y="1134"/>
                    </a:lnTo>
                    <a:lnTo>
                      <a:pt x="1255" y="1123"/>
                    </a:lnTo>
                    <a:lnTo>
                      <a:pt x="1324" y="1110"/>
                    </a:lnTo>
                    <a:lnTo>
                      <a:pt x="1390" y="1095"/>
                    </a:lnTo>
                    <a:lnTo>
                      <a:pt x="1454" y="1079"/>
                    </a:lnTo>
                    <a:lnTo>
                      <a:pt x="1514" y="1058"/>
                    </a:lnTo>
                    <a:lnTo>
                      <a:pt x="1570" y="1036"/>
                    </a:lnTo>
                    <a:lnTo>
                      <a:pt x="1622" y="1011"/>
                    </a:lnTo>
                    <a:lnTo>
                      <a:pt x="1668" y="983"/>
                    </a:lnTo>
                    <a:close/>
                    <a:moveTo>
                      <a:pt x="833" y="0"/>
                    </a:moveTo>
                    <a:lnTo>
                      <a:pt x="919" y="1"/>
                    </a:lnTo>
                    <a:lnTo>
                      <a:pt x="1002" y="5"/>
                    </a:lnTo>
                    <a:lnTo>
                      <a:pt x="1082" y="12"/>
                    </a:lnTo>
                    <a:lnTo>
                      <a:pt x="1159" y="21"/>
                    </a:lnTo>
                    <a:lnTo>
                      <a:pt x="1232" y="31"/>
                    </a:lnTo>
                    <a:lnTo>
                      <a:pt x="1301" y="44"/>
                    </a:lnTo>
                    <a:lnTo>
                      <a:pt x="1365" y="59"/>
                    </a:lnTo>
                    <a:lnTo>
                      <a:pt x="1424" y="75"/>
                    </a:lnTo>
                    <a:lnTo>
                      <a:pt x="1477" y="93"/>
                    </a:lnTo>
                    <a:lnTo>
                      <a:pt x="1526" y="114"/>
                    </a:lnTo>
                    <a:lnTo>
                      <a:pt x="1568" y="134"/>
                    </a:lnTo>
                    <a:lnTo>
                      <a:pt x="1603" y="157"/>
                    </a:lnTo>
                    <a:lnTo>
                      <a:pt x="1631" y="180"/>
                    </a:lnTo>
                    <a:lnTo>
                      <a:pt x="1651" y="206"/>
                    </a:lnTo>
                    <a:lnTo>
                      <a:pt x="1665" y="231"/>
                    </a:lnTo>
                    <a:lnTo>
                      <a:pt x="1668" y="258"/>
                    </a:lnTo>
                    <a:lnTo>
                      <a:pt x="1665" y="283"/>
                    </a:lnTo>
                    <a:lnTo>
                      <a:pt x="1651" y="308"/>
                    </a:lnTo>
                    <a:lnTo>
                      <a:pt x="1631" y="334"/>
                    </a:lnTo>
                    <a:lnTo>
                      <a:pt x="1603" y="357"/>
                    </a:lnTo>
                    <a:lnTo>
                      <a:pt x="1568" y="380"/>
                    </a:lnTo>
                    <a:lnTo>
                      <a:pt x="1526" y="400"/>
                    </a:lnTo>
                    <a:lnTo>
                      <a:pt x="1477" y="421"/>
                    </a:lnTo>
                    <a:lnTo>
                      <a:pt x="1424" y="439"/>
                    </a:lnTo>
                    <a:lnTo>
                      <a:pt x="1365" y="455"/>
                    </a:lnTo>
                    <a:lnTo>
                      <a:pt x="1301" y="470"/>
                    </a:lnTo>
                    <a:lnTo>
                      <a:pt x="1232" y="482"/>
                    </a:lnTo>
                    <a:lnTo>
                      <a:pt x="1159" y="493"/>
                    </a:lnTo>
                    <a:lnTo>
                      <a:pt x="1082" y="502"/>
                    </a:lnTo>
                    <a:lnTo>
                      <a:pt x="1002" y="509"/>
                    </a:lnTo>
                    <a:lnTo>
                      <a:pt x="919" y="513"/>
                    </a:lnTo>
                    <a:lnTo>
                      <a:pt x="833" y="514"/>
                    </a:lnTo>
                    <a:lnTo>
                      <a:pt x="748" y="513"/>
                    </a:lnTo>
                    <a:lnTo>
                      <a:pt x="666" y="509"/>
                    </a:lnTo>
                    <a:lnTo>
                      <a:pt x="586" y="502"/>
                    </a:lnTo>
                    <a:lnTo>
                      <a:pt x="509" y="493"/>
                    </a:lnTo>
                    <a:lnTo>
                      <a:pt x="436" y="482"/>
                    </a:lnTo>
                    <a:lnTo>
                      <a:pt x="367" y="470"/>
                    </a:lnTo>
                    <a:lnTo>
                      <a:pt x="303" y="455"/>
                    </a:lnTo>
                    <a:lnTo>
                      <a:pt x="244" y="439"/>
                    </a:lnTo>
                    <a:lnTo>
                      <a:pt x="190" y="421"/>
                    </a:lnTo>
                    <a:lnTo>
                      <a:pt x="142" y="400"/>
                    </a:lnTo>
                    <a:lnTo>
                      <a:pt x="100" y="380"/>
                    </a:lnTo>
                    <a:lnTo>
                      <a:pt x="65" y="357"/>
                    </a:lnTo>
                    <a:lnTo>
                      <a:pt x="37" y="334"/>
                    </a:lnTo>
                    <a:lnTo>
                      <a:pt x="17" y="308"/>
                    </a:lnTo>
                    <a:lnTo>
                      <a:pt x="3" y="283"/>
                    </a:lnTo>
                    <a:lnTo>
                      <a:pt x="0" y="258"/>
                    </a:lnTo>
                    <a:lnTo>
                      <a:pt x="3" y="231"/>
                    </a:lnTo>
                    <a:lnTo>
                      <a:pt x="17" y="206"/>
                    </a:lnTo>
                    <a:lnTo>
                      <a:pt x="37" y="180"/>
                    </a:lnTo>
                    <a:lnTo>
                      <a:pt x="65" y="157"/>
                    </a:lnTo>
                    <a:lnTo>
                      <a:pt x="100" y="134"/>
                    </a:lnTo>
                    <a:lnTo>
                      <a:pt x="142" y="114"/>
                    </a:lnTo>
                    <a:lnTo>
                      <a:pt x="190" y="93"/>
                    </a:lnTo>
                    <a:lnTo>
                      <a:pt x="244" y="75"/>
                    </a:lnTo>
                    <a:lnTo>
                      <a:pt x="303" y="59"/>
                    </a:lnTo>
                    <a:lnTo>
                      <a:pt x="367" y="44"/>
                    </a:lnTo>
                    <a:lnTo>
                      <a:pt x="436" y="31"/>
                    </a:lnTo>
                    <a:lnTo>
                      <a:pt x="509" y="21"/>
                    </a:lnTo>
                    <a:lnTo>
                      <a:pt x="586" y="12"/>
                    </a:lnTo>
                    <a:lnTo>
                      <a:pt x="666" y="5"/>
                    </a:lnTo>
                    <a:lnTo>
                      <a:pt x="748" y="1"/>
                    </a:lnTo>
                    <a:lnTo>
                      <a:pt x="83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Freeform 31"/>
              <p:cNvSpPr>
                <a:spLocks/>
              </p:cNvSpPr>
              <p:nvPr/>
            </p:nvSpPr>
            <p:spPr bwMode="auto">
              <a:xfrm>
                <a:off x="14986709" y="2569833"/>
                <a:ext cx="455560" cy="143215"/>
              </a:xfrm>
              <a:custGeom>
                <a:avLst/>
                <a:gdLst>
                  <a:gd name="T0" fmla="*/ 0 w 1668"/>
                  <a:gd name="T1" fmla="*/ 0 h 524"/>
                  <a:gd name="T2" fmla="*/ 36 w 1668"/>
                  <a:gd name="T3" fmla="*/ 23 h 524"/>
                  <a:gd name="T4" fmla="*/ 80 w 1668"/>
                  <a:gd name="T5" fmla="*/ 47 h 524"/>
                  <a:gd name="T6" fmla="*/ 132 w 1668"/>
                  <a:gd name="T7" fmla="*/ 69 h 524"/>
                  <a:gd name="T8" fmla="*/ 188 w 1668"/>
                  <a:gd name="T9" fmla="*/ 89 h 524"/>
                  <a:gd name="T10" fmla="*/ 252 w 1668"/>
                  <a:gd name="T11" fmla="*/ 108 h 524"/>
                  <a:gd name="T12" fmla="*/ 323 w 1668"/>
                  <a:gd name="T13" fmla="*/ 127 h 524"/>
                  <a:gd name="T14" fmla="*/ 398 w 1668"/>
                  <a:gd name="T15" fmla="*/ 142 h 524"/>
                  <a:gd name="T16" fmla="*/ 477 w 1668"/>
                  <a:gd name="T17" fmla="*/ 156 h 524"/>
                  <a:gd name="T18" fmla="*/ 561 w 1668"/>
                  <a:gd name="T19" fmla="*/ 168 h 524"/>
                  <a:gd name="T20" fmla="*/ 649 w 1668"/>
                  <a:gd name="T21" fmla="*/ 175 h 524"/>
                  <a:gd name="T22" fmla="*/ 740 w 1668"/>
                  <a:gd name="T23" fmla="*/ 181 h 524"/>
                  <a:gd name="T24" fmla="*/ 833 w 1668"/>
                  <a:gd name="T25" fmla="*/ 182 h 524"/>
                  <a:gd name="T26" fmla="*/ 928 w 1668"/>
                  <a:gd name="T27" fmla="*/ 181 h 524"/>
                  <a:gd name="T28" fmla="*/ 1019 w 1668"/>
                  <a:gd name="T29" fmla="*/ 175 h 524"/>
                  <a:gd name="T30" fmla="*/ 1106 w 1668"/>
                  <a:gd name="T31" fmla="*/ 168 h 524"/>
                  <a:gd name="T32" fmla="*/ 1191 w 1668"/>
                  <a:gd name="T33" fmla="*/ 156 h 524"/>
                  <a:gd name="T34" fmla="*/ 1270 w 1668"/>
                  <a:gd name="T35" fmla="*/ 142 h 524"/>
                  <a:gd name="T36" fmla="*/ 1345 w 1668"/>
                  <a:gd name="T37" fmla="*/ 127 h 524"/>
                  <a:gd name="T38" fmla="*/ 1416 w 1668"/>
                  <a:gd name="T39" fmla="*/ 108 h 524"/>
                  <a:gd name="T40" fmla="*/ 1480 w 1668"/>
                  <a:gd name="T41" fmla="*/ 89 h 524"/>
                  <a:gd name="T42" fmla="*/ 1536 w 1668"/>
                  <a:gd name="T43" fmla="*/ 69 h 524"/>
                  <a:gd name="T44" fmla="*/ 1588 w 1668"/>
                  <a:gd name="T45" fmla="*/ 47 h 524"/>
                  <a:gd name="T46" fmla="*/ 1632 w 1668"/>
                  <a:gd name="T47" fmla="*/ 23 h 524"/>
                  <a:gd name="T48" fmla="*/ 1668 w 1668"/>
                  <a:gd name="T49" fmla="*/ 0 h 524"/>
                  <a:gd name="T50" fmla="*/ 1668 w 1668"/>
                  <a:gd name="T51" fmla="*/ 342 h 524"/>
                  <a:gd name="T52" fmla="*/ 1632 w 1668"/>
                  <a:gd name="T53" fmla="*/ 366 h 524"/>
                  <a:gd name="T54" fmla="*/ 1588 w 1668"/>
                  <a:gd name="T55" fmla="*/ 389 h 524"/>
                  <a:gd name="T56" fmla="*/ 1536 w 1668"/>
                  <a:gd name="T57" fmla="*/ 411 h 524"/>
                  <a:gd name="T58" fmla="*/ 1480 w 1668"/>
                  <a:gd name="T59" fmla="*/ 432 h 524"/>
                  <a:gd name="T60" fmla="*/ 1416 w 1668"/>
                  <a:gd name="T61" fmla="*/ 452 h 524"/>
                  <a:gd name="T62" fmla="*/ 1345 w 1668"/>
                  <a:gd name="T63" fmla="*/ 469 h 524"/>
                  <a:gd name="T64" fmla="*/ 1270 w 1668"/>
                  <a:gd name="T65" fmla="*/ 486 h 524"/>
                  <a:gd name="T66" fmla="*/ 1191 w 1668"/>
                  <a:gd name="T67" fmla="*/ 499 h 524"/>
                  <a:gd name="T68" fmla="*/ 1106 w 1668"/>
                  <a:gd name="T69" fmla="*/ 510 h 524"/>
                  <a:gd name="T70" fmla="*/ 1019 w 1668"/>
                  <a:gd name="T71" fmla="*/ 518 h 524"/>
                  <a:gd name="T72" fmla="*/ 928 w 1668"/>
                  <a:gd name="T73" fmla="*/ 523 h 524"/>
                  <a:gd name="T74" fmla="*/ 833 w 1668"/>
                  <a:gd name="T75" fmla="*/ 524 h 524"/>
                  <a:gd name="T76" fmla="*/ 740 w 1668"/>
                  <a:gd name="T77" fmla="*/ 523 h 524"/>
                  <a:gd name="T78" fmla="*/ 649 w 1668"/>
                  <a:gd name="T79" fmla="*/ 518 h 524"/>
                  <a:gd name="T80" fmla="*/ 561 w 1668"/>
                  <a:gd name="T81" fmla="*/ 510 h 524"/>
                  <a:gd name="T82" fmla="*/ 477 w 1668"/>
                  <a:gd name="T83" fmla="*/ 499 h 524"/>
                  <a:gd name="T84" fmla="*/ 398 w 1668"/>
                  <a:gd name="T85" fmla="*/ 486 h 524"/>
                  <a:gd name="T86" fmla="*/ 323 w 1668"/>
                  <a:gd name="T87" fmla="*/ 469 h 524"/>
                  <a:gd name="T88" fmla="*/ 252 w 1668"/>
                  <a:gd name="T89" fmla="*/ 452 h 524"/>
                  <a:gd name="T90" fmla="*/ 188 w 1668"/>
                  <a:gd name="T91" fmla="*/ 432 h 524"/>
                  <a:gd name="T92" fmla="*/ 132 w 1668"/>
                  <a:gd name="T93" fmla="*/ 411 h 524"/>
                  <a:gd name="T94" fmla="*/ 80 w 1668"/>
                  <a:gd name="T95" fmla="*/ 389 h 524"/>
                  <a:gd name="T96" fmla="*/ 36 w 1668"/>
                  <a:gd name="T97" fmla="*/ 366 h 524"/>
                  <a:gd name="T98" fmla="*/ 0 w 1668"/>
                  <a:gd name="T99" fmla="*/ 342 h 524"/>
                  <a:gd name="T100" fmla="*/ 0 w 1668"/>
                  <a:gd name="T10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8" h="524">
                    <a:moveTo>
                      <a:pt x="0" y="0"/>
                    </a:moveTo>
                    <a:lnTo>
                      <a:pt x="36" y="23"/>
                    </a:lnTo>
                    <a:lnTo>
                      <a:pt x="80" y="47"/>
                    </a:lnTo>
                    <a:lnTo>
                      <a:pt x="132" y="69"/>
                    </a:lnTo>
                    <a:lnTo>
                      <a:pt x="188" y="89"/>
                    </a:lnTo>
                    <a:lnTo>
                      <a:pt x="252" y="108"/>
                    </a:lnTo>
                    <a:lnTo>
                      <a:pt x="323" y="127"/>
                    </a:lnTo>
                    <a:lnTo>
                      <a:pt x="398" y="142"/>
                    </a:lnTo>
                    <a:lnTo>
                      <a:pt x="477" y="156"/>
                    </a:lnTo>
                    <a:lnTo>
                      <a:pt x="561" y="168"/>
                    </a:lnTo>
                    <a:lnTo>
                      <a:pt x="649" y="175"/>
                    </a:lnTo>
                    <a:lnTo>
                      <a:pt x="740" y="181"/>
                    </a:lnTo>
                    <a:lnTo>
                      <a:pt x="833" y="182"/>
                    </a:lnTo>
                    <a:lnTo>
                      <a:pt x="928" y="181"/>
                    </a:lnTo>
                    <a:lnTo>
                      <a:pt x="1019" y="175"/>
                    </a:lnTo>
                    <a:lnTo>
                      <a:pt x="1106" y="168"/>
                    </a:lnTo>
                    <a:lnTo>
                      <a:pt x="1191" y="156"/>
                    </a:lnTo>
                    <a:lnTo>
                      <a:pt x="1270" y="142"/>
                    </a:lnTo>
                    <a:lnTo>
                      <a:pt x="1345" y="127"/>
                    </a:lnTo>
                    <a:lnTo>
                      <a:pt x="1416" y="108"/>
                    </a:lnTo>
                    <a:lnTo>
                      <a:pt x="1480" y="89"/>
                    </a:lnTo>
                    <a:lnTo>
                      <a:pt x="1536" y="69"/>
                    </a:lnTo>
                    <a:lnTo>
                      <a:pt x="1588" y="47"/>
                    </a:lnTo>
                    <a:lnTo>
                      <a:pt x="1632" y="23"/>
                    </a:lnTo>
                    <a:lnTo>
                      <a:pt x="1668" y="0"/>
                    </a:lnTo>
                    <a:lnTo>
                      <a:pt x="1668" y="342"/>
                    </a:lnTo>
                    <a:lnTo>
                      <a:pt x="1632" y="366"/>
                    </a:lnTo>
                    <a:lnTo>
                      <a:pt x="1588" y="389"/>
                    </a:lnTo>
                    <a:lnTo>
                      <a:pt x="1536" y="411"/>
                    </a:lnTo>
                    <a:lnTo>
                      <a:pt x="1480" y="432"/>
                    </a:lnTo>
                    <a:lnTo>
                      <a:pt x="1416" y="452"/>
                    </a:lnTo>
                    <a:lnTo>
                      <a:pt x="1345" y="469"/>
                    </a:lnTo>
                    <a:lnTo>
                      <a:pt x="1270" y="486"/>
                    </a:lnTo>
                    <a:lnTo>
                      <a:pt x="1191" y="499"/>
                    </a:lnTo>
                    <a:lnTo>
                      <a:pt x="1106" y="510"/>
                    </a:lnTo>
                    <a:lnTo>
                      <a:pt x="1019" y="518"/>
                    </a:lnTo>
                    <a:lnTo>
                      <a:pt x="928" y="523"/>
                    </a:lnTo>
                    <a:lnTo>
                      <a:pt x="833" y="524"/>
                    </a:lnTo>
                    <a:lnTo>
                      <a:pt x="740" y="523"/>
                    </a:lnTo>
                    <a:lnTo>
                      <a:pt x="649" y="518"/>
                    </a:lnTo>
                    <a:lnTo>
                      <a:pt x="561" y="510"/>
                    </a:lnTo>
                    <a:lnTo>
                      <a:pt x="477" y="499"/>
                    </a:lnTo>
                    <a:lnTo>
                      <a:pt x="398" y="486"/>
                    </a:lnTo>
                    <a:lnTo>
                      <a:pt x="323" y="469"/>
                    </a:lnTo>
                    <a:lnTo>
                      <a:pt x="252" y="452"/>
                    </a:lnTo>
                    <a:lnTo>
                      <a:pt x="188" y="432"/>
                    </a:lnTo>
                    <a:lnTo>
                      <a:pt x="132" y="411"/>
                    </a:lnTo>
                    <a:lnTo>
                      <a:pt x="80" y="389"/>
                    </a:lnTo>
                    <a:lnTo>
                      <a:pt x="36" y="366"/>
                    </a:lnTo>
                    <a:lnTo>
                      <a:pt x="0" y="342"/>
                    </a:lnTo>
                    <a:lnTo>
                      <a:pt x="0"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9" name="TextBox 28"/>
            <p:cNvSpPr txBox="1"/>
            <p:nvPr/>
          </p:nvSpPr>
          <p:spPr>
            <a:xfrm>
              <a:off x="6229490" y="3152753"/>
              <a:ext cx="1281506" cy="58477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Calibri" panose="020F0502020204030204"/>
                  <a:ea typeface="+mn-ea"/>
                  <a:cs typeface="+mn-cs"/>
                </a:rPr>
                <a:t>Enterprise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Calibri" panose="020F0502020204030204"/>
                  <a:ea typeface="+mn-ea"/>
                  <a:cs typeface="+mn-cs"/>
                </a:rPr>
                <a:t>Geodatabase</a:t>
              </a:r>
            </a:p>
          </p:txBody>
        </p:sp>
      </p:grpSp>
      <p:sp>
        <p:nvSpPr>
          <p:cNvPr id="33" name="Left-Right Arrow 32"/>
          <p:cNvSpPr/>
          <p:nvPr/>
        </p:nvSpPr>
        <p:spPr>
          <a:xfrm>
            <a:off x="8768443" y="5778565"/>
            <a:ext cx="971550" cy="424543"/>
          </a:xfrm>
          <a:prstGeom prst="leftRigh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SDE</a:t>
            </a:r>
          </a:p>
        </p:txBody>
      </p:sp>
      <p:sp>
        <p:nvSpPr>
          <p:cNvPr id="34" name="Up-Down Arrow 33"/>
          <p:cNvSpPr/>
          <p:nvPr/>
        </p:nvSpPr>
        <p:spPr>
          <a:xfrm>
            <a:off x="4737892" y="2502670"/>
            <a:ext cx="365760" cy="1059649"/>
          </a:xfrm>
          <a:prstGeom prst="up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Down Arrow 34"/>
          <p:cNvSpPr/>
          <p:nvPr/>
        </p:nvSpPr>
        <p:spPr>
          <a:xfrm>
            <a:off x="6563104" y="3123817"/>
            <a:ext cx="365760" cy="43654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p:cNvSpPr/>
          <p:nvPr/>
        </p:nvSpPr>
        <p:spPr>
          <a:xfrm rot="5400000">
            <a:off x="5996410" y="1095058"/>
            <a:ext cx="182880" cy="4130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Down Arrow 36"/>
          <p:cNvSpPr/>
          <p:nvPr/>
        </p:nvSpPr>
        <p:spPr>
          <a:xfrm>
            <a:off x="7880316" y="3123900"/>
            <a:ext cx="365760" cy="43654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Down Arrow 37"/>
          <p:cNvSpPr/>
          <p:nvPr/>
        </p:nvSpPr>
        <p:spPr>
          <a:xfrm>
            <a:off x="3929850" y="3123817"/>
            <a:ext cx="365760" cy="43654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38"/>
          <p:cNvSpPr/>
          <p:nvPr/>
        </p:nvSpPr>
        <p:spPr>
          <a:xfrm>
            <a:off x="4022830" y="2914142"/>
            <a:ext cx="4130040" cy="337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rPr>
              <a:t>JSON</a:t>
            </a:r>
            <a:endPar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Title 1"/>
          <p:cNvSpPr>
            <a:spLocks noGrp="1"/>
          </p:cNvSpPr>
          <p:nvPr>
            <p:ph type="title"/>
          </p:nvPr>
        </p:nvSpPr>
        <p:spPr>
          <a:xfrm>
            <a:off x="838200" y="365125"/>
            <a:ext cx="3457410" cy="1325563"/>
          </a:xfrm>
        </p:spPr>
        <p:txBody>
          <a:bodyPr>
            <a:normAutofit/>
          </a:bodyPr>
          <a:lstStyle/>
          <a:p>
            <a:r>
              <a:rPr lang="en-US" dirty="0">
                <a:solidFill>
                  <a:schemeClr val="bg1"/>
                </a:solidFill>
              </a:rPr>
              <a:t>Services</a:t>
            </a:r>
            <a:br>
              <a:rPr lang="en-US" dirty="0">
                <a:solidFill>
                  <a:schemeClr val="bg1"/>
                </a:solidFill>
              </a:rPr>
            </a:br>
            <a:r>
              <a:rPr lang="en-US" sz="2800" dirty="0">
                <a:solidFill>
                  <a:schemeClr val="bg1"/>
                </a:solidFill>
              </a:rPr>
              <a:t>Architecture</a:t>
            </a:r>
            <a:endParaRPr lang="en-US" dirty="0">
              <a:solidFill>
                <a:schemeClr val="bg1"/>
              </a:solidFill>
            </a:endParaRPr>
          </a:p>
        </p:txBody>
      </p:sp>
      <p:sp>
        <p:nvSpPr>
          <p:cNvPr id="42" name="Rectangle 41"/>
          <p:cNvSpPr/>
          <p:nvPr/>
        </p:nvSpPr>
        <p:spPr>
          <a:xfrm>
            <a:off x="3435229" y="3592917"/>
            <a:ext cx="5261731" cy="1510305"/>
          </a:xfrm>
          <a:prstGeom prst="rect">
            <a:avLst/>
          </a:prstGeom>
          <a:noFill/>
          <a:ln w="57150">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TextBox 42"/>
          <p:cNvSpPr txBox="1"/>
          <p:nvPr/>
        </p:nvSpPr>
        <p:spPr>
          <a:xfrm>
            <a:off x="5232347" y="3557293"/>
            <a:ext cx="162884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Map Server</a:t>
            </a:r>
          </a:p>
        </p:txBody>
      </p:sp>
      <p:sp>
        <p:nvSpPr>
          <p:cNvPr id="2" name="Rectangle 1"/>
          <p:cNvSpPr/>
          <p:nvPr/>
        </p:nvSpPr>
        <p:spPr>
          <a:xfrm>
            <a:off x="487897" y="4787926"/>
            <a:ext cx="2011063" cy="954107"/>
          </a:xfrm>
          <a:prstGeom prst="rect">
            <a:avLst/>
          </a:prstGeom>
        </p:spPr>
        <p:txBody>
          <a:bodyPr wrap="non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chemeClr val="bg1"/>
                </a:solidFill>
                <a:effectLst/>
                <a:uLnTx/>
                <a:uFillTx/>
                <a:latin typeface="Calibri" panose="020F0502020204030204"/>
                <a:ea typeface="+mn-ea"/>
                <a:cs typeface="+mn-cs"/>
              </a:rPr>
              <a:t>By reference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chemeClr val="bg1"/>
                </a:solidFill>
                <a:effectLst/>
                <a:uLnTx/>
                <a:uFillTx/>
                <a:latin typeface="Calibri" panose="020F0502020204030204"/>
                <a:ea typeface="+mn-ea"/>
                <a:cs typeface="+mn-cs"/>
              </a:rPr>
              <a:t> service</a:t>
            </a:r>
          </a:p>
        </p:txBody>
      </p:sp>
    </p:spTree>
    <p:extLst>
      <p:ext uri="{BB962C8B-B14F-4D97-AF65-F5344CB8AC3E}">
        <p14:creationId xmlns:p14="http://schemas.microsoft.com/office/powerpoint/2010/main" val="736839874"/>
      </p:ext>
    </p:extLst>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Hosted services</a:t>
            </a:r>
          </a:p>
        </p:txBody>
      </p:sp>
      <p:sp>
        <p:nvSpPr>
          <p:cNvPr id="2" name="Text Placeholder 1">
            <a:extLst>
              <a:ext uri="{FF2B5EF4-FFF2-40B4-BE49-F238E27FC236}">
                <a16:creationId xmlns:a16="http://schemas.microsoft.com/office/drawing/2014/main" id="{8D928667-0895-4B75-BF50-F48F31C1D53A}"/>
              </a:ext>
            </a:extLst>
          </p:cNvPr>
          <p:cNvSpPr>
            <a:spLocks noGrp="1"/>
          </p:cNvSpPr>
          <p:nvPr>
            <p:ph type="body" sz="quarter" idx="11"/>
          </p:nvPr>
        </p:nvSpPr>
        <p:spPr/>
        <p:txBody>
          <a:bodyPr/>
          <a:lstStyle/>
          <a:p>
            <a:r>
              <a:rPr lang="en-US" dirty="0"/>
              <a:t>Enterprise and Online</a:t>
            </a:r>
          </a:p>
        </p:txBody>
      </p:sp>
      <p:sp>
        <p:nvSpPr>
          <p:cNvPr id="19" name="Content Placeholder 18"/>
          <p:cNvSpPr>
            <a:spLocks noGrp="1"/>
          </p:cNvSpPr>
          <p:nvPr>
            <p:ph sz="quarter" idx="12"/>
          </p:nvPr>
        </p:nvSpPr>
        <p:spPr/>
        <p:txBody>
          <a:bodyPr/>
          <a:lstStyle/>
          <a:p>
            <a:r>
              <a:rPr lang="en-US" dirty="0"/>
              <a:t>Short transactions</a:t>
            </a:r>
          </a:p>
          <a:p>
            <a:r>
              <a:rPr lang="en-US" dirty="0"/>
              <a:t>Web geodatabase model</a:t>
            </a:r>
          </a:p>
          <a:p>
            <a:pPr lvl="1"/>
            <a:r>
              <a:rPr lang="en-US" dirty="0"/>
              <a:t>Tables, feature layers, relationships</a:t>
            </a:r>
          </a:p>
          <a:p>
            <a:r>
              <a:rPr lang="en-US" dirty="0"/>
              <a:t>High availability</a:t>
            </a:r>
          </a:p>
          <a:p>
            <a:r>
              <a:rPr lang="en-US" dirty="0"/>
              <a:t>Highly scalable</a:t>
            </a:r>
          </a:p>
          <a:p>
            <a:r>
              <a:rPr lang="en-US" dirty="0"/>
              <a:t>No DBMS management</a:t>
            </a:r>
          </a:p>
          <a:p>
            <a:endParaRPr lang="en-US" dirty="0"/>
          </a:p>
          <a:p>
            <a:r>
              <a:rPr lang="en-US" dirty="0"/>
              <a:t>URL &gt;&gt; doc for hosted services</a:t>
            </a:r>
          </a:p>
        </p:txBody>
      </p:sp>
    </p:spTree>
    <p:extLst>
      <p:ext uri="{BB962C8B-B14F-4D97-AF65-F5344CB8AC3E}">
        <p14:creationId xmlns:p14="http://schemas.microsoft.com/office/powerpoint/2010/main" val="3351141804"/>
      </p:ext>
    </p:extLst>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Enterprise ‘by reference’ services</a:t>
            </a:r>
          </a:p>
        </p:txBody>
      </p:sp>
      <p:sp>
        <p:nvSpPr>
          <p:cNvPr id="19" name="Content Placeholder 18"/>
          <p:cNvSpPr>
            <a:spLocks noGrp="1"/>
          </p:cNvSpPr>
          <p:nvPr>
            <p:ph sz="quarter" idx="10"/>
          </p:nvPr>
        </p:nvSpPr>
        <p:spPr>
          <a:xfrm>
            <a:off x="914400" y="1828799"/>
            <a:ext cx="10369296" cy="4346575"/>
          </a:xfrm>
        </p:spPr>
        <p:txBody>
          <a:bodyPr/>
          <a:lstStyle/>
          <a:p>
            <a:r>
              <a:rPr lang="en-US" dirty="0"/>
              <a:t>Data is hosted in your enterprise geodatabase</a:t>
            </a:r>
          </a:p>
          <a:p>
            <a:r>
              <a:rPr lang="en-US" dirty="0"/>
              <a:t>Supports standard web geodatabase model</a:t>
            </a:r>
          </a:p>
          <a:p>
            <a:pPr lvl="1"/>
            <a:r>
              <a:rPr lang="en-US" dirty="0"/>
              <a:t>Tables, feature layers, relationships</a:t>
            </a:r>
          </a:p>
          <a:p>
            <a:r>
              <a:rPr lang="en-US" dirty="0"/>
              <a:t>By reference specific </a:t>
            </a:r>
          </a:p>
          <a:p>
            <a:pPr lvl="1"/>
            <a:r>
              <a:rPr lang="en-US" dirty="0"/>
              <a:t>Versioning, domains, contingent attribute values, subtypes, Utility Network, etc.</a:t>
            </a:r>
          </a:p>
          <a:p>
            <a:r>
              <a:rPr lang="en-US" dirty="0"/>
              <a:t>Typically short transactions</a:t>
            </a:r>
          </a:p>
          <a:p>
            <a:r>
              <a:rPr lang="en-US" dirty="0"/>
              <a:t>Long transactions (branch versioning)</a:t>
            </a:r>
          </a:p>
          <a:p>
            <a:pPr lvl="1"/>
            <a:r>
              <a:rPr lang="en-US" dirty="0"/>
              <a:t>Edit sessions in Pro (undo/redo)</a:t>
            </a:r>
          </a:p>
          <a:p>
            <a:pPr lvl="1"/>
            <a:endParaRPr lang="en-US" dirty="0"/>
          </a:p>
        </p:txBody>
      </p:sp>
    </p:spTree>
    <p:extLst>
      <p:ext uri="{BB962C8B-B14F-4D97-AF65-F5344CB8AC3E}">
        <p14:creationId xmlns:p14="http://schemas.microsoft.com/office/powerpoint/2010/main" val="174151289"/>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249FBBC-BDC1-4D78-8AFA-728F73162EED}"/>
              </a:ext>
            </a:extLst>
          </p:cNvPr>
          <p:cNvGrpSpPr/>
          <p:nvPr/>
        </p:nvGrpSpPr>
        <p:grpSpPr>
          <a:xfrm>
            <a:off x="-43251" y="0"/>
            <a:ext cx="12252401" cy="6858000"/>
            <a:chOff x="-43251" y="0"/>
            <a:chExt cx="12252401" cy="6858000"/>
          </a:xfrm>
        </p:grpSpPr>
        <p:sp>
          <p:nvSpPr>
            <p:cNvPr id="10" name="Rectangle 9">
              <a:extLst>
                <a:ext uri="{FF2B5EF4-FFF2-40B4-BE49-F238E27FC236}">
                  <a16:creationId xmlns:a16="http://schemas.microsoft.com/office/drawing/2014/main" id="{85601A97-F231-4E88-A562-838AB1568340}"/>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1" name="keyart3">
              <a:extLst>
                <a:ext uri="{FF2B5EF4-FFF2-40B4-BE49-F238E27FC236}">
                  <a16:creationId xmlns:a16="http://schemas.microsoft.com/office/drawing/2014/main" id="{9D9B32E3-4D88-4366-8652-2C3BB4D13750}"/>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12" name="shading (lower right)">
              <a:extLst>
                <a:ext uri="{FF2B5EF4-FFF2-40B4-BE49-F238E27FC236}">
                  <a16:creationId xmlns:a16="http://schemas.microsoft.com/office/drawing/2014/main" id="{1E265D60-0912-460F-8429-31414EA31375}"/>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82F8E394-B661-4108-AF2C-0A53ED0F99A6}"/>
              </a:ext>
            </a:extLst>
          </p:cNvPr>
          <p:cNvSpPr>
            <a:spLocks noGrp="1"/>
          </p:cNvSpPr>
          <p:nvPr>
            <p:ph type="title"/>
          </p:nvPr>
        </p:nvSpPr>
        <p:spPr/>
        <p:txBody>
          <a:bodyPr/>
          <a:lstStyle/>
          <a:p>
            <a:r>
              <a:rPr lang="en-US" dirty="0"/>
              <a:t>Feature Service REST API</a:t>
            </a:r>
          </a:p>
        </p:txBody>
      </p:sp>
      <p:sp>
        <p:nvSpPr>
          <p:cNvPr id="3" name="Content Placeholder 2">
            <a:extLst>
              <a:ext uri="{FF2B5EF4-FFF2-40B4-BE49-F238E27FC236}">
                <a16:creationId xmlns:a16="http://schemas.microsoft.com/office/drawing/2014/main" id="{16E57BD1-4B11-46D8-A3B5-BB02E55B131F}"/>
              </a:ext>
            </a:extLst>
          </p:cNvPr>
          <p:cNvSpPr>
            <a:spLocks noGrp="1"/>
          </p:cNvSpPr>
          <p:nvPr>
            <p:ph sz="quarter" idx="10"/>
          </p:nvPr>
        </p:nvSpPr>
        <p:spPr>
          <a:xfrm>
            <a:off x="538620" y="1828800"/>
            <a:ext cx="10369296" cy="3429000"/>
          </a:xfrm>
        </p:spPr>
        <p:txBody>
          <a:bodyPr/>
          <a:lstStyle/>
          <a:p>
            <a:r>
              <a:rPr lang="en-US" sz="2400" dirty="0"/>
              <a:t>Operations on Service:</a:t>
            </a:r>
          </a:p>
          <a:p>
            <a:pPr marL="0" indent="0">
              <a:buNone/>
            </a:pPr>
            <a:endParaRPr lang="en-US" sz="1200" dirty="0"/>
          </a:p>
          <a:p>
            <a:endParaRPr lang="en-US" sz="1600" dirty="0"/>
          </a:p>
          <a:p>
            <a:r>
              <a:rPr lang="en-US" sz="2400" dirty="0"/>
              <a:t>Operations on Layer:</a:t>
            </a:r>
          </a:p>
          <a:p>
            <a:endParaRPr lang="en-US" dirty="0"/>
          </a:p>
          <a:p>
            <a:r>
              <a:rPr lang="en-US" sz="2400" dirty="0"/>
              <a:t>Service JSON (service resource)</a:t>
            </a:r>
          </a:p>
          <a:p>
            <a:endParaRPr lang="en-US" dirty="0"/>
          </a:p>
          <a:p>
            <a:r>
              <a:rPr lang="en-US" sz="2400" dirty="0"/>
              <a:t>Layer JSON (layer resource)</a:t>
            </a:r>
          </a:p>
          <a:p>
            <a:pPr marL="0" indent="0">
              <a:buNone/>
            </a:pPr>
            <a:endParaRPr lang="en-US" dirty="0"/>
          </a:p>
        </p:txBody>
      </p:sp>
      <p:pic>
        <p:nvPicPr>
          <p:cNvPr id="4" name="Picture 3">
            <a:extLst>
              <a:ext uri="{FF2B5EF4-FFF2-40B4-BE49-F238E27FC236}">
                <a16:creationId xmlns:a16="http://schemas.microsoft.com/office/drawing/2014/main" id="{C794257F-49C2-469B-93D1-49E4F2BE643D}"/>
              </a:ext>
            </a:extLst>
          </p:cNvPr>
          <p:cNvPicPr>
            <a:picLocks noChangeAspect="1"/>
          </p:cNvPicPr>
          <p:nvPr/>
        </p:nvPicPr>
        <p:blipFill>
          <a:blip r:embed="rId4"/>
          <a:stretch>
            <a:fillRect/>
          </a:stretch>
        </p:blipFill>
        <p:spPr>
          <a:xfrm>
            <a:off x="914400" y="2296826"/>
            <a:ext cx="10908684" cy="449968"/>
          </a:xfrm>
          <a:prstGeom prst="rect">
            <a:avLst/>
          </a:prstGeom>
        </p:spPr>
      </p:pic>
      <p:pic>
        <p:nvPicPr>
          <p:cNvPr id="6" name="Picture 5">
            <a:extLst>
              <a:ext uri="{FF2B5EF4-FFF2-40B4-BE49-F238E27FC236}">
                <a16:creationId xmlns:a16="http://schemas.microsoft.com/office/drawing/2014/main" id="{A48B6CB6-B52E-46F9-98C3-51DAA94F4CF9}"/>
              </a:ext>
            </a:extLst>
          </p:cNvPr>
          <p:cNvPicPr>
            <a:picLocks noChangeAspect="1"/>
          </p:cNvPicPr>
          <p:nvPr/>
        </p:nvPicPr>
        <p:blipFill>
          <a:blip r:embed="rId5"/>
          <a:stretch>
            <a:fillRect/>
          </a:stretch>
        </p:blipFill>
        <p:spPr>
          <a:xfrm>
            <a:off x="932222" y="3438047"/>
            <a:ext cx="11173178" cy="272517"/>
          </a:xfrm>
          <a:prstGeom prst="rect">
            <a:avLst/>
          </a:prstGeom>
        </p:spPr>
      </p:pic>
      <p:sp>
        <p:nvSpPr>
          <p:cNvPr id="7" name="Rectangle 6">
            <a:extLst>
              <a:ext uri="{FF2B5EF4-FFF2-40B4-BE49-F238E27FC236}">
                <a16:creationId xmlns:a16="http://schemas.microsoft.com/office/drawing/2014/main" id="{FE2007B0-A03F-4B15-ACE8-ABE213BDDEC2}"/>
              </a:ext>
            </a:extLst>
          </p:cNvPr>
          <p:cNvSpPr/>
          <p:nvPr/>
        </p:nvSpPr>
        <p:spPr>
          <a:xfrm>
            <a:off x="1006258" y="5257800"/>
            <a:ext cx="11283901" cy="400110"/>
          </a:xfrm>
          <a:prstGeom prst="rect">
            <a:avLst/>
          </a:prstGeom>
        </p:spPr>
        <p:txBody>
          <a:bodyPr wrap="square">
            <a:spAutoFit/>
          </a:bodyPr>
          <a:lstStyle/>
          <a:p>
            <a:r>
              <a:rPr lang="en-US" sz="2000" b="1" dirty="0">
                <a:hlinkClick r:id="rId6"/>
              </a:rPr>
              <a:t>https://</a:t>
            </a:r>
            <a:r>
              <a:rPr lang="en-US" sz="2000" b="1" dirty="0">
                <a:hlinkClick r:id="rId7"/>
              </a:rPr>
              <a:t>&lt; server &gt;</a:t>
            </a:r>
            <a:r>
              <a:rPr lang="en-US" sz="2000" b="1" dirty="0">
                <a:hlinkClick r:id="rId6"/>
              </a:rPr>
              <a:t>/server/rest/services/&lt;service name&gt;/</a:t>
            </a:r>
            <a:r>
              <a:rPr lang="en-US" sz="2000" b="1" dirty="0" err="1">
                <a:hlinkClick r:id="rId6"/>
              </a:rPr>
              <a:t>FeatureServer</a:t>
            </a:r>
            <a:r>
              <a:rPr lang="en-US" sz="2000" b="1" dirty="0">
                <a:hlinkClick r:id="rId6"/>
              </a:rPr>
              <a:t>/0?f=</a:t>
            </a:r>
            <a:r>
              <a:rPr lang="en-US" sz="2000" b="1" dirty="0" err="1">
                <a:hlinkClick r:id="rId6"/>
              </a:rPr>
              <a:t>pjson</a:t>
            </a:r>
            <a:endParaRPr lang="en-US" sz="2000" b="1" dirty="0"/>
          </a:p>
        </p:txBody>
      </p:sp>
      <p:sp>
        <p:nvSpPr>
          <p:cNvPr id="8" name="Rectangle 7">
            <a:extLst>
              <a:ext uri="{FF2B5EF4-FFF2-40B4-BE49-F238E27FC236}">
                <a16:creationId xmlns:a16="http://schemas.microsoft.com/office/drawing/2014/main" id="{679F870C-2844-460B-8F19-E3037825127A}"/>
              </a:ext>
            </a:extLst>
          </p:cNvPr>
          <p:cNvSpPr/>
          <p:nvPr/>
        </p:nvSpPr>
        <p:spPr>
          <a:xfrm>
            <a:off x="1006258" y="4301834"/>
            <a:ext cx="10506038" cy="400110"/>
          </a:xfrm>
          <a:prstGeom prst="rect">
            <a:avLst/>
          </a:prstGeom>
        </p:spPr>
        <p:txBody>
          <a:bodyPr wrap="square">
            <a:spAutoFit/>
          </a:bodyPr>
          <a:lstStyle/>
          <a:p>
            <a:r>
              <a:rPr lang="en-US" sz="2000" b="1" dirty="0">
                <a:hlinkClick r:id="rId7"/>
              </a:rPr>
              <a:t>https://&lt; server &gt;/server/rest/services/TrueCurveTest/FeatureServer?f=pjson</a:t>
            </a:r>
            <a:endParaRPr lang="en-US" sz="2000" b="1" dirty="0"/>
          </a:p>
        </p:txBody>
      </p:sp>
    </p:spTree>
    <p:extLst>
      <p:ext uri="{BB962C8B-B14F-4D97-AF65-F5344CB8AC3E}">
        <p14:creationId xmlns:p14="http://schemas.microsoft.com/office/powerpoint/2010/main" val="1116731605"/>
      </p:ext>
    </p:extLst>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Editing considerations</a:t>
            </a:r>
          </a:p>
        </p:txBody>
      </p:sp>
      <p:sp>
        <p:nvSpPr>
          <p:cNvPr id="19" name="Content Placeholder 18"/>
          <p:cNvSpPr>
            <a:spLocks noGrp="1"/>
          </p:cNvSpPr>
          <p:nvPr>
            <p:ph sz="quarter" idx="10"/>
          </p:nvPr>
        </p:nvSpPr>
        <p:spPr>
          <a:xfrm>
            <a:off x="914400" y="1828799"/>
            <a:ext cx="10369296" cy="4346575"/>
          </a:xfrm>
        </p:spPr>
        <p:txBody>
          <a:bodyPr/>
          <a:lstStyle/>
          <a:p>
            <a:r>
              <a:rPr lang="en-US" dirty="0"/>
              <a:t>Long vs short transactions</a:t>
            </a:r>
          </a:p>
          <a:p>
            <a:pPr lvl="1"/>
            <a:r>
              <a:rPr lang="en-US" dirty="0"/>
              <a:t>Last in wins vs rec/post</a:t>
            </a:r>
          </a:p>
          <a:p>
            <a:r>
              <a:rPr lang="en-US" dirty="0"/>
              <a:t>Edit operations</a:t>
            </a:r>
          </a:p>
          <a:p>
            <a:pPr lvl="1"/>
            <a:r>
              <a:rPr lang="en-US" dirty="0"/>
              <a:t>Individual edits committed autonomously vs grouping of edits</a:t>
            </a:r>
          </a:p>
          <a:p>
            <a:r>
              <a:rPr lang="en-US" dirty="0"/>
              <a:t>Reactive behavior</a:t>
            </a:r>
          </a:p>
          <a:p>
            <a:pPr lvl="1"/>
            <a:r>
              <a:rPr lang="en-US" dirty="0"/>
              <a:t>Attribute rules, relationship classes, custom extensions…</a:t>
            </a:r>
          </a:p>
          <a:p>
            <a:pPr lvl="1"/>
            <a:r>
              <a:rPr lang="en-US" dirty="0"/>
              <a:t>Server side edit behavior that you did not request (return service edits)</a:t>
            </a:r>
          </a:p>
          <a:p>
            <a:r>
              <a:rPr lang="en-US" dirty="0"/>
              <a:t>Cancellation of edits</a:t>
            </a:r>
          </a:p>
          <a:p>
            <a:pPr lvl="1"/>
            <a:r>
              <a:rPr lang="en-US" dirty="0"/>
              <a:t>Events get fired before making edits. You can listen and react to inserts/updates/deletes</a:t>
            </a:r>
          </a:p>
          <a:p>
            <a:pPr lvl="1"/>
            <a:r>
              <a:rPr lang="en-US" dirty="0"/>
              <a:t>With VMS + named version you can discard edit session</a:t>
            </a:r>
          </a:p>
          <a:p>
            <a:pPr lvl="1"/>
            <a:r>
              <a:rPr lang="en-US" dirty="0"/>
              <a:t>With VMS + Default version you can abort edit operation*</a:t>
            </a:r>
          </a:p>
          <a:p>
            <a:pPr lvl="1"/>
            <a:r>
              <a:rPr lang="en-US" dirty="0"/>
              <a:t>Without VMS you can only cancel individual edits</a:t>
            </a:r>
          </a:p>
          <a:p>
            <a:endParaRPr lang="en-US" dirty="0"/>
          </a:p>
          <a:p>
            <a:endParaRPr lang="en-US" dirty="0"/>
          </a:p>
        </p:txBody>
      </p:sp>
    </p:spTree>
    <p:extLst>
      <p:ext uri="{BB962C8B-B14F-4D97-AF65-F5344CB8AC3E}">
        <p14:creationId xmlns:p14="http://schemas.microsoft.com/office/powerpoint/2010/main" val="1291034803"/>
      </p:ext>
    </p:extLst>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Feature Service + Version Management Service cont’d</a:t>
            </a:r>
          </a:p>
        </p:txBody>
      </p:sp>
      <p:sp>
        <p:nvSpPr>
          <p:cNvPr id="19" name="Content Placeholder 18"/>
          <p:cNvSpPr>
            <a:spLocks noGrp="1"/>
          </p:cNvSpPr>
          <p:nvPr>
            <p:ph sz="quarter" idx="10"/>
          </p:nvPr>
        </p:nvSpPr>
        <p:spPr>
          <a:xfrm>
            <a:off x="914400" y="1828799"/>
            <a:ext cx="10369296" cy="4346575"/>
          </a:xfrm>
        </p:spPr>
        <p:txBody>
          <a:bodyPr/>
          <a:lstStyle/>
          <a:p>
            <a:r>
              <a:rPr lang="en-US" dirty="0" err="1"/>
              <a:t>VMS.Start</a:t>
            </a:r>
            <a:r>
              <a:rPr lang="en-US" dirty="0"/>
              <a:t> reading when connecting – shared version lock</a:t>
            </a:r>
          </a:p>
          <a:p>
            <a:pPr lvl="1"/>
            <a:r>
              <a:rPr lang="en-US" dirty="0"/>
              <a:t>Session Id sent – locally created GUID</a:t>
            </a:r>
          </a:p>
          <a:p>
            <a:r>
              <a:rPr lang="en-US" dirty="0" err="1"/>
              <a:t>VMS.Start</a:t>
            </a:r>
            <a:r>
              <a:rPr lang="en-US" dirty="0"/>
              <a:t> editing when editing commences – exclusive lock</a:t>
            </a:r>
          </a:p>
          <a:p>
            <a:r>
              <a:rPr lang="en-US" dirty="0" err="1"/>
              <a:t>VMS.Stop</a:t>
            </a:r>
            <a:r>
              <a:rPr lang="en-US" dirty="0"/>
              <a:t> editing when save or discarding edits – demotes lock to shared</a:t>
            </a:r>
          </a:p>
          <a:p>
            <a:r>
              <a:rPr lang="en-US" dirty="0"/>
              <a:t> </a:t>
            </a:r>
            <a:r>
              <a:rPr lang="en-US" dirty="0" err="1"/>
              <a:t>VMS.Stop</a:t>
            </a:r>
            <a:r>
              <a:rPr lang="en-US" dirty="0"/>
              <a:t> reading when application closes </a:t>
            </a:r>
          </a:p>
          <a:p>
            <a:pPr lvl="1"/>
            <a:r>
              <a:rPr lang="en-US" dirty="0"/>
              <a:t>No longer any references to the open workspace.</a:t>
            </a:r>
          </a:p>
          <a:p>
            <a:endParaRPr lang="en-US" dirty="0"/>
          </a:p>
        </p:txBody>
      </p:sp>
    </p:spTree>
    <p:extLst>
      <p:ext uri="{BB962C8B-B14F-4D97-AF65-F5344CB8AC3E}">
        <p14:creationId xmlns:p14="http://schemas.microsoft.com/office/powerpoint/2010/main" val="3242375406"/>
      </p:ext>
    </p:extLst>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a:xfrm>
            <a:off x="685800" y="682625"/>
            <a:ext cx="10826496" cy="615553"/>
          </a:xfrm>
        </p:spPr>
        <p:txBody>
          <a:bodyPr/>
          <a:lstStyle/>
          <a:p>
            <a:r>
              <a:rPr lang="en-US" dirty="0">
                <a:solidFill>
                  <a:srgbClr val="FFFF00"/>
                </a:solidFill>
              </a:rPr>
              <a:t>Traditional versioning with feature services </a:t>
            </a:r>
            <a:r>
              <a:rPr lang="en-US" sz="4000" dirty="0">
                <a:solidFill>
                  <a:srgbClr val="FFFF00"/>
                </a:solidFill>
              </a:rPr>
              <a:t>- Charlie</a:t>
            </a:r>
            <a:endParaRPr lang="en-US" dirty="0">
              <a:solidFill>
                <a:srgbClr val="FFFF00"/>
              </a:solidFill>
            </a:endParaRPr>
          </a:p>
        </p:txBody>
      </p:sp>
      <p:sp>
        <p:nvSpPr>
          <p:cNvPr id="19" name="Content Placeholder 18"/>
          <p:cNvSpPr>
            <a:spLocks noGrp="1"/>
          </p:cNvSpPr>
          <p:nvPr>
            <p:ph sz="quarter" idx="10"/>
          </p:nvPr>
        </p:nvSpPr>
        <p:spPr>
          <a:xfrm>
            <a:off x="914400" y="1828799"/>
            <a:ext cx="10369296" cy="4346575"/>
          </a:xfrm>
        </p:spPr>
        <p:txBody>
          <a:bodyPr/>
          <a:lstStyle/>
          <a:p>
            <a:r>
              <a:rPr lang="en-US" dirty="0"/>
              <a:t>If a service published from traditional versioned edits go to the version</a:t>
            </a:r>
          </a:p>
          <a:p>
            <a:pPr lvl="1"/>
            <a:r>
              <a:rPr lang="en-US" dirty="0"/>
              <a:t>Can be reconciled/posted in back office</a:t>
            </a:r>
          </a:p>
          <a:p>
            <a:r>
              <a:rPr lang="en-US" dirty="0"/>
              <a:t>Version management can not be enabled</a:t>
            </a:r>
          </a:p>
          <a:p>
            <a:r>
              <a:rPr lang="en-US" dirty="0"/>
              <a:t>Versions can not be changed</a:t>
            </a:r>
          </a:p>
          <a:p>
            <a:endParaRPr lang="en-US" dirty="0"/>
          </a:p>
          <a:p>
            <a:endParaRPr lang="en-US" dirty="0"/>
          </a:p>
        </p:txBody>
      </p:sp>
    </p:spTree>
    <p:extLst>
      <p:ext uri="{BB962C8B-B14F-4D97-AF65-F5344CB8AC3E}">
        <p14:creationId xmlns:p14="http://schemas.microsoft.com/office/powerpoint/2010/main" val="3515506543"/>
      </p:ext>
    </p:extLst>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background">
            <a:extLst>
              <a:ext uri="{FF2B5EF4-FFF2-40B4-BE49-F238E27FC236}">
                <a16:creationId xmlns:a16="http://schemas.microsoft.com/office/drawing/2014/main" id="{A6F30AAB-253E-4F6B-B880-4E445CA7576E}"/>
              </a:ext>
            </a:extLst>
          </p:cNvPr>
          <p:cNvGrpSpPr/>
          <p:nvPr/>
        </p:nvGrpSpPr>
        <p:grpSpPr>
          <a:xfrm>
            <a:off x="-43251" y="0"/>
            <a:ext cx="12252401" cy="6858000"/>
            <a:chOff x="-43251" y="0"/>
            <a:chExt cx="12252401" cy="6858000"/>
          </a:xfrm>
        </p:grpSpPr>
        <p:sp>
          <p:nvSpPr>
            <p:cNvPr id="8" name="Rectangle 7">
              <a:extLst>
                <a:ext uri="{FF2B5EF4-FFF2-40B4-BE49-F238E27FC236}">
                  <a16:creationId xmlns:a16="http://schemas.microsoft.com/office/drawing/2014/main" id="{83FD5EBD-A929-44C4-A842-698FA032B8E3}"/>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9" name="shading (lower right)">
              <a:extLst>
                <a:ext uri="{FF2B5EF4-FFF2-40B4-BE49-F238E27FC236}">
                  <a16:creationId xmlns:a16="http://schemas.microsoft.com/office/drawing/2014/main" id="{FF717285-F300-4028-9157-4AA5F27C8AD2}"/>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511380" y="418674"/>
            <a:ext cx="10826496" cy="430887"/>
          </a:xfrm>
        </p:spPr>
        <p:txBody>
          <a:bodyPr/>
          <a:lstStyle/>
          <a:p>
            <a:r>
              <a:rPr lang="en-US" sz="2800" b="0" dirty="0"/>
              <a:t>ArcGIS Pro SDK for .NET – Demo Theater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nvPr>
        </p:nvGraphicFramePr>
        <p:xfrm>
          <a:off x="511380" y="1002840"/>
          <a:ext cx="11375819" cy="2328828"/>
        </p:xfrm>
        <a:graphic>
          <a:graphicData uri="http://schemas.openxmlformats.org/drawingml/2006/table">
            <a:tbl>
              <a:tblPr firstRow="1">
                <a:tableStyleId>{7DF18680-E054-41AD-8BC1-D1AEF772440D}</a:tableStyleId>
              </a:tblPr>
              <a:tblGrid>
                <a:gridCol w="1496374">
                  <a:extLst>
                    <a:ext uri="{9D8B030D-6E8A-4147-A177-3AD203B41FA5}">
                      <a16:colId xmlns:a16="http://schemas.microsoft.com/office/drawing/2014/main" val="1488540618"/>
                    </a:ext>
                  </a:extLst>
                </a:gridCol>
                <a:gridCol w="2143888">
                  <a:extLst>
                    <a:ext uri="{9D8B030D-6E8A-4147-A177-3AD203B41FA5}">
                      <a16:colId xmlns:a16="http://schemas.microsoft.com/office/drawing/2014/main" val="4139165684"/>
                    </a:ext>
                  </a:extLst>
                </a:gridCol>
                <a:gridCol w="4988589">
                  <a:extLst>
                    <a:ext uri="{9D8B030D-6E8A-4147-A177-3AD203B41FA5}">
                      <a16:colId xmlns:a16="http://schemas.microsoft.com/office/drawing/2014/main" val="323322535"/>
                    </a:ext>
                  </a:extLst>
                </a:gridCol>
                <a:gridCol w="2746968">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a:txBody>
                    <a:bodyPr/>
                    <a:lstStyle/>
                    <a:p>
                      <a:pPr marL="0" algn="l" defTabSz="457200" rtl="0" eaLnBrk="1" fontAlgn="b" latinLnBrk="0" hangingPunct="1"/>
                      <a:r>
                        <a:rPr lang="en-US" sz="1600" u="none" strike="noStrike" kern="1200" dirty="0">
                          <a:effectLst/>
                        </a:rPr>
                        <a:t>Tue, Mar 05</a:t>
                      </a:r>
                      <a:endParaRPr lang="en-US" sz="1600" b="1"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dirty="0">
                          <a:effectLst/>
                        </a:rPr>
                        <a:t>2:30 pm - 3:00 pm</a:t>
                      </a:r>
                      <a:endParaRPr lang="en-US" sz="1600" b="1"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dirty="0">
                          <a:effectLst/>
                        </a:rPr>
                        <a:t>Getting Started</a:t>
                      </a:r>
                      <a:endParaRPr lang="en-US" sz="1600" b="1"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dirty="0">
                          <a:effectLst/>
                        </a:rPr>
                        <a:t>Demo Theater 3 - Oasis 1-2</a:t>
                      </a:r>
                      <a:endParaRPr lang="en-US" sz="1600" b="1" u="none" strike="noStrike"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659967875"/>
                  </a:ext>
                </a:extLst>
              </a:tr>
              <a:tr h="388138">
                <a:tc rowSpan="4">
                  <a:txBody>
                    <a:bodyPr/>
                    <a:lstStyle/>
                    <a:p>
                      <a:pPr marL="0" algn="l" defTabSz="457200" rtl="0" eaLnBrk="1" fontAlgn="b" latinLnBrk="0" hangingPunct="1"/>
                      <a:r>
                        <a:rPr lang="en-US" sz="1600" u="none" strike="noStrike" kern="1200" dirty="0">
                          <a:effectLst/>
                        </a:rPr>
                        <a:t>Wed, Mar 06</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dirty="0">
                          <a:effectLst/>
                        </a:rPr>
                        <a:t>2:30 pm - 3:00 pm</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dirty="0">
                          <a:effectLst/>
                        </a:rPr>
                        <a:t>New Exploratory Analysis Tools</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u="none" strike="noStrike" kern="1200" dirty="0">
                          <a:effectLst/>
                        </a:rPr>
                        <a:t>Demo Theater 2 - Oasis 1-2</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4119938680"/>
                  </a:ext>
                </a:extLst>
              </a:tr>
              <a:tr h="388138">
                <a:tc vMerge="1">
                  <a:txBody>
                    <a:bodyPr/>
                    <a:lstStyle/>
                    <a:p>
                      <a:endParaRPr lang="en-US"/>
                    </a:p>
                  </a:txBody>
                  <a:tcPr/>
                </a:tc>
                <a:tc>
                  <a:txBody>
                    <a:bodyPr/>
                    <a:lstStyle/>
                    <a:p>
                      <a:pPr marL="0" algn="l" defTabSz="457200" rtl="0" eaLnBrk="1" fontAlgn="b" latinLnBrk="0" hangingPunct="1"/>
                      <a:r>
                        <a:rPr lang="en-US" sz="1600" u="none" strike="noStrike" kern="1200" dirty="0">
                          <a:effectLst/>
                        </a:rPr>
                        <a:t>2:30 pm - 3:00 pm</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algn="l" fontAlgn="b"/>
                      <a:r>
                        <a:rPr lang="en-US" sz="1600" u="none" strike="noStrike" kern="1200" dirty="0">
                          <a:effectLst/>
                        </a:rPr>
                        <a:t>Working with Rasters and Imagery</a:t>
                      </a:r>
                      <a:endParaRPr lang="sv-SE"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algn="l" fontAlgn="b"/>
                      <a:r>
                        <a:rPr lang="en-US" sz="1600" u="none" strike="noStrike" kern="1200" dirty="0">
                          <a:effectLst/>
                        </a:rPr>
                        <a:t>Demo Theater 3 - Oasis 1-2</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1561784561"/>
                  </a:ext>
                </a:extLst>
              </a:tr>
              <a:tr h="388138">
                <a:tc vMerge="1">
                  <a:txBody>
                    <a:bodyPr/>
                    <a:lstStyle/>
                    <a:p>
                      <a:endParaRPr lang="en-US"/>
                    </a:p>
                  </a:txBody>
                  <a:tcPr/>
                </a:tc>
                <a:tc>
                  <a:txBody>
                    <a:bodyPr/>
                    <a:lstStyle/>
                    <a:p>
                      <a:pPr marL="0" algn="l" defTabSz="457200" rtl="0" eaLnBrk="1" fontAlgn="b" latinLnBrk="0" hangingPunct="1"/>
                      <a:r>
                        <a:rPr lang="en-US" sz="1600" u="none" strike="noStrike" kern="1200" dirty="0">
                          <a:effectLst/>
                        </a:rPr>
                        <a:t>4:00 pm - 4:30 pm</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algn="l" fontAlgn="b"/>
                      <a:r>
                        <a:rPr lang="en-US" sz="1600" u="none" strike="noStrike" kern="1200" dirty="0">
                          <a:effectLst/>
                        </a:rPr>
                        <a:t>Working with DAML</a:t>
                      </a:r>
                      <a:endParaRPr lang="sv-SE"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algn="l" fontAlgn="b"/>
                      <a:r>
                        <a:rPr lang="en-US" sz="1600" u="none" strike="noStrike" kern="1200" dirty="0">
                          <a:effectLst/>
                        </a:rPr>
                        <a:t>Demo Theater 2 - Oasis 1-2</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1638484009"/>
                  </a:ext>
                </a:extLst>
              </a:tr>
              <a:tr h="388138">
                <a:tc vMerge="1">
                  <a:txBody>
                    <a:bodyPr/>
                    <a:lstStyle/>
                    <a:p>
                      <a:pPr algn="l" fontAlgn="b"/>
                      <a:endParaRPr lang="en-US" sz="1600" b="1"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u="none" strike="noStrike" kern="1200" dirty="0">
                          <a:effectLst/>
                        </a:rPr>
                        <a:t>4:30 pm - 5:00 pm</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algn="l" fontAlgn="b"/>
                      <a:r>
                        <a:rPr lang="en-US" sz="1600" u="none" strike="noStrike" kern="1200" dirty="0">
                          <a:effectLst/>
                        </a:rPr>
                        <a:t>Working with UI Controls</a:t>
                      </a:r>
                      <a:endParaRPr lang="sv-SE"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algn="l" fontAlgn="b"/>
                      <a:r>
                        <a:rPr lang="en-US" sz="1600" u="none" strike="noStrike" kern="1200" dirty="0">
                          <a:effectLst/>
                        </a:rPr>
                        <a:t>Demo Theater 2 - Oasis 1-2</a:t>
                      </a:r>
                      <a:endParaRPr lang="en-US" sz="1600" b="1"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1412431136"/>
                  </a:ext>
                </a:extLst>
              </a:tr>
            </a:tbl>
          </a:graphicData>
        </a:graphic>
      </p:graphicFrame>
    </p:spTree>
    <p:extLst>
      <p:ext uri="{BB962C8B-B14F-4D97-AF65-F5344CB8AC3E}">
        <p14:creationId xmlns:p14="http://schemas.microsoft.com/office/powerpoint/2010/main" val="3112247220"/>
      </p:ext>
    </p:extLst>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1DE99B-A106-3B40-94A3-D952DA35966C}"/>
              </a:ext>
            </a:extLst>
          </p:cNvPr>
          <p:cNvGrpSpPr/>
          <p:nvPr/>
        </p:nvGrpSpPr>
        <p:grpSpPr>
          <a:xfrm>
            <a:off x="-43251" y="0"/>
            <a:ext cx="12252401" cy="6858000"/>
            <a:chOff x="-43251" y="0"/>
            <a:chExt cx="12252401" cy="6858000"/>
          </a:xfrm>
        </p:grpSpPr>
        <p:sp>
          <p:nvSpPr>
            <p:cNvPr id="8" name="Rectangle 7"/>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7" name="keyart3"/>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9" name="shading (lower right)">
              <a:extLst>
                <a:ext uri="{FF2B5EF4-FFF2-40B4-BE49-F238E27FC236}">
                  <a16:creationId xmlns:a16="http://schemas.microsoft.com/office/drawing/2014/main" id="{C43FD982-8D5C-9E48-A9BC-B72D90E1AAB3}"/>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7" name="Title 6"/>
          <p:cNvSpPr>
            <a:spLocks noGrp="1"/>
          </p:cNvSpPr>
          <p:nvPr>
            <p:ph type="title"/>
          </p:nvPr>
        </p:nvSpPr>
        <p:spPr/>
        <p:txBody>
          <a:bodyPr/>
          <a:lstStyle/>
          <a:p>
            <a:r>
              <a:rPr lang="en-US" dirty="0"/>
              <a:t>Accessing secured services</a:t>
            </a:r>
          </a:p>
        </p:txBody>
      </p:sp>
      <p:sp>
        <p:nvSpPr>
          <p:cNvPr id="19" name="Content Placeholder 18"/>
          <p:cNvSpPr>
            <a:spLocks noGrp="1"/>
          </p:cNvSpPr>
          <p:nvPr>
            <p:ph sz="quarter" idx="10"/>
          </p:nvPr>
        </p:nvSpPr>
        <p:spPr>
          <a:xfrm>
            <a:off x="914400" y="1828799"/>
            <a:ext cx="10369296" cy="4346575"/>
          </a:xfrm>
        </p:spPr>
        <p:txBody>
          <a:bodyPr/>
          <a:lstStyle/>
          <a:p>
            <a:r>
              <a:rPr lang="en-US" dirty="0"/>
              <a:t>Secured or unsecured</a:t>
            </a:r>
          </a:p>
          <a:p>
            <a:pPr lvl="1"/>
            <a:r>
              <a:rPr lang="en-US" dirty="0"/>
              <a:t>Secured – shared with org or groups or not shared</a:t>
            </a:r>
          </a:p>
          <a:p>
            <a:pPr lvl="1"/>
            <a:r>
              <a:rPr lang="en-US" dirty="0"/>
              <a:t>Unsecured – shared with everyone</a:t>
            </a:r>
          </a:p>
          <a:p>
            <a:pPr lvl="1"/>
            <a:r>
              <a:rPr lang="en-US" dirty="0"/>
              <a:t>Best practice VMS secured</a:t>
            </a:r>
          </a:p>
          <a:p>
            <a:r>
              <a:rPr lang="en-US" dirty="0"/>
              <a:t>Federated services</a:t>
            </a:r>
          </a:p>
          <a:p>
            <a:pPr lvl="1"/>
            <a:r>
              <a:rPr lang="en-US" dirty="0"/>
              <a:t>Preferred pattern for Pro</a:t>
            </a:r>
          </a:p>
          <a:p>
            <a:pPr lvl="1"/>
            <a:r>
              <a:rPr lang="en-US" dirty="0"/>
              <a:t>Pro sign in status controls access</a:t>
            </a:r>
          </a:p>
          <a:p>
            <a:r>
              <a:rPr lang="en-US" dirty="0"/>
              <a:t>Unfederated services</a:t>
            </a:r>
          </a:p>
        </p:txBody>
      </p:sp>
      <p:pic>
        <p:nvPicPr>
          <p:cNvPr id="5" name="Picture 4">
            <a:extLst>
              <a:ext uri="{FF2B5EF4-FFF2-40B4-BE49-F238E27FC236}">
                <a16:creationId xmlns:a16="http://schemas.microsoft.com/office/drawing/2014/main" id="{617A6E6C-7973-4FEB-9B99-58E82BDB8620}"/>
              </a:ext>
            </a:extLst>
          </p:cNvPr>
          <p:cNvPicPr>
            <a:picLocks noChangeAspect="1"/>
          </p:cNvPicPr>
          <p:nvPr/>
        </p:nvPicPr>
        <p:blipFill rotWithShape="1">
          <a:blip r:embed="rId4"/>
          <a:srcRect t="19922" b="4833"/>
          <a:stretch/>
        </p:blipFill>
        <p:spPr>
          <a:xfrm>
            <a:off x="8811899" y="1943099"/>
            <a:ext cx="4629150" cy="3175001"/>
          </a:xfrm>
          <a:prstGeom prst="rect">
            <a:avLst/>
          </a:prstGeom>
        </p:spPr>
      </p:pic>
      <p:pic>
        <p:nvPicPr>
          <p:cNvPr id="6" name="Picture 5">
            <a:extLst>
              <a:ext uri="{FF2B5EF4-FFF2-40B4-BE49-F238E27FC236}">
                <a16:creationId xmlns:a16="http://schemas.microsoft.com/office/drawing/2014/main" id="{3AD32F26-A838-4A54-913F-349789F1B3D0}"/>
              </a:ext>
            </a:extLst>
          </p:cNvPr>
          <p:cNvPicPr>
            <a:picLocks noChangeAspect="1"/>
          </p:cNvPicPr>
          <p:nvPr/>
        </p:nvPicPr>
        <p:blipFill rotWithShape="1">
          <a:blip r:embed="rId5"/>
          <a:srcRect l="-974" t="-1103" r="580" b="3386"/>
          <a:stretch/>
        </p:blipFill>
        <p:spPr>
          <a:xfrm>
            <a:off x="8128000" y="4537850"/>
            <a:ext cx="3863313" cy="4346575"/>
          </a:xfrm>
          <a:prstGeom prst="rect">
            <a:avLst/>
          </a:prstGeom>
        </p:spPr>
      </p:pic>
      <p:pic>
        <p:nvPicPr>
          <p:cNvPr id="2" name="Picture 1">
            <a:extLst>
              <a:ext uri="{FF2B5EF4-FFF2-40B4-BE49-F238E27FC236}">
                <a16:creationId xmlns:a16="http://schemas.microsoft.com/office/drawing/2014/main" id="{3D62396F-5858-4C97-8DE6-79E9C87988A2}"/>
              </a:ext>
            </a:extLst>
          </p:cNvPr>
          <p:cNvPicPr>
            <a:picLocks noChangeAspect="1"/>
          </p:cNvPicPr>
          <p:nvPr/>
        </p:nvPicPr>
        <p:blipFill>
          <a:blip r:embed="rId6"/>
          <a:stretch>
            <a:fillRect/>
          </a:stretch>
        </p:blipFill>
        <p:spPr>
          <a:xfrm>
            <a:off x="5734880" y="2926876"/>
            <a:ext cx="3343275" cy="1838325"/>
          </a:xfrm>
          <a:prstGeom prst="rect">
            <a:avLst/>
          </a:prstGeom>
        </p:spPr>
      </p:pic>
    </p:spTree>
    <p:extLst>
      <p:ext uri="{BB962C8B-B14F-4D97-AF65-F5344CB8AC3E}">
        <p14:creationId xmlns:p14="http://schemas.microsoft.com/office/powerpoint/2010/main" val="2820851347"/>
      </p:ext>
    </p:extLst>
  </p:cSld>
  <p:clrMapOvr>
    <a:masterClrMapping/>
  </p:clrMapOvr>
  <p:transition spd="med">
    <p:fade/>
  </p:transition>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4E235ADE-4213-FA48-A16E-5D63F68EB926}"/>
              </a:ext>
            </a:extLst>
          </p:cNvPr>
          <p:cNvGrpSpPr/>
          <p:nvPr/>
        </p:nvGrpSpPr>
        <p:grpSpPr>
          <a:xfrm>
            <a:off x="-43251" y="0"/>
            <a:ext cx="12252401" cy="6865818"/>
            <a:chOff x="-43251" y="0"/>
            <a:chExt cx="12252401" cy="6865818"/>
          </a:xfrm>
        </p:grpSpPr>
        <p:sp>
          <p:nvSpPr>
            <p:cNvPr id="16" name="Rectangle 15">
              <a:extLst>
                <a:ext uri="{FF2B5EF4-FFF2-40B4-BE49-F238E27FC236}">
                  <a16:creationId xmlns:a16="http://schemas.microsoft.com/office/drawing/2014/main" id="{5BEEBDCE-7C50-E349-AE8E-1534534DF0A5}"/>
                </a:ext>
              </a:extLst>
            </p:cNvPr>
            <p:cNvSpPr/>
            <p:nvPr/>
          </p:nvSpPr>
          <p:spPr bwMode="auto">
            <a:xfrm>
              <a:off x="0" y="0"/>
              <a:ext cx="12209150" cy="6865818"/>
            </a:xfrm>
            <a:prstGeom prst="rect">
              <a:avLst/>
            </a:prstGeom>
            <a:gradFill flip="none" rotWithShape="1">
              <a:gsLst>
                <a:gs pos="58000">
                  <a:srgbClr val="006BA6"/>
                </a:gs>
                <a:gs pos="100000">
                  <a:srgbClr val="28469C"/>
                </a:gs>
                <a:gs pos="81000">
                  <a:srgbClr val="0051A2"/>
                </a:gs>
                <a:gs pos="30000">
                  <a:srgbClr val="01A7B1"/>
                </a:gs>
                <a:gs pos="0">
                  <a:srgbClr val="00C1B6"/>
                </a:gs>
              </a:gsLst>
              <a:lin ang="96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9" name="shading (lower right)">
              <a:extLst>
                <a:ext uri="{FF2B5EF4-FFF2-40B4-BE49-F238E27FC236}">
                  <a16:creationId xmlns:a16="http://schemas.microsoft.com/office/drawing/2014/main" id="{730501E9-EF66-4F47-8AFA-992C524F2A4D}"/>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4" name="Title 3">
            <a:extLst>
              <a:ext uri="{FF2B5EF4-FFF2-40B4-BE49-F238E27FC236}">
                <a16:creationId xmlns:a16="http://schemas.microsoft.com/office/drawing/2014/main" id="{69D37288-0A72-BA43-9780-E5180E6A1E7A}"/>
              </a:ext>
            </a:extLst>
          </p:cNvPr>
          <p:cNvSpPr>
            <a:spLocks noGrp="1"/>
          </p:cNvSpPr>
          <p:nvPr>
            <p:ph type="title"/>
          </p:nvPr>
        </p:nvSpPr>
        <p:spPr>
          <a:xfrm>
            <a:off x="912304" y="4650760"/>
            <a:ext cx="10367433" cy="738664"/>
          </a:xfrm>
        </p:spPr>
        <p:txBody>
          <a:bodyPr/>
          <a:lstStyle/>
          <a:p>
            <a:r>
              <a:rPr lang="en-US" sz="4800" b="0" dirty="0"/>
              <a:t>How-to Video Here:</a:t>
            </a:r>
          </a:p>
        </p:txBody>
      </p:sp>
      <p:sp>
        <p:nvSpPr>
          <p:cNvPr id="5" name="Text Placeholder 4">
            <a:extLst>
              <a:ext uri="{FF2B5EF4-FFF2-40B4-BE49-F238E27FC236}">
                <a16:creationId xmlns:a16="http://schemas.microsoft.com/office/drawing/2014/main" id="{0C59D2E3-B9D7-A346-8EFD-5D77CA4EC2C1}"/>
              </a:ext>
            </a:extLst>
          </p:cNvPr>
          <p:cNvSpPr>
            <a:spLocks noGrp="1"/>
          </p:cNvSpPr>
          <p:nvPr>
            <p:ph type="body" sz="quarter" idx="10"/>
          </p:nvPr>
        </p:nvSpPr>
        <p:spPr>
          <a:xfrm>
            <a:off x="912304" y="5548729"/>
            <a:ext cx="10367433" cy="430887"/>
          </a:xfrm>
        </p:spPr>
        <p:txBody>
          <a:bodyPr/>
          <a:lstStyle/>
          <a:p>
            <a:r>
              <a:rPr lang="en-US" sz="2800" b="0" dirty="0">
                <a:solidFill>
                  <a:schemeClr val="accent4">
                    <a:lumMod val="40000"/>
                    <a:lumOff val="60000"/>
                  </a:schemeClr>
                </a:solidFill>
                <a:hlinkClick r:id="rId2"/>
              </a:rPr>
              <a:t>https://</a:t>
            </a:r>
            <a:r>
              <a:rPr lang="en-US" sz="2800" b="0" dirty="0" err="1">
                <a:solidFill>
                  <a:schemeClr val="accent4">
                    <a:lumMod val="40000"/>
                    <a:lumOff val="60000"/>
                  </a:schemeClr>
                </a:solidFill>
                <a:hlinkClick r:id="rId2"/>
              </a:rPr>
              <a:t>esri.box.com</a:t>
            </a:r>
            <a:r>
              <a:rPr lang="en-US" sz="2800" b="0" dirty="0">
                <a:solidFill>
                  <a:schemeClr val="accent4">
                    <a:lumMod val="40000"/>
                    <a:lumOff val="60000"/>
                  </a:schemeClr>
                </a:solidFill>
                <a:hlinkClick r:id="rId2"/>
              </a:rPr>
              <a:t>/v/DevSummit2019-HowTo</a:t>
            </a:r>
            <a:endParaRPr lang="en-US" sz="2800" b="0" dirty="0">
              <a:solidFill>
                <a:schemeClr val="accent4">
                  <a:lumMod val="40000"/>
                  <a:lumOff val="60000"/>
                </a:schemeClr>
              </a:solidFill>
            </a:endParaRPr>
          </a:p>
        </p:txBody>
      </p:sp>
      <p:pic>
        <p:nvPicPr>
          <p:cNvPr id="6" name="Picture 5">
            <a:extLst>
              <a:ext uri="{FF2B5EF4-FFF2-40B4-BE49-F238E27FC236}">
                <a16:creationId xmlns:a16="http://schemas.microsoft.com/office/drawing/2014/main" id="{1CCB48AB-1EE0-D04C-8497-07DF5A5617FF}"/>
              </a:ext>
            </a:extLst>
          </p:cNvPr>
          <p:cNvPicPr>
            <a:picLocks noChangeAspect="1"/>
          </p:cNvPicPr>
          <p:nvPr/>
        </p:nvPicPr>
        <p:blipFill>
          <a:blip r:embed="rId3"/>
          <a:stretch>
            <a:fillRect/>
          </a:stretch>
        </p:blipFill>
        <p:spPr>
          <a:xfrm>
            <a:off x="2614613" y="504237"/>
            <a:ext cx="6443663" cy="3620149"/>
          </a:xfrm>
          <a:prstGeom prst="rect">
            <a:avLst/>
          </a:prstGeom>
          <a:ln>
            <a:solidFill>
              <a:schemeClr val="accent4">
                <a:lumMod val="20000"/>
                <a:lumOff val="80000"/>
              </a:schemeClr>
            </a:solidFill>
          </a:ln>
          <a:effectLst>
            <a:outerShdw blurRad="419100" dist="38100" dir="5400000" sx="102000" sy="102000" algn="t" rotWithShape="0">
              <a:prstClr val="black">
                <a:alpha val="40000"/>
              </a:prstClr>
            </a:outerShdw>
          </a:effectLst>
        </p:spPr>
      </p:pic>
    </p:spTree>
    <p:extLst>
      <p:ext uri="{BB962C8B-B14F-4D97-AF65-F5344CB8AC3E}">
        <p14:creationId xmlns:p14="http://schemas.microsoft.com/office/powerpoint/2010/main" val="456506111"/>
      </p:ext>
    </p:extLst>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1B35EEF-4D5C-F743-8EDE-90EE5C8E40B7}"/>
              </a:ext>
            </a:extLst>
          </p:cNvPr>
          <p:cNvSpPr>
            <a:spLocks noGrp="1"/>
          </p:cNvSpPr>
          <p:nvPr>
            <p:ph type="title"/>
          </p:nvPr>
        </p:nvSpPr>
        <p:spPr>
          <a:xfrm>
            <a:off x="685800" y="682625"/>
            <a:ext cx="6801338" cy="738664"/>
          </a:xfrm>
        </p:spPr>
        <p:txBody>
          <a:bodyPr/>
          <a:lstStyle/>
          <a:p>
            <a:r>
              <a:rPr lang="en-US" dirty="0"/>
              <a:t>How to apply this template to existing slides</a:t>
            </a:r>
          </a:p>
        </p:txBody>
      </p:sp>
      <p:sp>
        <p:nvSpPr>
          <p:cNvPr id="8" name="Content Placeholder 7">
            <a:extLst>
              <a:ext uri="{FF2B5EF4-FFF2-40B4-BE49-F238E27FC236}">
                <a16:creationId xmlns:a16="http://schemas.microsoft.com/office/drawing/2014/main" id="{22AC8035-1C25-6E42-A8CC-33EA7C7CC7E7}"/>
              </a:ext>
            </a:extLst>
          </p:cNvPr>
          <p:cNvSpPr>
            <a:spLocks noGrp="1"/>
          </p:cNvSpPr>
          <p:nvPr>
            <p:ph sz="quarter" idx="10"/>
          </p:nvPr>
        </p:nvSpPr>
        <p:spPr>
          <a:xfrm>
            <a:off x="914399" y="1573951"/>
            <a:ext cx="5845909" cy="4292867"/>
          </a:xfrm>
        </p:spPr>
        <p:txBody>
          <a:bodyPr/>
          <a:lstStyle/>
          <a:p>
            <a:pPr marL="177800" indent="-177800">
              <a:spcAft>
                <a:spcPts val="1200"/>
              </a:spcAft>
              <a:buAutoNum type="arabicPeriod"/>
            </a:pPr>
            <a:r>
              <a:rPr lang="en-US" sz="1600" b="0" dirty="0"/>
              <a:t>Open your previous presentation.</a:t>
            </a:r>
          </a:p>
          <a:p>
            <a:pPr marL="177800" indent="-177800">
              <a:spcAft>
                <a:spcPts val="1200"/>
              </a:spcAft>
              <a:buAutoNum type="arabicPeriod"/>
            </a:pPr>
            <a:r>
              <a:rPr lang="en-US" sz="1600" b="0" dirty="0"/>
              <a:t>Copy all relevant slides from previous </a:t>
            </a:r>
            <a:br>
              <a:rPr lang="en-US" sz="1600" b="0" dirty="0"/>
            </a:br>
            <a:r>
              <a:rPr lang="en-US" sz="1600" b="0" dirty="0"/>
              <a:t>presentation to this template. Paste using </a:t>
            </a:r>
            <a:br>
              <a:rPr lang="en-US" sz="1600" b="0" dirty="0"/>
            </a:br>
            <a:r>
              <a:rPr lang="en-US" sz="1600" b="0" dirty="0"/>
              <a:t>Destination Theme.</a:t>
            </a:r>
          </a:p>
          <a:p>
            <a:pPr marL="177800" indent="-177800">
              <a:spcAft>
                <a:spcPts val="1200"/>
              </a:spcAft>
              <a:buAutoNum type="arabicPeriod"/>
            </a:pPr>
            <a:r>
              <a:rPr lang="en-US" sz="1600" b="0" dirty="0"/>
              <a:t>Going slide by slide, copy the Standard Background image of your choice.</a:t>
            </a:r>
          </a:p>
          <a:p>
            <a:pPr marL="177800" indent="-177800">
              <a:spcAft>
                <a:spcPts val="1200"/>
              </a:spcAft>
              <a:buAutoNum type="arabicPeriod"/>
            </a:pPr>
            <a:r>
              <a:rPr lang="en-US" sz="1600" b="0" dirty="0"/>
              <a:t>Paste and send to back. </a:t>
            </a:r>
            <a:r>
              <a:rPr lang="en-US" sz="1050" b="0" dirty="0">
                <a:solidFill>
                  <a:schemeClr val="tx2"/>
                </a:solidFill>
              </a:rPr>
              <a:t>Windows shortcut: </a:t>
            </a:r>
            <a:r>
              <a:rPr lang="en-US" sz="1050" b="0" dirty="0" err="1">
                <a:solidFill>
                  <a:schemeClr val="tx2"/>
                </a:solidFill>
              </a:rPr>
              <a:t>Ctrl+Shift</a:t>
            </a:r>
            <a:r>
              <a:rPr lang="en-US" sz="1050" b="0">
                <a:solidFill>
                  <a:schemeClr val="tx2"/>
                </a:solidFill>
              </a:rPr>
              <a:t>+[</a:t>
            </a:r>
          </a:p>
          <a:p>
            <a:pPr marL="177800" indent="-177800">
              <a:spcAft>
                <a:spcPts val="1200"/>
              </a:spcAft>
              <a:buAutoNum type="arabicPeriod"/>
            </a:pPr>
            <a:r>
              <a:rPr lang="en-US" sz="1600" b="0"/>
              <a:t>Delete any remaining pieces left from the old background.</a:t>
            </a:r>
          </a:p>
          <a:p>
            <a:pPr marL="177800" indent="-177800">
              <a:spcAft>
                <a:spcPts val="1200"/>
              </a:spcAft>
              <a:buFont typeface="Arial"/>
              <a:buAutoNum type="arabicPeriod"/>
            </a:pPr>
            <a:r>
              <a:rPr lang="en-US" sz="1600" b="0"/>
              <a:t>For other backgrounds (Title, Section Divider, Demo Intro, and Walkaway) use the provided slides in this template. </a:t>
            </a:r>
          </a:p>
          <a:p>
            <a:pPr marL="177800" indent="-177800">
              <a:spcAft>
                <a:spcPts val="1200"/>
              </a:spcAft>
              <a:buAutoNum type="arabicPeriod"/>
            </a:pPr>
            <a:r>
              <a:rPr lang="en-US" sz="1600" b="0"/>
              <a:t>Check your fonts. The default font is Arial to maintain consistency across the enterprise. If you used Avenir previously, consider switching to Arial to avoid unknown font substitution by other users. </a:t>
            </a:r>
            <a:r>
              <a:rPr lang="en-US" sz="1050" b="0">
                <a:hlinkClick r:id="rId3" invalidUrl="https://compass.esri.com/resources/presentations/Shared Documents/Font-Replacement.pptx"/>
              </a:rPr>
              <a:t>Instructions for changing font themes.</a:t>
            </a:r>
            <a:endParaRPr lang="en-US" sz="1050" b="0"/>
          </a:p>
          <a:p>
            <a:pPr marL="0" indent="0">
              <a:spcAft>
                <a:spcPts val="1200"/>
              </a:spcAft>
              <a:buNone/>
            </a:pPr>
            <a:br>
              <a:rPr lang="en-US" sz="1050" b="0">
                <a:solidFill>
                  <a:schemeClr val="accent4">
                    <a:lumMod val="40000"/>
                    <a:lumOff val="60000"/>
                  </a:schemeClr>
                </a:solidFill>
                <a:hlinkClick r:id="rId4"/>
              </a:rPr>
            </a:br>
            <a:r>
              <a:rPr lang="en-US" sz="1050" b="0">
                <a:solidFill>
                  <a:schemeClr val="accent4">
                    <a:lumMod val="40000"/>
                    <a:lumOff val="60000"/>
                  </a:schemeClr>
                </a:solidFill>
                <a:hlinkClick r:id="rId4"/>
              </a:rPr>
              <a:t>Why not use PowerPoint’s template features?</a:t>
            </a:r>
            <a:endParaRPr lang="en-US" sz="1050" b="0">
              <a:solidFill>
                <a:schemeClr val="accent4">
                  <a:lumMod val="40000"/>
                  <a:lumOff val="60000"/>
                </a:schemeClr>
              </a:solidFill>
            </a:endParaRPr>
          </a:p>
        </p:txBody>
      </p:sp>
      <p:sp>
        <p:nvSpPr>
          <p:cNvPr id="18" name="TextBox 17">
            <a:extLst>
              <a:ext uri="{FF2B5EF4-FFF2-40B4-BE49-F238E27FC236}">
                <a16:creationId xmlns:a16="http://schemas.microsoft.com/office/drawing/2014/main" id="{6A8E6B17-4A2D-B14F-811D-1094C51A3E2E}"/>
              </a:ext>
            </a:extLst>
          </p:cNvPr>
          <p:cNvSpPr txBox="1"/>
          <p:nvPr/>
        </p:nvSpPr>
        <p:spPr>
          <a:xfrm>
            <a:off x="9850532" y="3116264"/>
            <a:ext cx="2125397" cy="579683"/>
          </a:xfrm>
          <a:prstGeom prst="rect">
            <a:avLst/>
          </a:prstGeom>
          <a:noFill/>
          <a:effectLst/>
        </p:spPr>
        <p:txBody>
          <a:bodyPr wrap="square" lIns="0" tIns="0" rIns="0" bIns="0" rtlCol="0" anchor="ctr">
            <a:noAutofit/>
          </a:bodyPr>
          <a:lstStyle/>
          <a:p>
            <a:pPr eaLnBrk="0" hangingPunct="0"/>
            <a:r>
              <a:rPr lang="en-US" sz="1200" b="1" dirty="0">
                <a:solidFill>
                  <a:schemeClr val="accent4">
                    <a:lumMod val="20000"/>
                    <a:lumOff val="80000"/>
                  </a:schemeClr>
                </a:solidFill>
              </a:rPr>
              <a:t>Standard Background </a:t>
            </a:r>
            <a:r>
              <a:rPr lang="en-US" sz="1200" dirty="0">
                <a:solidFill>
                  <a:schemeClr val="accent4">
                    <a:lumMod val="60000"/>
                    <a:lumOff val="40000"/>
                  </a:schemeClr>
                </a:solidFill>
              </a:rPr>
              <a:t>Suitable for </a:t>
            </a:r>
            <a:r>
              <a:rPr lang="en-US" sz="1200" b="1" dirty="0">
                <a:solidFill>
                  <a:schemeClr val="accent4">
                    <a:lumMod val="60000"/>
                    <a:lumOff val="40000"/>
                  </a:schemeClr>
                </a:solidFill>
              </a:rPr>
              <a:t>More</a:t>
            </a:r>
            <a:r>
              <a:rPr lang="en-US" sz="1200" i="1" dirty="0">
                <a:solidFill>
                  <a:schemeClr val="accent4">
                    <a:lumMod val="60000"/>
                    <a:lumOff val="40000"/>
                  </a:schemeClr>
                </a:solidFill>
              </a:rPr>
              <a:t> </a:t>
            </a:r>
            <a:r>
              <a:rPr lang="en-US" sz="1200" dirty="0">
                <a:solidFill>
                  <a:schemeClr val="accent4">
                    <a:lumMod val="60000"/>
                    <a:lumOff val="40000"/>
                  </a:schemeClr>
                </a:solidFill>
              </a:rPr>
              <a:t>Content</a:t>
            </a:r>
          </a:p>
        </p:txBody>
      </p:sp>
      <p:sp>
        <p:nvSpPr>
          <p:cNvPr id="19" name="TextBox 18">
            <a:extLst>
              <a:ext uri="{FF2B5EF4-FFF2-40B4-BE49-F238E27FC236}">
                <a16:creationId xmlns:a16="http://schemas.microsoft.com/office/drawing/2014/main" id="{25D8DE7D-3BDA-F34B-B21B-C41016B15C96}"/>
              </a:ext>
            </a:extLst>
          </p:cNvPr>
          <p:cNvSpPr txBox="1"/>
          <p:nvPr/>
        </p:nvSpPr>
        <p:spPr>
          <a:xfrm>
            <a:off x="9850533" y="2237351"/>
            <a:ext cx="2062438" cy="579683"/>
          </a:xfrm>
          <a:prstGeom prst="rect">
            <a:avLst/>
          </a:prstGeom>
          <a:noFill/>
          <a:effectLst/>
        </p:spPr>
        <p:txBody>
          <a:bodyPr wrap="square" lIns="0" tIns="0" rIns="0" bIns="0" rtlCol="0" anchor="ctr">
            <a:noAutofit/>
          </a:bodyPr>
          <a:lstStyle/>
          <a:p>
            <a:pPr eaLnBrk="0" hangingPunct="0"/>
            <a:r>
              <a:rPr lang="en-US" sz="1200" b="1" dirty="0">
                <a:solidFill>
                  <a:schemeClr val="accent4">
                    <a:lumMod val="20000"/>
                    <a:lumOff val="80000"/>
                  </a:schemeClr>
                </a:solidFill>
              </a:rPr>
              <a:t>Standard Background </a:t>
            </a:r>
            <a:r>
              <a:rPr lang="en-US" sz="1200" dirty="0">
                <a:solidFill>
                  <a:schemeClr val="accent4">
                    <a:lumMod val="60000"/>
                    <a:lumOff val="40000"/>
                  </a:schemeClr>
                </a:solidFill>
              </a:rPr>
              <a:t>Suitable for </a:t>
            </a:r>
            <a:r>
              <a:rPr lang="en-US" sz="1200" b="1" dirty="0">
                <a:solidFill>
                  <a:schemeClr val="accent4">
                    <a:lumMod val="60000"/>
                    <a:lumOff val="40000"/>
                  </a:schemeClr>
                </a:solidFill>
              </a:rPr>
              <a:t>Less</a:t>
            </a:r>
            <a:r>
              <a:rPr lang="en-US" sz="1200" i="1" dirty="0">
                <a:solidFill>
                  <a:schemeClr val="accent4">
                    <a:lumMod val="60000"/>
                    <a:lumOff val="40000"/>
                  </a:schemeClr>
                </a:solidFill>
              </a:rPr>
              <a:t> </a:t>
            </a:r>
            <a:r>
              <a:rPr lang="en-US" sz="1200" dirty="0">
                <a:solidFill>
                  <a:schemeClr val="accent4">
                    <a:lumMod val="60000"/>
                    <a:lumOff val="40000"/>
                  </a:schemeClr>
                </a:solidFill>
              </a:rPr>
              <a:t>Content</a:t>
            </a:r>
          </a:p>
        </p:txBody>
      </p:sp>
      <p:sp>
        <p:nvSpPr>
          <p:cNvPr id="20" name="TextBox 19">
            <a:extLst>
              <a:ext uri="{FF2B5EF4-FFF2-40B4-BE49-F238E27FC236}">
                <a16:creationId xmlns:a16="http://schemas.microsoft.com/office/drawing/2014/main" id="{AA0E1108-269E-8349-B5FD-FC26F433C12D}"/>
              </a:ext>
            </a:extLst>
          </p:cNvPr>
          <p:cNvSpPr txBox="1"/>
          <p:nvPr/>
        </p:nvSpPr>
        <p:spPr>
          <a:xfrm>
            <a:off x="9850533" y="4737204"/>
            <a:ext cx="1624648" cy="707605"/>
          </a:xfrm>
          <a:prstGeom prst="rect">
            <a:avLst/>
          </a:prstGeom>
          <a:noFill/>
          <a:effectLst/>
        </p:spPr>
        <p:txBody>
          <a:bodyPr wrap="square" lIns="0" tIns="0" rIns="0" bIns="0" rtlCol="0" anchor="ctr">
            <a:noAutofit/>
          </a:bodyPr>
          <a:lstStyle/>
          <a:p>
            <a:pPr eaLnBrk="0" hangingPunct="0"/>
            <a:r>
              <a:rPr lang="en-US" sz="1200" b="1" dirty="0">
                <a:solidFill>
                  <a:schemeClr val="accent4">
                    <a:lumMod val="20000"/>
                    <a:lumOff val="80000"/>
                  </a:schemeClr>
                </a:solidFill>
              </a:rPr>
              <a:t>Demo Intro </a:t>
            </a:r>
          </a:p>
          <a:p>
            <a:pPr eaLnBrk="0" hangingPunct="0"/>
            <a:r>
              <a:rPr lang="en-US" sz="1200" b="1" dirty="0">
                <a:solidFill>
                  <a:schemeClr val="accent4">
                    <a:lumMod val="20000"/>
                    <a:lumOff val="80000"/>
                  </a:schemeClr>
                </a:solidFill>
              </a:rPr>
              <a:t>—</a:t>
            </a:r>
          </a:p>
          <a:p>
            <a:pPr eaLnBrk="0" hangingPunct="0"/>
            <a:r>
              <a:rPr lang="en-US" sz="1200" b="1" dirty="0">
                <a:solidFill>
                  <a:schemeClr val="accent4">
                    <a:lumMod val="20000"/>
                    <a:lumOff val="80000"/>
                  </a:schemeClr>
                </a:solidFill>
              </a:rPr>
              <a:t>Use behind Images </a:t>
            </a:r>
          </a:p>
        </p:txBody>
      </p:sp>
      <p:sp>
        <p:nvSpPr>
          <p:cNvPr id="21" name="Title 6">
            <a:extLst>
              <a:ext uri="{FF2B5EF4-FFF2-40B4-BE49-F238E27FC236}">
                <a16:creationId xmlns:a16="http://schemas.microsoft.com/office/drawing/2014/main" id="{2060ADCE-3590-3D47-BB8F-11FECC68F346}"/>
              </a:ext>
            </a:extLst>
          </p:cNvPr>
          <p:cNvSpPr txBox="1">
            <a:spLocks/>
          </p:cNvSpPr>
          <p:nvPr/>
        </p:nvSpPr>
        <p:spPr>
          <a:xfrm>
            <a:off x="8004284" y="682625"/>
            <a:ext cx="3905927" cy="364639"/>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b="0">
                <a:solidFill>
                  <a:schemeClr val="accent4">
                    <a:lumMod val="40000"/>
                    <a:lumOff val="60000"/>
                  </a:schemeClr>
                </a:solidFill>
              </a:rPr>
              <a:t>Which background to use?</a:t>
            </a:r>
          </a:p>
        </p:txBody>
      </p:sp>
      <p:sp>
        <p:nvSpPr>
          <p:cNvPr id="22" name="TextBox 21">
            <a:extLst>
              <a:ext uri="{FF2B5EF4-FFF2-40B4-BE49-F238E27FC236}">
                <a16:creationId xmlns:a16="http://schemas.microsoft.com/office/drawing/2014/main" id="{B898A078-5CF3-EF42-97B7-BFCA260D29CF}"/>
              </a:ext>
            </a:extLst>
          </p:cNvPr>
          <p:cNvSpPr txBox="1"/>
          <p:nvPr/>
        </p:nvSpPr>
        <p:spPr>
          <a:xfrm>
            <a:off x="9850533" y="1382327"/>
            <a:ext cx="777515" cy="579683"/>
          </a:xfrm>
          <a:prstGeom prst="rect">
            <a:avLst/>
          </a:prstGeom>
          <a:noFill/>
          <a:effectLst/>
        </p:spPr>
        <p:txBody>
          <a:bodyPr wrap="square" lIns="0" tIns="0" rIns="0" bIns="0" rtlCol="0" anchor="ctr">
            <a:noAutofit/>
          </a:bodyPr>
          <a:lstStyle/>
          <a:p>
            <a:pPr eaLnBrk="0" hangingPunct="0"/>
            <a:r>
              <a:rPr lang="en-US" sz="1200" b="1" dirty="0">
                <a:solidFill>
                  <a:schemeClr val="accent4">
                    <a:lumMod val="20000"/>
                    <a:lumOff val="80000"/>
                  </a:schemeClr>
                </a:solidFill>
              </a:rPr>
              <a:t>Title</a:t>
            </a:r>
          </a:p>
        </p:txBody>
      </p:sp>
      <p:sp>
        <p:nvSpPr>
          <p:cNvPr id="23" name="TextBox 22">
            <a:extLst>
              <a:ext uri="{FF2B5EF4-FFF2-40B4-BE49-F238E27FC236}">
                <a16:creationId xmlns:a16="http://schemas.microsoft.com/office/drawing/2014/main" id="{5858988C-2997-1140-B7AA-F3A3BA59BDAB}"/>
              </a:ext>
            </a:extLst>
          </p:cNvPr>
          <p:cNvSpPr txBox="1"/>
          <p:nvPr/>
        </p:nvSpPr>
        <p:spPr>
          <a:xfrm>
            <a:off x="9850533" y="3935068"/>
            <a:ext cx="1360696" cy="579683"/>
          </a:xfrm>
          <a:prstGeom prst="rect">
            <a:avLst/>
          </a:prstGeom>
          <a:noFill/>
          <a:effectLst/>
        </p:spPr>
        <p:txBody>
          <a:bodyPr wrap="square" lIns="0" tIns="0" rIns="0" bIns="0" rtlCol="0" anchor="ctr">
            <a:noAutofit/>
          </a:bodyPr>
          <a:lstStyle/>
          <a:p>
            <a:pPr eaLnBrk="0" hangingPunct="0"/>
            <a:r>
              <a:rPr lang="en-US" sz="1200" b="1" dirty="0">
                <a:solidFill>
                  <a:schemeClr val="accent4">
                    <a:lumMod val="20000"/>
                    <a:lumOff val="80000"/>
                  </a:schemeClr>
                </a:solidFill>
              </a:rPr>
              <a:t>Section Divider</a:t>
            </a:r>
          </a:p>
        </p:txBody>
      </p:sp>
      <p:sp>
        <p:nvSpPr>
          <p:cNvPr id="24" name="TextBox 23">
            <a:extLst>
              <a:ext uri="{FF2B5EF4-FFF2-40B4-BE49-F238E27FC236}">
                <a16:creationId xmlns:a16="http://schemas.microsoft.com/office/drawing/2014/main" id="{7DF13333-8BF7-9545-A3A9-5CC66A627A4E}"/>
              </a:ext>
            </a:extLst>
          </p:cNvPr>
          <p:cNvSpPr txBox="1"/>
          <p:nvPr/>
        </p:nvSpPr>
        <p:spPr>
          <a:xfrm>
            <a:off x="9850533" y="5675795"/>
            <a:ext cx="988306" cy="579683"/>
          </a:xfrm>
          <a:prstGeom prst="rect">
            <a:avLst/>
          </a:prstGeom>
          <a:noFill/>
          <a:effectLst/>
        </p:spPr>
        <p:txBody>
          <a:bodyPr wrap="square" lIns="0" tIns="0" rIns="0" bIns="0" rtlCol="0" anchor="ctr">
            <a:noAutofit/>
          </a:bodyPr>
          <a:lstStyle/>
          <a:p>
            <a:pPr eaLnBrk="0" hangingPunct="0"/>
            <a:r>
              <a:rPr lang="en-US" sz="1200" b="1">
                <a:solidFill>
                  <a:schemeClr val="accent4">
                    <a:lumMod val="20000"/>
                    <a:lumOff val="80000"/>
                  </a:schemeClr>
                </a:solidFill>
              </a:rPr>
              <a:t>Walkaway</a:t>
            </a:r>
          </a:p>
        </p:txBody>
      </p:sp>
      <p:cxnSp>
        <p:nvCxnSpPr>
          <p:cNvPr id="26" name="Straight Connector 25">
            <a:extLst>
              <a:ext uri="{FF2B5EF4-FFF2-40B4-BE49-F238E27FC236}">
                <a16:creationId xmlns:a16="http://schemas.microsoft.com/office/drawing/2014/main" id="{C17528A3-A0FD-404C-82FA-41EE9562C6ED}"/>
              </a:ext>
            </a:extLst>
          </p:cNvPr>
          <p:cNvCxnSpPr/>
          <p:nvPr/>
        </p:nvCxnSpPr>
        <p:spPr bwMode="auto">
          <a:xfrm>
            <a:off x="7549661" y="429846"/>
            <a:ext cx="0" cy="6111725"/>
          </a:xfrm>
          <a:prstGeom prst="line">
            <a:avLst/>
          </a:prstGeom>
          <a:noFill/>
          <a:ln w="12700" cap="flat" cmpd="sng" algn="ctr">
            <a:gradFill flip="none" rotWithShape="1">
              <a:gsLst>
                <a:gs pos="55000">
                  <a:schemeClr val="accent4">
                    <a:lumMod val="60000"/>
                    <a:lumOff val="40000"/>
                    <a:alpha val="60000"/>
                  </a:schemeClr>
                </a:gs>
                <a:gs pos="100000">
                  <a:schemeClr val="accent4">
                    <a:lumMod val="60000"/>
                    <a:lumOff val="40000"/>
                    <a:alpha val="13000"/>
                  </a:schemeClr>
                </a:gs>
              </a:gsLst>
              <a:path path="circle">
                <a:fillToRect l="50000" t="50000" r="50000" b="50000"/>
              </a:path>
              <a:tileRect/>
            </a:gradFill>
            <a:prstDash val="solid"/>
            <a:round/>
            <a:headEnd type="none" w="med" len="med"/>
            <a:tailEnd type="none" w="med" len="med"/>
          </a:ln>
          <a:effectLst/>
        </p:spPr>
      </p:cxnSp>
      <p:pic>
        <p:nvPicPr>
          <p:cNvPr id="3" name="Picture 2">
            <a:extLst>
              <a:ext uri="{FF2B5EF4-FFF2-40B4-BE49-F238E27FC236}">
                <a16:creationId xmlns:a16="http://schemas.microsoft.com/office/drawing/2014/main" id="{F556DB85-17F3-A148-936A-5EEC40E1482B}"/>
              </a:ext>
            </a:extLst>
          </p:cNvPr>
          <p:cNvPicPr>
            <a:picLocks noChangeAspect="1"/>
          </p:cNvPicPr>
          <p:nvPr/>
        </p:nvPicPr>
        <p:blipFill rotWithShape="1">
          <a:blip r:embed="rId5"/>
          <a:srcRect l="6874" t="10020" b="10770"/>
          <a:stretch/>
        </p:blipFill>
        <p:spPr>
          <a:xfrm>
            <a:off x="5112689" y="2019631"/>
            <a:ext cx="1086890" cy="644056"/>
          </a:xfrm>
          <a:prstGeom prst="rect">
            <a:avLst/>
          </a:prstGeom>
          <a:ln>
            <a:noFill/>
          </a:ln>
          <a:effectLst>
            <a:outerShdw blurRad="165100" dist="165100" dir="2700000" sx="93000" sy="93000" algn="tl" rotWithShape="0">
              <a:schemeClr val="bg1">
                <a:lumMod val="85000"/>
                <a:lumOff val="15000"/>
                <a:alpha val="33000"/>
              </a:schemeClr>
            </a:outerShdw>
          </a:effectLst>
        </p:spPr>
      </p:pic>
      <p:pic>
        <p:nvPicPr>
          <p:cNvPr id="27" name="Picture 26">
            <a:extLst>
              <a:ext uri="{FF2B5EF4-FFF2-40B4-BE49-F238E27FC236}">
                <a16:creationId xmlns:a16="http://schemas.microsoft.com/office/drawing/2014/main" id="{5CFB0F79-F714-F442-AA46-0577B03AFB0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1593" y="1362689"/>
            <a:ext cx="1540607" cy="5048287"/>
          </a:xfrm>
          <a:prstGeom prst="rect">
            <a:avLst/>
          </a:prstGeom>
        </p:spPr>
      </p:pic>
    </p:spTree>
    <p:extLst>
      <p:ext uri="{BB962C8B-B14F-4D97-AF65-F5344CB8AC3E}">
        <p14:creationId xmlns:p14="http://schemas.microsoft.com/office/powerpoint/2010/main" val="978072143"/>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C174219-D646-47C1-8A0F-5A486C3FFBA4}"/>
              </a:ext>
            </a:extLst>
          </p:cNvPr>
          <p:cNvGrpSpPr/>
          <p:nvPr/>
        </p:nvGrpSpPr>
        <p:grpSpPr>
          <a:xfrm>
            <a:off x="-43251" y="0"/>
            <a:ext cx="12252401" cy="6858000"/>
            <a:chOff x="-43251" y="0"/>
            <a:chExt cx="12252401" cy="6858000"/>
          </a:xfrm>
        </p:grpSpPr>
        <p:sp>
          <p:nvSpPr>
            <p:cNvPr id="6" name="Rectangle 5">
              <a:extLst>
                <a:ext uri="{FF2B5EF4-FFF2-40B4-BE49-F238E27FC236}">
                  <a16:creationId xmlns:a16="http://schemas.microsoft.com/office/drawing/2014/main" id="{6E59E66D-3963-477E-823E-802CADC22A0C}"/>
                </a:ext>
              </a:extLst>
            </p:cNvPr>
            <p:cNvSpPr/>
            <p:nvPr/>
          </p:nvSpPr>
          <p:spPr bwMode="auto">
            <a:xfrm>
              <a:off x="0" y="0"/>
              <a:ext cx="12209150" cy="6856951"/>
            </a:xfrm>
            <a:prstGeom prst="rect">
              <a:avLst/>
            </a:prstGeom>
            <a:gradFill flip="none" rotWithShape="1">
              <a:gsLst>
                <a:gs pos="48000">
                  <a:srgbClr val="006BA6"/>
                </a:gs>
                <a:gs pos="94000">
                  <a:srgbClr val="28469C"/>
                </a:gs>
                <a:gs pos="71000">
                  <a:srgbClr val="0051A2"/>
                </a:gs>
                <a:gs pos="23000">
                  <a:srgbClr val="0392AE"/>
                </a:gs>
                <a:gs pos="0">
                  <a:srgbClr val="03A2B1"/>
                </a:gs>
              </a:gsLst>
              <a:lin ang="132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keyart3">
              <a:extLst>
                <a:ext uri="{FF2B5EF4-FFF2-40B4-BE49-F238E27FC236}">
                  <a16:creationId xmlns:a16="http://schemas.microsoft.com/office/drawing/2014/main" id="{DFCFC7DF-2151-4A6A-84ED-271909D497A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 y="0"/>
              <a:ext cx="12177439" cy="6849809"/>
            </a:xfrm>
            <a:prstGeom prst="rect">
              <a:avLst/>
            </a:prstGeom>
          </p:spPr>
        </p:pic>
        <p:sp>
          <p:nvSpPr>
            <p:cNvPr id="8" name="shading (lower right)">
              <a:extLst>
                <a:ext uri="{FF2B5EF4-FFF2-40B4-BE49-F238E27FC236}">
                  <a16:creationId xmlns:a16="http://schemas.microsoft.com/office/drawing/2014/main" id="{C5AC0183-41D4-41D6-85F8-CBB712203E60}"/>
                </a:ext>
              </a:extLst>
            </p:cNvPr>
            <p:cNvSpPr/>
            <p:nvPr/>
          </p:nvSpPr>
          <p:spPr bwMode="auto">
            <a:xfrm>
              <a:off x="-43251" y="1734582"/>
              <a:ext cx="12235251" cy="5123418"/>
            </a:xfrm>
            <a:prstGeom prst="rect">
              <a:avLst/>
            </a:prstGeom>
            <a:gradFill flip="none" rotWithShape="1">
              <a:gsLst>
                <a:gs pos="43000">
                  <a:srgbClr val="0D134A">
                    <a:alpha val="9000"/>
                  </a:srgbClr>
                </a:gs>
                <a:gs pos="55000">
                  <a:srgbClr val="0D134A">
                    <a:alpha val="0"/>
                  </a:srgbClr>
                </a:gs>
                <a:gs pos="18000">
                  <a:srgbClr val="0D134A">
                    <a:alpha val="46000"/>
                  </a:srgbClr>
                </a:gs>
                <a:gs pos="0">
                  <a:srgbClr val="0D134A"/>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2" name="Title 1">
            <a:extLst>
              <a:ext uri="{FF2B5EF4-FFF2-40B4-BE49-F238E27FC236}">
                <a16:creationId xmlns:a16="http://schemas.microsoft.com/office/drawing/2014/main" id="{EE7A91B1-02BD-4CD1-9C01-C7946E03A09B}"/>
              </a:ext>
            </a:extLst>
          </p:cNvPr>
          <p:cNvSpPr>
            <a:spLocks noGrp="1"/>
          </p:cNvSpPr>
          <p:nvPr>
            <p:ph type="title"/>
          </p:nvPr>
        </p:nvSpPr>
        <p:spPr/>
        <p:txBody>
          <a:bodyPr/>
          <a:lstStyle/>
          <a:p>
            <a:r>
              <a:rPr lang="en-US" dirty="0"/>
              <a:t>How do you create a feature service?</a:t>
            </a:r>
          </a:p>
        </p:txBody>
      </p:sp>
      <p:sp>
        <p:nvSpPr>
          <p:cNvPr id="3" name="Content Placeholder 2">
            <a:extLst>
              <a:ext uri="{FF2B5EF4-FFF2-40B4-BE49-F238E27FC236}">
                <a16:creationId xmlns:a16="http://schemas.microsoft.com/office/drawing/2014/main" id="{69E96DC3-4EF0-4AD3-A5A6-9A29BF675BC2}"/>
              </a:ext>
            </a:extLst>
          </p:cNvPr>
          <p:cNvSpPr>
            <a:spLocks noGrp="1"/>
          </p:cNvSpPr>
          <p:nvPr>
            <p:ph sz="quarter" idx="10"/>
          </p:nvPr>
        </p:nvSpPr>
        <p:spPr/>
        <p:txBody>
          <a:bodyPr/>
          <a:lstStyle/>
          <a:p>
            <a:r>
              <a:rPr lang="en-US" dirty="0"/>
              <a:t>Publishing from Pro or ArcMap</a:t>
            </a:r>
          </a:p>
          <a:p>
            <a:r>
              <a:rPr lang="en-US" dirty="0"/>
              <a:t>REST</a:t>
            </a:r>
          </a:p>
          <a:p>
            <a:pPr lvl="1"/>
            <a:r>
              <a:rPr lang="en-US" dirty="0"/>
              <a:t>Upload SD files &amp; making requests to publish</a:t>
            </a:r>
            <a:endParaRPr lang="en-US" sz="2200" i="1" dirty="0"/>
          </a:p>
          <a:p>
            <a:r>
              <a:rPr lang="en-US" dirty="0"/>
              <a:t>Python API</a:t>
            </a:r>
          </a:p>
          <a:p>
            <a:r>
              <a:rPr lang="en-US" dirty="0"/>
              <a:t>In Portals you can also:</a:t>
            </a:r>
          </a:p>
          <a:p>
            <a:pPr lvl="1"/>
            <a:r>
              <a:rPr lang="en-US" dirty="0"/>
              <a:t>Upload a file geodatabase </a:t>
            </a:r>
          </a:p>
          <a:p>
            <a:pPr lvl="1"/>
            <a:r>
              <a:rPr lang="en-US" dirty="0"/>
              <a:t>Upload an SD file</a:t>
            </a:r>
          </a:p>
          <a:p>
            <a:pPr lvl="1"/>
            <a:r>
              <a:rPr lang="en-US" dirty="0"/>
              <a:t>Create from another service </a:t>
            </a:r>
          </a:p>
          <a:p>
            <a:pPr lvl="1"/>
            <a:r>
              <a:rPr lang="en-US" dirty="0"/>
              <a:t>Create from a template</a:t>
            </a:r>
          </a:p>
          <a:p>
            <a:endParaRPr lang="en-US" dirty="0"/>
          </a:p>
        </p:txBody>
      </p:sp>
      <p:pic>
        <p:nvPicPr>
          <p:cNvPr id="4" name="Picture 3">
            <a:extLst>
              <a:ext uri="{FF2B5EF4-FFF2-40B4-BE49-F238E27FC236}">
                <a16:creationId xmlns:a16="http://schemas.microsoft.com/office/drawing/2014/main" id="{F30DAE9D-D91C-4FB8-9D8B-833603301ECB}"/>
              </a:ext>
            </a:extLst>
          </p:cNvPr>
          <p:cNvPicPr>
            <a:picLocks noChangeAspect="1"/>
          </p:cNvPicPr>
          <p:nvPr/>
        </p:nvPicPr>
        <p:blipFill>
          <a:blip r:embed="rId4"/>
          <a:stretch>
            <a:fillRect/>
          </a:stretch>
        </p:blipFill>
        <p:spPr>
          <a:xfrm>
            <a:off x="5305777" y="3957153"/>
            <a:ext cx="6562070" cy="2812316"/>
          </a:xfrm>
          <a:prstGeom prst="rect">
            <a:avLst/>
          </a:prstGeom>
        </p:spPr>
      </p:pic>
    </p:spTree>
    <p:extLst>
      <p:ext uri="{BB962C8B-B14F-4D97-AF65-F5344CB8AC3E}">
        <p14:creationId xmlns:p14="http://schemas.microsoft.com/office/powerpoint/2010/main" val="2861420754"/>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Presentation1" id="{4CE97C50-E89B-244E-A912-5A5637628F3B}" vid="{9EE8C7F7-6D5F-594C-8AEA-FAAFCD9C053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1BE50568BEC841BBAC27C45C64E996" ma:contentTypeVersion="4" ma:contentTypeDescription="Create a new document." ma:contentTypeScope="" ma:versionID="f39c5be7097818bf1b82743731f73dd1">
  <xsd:schema xmlns:xsd="http://www.w3.org/2001/XMLSchema" xmlns:xs="http://www.w3.org/2001/XMLSchema" xmlns:p="http://schemas.microsoft.com/office/2006/metadata/properties" xmlns:ns2="49efbaaa-2ab7-4d16-b477-9e3208727a33" xmlns:ns3="aaffa438-c536-456e-ae8e-af8074bc02ea" targetNamespace="http://schemas.microsoft.com/office/2006/metadata/properties" ma:root="true" ma:fieldsID="863c923b0ddb55f387f77c1adf7f60c8" ns2:_="" ns3:_="">
    <xsd:import namespace="49efbaaa-2ab7-4d16-b477-9e3208727a33"/>
    <xsd:import namespace="aaffa438-c536-456e-ae8e-af8074bc02e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efbaaa-2ab7-4d16-b477-9e3208727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affa438-c536-456e-ae8e-af8074bc02e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ED6D9E9-7063-4C8C-90D6-E790B0BA58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efbaaa-2ab7-4d16-b477-9e3208727a33"/>
    <ds:schemaRef ds:uri="aaffa438-c536-456e-ae8e-af8074bc02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3.xml><?xml version="1.0" encoding="utf-8"?>
<ds:datastoreItem xmlns:ds="http://schemas.openxmlformats.org/officeDocument/2006/customXml" ds:itemID="{81E133DB-697E-4C10-B192-8899027B1EC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G208582-FedGIS Conference 2019_Template_v4</Template>
  <TotalTime>0</TotalTime>
  <Words>6574</Words>
  <Application>Microsoft Office PowerPoint</Application>
  <PresentationFormat>Widescreen</PresentationFormat>
  <Paragraphs>1234</Paragraphs>
  <Slides>86</Slides>
  <Notes>82</Notes>
  <HiddenSlides>35</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86</vt:i4>
      </vt:variant>
    </vt:vector>
  </HeadingPairs>
  <TitlesOfParts>
    <vt:vector size="95" baseType="lpstr">
      <vt:lpstr>ＭＳ Ｐゴシック</vt:lpstr>
      <vt:lpstr>Arial</vt:lpstr>
      <vt:lpstr>Calibri</vt:lpstr>
      <vt:lpstr>Calibri Light</vt:lpstr>
      <vt:lpstr>Consolas</vt:lpstr>
      <vt:lpstr>Lucida Grande</vt:lpstr>
      <vt:lpstr>Times New Roman</vt:lpstr>
      <vt:lpstr>Esri_Corporate_Template-Dark</vt:lpstr>
      <vt:lpstr>Office Theme</vt:lpstr>
      <vt:lpstr>ArcGIS Pro SDK for .NET Understanding Feature Services,  a Guide for Developers</vt:lpstr>
      <vt:lpstr>Agenda</vt:lpstr>
      <vt:lpstr>Feature Service Overview</vt:lpstr>
      <vt:lpstr>Feature services</vt:lpstr>
      <vt:lpstr>Feature services</vt:lpstr>
      <vt:lpstr>What types of data are supported?</vt:lpstr>
      <vt:lpstr>What else is included?</vt:lpstr>
      <vt:lpstr>Feature Service REST API</vt:lpstr>
      <vt:lpstr>How do you create a feature service?</vt:lpstr>
      <vt:lpstr>Using feature services in ArcGIS Pro</vt:lpstr>
      <vt:lpstr>Demo</vt:lpstr>
      <vt:lpstr>Creating Feature Service Layers in the Pro SDK</vt:lpstr>
      <vt:lpstr>Creating Feature Service Layers in the Pro SDK</vt:lpstr>
      <vt:lpstr>Creating Feature Service Layers in the Pro SDK</vt:lpstr>
      <vt:lpstr>Demo</vt:lpstr>
      <vt:lpstr>Architecture and Data Storage</vt:lpstr>
      <vt:lpstr>Services Architecture</vt:lpstr>
      <vt:lpstr>Services Architecture</vt:lpstr>
      <vt:lpstr>Common translations by the feature service client</vt:lpstr>
      <vt:lpstr>Technical details – feature class and layer naming</vt:lpstr>
      <vt:lpstr>Technical details – functionality unique to Pro</vt:lpstr>
      <vt:lpstr>Data storage options - hosted</vt:lpstr>
      <vt:lpstr>Data storage options – by reference</vt:lpstr>
      <vt:lpstr>Demo</vt:lpstr>
      <vt:lpstr>Branch Versioning</vt:lpstr>
      <vt:lpstr>Branch versioning</vt:lpstr>
      <vt:lpstr>More about versions and permissions</vt:lpstr>
      <vt:lpstr>Preparing data for branch versioning </vt:lpstr>
      <vt:lpstr>Preparing data for branch versioning </vt:lpstr>
      <vt:lpstr>Preparing data for branch versioning </vt:lpstr>
      <vt:lpstr>Preparing data for branch versioning </vt:lpstr>
      <vt:lpstr>Preparing data for branch versioning </vt:lpstr>
      <vt:lpstr>Preparing data for branch versioning </vt:lpstr>
      <vt:lpstr>Preparing data for branch versioning </vt:lpstr>
      <vt:lpstr>Editing feature services</vt:lpstr>
      <vt:lpstr>Feature service editing permissions</vt:lpstr>
      <vt:lpstr>Transaction model  </vt:lpstr>
      <vt:lpstr>Determining Editing Behavior</vt:lpstr>
      <vt:lpstr>Edit Behavior</vt:lpstr>
      <vt:lpstr>Locking model – named version</vt:lpstr>
      <vt:lpstr>Locking model</vt:lpstr>
      <vt:lpstr>Mixed mode editing</vt:lpstr>
      <vt:lpstr>Demo</vt:lpstr>
      <vt:lpstr>Special considerations</vt:lpstr>
      <vt:lpstr>Performance</vt:lpstr>
      <vt:lpstr>Other considerations</vt:lpstr>
      <vt:lpstr>Feature caching</vt:lpstr>
      <vt:lpstr>Offline feature services</vt:lpstr>
      <vt:lpstr>ArcGIS Pro SDK for .NET – Technical Sessions</vt:lpstr>
      <vt:lpstr>PowerPoint Presentation</vt:lpstr>
      <vt:lpstr>PowerPoint Presentation</vt:lpstr>
      <vt:lpstr>Presentation Title</vt:lpstr>
      <vt:lpstr>PowerPoint Presentation</vt:lpstr>
      <vt:lpstr>PowerPoint Presentation</vt:lpstr>
      <vt:lpstr>PowerPoint Presentation</vt:lpstr>
      <vt:lpstr>Click Here For DEMO</vt:lpstr>
      <vt:lpstr>PowerPoint Presentation</vt:lpstr>
      <vt:lpstr>PowerPoint Presentation</vt:lpstr>
      <vt:lpstr>Accessing secured services</vt:lpstr>
      <vt:lpstr>Accessing secured services</vt:lpstr>
      <vt:lpstr>Connecting to Secure Feature Services with the SDK</vt:lpstr>
      <vt:lpstr>Connecting to Secure Feature Services with the SDK</vt:lpstr>
      <vt:lpstr>PowerPoint Presentation</vt:lpstr>
      <vt:lpstr>Demo</vt:lpstr>
      <vt:lpstr>Editing model for feature services </vt:lpstr>
      <vt:lpstr>Types of versions </vt:lpstr>
      <vt:lpstr>Edit Operations – Determining Edit Operation Type</vt:lpstr>
      <vt:lpstr>Edit Operations – Edit Operation Types</vt:lpstr>
      <vt:lpstr>EditOperations – CancelEdit Considerations for Feature Services</vt:lpstr>
      <vt:lpstr>Edit Operations – Edit Operation Types</vt:lpstr>
      <vt:lpstr>EditOperations – CancelEdit for Feature Services</vt:lpstr>
      <vt:lpstr>EditOperations - RowEditEvents - Special Considerations for Feature Services</vt:lpstr>
      <vt:lpstr>Preparing data for branch versioning </vt:lpstr>
      <vt:lpstr>Permissions for editing</vt:lpstr>
      <vt:lpstr>Permissions for editing</vt:lpstr>
      <vt:lpstr>Services Architecture</vt:lpstr>
      <vt:lpstr>Services Architecture</vt:lpstr>
      <vt:lpstr>Hosted services</vt:lpstr>
      <vt:lpstr>Enterprise ‘by reference’ services</vt:lpstr>
      <vt:lpstr>Editing considerations</vt:lpstr>
      <vt:lpstr>Feature Service + Version Management Service cont’d</vt:lpstr>
      <vt:lpstr>Traditional versioning with feature services - Charlie</vt:lpstr>
      <vt:lpstr>ArcGIS Pro SDK for .NET – Demo Theater Sessions</vt:lpstr>
      <vt:lpstr>Accessing secured services</vt:lpstr>
      <vt:lpstr>How-to Video Here:</vt:lpstr>
      <vt:lpstr>How to apply this template to existing slides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Developer Summit PPT Template</dc:title>
  <dc:creator/>
  <cp:keywords/>
  <dc:description/>
  <cp:lastModifiedBy/>
  <cp:revision>3</cp:revision>
  <cp:lastPrinted>2018-06-08T21:51:01Z</cp:lastPrinted>
  <dcterms:created xsi:type="dcterms:W3CDTF">2018-10-31T22:58:00Z</dcterms:created>
  <dcterms:modified xsi:type="dcterms:W3CDTF">2019-03-03T21:29:40Z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0x010100C21BE50568BEC841BBAC27C45C64E996</vt:lpwstr>
  </property>
  <property fmtid="{D5CDD505-2E9C-101B-9397-08002B2CF9AE}" pid="3" name="AuthorIds_UIVersion_1024">
    <vt:lpwstr>6</vt:lpwstr>
  </property>
  <property fmtid="{D5CDD505-2E9C-101B-9397-08002B2CF9AE}" pid="4" name="AuthorIds_UIVersion_4608">
    <vt:lpwstr>6</vt:lpwstr>
  </property>
  <property fmtid="{D5CDD505-2E9C-101B-9397-08002B2CF9AE}" pid="5" name="AuthorIds_UIVersion_9216">
    <vt:lpwstr>6</vt:lpwstr>
  </property>
  <property fmtid="{D5CDD505-2E9C-101B-9397-08002B2CF9AE}" pid="6" name="AuthorIds_UIVersion_12288">
    <vt:lpwstr>6</vt:lpwstr>
  </property>
</Properties>
</file>