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35" r:id="rId66"/>
  </p:sldMasterIdLst>
  <p:notesMasterIdLst>
    <p:notesMasterId r:id="rId102"/>
  </p:notesMasterIdLst>
  <p:handoutMasterIdLst>
    <p:handoutMasterId r:id="rId103"/>
  </p:handoutMasterIdLst>
  <p:sldIdLst>
    <p:sldId id="665" r:id="rId67"/>
    <p:sldId id="607" r:id="rId68"/>
    <p:sldId id="737" r:id="rId69"/>
    <p:sldId id="646" r:id="rId70"/>
    <p:sldId id="647" r:id="rId71"/>
    <p:sldId id="655" r:id="rId72"/>
    <p:sldId id="691" r:id="rId73"/>
    <p:sldId id="650" r:id="rId74"/>
    <p:sldId id="676" r:id="rId75"/>
    <p:sldId id="671" r:id="rId76"/>
    <p:sldId id="697" r:id="rId77"/>
    <p:sldId id="733" r:id="rId78"/>
    <p:sldId id="744" r:id="rId79"/>
    <p:sldId id="732" r:id="rId80"/>
    <p:sldId id="738" r:id="rId81"/>
    <p:sldId id="734" r:id="rId82"/>
    <p:sldId id="660" r:id="rId83"/>
    <p:sldId id="736" r:id="rId84"/>
    <p:sldId id="675" r:id="rId85"/>
    <p:sldId id="670" r:id="rId86"/>
    <p:sldId id="739" r:id="rId87"/>
    <p:sldId id="723" r:id="rId88"/>
    <p:sldId id="724" r:id="rId89"/>
    <p:sldId id="725" r:id="rId90"/>
    <p:sldId id="726" r:id="rId91"/>
    <p:sldId id="740" r:id="rId92"/>
    <p:sldId id="727" r:id="rId93"/>
    <p:sldId id="741" r:id="rId94"/>
    <p:sldId id="728" r:id="rId95"/>
    <p:sldId id="731" r:id="rId96"/>
    <p:sldId id="742" r:id="rId97"/>
    <p:sldId id="729" r:id="rId98"/>
    <p:sldId id="743" r:id="rId99"/>
    <p:sldId id="653" r:id="rId100"/>
    <p:sldId id="693" r:id="rId10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83" autoAdjust="0"/>
    <p:restoredTop sz="70174" autoAdjust="0"/>
  </p:normalViewPr>
  <p:slideViewPr>
    <p:cSldViewPr snapToGrid="0" snapToObjects="1" showGuides="1">
      <p:cViewPr varScale="1">
        <p:scale>
          <a:sx n="118" d="100"/>
          <a:sy n="118" d="100"/>
        </p:scale>
        <p:origin x="90" y="9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6" Type="http://schemas.openxmlformats.org/officeDocument/2006/relationships/customXml" Target="../customXml/item16.xml"/><Relationship Id="rId107" Type="http://schemas.openxmlformats.org/officeDocument/2006/relationships/tableStyles" Target="tableStyles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011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037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985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4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09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121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8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454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MapView.SelectFeatures</a:t>
            </a:r>
            <a:r>
              <a:rPr lang="en-US" dirty="0"/>
              <a:t> and </a:t>
            </a:r>
            <a:r>
              <a:rPr lang="en-US" dirty="0" err="1"/>
              <a:t>MapView.GetFeatures</a:t>
            </a:r>
            <a:r>
              <a:rPr lang="en-US" dirty="0"/>
              <a:t> throw a </a:t>
            </a:r>
            <a:r>
              <a:rPr lang="en-US" dirty="0" err="1"/>
              <a:t>System.ArgumentException</a:t>
            </a:r>
            <a:r>
              <a:rPr lang="en-US" baseline="0" dirty="0"/>
              <a:t> if a 3D query is attempted in </a:t>
            </a:r>
            <a:r>
              <a:rPr lang="en-US" baseline="0" dirty="0" err="1"/>
              <a:t>SketchOutputMode.Map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Note: If you don’t set </a:t>
            </a:r>
            <a:r>
              <a:rPr lang="en-US" baseline="0" dirty="0" err="1"/>
              <a:t>IsSketchTool</a:t>
            </a:r>
            <a:r>
              <a:rPr lang="en-US" baseline="0" dirty="0"/>
              <a:t> = true you do </a:t>
            </a:r>
            <a:r>
              <a:rPr lang="en-US" u="sng" baseline="0" dirty="0"/>
              <a:t>not get a sketch on the view</a:t>
            </a:r>
          </a:p>
          <a:p>
            <a:endParaRPr lang="en-US" u="sng" baseline="0" dirty="0"/>
          </a:p>
          <a:p>
            <a:r>
              <a:rPr lang="en-US" u="none" baseline="0" dirty="0"/>
              <a:t>Use </a:t>
            </a:r>
            <a:r>
              <a:rPr lang="en-US" u="none" baseline="0" dirty="0" err="1"/>
              <a:t>SketchOutputMode</a:t>
            </a:r>
            <a:r>
              <a:rPr lang="en-US" u="none" baseline="0" dirty="0"/>
              <a:t> = </a:t>
            </a:r>
            <a:r>
              <a:rPr lang="en-US" u="none" baseline="0" dirty="0" err="1"/>
              <a:t>SketchOutputMode.Screen</a:t>
            </a:r>
            <a:r>
              <a:rPr lang="en-US" u="none" baseline="0" dirty="0"/>
              <a:t> for 3D selection</a:t>
            </a: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230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</a:t>
            </a:r>
            <a:r>
              <a:rPr lang="en-US" baseline="0" dirty="0"/>
              <a:t> new Module ….</a:t>
            </a:r>
          </a:p>
          <a:p>
            <a:r>
              <a:rPr lang="en-US" baseline="0" dirty="0"/>
              <a:t>Rename the tab … </a:t>
            </a:r>
          </a:p>
          <a:p>
            <a:r>
              <a:rPr lang="en-US" baseline="0" dirty="0"/>
              <a:t>Add a </a:t>
            </a:r>
            <a:r>
              <a:rPr lang="en-US" baseline="0" dirty="0" err="1"/>
              <a:t>dockpane</a:t>
            </a:r>
            <a:r>
              <a:rPr lang="en-US" baseline="0" dirty="0"/>
              <a:t> and debug</a:t>
            </a:r>
          </a:p>
          <a:p>
            <a:r>
              <a:rPr lang="en-US" baseline="0" dirty="0"/>
              <a:t>… show </a:t>
            </a:r>
            <a:r>
              <a:rPr lang="en-US" baseline="0" dirty="0" err="1"/>
              <a:t>config</a:t>
            </a:r>
            <a:r>
              <a:rPr lang="en-US" baseline="0" dirty="0"/>
              <a:t> . </a:t>
            </a:r>
            <a:r>
              <a:rPr lang="en-US" baseline="0" dirty="0" err="1"/>
              <a:t>Daml</a:t>
            </a:r>
            <a:r>
              <a:rPr lang="en-US" baseline="0" dirty="0"/>
              <a:t> </a:t>
            </a:r>
          </a:p>
          <a:p>
            <a:r>
              <a:rPr lang="en-US" baseline="0" dirty="0"/>
              <a:t>Show </a:t>
            </a:r>
            <a:r>
              <a:rPr lang="en-US" baseline="0" dirty="0" err="1"/>
              <a:t>mvvm</a:t>
            </a:r>
            <a:r>
              <a:rPr lang="en-US" baseline="0" dirty="0"/>
              <a:t> </a:t>
            </a:r>
            <a:r>
              <a:rPr lang="en-US" baseline="0" dirty="0" err="1"/>
              <a:t>viewmodel</a:t>
            </a:r>
            <a:r>
              <a:rPr lang="en-US" baseline="0" dirty="0"/>
              <a:t> and view classes stubbed 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38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9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06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789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 instantiates your </a:t>
            </a:r>
            <a:r>
              <a:rPr lang="en-US" dirty="0" err="1"/>
              <a:t>Dockpane</a:t>
            </a:r>
            <a:r>
              <a:rPr lang="en-US" dirty="0"/>
              <a:t> and ensures the View </a:t>
            </a:r>
            <a:r>
              <a:rPr lang="en-US" dirty="0" err="1"/>
              <a:t>Dataconext</a:t>
            </a:r>
            <a:r>
              <a:rPr lang="en-US" dirty="0"/>
              <a:t> is set to the </a:t>
            </a:r>
            <a:r>
              <a:rPr lang="en-US" dirty="0" err="1"/>
              <a:t>DockPane</a:t>
            </a:r>
            <a:r>
              <a:rPr lang="en-US" dirty="0"/>
              <a:t> View Model. Should be the most commonly</a:t>
            </a:r>
            <a:r>
              <a:rPr lang="en-US" baseline="0" dirty="0"/>
              <a:t> used pane for 3</a:t>
            </a:r>
            <a:r>
              <a:rPr lang="en-US" baseline="30000" dirty="0"/>
              <a:t>rd</a:t>
            </a:r>
            <a:r>
              <a:rPr lang="en-US" baseline="0" dirty="0"/>
              <a:t> parties.</a:t>
            </a:r>
          </a:p>
          <a:p>
            <a:endParaRPr lang="en-US" baseline="0" dirty="0"/>
          </a:p>
          <a:p>
            <a:r>
              <a:rPr lang="en-US" baseline="0" dirty="0"/>
              <a:t>Access via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FrameworkApplication.DockPaneManager.Find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(_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dockPaneID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);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endParaRP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Navigate_Pane_DockPane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198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2493" y="2257911"/>
            <a:ext cx="7202358" cy="1580537"/>
          </a:xfrm>
          <a:prstGeom prst="rect">
            <a:avLst/>
          </a:prstGeom>
        </p:spPr>
        <p:txBody>
          <a:bodyPr/>
          <a:lstStyle/>
          <a:p>
            <a:pPr algn="l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2492" y="3952419"/>
            <a:ext cx="7202359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algn="l"/>
            <a:endParaRPr lang="en-US" dirty="0"/>
          </a:p>
        </p:txBody>
      </p:sp>
      <p:pic>
        <p:nvPicPr>
          <p:cNvPr id="9" name="keyart1">
            <a:extLst>
              <a:ext uri="{FF2B5EF4-FFF2-40B4-BE49-F238E27FC236}">
                <a16:creationId xmlns:a16="http://schemas.microsoft.com/office/drawing/2014/main" id="{B33FD8F7-4ED0-434D-B4D1-CD8F42D353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7"/>
          <a:stretch/>
        </p:blipFill>
        <p:spPr>
          <a:xfrm>
            <a:off x="6222449" y="11575"/>
            <a:ext cx="5996559" cy="6849810"/>
          </a:xfrm>
          <a:prstGeom prst="rect">
            <a:avLst/>
          </a:prstGeom>
        </p:spPr>
      </p:pic>
      <p:pic>
        <p:nvPicPr>
          <p:cNvPr id="10" name="keyart2">
            <a:extLst>
              <a:ext uri="{FF2B5EF4-FFF2-40B4-BE49-F238E27FC236}">
                <a16:creationId xmlns:a16="http://schemas.microsoft.com/office/drawing/2014/main" id="{6B3D3529-987C-49CB-B770-B4298F1BA7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72434" b="68401"/>
          <a:stretch/>
        </p:blipFill>
        <p:spPr>
          <a:xfrm>
            <a:off x="0" y="-16008"/>
            <a:ext cx="3356658" cy="2164466"/>
          </a:xfrm>
          <a:prstGeom prst="rect">
            <a:avLst/>
          </a:prstGeom>
        </p:spPr>
      </p:pic>
      <p:pic>
        <p:nvPicPr>
          <p:cNvPr id="11" name="Esri Logo (white)">
            <a:extLst>
              <a:ext uri="{FF2B5EF4-FFF2-40B4-BE49-F238E27FC236}">
                <a16:creationId xmlns:a16="http://schemas.microsoft.com/office/drawing/2014/main" id="{FDC49016-82C7-4FEC-B7CE-3FEAB89053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0"/>
          <a:stretch/>
        </p:blipFill>
        <p:spPr>
          <a:xfrm>
            <a:off x="1022493" y="1010040"/>
            <a:ext cx="1871178" cy="874991"/>
          </a:xfrm>
          <a:prstGeom prst="rect">
            <a:avLst/>
          </a:prstGeom>
        </p:spPr>
      </p:pic>
      <p:sp>
        <p:nvSpPr>
          <p:cNvPr id="12" name="Presenter Subtitle">
            <a:extLst>
              <a:ext uri="{FF2B5EF4-FFF2-40B4-BE49-F238E27FC236}">
                <a16:creationId xmlns:a16="http://schemas.microsoft.com/office/drawing/2014/main" id="{361F968C-59DC-4762-B22C-2760658D5325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265561" y="5717894"/>
            <a:ext cx="6211685" cy="4470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2019 ESRI DEVELOPER SUMMIT</a:t>
            </a:r>
          </a:p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Palm Springs, CA</a:t>
            </a:r>
          </a:p>
        </p:txBody>
      </p:sp>
    </p:spTree>
    <p:extLst>
      <p:ext uri="{BB962C8B-B14F-4D97-AF65-F5344CB8AC3E}">
        <p14:creationId xmlns:p14="http://schemas.microsoft.com/office/powerpoint/2010/main" val="41257009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5899428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9" name="keyart3">
            <a:extLst>
              <a:ext uri="{FF2B5EF4-FFF2-40B4-BE49-F238E27FC236}">
                <a16:creationId xmlns:a16="http://schemas.microsoft.com/office/drawing/2014/main" id="{9ED3F99C-0B3C-4514-8486-AC75851165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AD59B0EC-4120-42B8-88EC-06D738F71F95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115579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keyart3">
            <a:extLst>
              <a:ext uri="{FF2B5EF4-FFF2-40B4-BE49-F238E27FC236}">
                <a16:creationId xmlns:a16="http://schemas.microsoft.com/office/drawing/2014/main" id="{6E1731E5-A6FA-4F69-8DE5-3D143792E4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132D606D-9F79-430D-BAA2-73A8587396B6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5744128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53658420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(white)">
            <a:extLst>
              <a:ext uri="{FF2B5EF4-FFF2-40B4-BE49-F238E27FC236}">
                <a16:creationId xmlns:a16="http://schemas.microsoft.com/office/drawing/2014/main" id="{6E056326-0ABE-458F-9843-46E8AE0C71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6940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49303232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3463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6" r:id="rId1"/>
    <p:sldLayoutId id="2147486837" r:id="rId2"/>
    <p:sldLayoutId id="2147486838" r:id="rId3"/>
    <p:sldLayoutId id="2147486839" r:id="rId4"/>
    <p:sldLayoutId id="2147486840" r:id="rId5"/>
    <p:sldLayoutId id="2147486841" r:id="rId6"/>
    <p:sldLayoutId id="2147486844" r:id="rId7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ithub.com/Esri/arcgis-pro-sdk/wiki/ArcGIS-Pro-DAML-ID-Reference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guide-style-guide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159384" y="1980152"/>
            <a:ext cx="8509910" cy="1580537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/>
          <a:p>
            <a:r>
              <a:rPr lang="en-US" sz="3400" dirty="0"/>
              <a:t>ArcGIS Pro SDK for .NET:</a:t>
            </a:r>
            <a:br>
              <a:rPr lang="en-US" sz="3400" dirty="0"/>
            </a:br>
            <a:r>
              <a:rPr lang="en-US" sz="3400" dirty="0"/>
              <a:t>Intermediate Pro Customization with focus on Mapping and Layout APIs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159384" y="4028887"/>
            <a:ext cx="7202359" cy="9144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marL="176213" indent="-176213">
              <a:buChar char="•"/>
            </a:pPr>
            <a:r>
              <a:rPr lang="en-US" sz="1800" b="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Uma Harano</a:t>
            </a:r>
          </a:p>
          <a:p>
            <a:pPr marL="176213" indent="-176213">
              <a:buChar char="•"/>
            </a:pPr>
            <a:r>
              <a:rPr lang="en-US" sz="1800" b="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Wolf Kaiser</a:t>
            </a:r>
          </a:p>
        </p:txBody>
      </p:sp>
    </p:spTree>
    <p:extLst>
      <p:ext uri="{BB962C8B-B14F-4D97-AF65-F5344CB8AC3E}">
        <p14:creationId xmlns:p14="http://schemas.microsoft.com/office/powerpoint/2010/main" val="4547611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Demo: New </a:t>
            </a:r>
            <a:r>
              <a:rPr lang="en-US" sz="40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Dockpane</a:t>
            </a:r>
            <a:b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</a:br>
            <a: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CF3DF-092A-4250-B285-0830A12B6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Create a new </a:t>
            </a:r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dockpane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and show MVVM components</a:t>
            </a:r>
          </a:p>
        </p:txBody>
      </p:sp>
      <p:pic>
        <p:nvPicPr>
          <p:cNvPr id="6" name="Picture 2" descr="C:\Users\wolf2125\AppData\Local\Temp\SNAGHTML10e6734.PNG">
            <a:extLst>
              <a:ext uri="{FF2B5EF4-FFF2-40B4-BE49-F238E27FC236}">
                <a16:creationId xmlns:a16="http://schemas.microsoft.com/office/drawing/2014/main" id="{BAEECD68-2707-455D-B597-88D407DA15C1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8" b="7408"/>
          <a:stretch>
            <a:fillRect/>
          </a:stretch>
        </p:blipFill>
        <p:spPr bwMode="auto">
          <a:xfrm>
            <a:off x="684213" y="1757363"/>
            <a:ext cx="59436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96671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6D952-94EB-462E-AEF8-D8735C55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37" y="572475"/>
            <a:ext cx="10826496" cy="369332"/>
          </a:xfrm>
        </p:spPr>
        <p:txBody>
          <a:bodyPr/>
          <a:lstStyle/>
          <a:p>
            <a:r>
              <a:rPr lang="en-GB" dirty="0"/>
              <a:t>MVVM Key Concepts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B45FB-E15D-4A6D-AF83-1DFA4D2692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0074" y="1128506"/>
            <a:ext cx="10826496" cy="4990005"/>
          </a:xfrm>
        </p:spPr>
        <p:txBody>
          <a:bodyPr/>
          <a:lstStyle/>
          <a:p>
            <a:r>
              <a:rPr lang="en-US" sz="2400" dirty="0"/>
              <a:t>The MVVM pattern separates the User Interface definition, layout and design (XAML) from the business logic (code)</a:t>
            </a:r>
          </a:p>
          <a:p>
            <a:r>
              <a:rPr lang="en-US" sz="2400" dirty="0"/>
              <a:t>‘</a:t>
            </a:r>
            <a:r>
              <a:rPr lang="en-US" sz="2400" b="0" dirty="0"/>
              <a:t>Data</a:t>
            </a:r>
            <a:r>
              <a:rPr lang="en-US" sz="2400" dirty="0"/>
              <a:t> Binding’: UI elements in a view are bound by name (XAML) to properties which are exposed by the </a:t>
            </a:r>
            <a:r>
              <a:rPr lang="en-US" sz="2400" dirty="0" err="1"/>
              <a:t>ViewModel</a:t>
            </a:r>
            <a:r>
              <a:rPr lang="en-US" sz="2400" dirty="0"/>
              <a:t> (business logic / code)</a:t>
            </a:r>
          </a:p>
          <a:p>
            <a:r>
              <a:rPr lang="en-US" sz="2400" dirty="0"/>
              <a:t>Examples:</a:t>
            </a:r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4A010-0665-4803-BCD4-A7D31729F08D}"/>
              </a:ext>
            </a:extLst>
          </p:cNvPr>
          <p:cNvSpPr txBox="1"/>
          <p:nvPr/>
        </p:nvSpPr>
        <p:spPr>
          <a:xfrm>
            <a:off x="496088" y="3429000"/>
            <a:ext cx="2658979" cy="82215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1BADFA-BA3B-480B-BAFC-42D8752B6109}"/>
              </a:ext>
            </a:extLst>
          </p:cNvPr>
          <p:cNvSpPr/>
          <p:nvPr/>
        </p:nvSpPr>
        <p:spPr bwMode="auto">
          <a:xfrm>
            <a:off x="540204" y="3376863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View – UI - XAML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56A3F8-66F4-4D9E-906C-28882968F91F}"/>
              </a:ext>
            </a:extLst>
          </p:cNvPr>
          <p:cNvSpPr/>
          <p:nvPr/>
        </p:nvSpPr>
        <p:spPr bwMode="auto">
          <a:xfrm>
            <a:off x="5724852" y="3376862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ViewModel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 – Code behind – </a:t>
            </a:r>
            <a:r>
              <a:rPr lang="en-US" sz="20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c#</a:t>
            </a:r>
            <a:endParaRPr lang="en-US" sz="20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899903-6ECB-43AA-91CE-3428A5EAF856}"/>
              </a:ext>
            </a:extLst>
          </p:cNvPr>
          <p:cNvSpPr/>
          <p:nvPr/>
        </p:nvSpPr>
        <p:spPr bwMode="auto">
          <a:xfrm>
            <a:off x="540204" y="4056648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Command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D63823-801C-4969-B526-101FD172C24C}"/>
              </a:ext>
            </a:extLst>
          </p:cNvPr>
          <p:cNvSpPr/>
          <p:nvPr/>
        </p:nvSpPr>
        <p:spPr bwMode="auto">
          <a:xfrm>
            <a:off x="5724852" y="4056647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ICommand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_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B9A915-4283-405C-A617-EA7F9BB6AAA4}"/>
              </a:ext>
            </a:extLst>
          </p:cNvPr>
          <p:cNvSpPr/>
          <p:nvPr/>
        </p:nvSpPr>
        <p:spPr bwMode="auto">
          <a:xfrm>
            <a:off x="540204" y="4714375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Text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}“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229405-7ADC-4A67-81EA-D44F1B2B7A8C}"/>
              </a:ext>
            </a:extLst>
          </p:cNvPr>
          <p:cNvSpPr/>
          <p:nvPr/>
        </p:nvSpPr>
        <p:spPr bwMode="auto">
          <a:xfrm>
            <a:off x="5724852" y="4714374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Heading { get {…} set {…} }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A1DCA7-1FC2-4410-B0B9-02FD09C60A2A}"/>
              </a:ext>
            </a:extLst>
          </p:cNvPr>
          <p:cNvSpPr/>
          <p:nvPr/>
        </p:nvSpPr>
        <p:spPr bwMode="auto">
          <a:xfrm>
            <a:off x="540204" y="5394964"/>
            <a:ext cx="5056234" cy="725099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ItemsSource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AllMaps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SelectedItem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SelectedMap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Mode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TwoWay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}“/&gt;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8A189E-5BE3-4D6B-A1A0-8A5E1137214A}"/>
              </a:ext>
            </a:extLst>
          </p:cNvPr>
          <p:cNvSpPr/>
          <p:nvPr/>
        </p:nvSpPr>
        <p:spPr bwMode="auto">
          <a:xfrm>
            <a:off x="5724852" y="5394963"/>
            <a:ext cx="6055895" cy="725100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ReadOnlyObservableCollection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AllMaps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_Maps;</a:t>
            </a:r>
            <a:b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SelectedMap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 get {…} set {…} }</a:t>
            </a:r>
          </a:p>
        </p:txBody>
      </p:sp>
    </p:spTree>
    <p:extLst>
      <p:ext uri="{BB962C8B-B14F-4D97-AF65-F5344CB8AC3E}">
        <p14:creationId xmlns:p14="http://schemas.microsoft.com/office/powerpoint/2010/main" val="3371424934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55" y="340462"/>
            <a:ext cx="10826496" cy="634627"/>
          </a:xfrm>
        </p:spPr>
        <p:txBody>
          <a:bodyPr/>
          <a:lstStyle/>
          <a:p>
            <a:r>
              <a:rPr lang="en-US" sz="3200" dirty="0" err="1"/>
              <a:t>ICommand</a:t>
            </a:r>
            <a:r>
              <a:rPr lang="en-US" sz="3200" dirty="0"/>
              <a:t> Pattern in MVVM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12971" y="1026478"/>
            <a:ext cx="10826496" cy="4990005"/>
          </a:xfrm>
        </p:spPr>
        <p:txBody>
          <a:bodyPr/>
          <a:lstStyle/>
          <a:p>
            <a:r>
              <a:rPr lang="en-US" sz="2400" dirty="0"/>
              <a:t>To bind a command of a button (in the UI) you need to bind a property (in your code-behind) that is an implementation of </a:t>
            </a:r>
            <a:r>
              <a:rPr lang="en-US" sz="2400" dirty="0" err="1"/>
              <a:t>ICommand</a:t>
            </a:r>
            <a:endParaRPr lang="en-US" sz="2400" dirty="0"/>
          </a:p>
          <a:p>
            <a:r>
              <a:rPr lang="en-US" sz="2400" dirty="0" err="1"/>
              <a:t>ICommand</a:t>
            </a:r>
            <a:r>
              <a:rPr lang="en-US" sz="2400" dirty="0"/>
              <a:t> is a </a:t>
            </a:r>
            <a:r>
              <a:rPr lang="en-US" sz="2400" dirty="0" err="1"/>
              <a:t>.Net</a:t>
            </a:r>
            <a:r>
              <a:rPr lang="en-US" sz="2400" dirty="0"/>
              <a:t> interface</a:t>
            </a:r>
          </a:p>
          <a:p>
            <a:pPr lvl="1"/>
            <a:r>
              <a:rPr lang="en-US" sz="2000" dirty="0" err="1"/>
              <a:t>ICommand</a:t>
            </a:r>
            <a:r>
              <a:rPr lang="en-US" sz="2000" dirty="0"/>
              <a:t> requires the implementation of two methods: Execute and </a:t>
            </a:r>
            <a:r>
              <a:rPr lang="en-US" sz="2000" dirty="0" err="1"/>
              <a:t>CanExecute</a:t>
            </a:r>
            <a:endParaRPr lang="en-US" sz="2000" dirty="0"/>
          </a:p>
          <a:p>
            <a:r>
              <a:rPr lang="en-US" sz="2400" dirty="0" err="1"/>
              <a:t>RelayCommand</a:t>
            </a:r>
            <a:r>
              <a:rPr lang="en-US" sz="2400" dirty="0"/>
              <a:t> is a convenience class that implements </a:t>
            </a:r>
            <a:r>
              <a:rPr lang="en-US" sz="2400" dirty="0" err="1"/>
              <a:t>ICommand</a:t>
            </a:r>
            <a:r>
              <a:rPr lang="en-US" sz="2400" dirty="0"/>
              <a:t> and allows to specify Execute and </a:t>
            </a:r>
            <a:r>
              <a:rPr lang="en-US" sz="2400" dirty="0" err="1"/>
              <a:t>CanExecute</a:t>
            </a:r>
            <a:r>
              <a:rPr lang="en-US" sz="2400" dirty="0"/>
              <a:t> actions</a:t>
            </a:r>
          </a:p>
          <a:p>
            <a:r>
              <a:rPr lang="en-US" sz="2400" dirty="0"/>
              <a:t>Example:</a:t>
            </a:r>
          </a:p>
          <a:p>
            <a:pPr lvl="1"/>
            <a:r>
              <a:rPr lang="en-US" sz="2000" dirty="0"/>
              <a:t>Adding the code-behind for a button to a </a:t>
            </a:r>
            <a:r>
              <a:rPr lang="en-US" sz="2000" dirty="0" err="1"/>
              <a:t>Dockpane</a:t>
            </a:r>
            <a:r>
              <a:rPr lang="en-US" sz="2000" dirty="0"/>
              <a:t> with our ‘custom’ behavior using </a:t>
            </a:r>
            <a:r>
              <a:rPr lang="en-US" sz="2000" dirty="0" err="1"/>
              <a:t>RelayCommand</a:t>
            </a:r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endParaRPr lang="en-US" sz="24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3C067-3EC4-4F57-9456-352FE2FDADA1}"/>
              </a:ext>
            </a:extLst>
          </p:cNvPr>
          <p:cNvSpPr txBox="1"/>
          <p:nvPr/>
        </p:nvSpPr>
        <p:spPr>
          <a:xfrm>
            <a:off x="9696813" y="2668029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505594-9748-4F65-8D9C-FF78CAE59426}"/>
              </a:ext>
            </a:extLst>
          </p:cNvPr>
          <p:cNvSpPr/>
          <p:nvPr/>
        </p:nvSpPr>
        <p:spPr bwMode="auto">
          <a:xfrm>
            <a:off x="1110689" y="4893817"/>
            <a:ext cx="9008399" cy="1178101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ICommand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FixedZoomIn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RelayCommand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.Active.ZoomInFixedAsync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Execute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() =&gt;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CanExecute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9041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55" y="340462"/>
            <a:ext cx="10826496" cy="630581"/>
          </a:xfrm>
        </p:spPr>
        <p:txBody>
          <a:bodyPr/>
          <a:lstStyle/>
          <a:p>
            <a:r>
              <a:rPr lang="en-US" sz="3200" dirty="0" err="1"/>
              <a:t>ICommand</a:t>
            </a:r>
            <a:r>
              <a:rPr lang="en-US" sz="3200" dirty="0"/>
              <a:t> Pattern in MVVM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12971" y="1026478"/>
            <a:ext cx="10826496" cy="4990005"/>
          </a:xfrm>
        </p:spPr>
        <p:txBody>
          <a:bodyPr/>
          <a:lstStyle/>
          <a:p>
            <a:r>
              <a:rPr lang="en-US" sz="2400" dirty="0"/>
              <a:t>Example:</a:t>
            </a:r>
          </a:p>
          <a:p>
            <a:r>
              <a:rPr lang="en-US" sz="2400" dirty="0"/>
              <a:t>My own ‘Fixed Zoom Out’ Button on a </a:t>
            </a:r>
            <a:r>
              <a:rPr lang="en-US" sz="2400" dirty="0" err="1"/>
              <a:t>Dockpane</a:t>
            </a:r>
            <a:endParaRPr lang="en-US" sz="2400" dirty="0"/>
          </a:p>
          <a:p>
            <a:r>
              <a:rPr lang="en-US" sz="2400" dirty="0"/>
              <a:t>Add a button to a </a:t>
            </a:r>
            <a:r>
              <a:rPr lang="en-US" sz="2400" dirty="0" err="1"/>
              <a:t>Dockpane</a:t>
            </a:r>
            <a:r>
              <a:rPr lang="en-US" sz="2400" dirty="0"/>
              <a:t> to run the ‘Fixed Zoom Out’ Command</a:t>
            </a:r>
          </a:p>
          <a:p>
            <a:pPr lvl="1"/>
            <a:r>
              <a:rPr lang="en-US" sz="2000" dirty="0"/>
              <a:t>Use ‘Data Binding’ in UI declaration to bind to an </a:t>
            </a:r>
            <a:r>
              <a:rPr lang="en-US" sz="2000" dirty="0" err="1"/>
              <a:t>ICommand</a:t>
            </a:r>
            <a:r>
              <a:rPr lang="en-US" sz="2000" dirty="0"/>
              <a:t> property in the view model </a:t>
            </a:r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r>
              <a:rPr lang="en-US" sz="2000" dirty="0"/>
              <a:t>Define the referenced </a:t>
            </a:r>
            <a:r>
              <a:rPr lang="en-US" sz="2000" dirty="0" err="1"/>
              <a:t>ICommand</a:t>
            </a:r>
            <a:r>
              <a:rPr lang="en-US" sz="2000" dirty="0"/>
              <a:t> property in your </a:t>
            </a:r>
            <a:r>
              <a:rPr lang="en-US" sz="2000" dirty="0" err="1"/>
              <a:t>viewmodel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endParaRPr lang="en-US" sz="24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97BBE17-F954-43BC-8204-D21D7E1CBF6D}"/>
              </a:ext>
            </a:extLst>
          </p:cNvPr>
          <p:cNvSpPr/>
          <p:nvPr/>
        </p:nvSpPr>
        <p:spPr bwMode="auto">
          <a:xfrm>
            <a:off x="1915849" y="3252579"/>
            <a:ext cx="7001573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Command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FixedZoomOut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Zoom Out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B4112B-CBE8-4F04-B639-72374E5A39A3}"/>
              </a:ext>
            </a:extLst>
          </p:cNvPr>
          <p:cNvSpPr/>
          <p:nvPr/>
        </p:nvSpPr>
        <p:spPr bwMode="auto">
          <a:xfrm>
            <a:off x="1163288" y="4452802"/>
            <a:ext cx="9008399" cy="1178101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ICommand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FixedZoomOut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RelayCommand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.Active.ZoomOutFixedAsync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Execute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() =&gt;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 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CanExecute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04302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202" y="447095"/>
            <a:ext cx="10826496" cy="369332"/>
          </a:xfrm>
        </p:spPr>
        <p:txBody>
          <a:bodyPr/>
          <a:lstStyle/>
          <a:p>
            <a:r>
              <a:rPr lang="en-US" sz="3200" dirty="0"/>
              <a:t>Using Existing ArcGIS Pro Commands in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192365"/>
            <a:ext cx="10826496" cy="4990005"/>
          </a:xfrm>
        </p:spPr>
        <p:txBody>
          <a:bodyPr/>
          <a:lstStyle/>
          <a:p>
            <a:r>
              <a:rPr lang="en-US" sz="2400" dirty="0"/>
              <a:t>Use the ArcGIS Pro Framework’s “</a:t>
            </a:r>
            <a:r>
              <a:rPr lang="en-US" sz="2400" dirty="0" err="1"/>
              <a:t>GetPlugInWrapper</a:t>
            </a:r>
            <a:r>
              <a:rPr lang="en-US" sz="2400" dirty="0"/>
              <a:t>” method with any ArcGIS Pro element’s Id to get the </a:t>
            </a:r>
            <a:r>
              <a:rPr lang="en-US" sz="2400" dirty="0" err="1"/>
              <a:t>IPlugInWrapper</a:t>
            </a:r>
            <a:r>
              <a:rPr lang="en-US" sz="2400" dirty="0"/>
              <a:t> interface</a:t>
            </a:r>
          </a:p>
          <a:p>
            <a:r>
              <a:rPr lang="en-US" sz="2400" dirty="0"/>
              <a:t>All buttons implement the </a:t>
            </a:r>
            <a:r>
              <a:rPr lang="en-US" sz="2400" dirty="0" err="1"/>
              <a:t>ICommand</a:t>
            </a:r>
            <a:r>
              <a:rPr lang="en-US" sz="2400" dirty="0"/>
              <a:t> interface - with Execute() and </a:t>
            </a:r>
            <a:r>
              <a:rPr lang="en-US" sz="2400" dirty="0" err="1"/>
              <a:t>CanExecute</a:t>
            </a:r>
            <a:r>
              <a:rPr lang="en-US" sz="2400" dirty="0"/>
              <a:t>()</a:t>
            </a:r>
          </a:p>
          <a:p>
            <a:r>
              <a:rPr lang="en-US" sz="2400" dirty="0"/>
              <a:t>Programming pattern to use any ArcGIS Pro button functionality in your code: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953076" y="3605000"/>
            <a:ext cx="9559220" cy="261777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ArcGIS Pro's Create Bookmark button control DAML ID. 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”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esri_mapping_createBookmark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get the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interface from the ArcGIS Pro Button using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GetPlugInWrapper</a:t>
            </a:r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.GetPlugInWrapper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	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Let ArcGIS Pro do the work for us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iCommand.CanExecute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val="84761734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6CC3-BBA0-48BF-84AE-2C7B1992F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find Exiting ArcGIS Pro Element Ids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B7C26-A146-4D83-9587-E8E72A64E30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n-NO"/>
              <a:t>SDK Help: ArcGIS Pro DAML ID Reference</a:t>
            </a:r>
            <a:br>
              <a:rPr lang="nn-NO"/>
            </a:br>
            <a:r>
              <a:rPr lang="en-US">
                <a:hlinkClick r:id="rId2"/>
              </a:rPr>
              <a:t>https://github.com/Esri/arcgis-pro-sdk/wiki/ArcGIS-Pro-DAML-ID-Reference</a:t>
            </a:r>
            <a:r>
              <a:rPr lang="en-US"/>
              <a:t> </a:t>
            </a:r>
          </a:p>
          <a:p>
            <a:r>
              <a:rPr lang="en-US"/>
              <a:t>Pro Generate DAML Ids tool in Visual Studio</a:t>
            </a:r>
          </a:p>
          <a:p>
            <a:pPr lvl="1"/>
            <a:r>
              <a:rPr lang="en-US"/>
              <a:t>Allows Intellisense to find Ids:</a:t>
            </a:r>
            <a:br>
              <a:rPr lang="en-US"/>
            </a:br>
            <a:r>
              <a:rPr lang="en-US"/>
              <a:t>i.e. </a:t>
            </a:r>
            <a:r>
              <a:rPr lang="nn-NO"/>
              <a:t>DAML.Button.esri_mapping_addDataButton</a:t>
            </a:r>
          </a:p>
          <a:p>
            <a:r>
              <a:rPr lang="nn-NO"/>
              <a:t>ArcGIS Pro ‘Customize</a:t>
            </a:r>
            <a:br>
              <a:rPr lang="nn-NO"/>
            </a:br>
            <a:r>
              <a:rPr lang="nn-NO"/>
              <a:t>the Ribbon’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9FE4C-57BB-41B5-915A-7CC045894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026" y="2168554"/>
            <a:ext cx="3895238" cy="30571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3AC620-3E42-4E29-B25F-8282B05384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480" b="4920"/>
          <a:stretch/>
        </p:blipFill>
        <p:spPr>
          <a:xfrm>
            <a:off x="4783262" y="3182312"/>
            <a:ext cx="2897329" cy="3517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CDCF13-7763-4513-A7FF-66FE319678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637" y="3968554"/>
            <a:ext cx="3476190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7268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200" dirty="0"/>
              <a:t>Demo: </a:t>
            </a:r>
            <a:r>
              <a:rPr lang="en-US" sz="320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Using Existing Pro Commands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Interaction With Maps</a:t>
            </a:r>
            <a:endParaRPr lang="en-US" sz="2000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F0F9677-E574-4433-9BBA-5CBDA631CCA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95" r="395"/>
          <a:stretch>
            <a:fillRect/>
          </a:stretch>
        </p:blipFill>
        <p:spPr>
          <a:xfrm>
            <a:off x="684213" y="544513"/>
            <a:ext cx="4978400" cy="58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2256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13" y="4554895"/>
            <a:ext cx="9629877" cy="19659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87618E-9BAB-4F09-8D83-18CB942CA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339" y="577428"/>
            <a:ext cx="10826496" cy="369332"/>
          </a:xfrm>
        </p:spPr>
        <p:txBody>
          <a:bodyPr/>
          <a:lstStyle/>
          <a:p>
            <a:r>
              <a:rPr lang="en-US" dirty="0"/>
              <a:t>Multi-threading considerations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8B3E7-C2A1-487F-993F-EF2B2F068B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5339" y="1185370"/>
            <a:ext cx="10826496" cy="4990005"/>
          </a:xfrm>
        </p:spPr>
        <p:txBody>
          <a:bodyPr/>
          <a:lstStyle/>
          <a:p>
            <a:r>
              <a:rPr lang="en-US" sz="2400" dirty="0"/>
              <a:t>Many data elements in Pro are NOT collected on the UI thread</a:t>
            </a:r>
          </a:p>
          <a:p>
            <a:pPr lvl="1"/>
            <a:r>
              <a:rPr lang="en-US" sz="2000" dirty="0"/>
              <a:t>When collecting data from within </a:t>
            </a:r>
            <a:r>
              <a:rPr lang="en-US" sz="2000" dirty="0" err="1"/>
              <a:t>QueuedTask.Run</a:t>
            </a:r>
            <a:r>
              <a:rPr lang="en-US" sz="2000" dirty="0"/>
              <a:t> (worker thread) special precaution must be taken if this data is used by UI.</a:t>
            </a:r>
          </a:p>
          <a:p>
            <a:r>
              <a:rPr lang="en-US" sz="2400" dirty="0"/>
              <a:t>Updating UI </a:t>
            </a:r>
            <a:r>
              <a:rPr lang="en-US" sz="2800" dirty="0"/>
              <a:t>collections</a:t>
            </a:r>
            <a:r>
              <a:rPr lang="en-US" sz="2400" dirty="0"/>
              <a:t> from a </a:t>
            </a:r>
            <a:r>
              <a:rPr lang="en-US" sz="2400" dirty="0" err="1"/>
              <a:t>QueuedTask</a:t>
            </a:r>
            <a:r>
              <a:rPr lang="en-US" sz="2400" dirty="0"/>
              <a:t> worker thread</a:t>
            </a:r>
          </a:p>
          <a:p>
            <a:pPr lvl="1"/>
            <a:r>
              <a:rPr lang="en-US" sz="2000" dirty="0"/>
              <a:t>Locking is required when sharing objects across threads</a:t>
            </a:r>
          </a:p>
          <a:p>
            <a:r>
              <a:rPr lang="en-US" sz="2400" dirty="0"/>
              <a:t>Recommended pattern for updating collections from a worker thread</a:t>
            </a:r>
          </a:p>
          <a:p>
            <a:pPr lvl="1"/>
            <a:r>
              <a:rPr lang="en-US" sz="2000" dirty="0"/>
              <a:t>Found in </a:t>
            </a:r>
            <a:r>
              <a:rPr lang="en-US" sz="2000" dirty="0" err="1"/>
              <a:t>.Net</a:t>
            </a:r>
            <a:r>
              <a:rPr lang="en-US" sz="2000" dirty="0"/>
              <a:t> </a:t>
            </a:r>
            <a:r>
              <a:rPr lang="en-US" sz="2000" dirty="0" err="1"/>
              <a:t>BindingOperations</a:t>
            </a:r>
            <a:r>
              <a:rPr lang="en-US" sz="2000" dirty="0"/>
              <a:t> helper class:</a:t>
            </a:r>
            <a:br>
              <a:rPr lang="en-US" sz="2000" dirty="0"/>
            </a:br>
            <a:r>
              <a:rPr lang="en-US" sz="2000" dirty="0" err="1"/>
              <a:t>BindingOperations.EnableCollectionSynchronization</a:t>
            </a:r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13774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200" dirty="0"/>
              <a:t>Demo: </a:t>
            </a:r>
            <a:r>
              <a:rPr lang="en-US" sz="320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Update UI from worker thread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Interaction With Maps</a:t>
            </a:r>
            <a:endParaRPr lang="en-US" sz="200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473B124-0FD3-4C6A-8906-FB746B2107C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2660" b="12660"/>
          <a:stretch>
            <a:fillRect/>
          </a:stretch>
        </p:blipFill>
        <p:spPr>
          <a:xfrm>
            <a:off x="684213" y="654050"/>
            <a:ext cx="59436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615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491" y="3462606"/>
            <a:ext cx="3769222" cy="2900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7496"/>
            <a:ext cx="10826496" cy="369332"/>
          </a:xfrm>
        </p:spPr>
        <p:txBody>
          <a:bodyPr/>
          <a:lstStyle/>
          <a:p>
            <a:r>
              <a:rPr lang="en-US" dirty="0"/>
              <a:t>Add-in Styling to support Pro Themes and High Contrast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2752" y="1115491"/>
            <a:ext cx="10826496" cy="4990005"/>
          </a:xfrm>
        </p:spPr>
        <p:txBody>
          <a:bodyPr/>
          <a:lstStyle/>
          <a:p>
            <a:r>
              <a:rPr lang="en-US" dirty="0"/>
              <a:t>In order for your Add-ins to “blend” when the theme is toggled they must be styled correctly</a:t>
            </a:r>
          </a:p>
          <a:p>
            <a:pPr lvl="1"/>
            <a:r>
              <a:rPr lang="en-US" dirty="0"/>
              <a:t>Note: It is not required that your Add-ins “blend” with Pro though it is desirable in most cases</a:t>
            </a:r>
          </a:p>
          <a:p>
            <a:r>
              <a:rPr lang="en-US" dirty="0"/>
              <a:t>Dark/Light Theme: for graphics Pro switches between Images and </a:t>
            </a:r>
            <a:r>
              <a:rPr lang="en-US" dirty="0" err="1"/>
              <a:t>DarkImages</a:t>
            </a:r>
            <a:r>
              <a:rPr lang="en-US" dirty="0"/>
              <a:t> folders</a:t>
            </a:r>
          </a:p>
          <a:p>
            <a:r>
              <a:rPr lang="en-US" dirty="0"/>
              <a:t>XAML Style Guide: </a:t>
            </a:r>
            <a:r>
              <a:rPr lang="en-US" dirty="0">
                <a:hlinkClick r:id="rId3"/>
              </a:rPr>
              <a:t>https://github.com/Esri/arcgis-pro-sdk/wiki/proguide-style-guide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326" y="3462606"/>
            <a:ext cx="3582038" cy="287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0212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01651"/>
            <a:ext cx="10826496" cy="369332"/>
          </a:xfrm>
        </p:spPr>
        <p:txBody>
          <a:bodyPr/>
          <a:lstStyle/>
          <a:p>
            <a:r>
              <a:rPr lang="en-US" sz="28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Map Tool – Base class for interactions with Map Views</a:t>
            </a:r>
          </a:p>
          <a:p>
            <a:pPr lvl="1"/>
            <a:r>
              <a:rPr lang="en-US" sz="2400" dirty="0"/>
              <a:t>Map Tool used for Selection / Identify</a:t>
            </a:r>
          </a:p>
          <a:p>
            <a:r>
              <a:rPr lang="en-GB" sz="2800" dirty="0"/>
              <a:t>Advanced User Controls</a:t>
            </a:r>
          </a:p>
          <a:p>
            <a:pPr lvl="1"/>
            <a:r>
              <a:rPr lang="en-GB" sz="2000" dirty="0"/>
              <a:t>Use the MVVM (Model View </a:t>
            </a:r>
            <a:r>
              <a:rPr lang="en-GB" sz="2000" dirty="0" err="1"/>
              <a:t>ViewModel</a:t>
            </a:r>
            <a:r>
              <a:rPr lang="en-GB" sz="2000" dirty="0"/>
              <a:t>) Programming Pattern</a:t>
            </a:r>
          </a:p>
          <a:p>
            <a:r>
              <a:rPr lang="en-US" sz="2400" dirty="0"/>
              <a:t>MVVM key concepts</a:t>
            </a:r>
          </a:p>
          <a:p>
            <a:pPr lvl="1"/>
            <a:r>
              <a:rPr lang="en-US" sz="2000" dirty="0"/>
              <a:t>Databinding, </a:t>
            </a:r>
            <a:r>
              <a:rPr lang="en-US" sz="2000" dirty="0" err="1"/>
              <a:t>ICommand</a:t>
            </a:r>
            <a:r>
              <a:rPr lang="en-US" sz="2000" dirty="0"/>
              <a:t> Pattern, Multi threading considerations</a:t>
            </a:r>
          </a:p>
          <a:p>
            <a:pPr lvl="1"/>
            <a:r>
              <a:rPr lang="en-US" sz="2000" dirty="0"/>
              <a:t>Styling / themes</a:t>
            </a:r>
          </a:p>
          <a:p>
            <a:r>
              <a:rPr lang="en-US" sz="2400" dirty="0"/>
              <a:t>Creating Layouts &amp; Spatial Map Series using the ArcGIS Pro API</a:t>
            </a:r>
          </a:p>
          <a:p>
            <a:pPr lvl="1"/>
            <a:r>
              <a:rPr lang="en-US" sz="2000" dirty="0"/>
              <a:t>Using the Layout class to create a Page Layout</a:t>
            </a:r>
          </a:p>
          <a:p>
            <a:pPr lvl="1"/>
            <a:r>
              <a:rPr lang="en-US" sz="2000" dirty="0"/>
              <a:t>Using Layout Elements to provide Page Layout content.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6453004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Demo: </a:t>
            </a:r>
            <a:r>
              <a:rPr lang="en-US" sz="44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Dockpane</a:t>
            </a: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with </a:t>
            </a:r>
            <a:r>
              <a:rPr lang="en-US" sz="44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Esri</a:t>
            </a: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Styles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9ADD2-4EF7-4329-8A92-251FE91EF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Interacting With Maps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7892872-A86D-46A4-8E4A-19CF5283C4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tretch>
            <a:fillRect/>
          </a:stretch>
        </p:blipFill>
        <p:spPr>
          <a:xfrm>
            <a:off x="825581" y="520117"/>
            <a:ext cx="5660863" cy="5654180"/>
          </a:xfrm>
        </p:spPr>
      </p:pic>
    </p:spTree>
    <p:extLst>
      <p:ext uri="{BB962C8B-B14F-4D97-AF65-F5344CB8AC3E}">
        <p14:creationId xmlns:p14="http://schemas.microsoft.com/office/powerpoint/2010/main" val="122421086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372D0-F8ED-4605-8A08-F65D21CB21E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Creating Layouts using the ArcGIS Pro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96FF0-315A-4483-94F5-E8C63B5985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5422833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800" dirty="0"/>
              <a:t>What is a layout?</a:t>
            </a:r>
          </a:p>
          <a:p>
            <a:pPr lvl="1"/>
            <a:r>
              <a:rPr lang="en-US" sz="2600" dirty="0"/>
              <a:t>A page layout (aka layout) is a collection of one or more map elements organized on a virtual page designed for map printing.  </a:t>
            </a:r>
          </a:p>
          <a:p>
            <a:pPr lvl="1"/>
            <a:r>
              <a:rPr lang="en-US" sz="2600" dirty="0"/>
              <a:t>Layouts also include supporting elements, such as a title, a legend, and descriptive text.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79C820-F06F-4832-8E80-E96B74FC7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95" y="1408517"/>
            <a:ext cx="5422833" cy="513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4614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/>
              <a:t>Layout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Layout class represents a </a:t>
            </a:r>
            <a:br>
              <a:rPr lang="en-US" sz="2800" dirty="0"/>
            </a:br>
            <a:r>
              <a:rPr lang="en-US" sz="2800" dirty="0"/>
              <a:t>Page Layout in a Project</a:t>
            </a:r>
          </a:p>
          <a:p>
            <a:endParaRPr lang="en-US" sz="2800" dirty="0"/>
          </a:p>
          <a:p>
            <a:r>
              <a:rPr lang="en-US" sz="2800" dirty="0"/>
              <a:t>Created by using </a:t>
            </a:r>
            <a:br>
              <a:rPr lang="en-US" sz="2800" dirty="0"/>
            </a:br>
            <a:r>
              <a:rPr lang="en-US" sz="2800" dirty="0" err="1"/>
              <a:t>LayoutFactory.Instance.CreateLayout</a:t>
            </a:r>
            <a:r>
              <a:rPr lang="en-US" sz="2800" dirty="0"/>
              <a:t> </a:t>
            </a:r>
          </a:p>
          <a:p>
            <a:r>
              <a:rPr lang="en-US" sz="2800" dirty="0"/>
              <a:t>Layout Class provides access to basic layout properties</a:t>
            </a:r>
          </a:p>
          <a:p>
            <a:pPr lvl="1"/>
            <a:r>
              <a:rPr lang="en-US" sz="2800" dirty="0"/>
              <a:t>Page information (page dimensions like size, unit)</a:t>
            </a:r>
          </a:p>
          <a:p>
            <a:pPr lvl="1"/>
            <a:r>
              <a:rPr lang="en-US" sz="2800" dirty="0"/>
              <a:t>Layout Element management (add, delete elements like text, map)</a:t>
            </a:r>
          </a:p>
          <a:p>
            <a:pPr lvl="1"/>
            <a:r>
              <a:rPr lang="en-US" sz="2800" dirty="0"/>
              <a:t>Export methods</a:t>
            </a:r>
            <a:endParaRPr lang="en-US" sz="2400" dirty="0"/>
          </a:p>
          <a:p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17A6B-180C-40A0-A348-3381D3FB5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582" y="370571"/>
            <a:ext cx="4013179" cy="289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28517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9437"/>
            <a:ext cx="10826496" cy="626344"/>
          </a:xfrm>
        </p:spPr>
        <p:txBody>
          <a:bodyPr/>
          <a:lstStyle/>
          <a:p>
            <a:r>
              <a:rPr lang="en-US" sz="3600" dirty="0"/>
              <a:t>Layout Class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Pattern to create a new Layout </a:t>
            </a:r>
          </a:p>
          <a:p>
            <a:pPr lvl="1"/>
            <a:r>
              <a:rPr lang="en-US" sz="2800" dirty="0"/>
              <a:t>With page size, unit, and layout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963038" y="2541495"/>
            <a:ext cx="10272409" cy="244879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&gt;(() =&gt;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parameters: width, height, and unit (cm, inch)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Layout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LayoutFactory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Instance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.CreateLayout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(8.5, 11,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LinearUnit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lyt.SetName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("Layout sample");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return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lyt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45805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497959"/>
            <a:ext cx="10826496" cy="643018"/>
          </a:xfrm>
        </p:spPr>
        <p:txBody>
          <a:bodyPr/>
          <a:lstStyle/>
          <a:p>
            <a:r>
              <a:rPr lang="en-US" sz="3600" dirty="0"/>
              <a:t>Layout Elements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C0FEA4-C443-42D8-93F9-92D4ECB0C4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Page Layout contains Layout Elements</a:t>
            </a:r>
          </a:p>
          <a:p>
            <a:r>
              <a:rPr lang="en-US" sz="2800" dirty="0"/>
              <a:t>Created by using </a:t>
            </a:r>
            <a:r>
              <a:rPr lang="en-US" sz="2800" dirty="0" err="1"/>
              <a:t>LayoutElementFactory</a:t>
            </a:r>
            <a:r>
              <a:rPr lang="en-US" sz="2800" dirty="0"/>
              <a:t> </a:t>
            </a:r>
          </a:p>
          <a:p>
            <a:r>
              <a:rPr lang="en-US" sz="2800" dirty="0"/>
              <a:t>Layout Element Examples:</a:t>
            </a:r>
          </a:p>
          <a:p>
            <a:pPr lvl="1"/>
            <a:r>
              <a:rPr lang="en-US" sz="2400" dirty="0" err="1"/>
              <a:t>MapFrame</a:t>
            </a:r>
            <a:endParaRPr lang="en-US" sz="2400" dirty="0"/>
          </a:p>
          <a:p>
            <a:pPr lvl="1"/>
            <a:r>
              <a:rPr lang="en-US" sz="2400" dirty="0"/>
              <a:t>Legend</a:t>
            </a:r>
          </a:p>
          <a:p>
            <a:pPr lvl="1"/>
            <a:r>
              <a:rPr lang="en-US" sz="2400" dirty="0" err="1"/>
              <a:t>NorthArrow</a:t>
            </a:r>
            <a:endParaRPr lang="en-US" sz="2400" dirty="0"/>
          </a:p>
          <a:p>
            <a:pPr lvl="1"/>
            <a:r>
              <a:rPr lang="en-US" sz="2400" dirty="0" err="1"/>
              <a:t>PictureElement</a:t>
            </a:r>
            <a:endParaRPr lang="en-US" sz="2400" dirty="0"/>
          </a:p>
          <a:p>
            <a:pPr lvl="1"/>
            <a:r>
              <a:rPr lang="en-US" sz="2400" dirty="0" err="1"/>
              <a:t>ScaleBar</a:t>
            </a:r>
            <a:endParaRPr lang="en-US" sz="2400" dirty="0"/>
          </a:p>
          <a:p>
            <a:pPr lvl="1"/>
            <a:r>
              <a:rPr lang="en-US" sz="2400" dirty="0" err="1"/>
              <a:t>TextElement</a:t>
            </a:r>
            <a:endParaRPr lang="en-US" sz="2400" dirty="0"/>
          </a:p>
          <a:p>
            <a:pPr lvl="1"/>
            <a:r>
              <a:rPr lang="en-US" sz="2400" dirty="0" err="1"/>
              <a:t>TableFrame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BD17D6-113C-4F85-8164-8082D4A9C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533876"/>
            <a:ext cx="5839840" cy="412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4039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96" y="456047"/>
            <a:ext cx="10826496" cy="660653"/>
          </a:xfrm>
        </p:spPr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Using </a:t>
            </a:r>
            <a:r>
              <a:rPr lang="en-US" sz="2400" dirty="0" err="1"/>
              <a:t>LayoutElementFactory</a:t>
            </a:r>
            <a:r>
              <a:rPr lang="en-US" sz="2400" dirty="0"/>
              <a:t> class to create any Element</a:t>
            </a:r>
          </a:p>
          <a:p>
            <a:r>
              <a:rPr lang="en-US" sz="2400" dirty="0"/>
              <a:t>Example </a:t>
            </a:r>
            <a:r>
              <a:rPr lang="en-US" sz="2400" dirty="0" err="1"/>
              <a:t>MapFrame</a:t>
            </a:r>
            <a:r>
              <a:rPr lang="en-US" sz="2400" dirty="0"/>
              <a:t>:</a:t>
            </a:r>
          </a:p>
          <a:p>
            <a:pPr lvl="1"/>
            <a:r>
              <a:rPr lang="en-US" sz="2200" dirty="0"/>
              <a:t>Create </a:t>
            </a:r>
            <a:r>
              <a:rPr lang="en-US" sz="2200" dirty="0" err="1"/>
              <a:t>MapFrame</a:t>
            </a:r>
            <a:r>
              <a:rPr lang="en-US" sz="2200" dirty="0"/>
              <a:t> using </a:t>
            </a:r>
            <a:r>
              <a:rPr lang="en-US" sz="2200" dirty="0" err="1"/>
              <a:t>LayoutElementFactory.Instance.CreateMapFrame</a:t>
            </a:r>
            <a:endParaRPr lang="en-US" sz="2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383720" y="2910568"/>
            <a:ext cx="11327947" cy="337747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 // Create a new layout 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 Layout 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= 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LayoutFactory.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Instance.CreateLayout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layoutPage.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Width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,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                                                     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layoutPage.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Height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,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                                                     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layoutPage.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LinearUnit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 // Build envelope geometry for map frame placement: lower left / upper right </a:t>
            </a: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EnvelopeBuilder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(6.0, 8.5),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  </a:t>
            </a:r>
            <a:r>
              <a:rPr lang="en-US" alt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Coordinate2D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(8.0, 10.5));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 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// Create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MapFrame</a:t>
            </a:r>
            <a:r>
              <a:rPr lang="en-US" altLang="en-US" sz="1600" dirty="0">
                <a:solidFill>
                  <a:srgbClr val="066555"/>
                </a:solidFill>
                <a:latin typeface="Consolas" panose="020B0609020204030204" pitchFamily="49" charset="0"/>
              </a:rPr>
              <a:t> in a given layout showing the active map</a:t>
            </a:r>
            <a:endParaRPr lang="en-US" alt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=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 </a:t>
            </a:r>
            <a:r>
              <a:rPr lang="en-US" altLang="en-US" sz="1600" dirty="0" err="1">
                <a:solidFill>
                  <a:srgbClr val="066555"/>
                </a:solidFill>
                <a:latin typeface="Consolas" panose="020B0609020204030204" pitchFamily="49" charset="0"/>
              </a:rPr>
              <a:t>MapView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.Active.Map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  </a:t>
            </a:r>
            <a:r>
              <a:rPr lang="en-US" alt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mfElm.SetName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alt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"New Map Frame"</a:t>
            </a:r>
            <a:r>
              <a:rPr lang="en-US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731960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3C3C-E3BE-466E-B563-E1A93FC72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09568"/>
            <a:ext cx="10826496" cy="551410"/>
          </a:xfrm>
        </p:spPr>
        <p:txBody>
          <a:bodyPr/>
          <a:lstStyle/>
          <a:p>
            <a:r>
              <a:rPr lang="en-US" sz="2800" dirty="0"/>
              <a:t>Layout Element Placement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298CC46-59F6-4FDA-84C8-3A120CA8FE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Element Layout Coordinate:</a:t>
            </a:r>
          </a:p>
          <a:p>
            <a:pPr lvl="1"/>
            <a:r>
              <a:rPr lang="en-US" dirty="0"/>
              <a:t>Origin is lower left corner</a:t>
            </a:r>
          </a:p>
          <a:p>
            <a:pPr lvl="1"/>
            <a:r>
              <a:rPr lang="en-US" dirty="0"/>
              <a:t>Units (inch, centimeter) is parameter specified</a:t>
            </a:r>
            <a:br>
              <a:rPr lang="en-US" dirty="0"/>
            </a:br>
            <a:r>
              <a:rPr lang="en-US" dirty="0"/>
              <a:t>when layout is created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3FF6B5-F7F6-4E57-B57E-736F9CCD3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479" y="386444"/>
            <a:ext cx="5108642" cy="62207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F677C-887E-472D-850A-A7F1CCC18377}"/>
              </a:ext>
            </a:extLst>
          </p:cNvPr>
          <p:cNvSpPr/>
          <p:nvPr/>
        </p:nvSpPr>
        <p:spPr bwMode="auto">
          <a:xfrm>
            <a:off x="545318" y="2949031"/>
            <a:ext cx="5582952" cy="239107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Build envelope geometry for map frame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specify </a:t>
            </a:r>
            <a:r>
              <a:rPr lang="en-US" altLang="en-US" sz="1400" dirty="0">
                <a:solidFill>
                  <a:srgbClr val="066555"/>
                </a:solidFill>
                <a:latin typeface="Consolas" panose="020B0609020204030204" pitchFamily="49" charset="0"/>
              </a:rPr>
              <a:t>lower left / upper right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Envelope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EnvelopeBuilder.CreateEnvelope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			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Coordinate2D(4.0, 4.5),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		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Coordinate2D(8.0, 10.5));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 Add map frame to layout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mfElm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Instance.CreateMapFrame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mf_env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map);</a:t>
            </a:r>
            <a:endParaRPr lang="en-US" altLang="en-US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412C7A-7BD7-47D9-A53F-294044C6BEFE}"/>
              </a:ext>
            </a:extLst>
          </p:cNvPr>
          <p:cNvSpPr/>
          <p:nvPr/>
        </p:nvSpPr>
        <p:spPr bwMode="auto">
          <a:xfrm rot="20948900">
            <a:off x="5691716" y="3235878"/>
            <a:ext cx="3172328" cy="483577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623251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51DB-B051-4281-AF9B-57F2B2DC8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16" y="371792"/>
            <a:ext cx="10826496" cy="666029"/>
          </a:xfrm>
        </p:spPr>
        <p:txBody>
          <a:bodyPr/>
          <a:lstStyle/>
          <a:p>
            <a:r>
              <a:rPr lang="en-US" sz="3600" dirty="0"/>
              <a:t>Layout Element Creation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95857-071C-45A7-9F51-F41018CEF4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B65833-EA80-44F5-BA0C-CBAEC2988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83109"/>
              </p:ext>
            </p:extLst>
          </p:nvPr>
        </p:nvGraphicFramePr>
        <p:xfrm>
          <a:off x="616016" y="1476451"/>
          <a:ext cx="8493907" cy="3566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72954">
                  <a:extLst>
                    <a:ext uri="{9D8B030D-6E8A-4147-A177-3AD203B41FA5}">
                      <a16:colId xmlns:a16="http://schemas.microsoft.com/office/drawing/2014/main" val="1405599748"/>
                    </a:ext>
                  </a:extLst>
                </a:gridCol>
                <a:gridCol w="6320953">
                  <a:extLst>
                    <a:ext uri="{9D8B030D-6E8A-4147-A177-3AD203B41FA5}">
                      <a16:colId xmlns:a16="http://schemas.microsoft.com/office/drawing/2014/main" val="1734326704"/>
                    </a:ext>
                  </a:extLst>
                </a:gridCol>
              </a:tblGrid>
              <a:tr h="283682">
                <a:tc>
                  <a:txBody>
                    <a:bodyPr/>
                    <a:lstStyle/>
                    <a:p>
                      <a:r>
                        <a:rPr lang="en-US" sz="2000" dirty="0"/>
                        <a:t>Layout 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Method to create Layout Element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84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MapFrame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LayoutElementFactory.Instance.CreateMapFrame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253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Legend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LayoutElementFactory.Instance.CreateLegend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0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NorthArrow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LayoutElementFactory.Instance.CreateNorthArrow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413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PictureElement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LayoutElementFactory.Instance.CreatePictureElement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97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ScaleBar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LayoutElementFactory.Instance.CreateScaleBar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32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TextElement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LayoutElementFactory.Instance.CreateTextElement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114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TableFrame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LayoutElementFactory.Instance.CreateTableFrame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77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160562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31521F3-2C51-4090-8CFA-F5AD3BAAD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029" y="4273774"/>
            <a:ext cx="2905146" cy="18431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1813EE-ED6A-4032-86A6-BA06DFBDB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6551" y="2510153"/>
            <a:ext cx="685805" cy="7096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DEBF55-3594-47BD-AB55-235323E24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4467" y="3511293"/>
            <a:ext cx="1690700" cy="32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94132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 – Create a Layout with code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2F8517A-13A2-4AE3-968A-2FD0AEA290B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9533" b="9533"/>
          <a:stretch>
            <a:fillRect/>
          </a:stretch>
        </p:blipFill>
        <p:spPr>
          <a:xfrm>
            <a:off x="655638" y="1757363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49182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43110"/>
            <a:ext cx="10826496" cy="369332"/>
          </a:xfrm>
        </p:spPr>
        <p:txBody>
          <a:bodyPr/>
          <a:lstStyle/>
          <a:p>
            <a:r>
              <a:rPr lang="en-US" sz="3600" dirty="0"/>
              <a:t>Layout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9664" y="1149990"/>
            <a:ext cx="10826496" cy="4990005"/>
          </a:xfrm>
        </p:spPr>
        <p:txBody>
          <a:bodyPr/>
          <a:lstStyle/>
          <a:p>
            <a:r>
              <a:rPr lang="en-US" sz="3200" dirty="0"/>
              <a:t>What is a Spatial Map Series?</a:t>
            </a:r>
          </a:p>
          <a:p>
            <a:pPr lvl="1"/>
            <a:r>
              <a:rPr lang="en-US" sz="2800" dirty="0"/>
              <a:t>Collection of map pages built from a single layout that represents a geographic area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r>
              <a:rPr lang="en-US" sz="2600" dirty="0"/>
              <a:t>Using one layout, we create a map</a:t>
            </a:r>
            <a:br>
              <a:rPr lang="en-US" sz="2600" dirty="0"/>
            </a:br>
            <a:r>
              <a:rPr lang="en-US" sz="2600" dirty="0"/>
              <a:t>page for each row of an index layer</a:t>
            </a:r>
            <a:br>
              <a:rPr lang="en-US" sz="2600" dirty="0"/>
            </a:br>
            <a:r>
              <a:rPr lang="en-US" sz="2600" dirty="0"/>
              <a:t>(i.e. grid index)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A857F73-B329-48D2-B6E2-B7F6CB984F73}"/>
              </a:ext>
            </a:extLst>
          </p:cNvPr>
          <p:cNvGrpSpPr/>
          <p:nvPr/>
        </p:nvGrpSpPr>
        <p:grpSpPr>
          <a:xfrm>
            <a:off x="1119165" y="2831490"/>
            <a:ext cx="4765390" cy="2450952"/>
            <a:chOff x="1016000" y="2959100"/>
            <a:chExt cx="4765390" cy="2450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54B35CE-D8C2-4631-B78B-0E9846BA9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009" y="3048147"/>
              <a:ext cx="4552381" cy="2361905"/>
            </a:xfrm>
            <a:prstGeom prst="rect">
              <a:avLst/>
            </a:prstGeom>
          </p:spPr>
        </p:pic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CDABF15F-6EA9-4568-AA61-6D3952EC7D4C}"/>
                </a:ext>
              </a:extLst>
            </p:cNvPr>
            <p:cNvSpPr/>
            <p:nvPr/>
          </p:nvSpPr>
          <p:spPr bwMode="auto">
            <a:xfrm>
              <a:off x="39370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BA358E93-C825-4012-BE2A-DFF4DD73149B}"/>
                </a:ext>
              </a:extLst>
            </p:cNvPr>
            <p:cNvSpPr/>
            <p:nvPr/>
          </p:nvSpPr>
          <p:spPr bwMode="auto">
            <a:xfrm>
              <a:off x="28829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66683042-905B-445D-9903-EE600624A0E3}"/>
                </a:ext>
              </a:extLst>
            </p:cNvPr>
            <p:cNvSpPr/>
            <p:nvPr/>
          </p:nvSpPr>
          <p:spPr bwMode="auto">
            <a:xfrm>
              <a:off x="2032000" y="4355952"/>
              <a:ext cx="304800" cy="317648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E0AFD8A-AB2C-473E-A8F2-2C036C40EC01}"/>
                </a:ext>
              </a:extLst>
            </p:cNvPr>
            <p:cNvSpPr txBox="1"/>
            <p:nvPr/>
          </p:nvSpPr>
          <p:spPr>
            <a:xfrm>
              <a:off x="1016000" y="3517900"/>
              <a:ext cx="1016000" cy="29210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l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Layout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2D8F26-7FC9-4319-8B7C-C7A4C84BC911}"/>
                </a:ext>
              </a:extLst>
            </p:cNvPr>
            <p:cNvSpPr txBox="1"/>
            <p:nvPr/>
          </p:nvSpPr>
          <p:spPr>
            <a:xfrm>
              <a:off x="2108200" y="3886200"/>
              <a:ext cx="1016000" cy="29210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Data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1F6C61-6488-4064-BAD9-3F125A04D31A}"/>
                </a:ext>
              </a:extLst>
            </p:cNvPr>
            <p:cNvSpPr txBox="1"/>
            <p:nvPr/>
          </p:nvSpPr>
          <p:spPr>
            <a:xfrm>
              <a:off x="3022598" y="3416299"/>
              <a:ext cx="1016001" cy="55906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/>
              <a:r>
                <a:rPr lang="en-US" sz="2400" b="1" dirty="0">
                  <a:ea typeface="+mn-ea"/>
                  <a:cs typeface="+mn-cs"/>
                </a:rPr>
                <a:t>Index</a:t>
              </a:r>
              <a:br>
                <a:rPr lang="en-US" sz="2400" b="1" dirty="0">
                  <a:ea typeface="+mn-ea"/>
                  <a:cs typeface="+mn-cs"/>
                </a:rPr>
              </a:br>
              <a:r>
                <a:rPr lang="en-US" sz="2400" b="1" dirty="0">
                  <a:ea typeface="+mn-ea"/>
                  <a:cs typeface="+mn-cs"/>
                </a:rPr>
                <a:t>Layer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69CC8A-FABB-4000-BC08-8ABB6B97290A}"/>
                </a:ext>
              </a:extLst>
            </p:cNvPr>
            <p:cNvSpPr txBox="1"/>
            <p:nvPr/>
          </p:nvSpPr>
          <p:spPr>
            <a:xfrm>
              <a:off x="4140200" y="2959100"/>
              <a:ext cx="1603090" cy="38141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algn="ctr" eaLnBrk="0" hangingPunct="0">
                <a:lnSpc>
                  <a:spcPts val="1800"/>
                </a:lnSpc>
              </a:pPr>
              <a:r>
                <a:rPr lang="en-US" sz="2400" b="1" dirty="0">
                  <a:ea typeface="+mn-ea"/>
                  <a:cs typeface="+mn-cs"/>
                </a:rPr>
                <a:t>Map Pages</a:t>
              </a: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E900ECB9-746B-4C3D-93F3-35B2E7E25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111" y="2558972"/>
            <a:ext cx="3981187" cy="408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3247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857137-D925-4583-A5A8-7AE4F86CC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Interaction (</a:t>
            </a:r>
            <a:r>
              <a:rPr lang="en-US" dirty="0" err="1"/>
              <a:t>MapTool</a:t>
            </a:r>
            <a:r>
              <a:rPr lang="en-US" dirty="0"/>
              <a:t>) displays results in Advanced UI (MVVM)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BB2328-AD51-494E-8C6B-9B2C0FFA78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87A929-9688-46A7-8519-35556CF4C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1" y="1222588"/>
            <a:ext cx="8432236" cy="5318889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D9683B2-FD7F-4F25-8A86-AF017197A06C}"/>
              </a:ext>
            </a:extLst>
          </p:cNvPr>
          <p:cNvSpPr/>
          <p:nvPr/>
        </p:nvSpPr>
        <p:spPr bwMode="auto">
          <a:xfrm rot="11707841">
            <a:off x="3883111" y="3640243"/>
            <a:ext cx="1163034" cy="483577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1835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56" y="468994"/>
            <a:ext cx="10826496" cy="640423"/>
          </a:xfrm>
        </p:spPr>
        <p:txBody>
          <a:bodyPr anchor="t"/>
          <a:lstStyle/>
          <a:p>
            <a:r>
              <a:rPr lang="en-US" sz="3600" dirty="0" err="1"/>
              <a:t>SpatialMapSeries</a:t>
            </a:r>
            <a:r>
              <a:rPr lang="en-US" sz="3600" dirty="0"/>
              <a:t> class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2752" y="1399001"/>
            <a:ext cx="10826496" cy="4990005"/>
          </a:xfrm>
        </p:spPr>
        <p:txBody>
          <a:bodyPr/>
          <a:lstStyle/>
          <a:p>
            <a:r>
              <a:rPr lang="en-US" sz="2400" dirty="0"/>
              <a:t>Creating a </a:t>
            </a:r>
            <a:r>
              <a:rPr lang="en-US" sz="2400" dirty="0" err="1"/>
              <a:t>SpatialMapSeries</a:t>
            </a:r>
            <a:endParaRPr lang="en-US" sz="2400" dirty="0"/>
          </a:p>
          <a:p>
            <a:pPr lvl="1"/>
            <a:r>
              <a:rPr lang="en-US" sz="2000" dirty="0"/>
              <a:t>Use </a:t>
            </a:r>
            <a:r>
              <a:rPr lang="en-US" sz="2000" dirty="0" err="1"/>
              <a:t>MapSeries.CreateSpatialMapSeries</a:t>
            </a:r>
            <a:r>
              <a:rPr lang="en-US" sz="2000" dirty="0"/>
              <a:t> for a given layout</a:t>
            </a:r>
          </a:p>
          <a:p>
            <a:pPr lvl="2"/>
            <a:r>
              <a:rPr lang="en-US" sz="1800" dirty="0"/>
              <a:t>Specify the index layer (i.e. grid index) </a:t>
            </a:r>
          </a:p>
          <a:p>
            <a:pPr lvl="2"/>
            <a:r>
              <a:rPr lang="en-US" sz="1800" dirty="0"/>
              <a:t>Specify the attribute column in the Index Layer used as Map Series title for each page</a:t>
            </a:r>
          </a:p>
          <a:p>
            <a:r>
              <a:rPr lang="en-US" sz="2400" dirty="0"/>
              <a:t>Enable the </a:t>
            </a:r>
            <a:r>
              <a:rPr lang="en-US" sz="2400" dirty="0" err="1"/>
              <a:t>SpatialMapSeries</a:t>
            </a:r>
            <a:endParaRPr lang="en-US" sz="2400" dirty="0"/>
          </a:p>
          <a:p>
            <a:pPr lvl="1"/>
            <a:r>
              <a:rPr lang="en-US" sz="2000" dirty="0"/>
              <a:t>Specify a </a:t>
            </a:r>
            <a:r>
              <a:rPr lang="en-US" sz="2000" dirty="0" err="1"/>
              <a:t>SortField</a:t>
            </a:r>
            <a:r>
              <a:rPr lang="en-US" sz="2000" dirty="0"/>
              <a:t> (index layer attribute) to uniquely define each page in the series</a:t>
            </a:r>
          </a:p>
          <a:p>
            <a:pPr lvl="1"/>
            <a:r>
              <a:rPr lang="en-US" sz="2000" dirty="0"/>
              <a:t>Call </a:t>
            </a:r>
            <a:r>
              <a:rPr lang="en-US" sz="2000" dirty="0" err="1"/>
              <a:t>layout.SetMapSeries</a:t>
            </a:r>
            <a:r>
              <a:rPr lang="en-US" sz="2000" dirty="0"/>
              <a:t>(</a:t>
            </a:r>
            <a:r>
              <a:rPr lang="en-US" sz="2000" dirty="0" err="1"/>
              <a:t>mapSeries</a:t>
            </a:r>
            <a:r>
              <a:rPr lang="en-US" sz="2000" dirty="0"/>
              <a:t>) supplying the created </a:t>
            </a:r>
            <a:r>
              <a:rPr lang="en-US" sz="2000" dirty="0" err="1"/>
              <a:t>SpatialMapSeries</a:t>
            </a:r>
            <a:endParaRPr lang="en-US" sz="2000" dirty="0"/>
          </a:p>
          <a:p>
            <a:r>
              <a:rPr lang="en-US" sz="2400" dirty="0"/>
              <a:t>Control the Layout View</a:t>
            </a:r>
          </a:p>
          <a:p>
            <a:pPr lvl="1"/>
            <a:r>
              <a:rPr lang="en-US" sz="2000" dirty="0" err="1"/>
              <a:t>SpatialMapSeries</a:t>
            </a:r>
            <a:r>
              <a:rPr lang="en-US" sz="2000" dirty="0"/>
              <a:t> implements </a:t>
            </a:r>
            <a:r>
              <a:rPr lang="en-US" sz="2000" dirty="0" err="1"/>
              <a:t>MapSeries</a:t>
            </a:r>
            <a:r>
              <a:rPr lang="en-US" sz="2000" dirty="0"/>
              <a:t> which controls the map series page displayed in the layout view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0001266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64139"/>
            <a:ext cx="10826496" cy="683719"/>
          </a:xfrm>
        </p:spPr>
        <p:txBody>
          <a:bodyPr/>
          <a:lstStyle/>
          <a:p>
            <a:r>
              <a:rPr lang="en-US" sz="3600" dirty="0"/>
              <a:t>Layout: Enable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Sample snippet to create a map series for a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B1FC7A-C7ED-4DC3-BDED-8FF2B48F4A6B}"/>
              </a:ext>
            </a:extLst>
          </p:cNvPr>
          <p:cNvSpPr/>
          <p:nvPr/>
        </p:nvSpPr>
        <p:spPr bwMode="auto">
          <a:xfrm>
            <a:off x="489858" y="1992340"/>
            <a:ext cx="11434082" cy="306135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// Define the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SpatialMapSeries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s-E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s-ES" sz="20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s-E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Get</a:t>
            </a:r>
            <a:r>
              <a:rPr lang="es-E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s-E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the</a:t>
            </a:r>
            <a:r>
              <a:rPr lang="es-E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s-E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index</a:t>
            </a:r>
            <a:r>
              <a:rPr lang="es-E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s-E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layer</a:t>
            </a:r>
            <a:endParaRPr lang="es-E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indexLayer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GetFeatureLayer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(map,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RailroadMaps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mapSeries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MapSeries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.CreateSpatialMapSeries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indexLayer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ServiceAreaName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mapSeries.SortField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SeqId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layout.SetMapSeries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mapSeries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37105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0DBD-9D23-46CA-A5FA-36581E3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744" y="416545"/>
            <a:ext cx="10826496" cy="369332"/>
          </a:xfrm>
        </p:spPr>
        <p:txBody>
          <a:bodyPr/>
          <a:lstStyle/>
          <a:p>
            <a:r>
              <a:rPr lang="en-US" sz="3600" dirty="0"/>
              <a:t>Layout Creation using a Spatial Map Series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5028-5D3E-4532-94FA-047A0B6006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Spatial Map Series used in the next demo</a:t>
            </a:r>
          </a:p>
          <a:p>
            <a:pPr lvl="1"/>
            <a:r>
              <a:rPr lang="en-US" sz="2000" dirty="0"/>
              <a:t>Collection of ‘service area’ map pages built from a single layout that follow the course of railroad tracks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A52633-3ED4-4518-AF5F-8F0019129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461" y="5434457"/>
            <a:ext cx="4350304" cy="7593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4CD5F2-1B83-410F-872C-F48498CC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526" y="2839354"/>
            <a:ext cx="3564279" cy="24546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ECBAFE-34DA-4ACE-8C6F-BF32035BD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610" y="2554470"/>
            <a:ext cx="2909524" cy="20428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F5DAB0-15EF-4E1A-B5C0-44AA1C78C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625" y="3188267"/>
            <a:ext cx="2909524" cy="2057143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D1FB674-50F0-4259-A0C2-622390BB4506}"/>
              </a:ext>
            </a:extLst>
          </p:cNvPr>
          <p:cNvSpPr/>
          <p:nvPr/>
        </p:nvSpPr>
        <p:spPr bwMode="auto">
          <a:xfrm>
            <a:off x="4668557" y="3613601"/>
            <a:ext cx="1011677" cy="680936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11D70A5-2951-4E05-9224-393539C842AC}"/>
              </a:ext>
            </a:extLst>
          </p:cNvPr>
          <p:cNvGrpSpPr/>
          <p:nvPr/>
        </p:nvGrpSpPr>
        <p:grpSpPr>
          <a:xfrm>
            <a:off x="8456316" y="4002018"/>
            <a:ext cx="3366724" cy="2519105"/>
            <a:chOff x="3186476" y="1367095"/>
            <a:chExt cx="3366724" cy="251910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11A8308-6086-4407-B885-670E6BB06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6476" y="1367095"/>
              <a:ext cx="2909524" cy="206190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6AC2CF8-C6E3-4671-984C-13915B55C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38876" y="1519495"/>
              <a:ext cx="2909524" cy="20619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AE233F4-2C09-4DBA-8320-8A98142CD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91276" y="1671895"/>
              <a:ext cx="2909524" cy="206190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0C005E-763A-4B6A-93FB-58ECAEECF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3676" y="1824295"/>
              <a:ext cx="2909524" cy="20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8834654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dirty="0"/>
              <a:t>Demo – Layout with Map Series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Layout Map Series Data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0CC66A-9D21-49F8-9F1F-F33C2CBFC2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466B9D-23A8-4A58-8610-F81D6BDFE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80" y="1132185"/>
            <a:ext cx="6295920" cy="43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2828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26307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304800" y="957041"/>
          <a:ext cx="11709399" cy="5655672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48318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06720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Tue, Mar 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Pro Customization with focus on DAML and Customization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Beginning Editing with Focus on </a:t>
                      </a:r>
                      <a:r>
                        <a:rPr lang="en-US" sz="1600" u="none" strike="noStrike" dirty="0" err="1">
                          <a:effectLst/>
                        </a:rPr>
                        <a:t>EditOperation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Wed, Mar 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Understanding the CIM, a Guide for Developers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Intermediate Pro Customization with focus on Mapping and Layout APIs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Intermediate Editing with Focus on UI Customizations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Thu, Mar 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effectLst/>
                        </a:rPr>
                        <a:t>9:00 am – 10:00 am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Understanding Feature Services, a Guide for Developers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effectLst/>
                        </a:rPr>
                        <a:t>Primrose C-D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San Jacinto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1:00 pm –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An Overview of the Geodatabase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82474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Pro Customization with focus on Categories and Custom Settings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Smoketree</a:t>
                      </a:r>
                      <a:r>
                        <a:rPr lang="en-US" sz="1600" u="none" strike="noStrike" dirty="0">
                          <a:effectLst/>
                        </a:rPr>
                        <a:t> A-E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Fri, Mar 08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8:30 am –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Editing with Focus on Edit Operations, Transaction Types, and Events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Mesquite 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Demonstrating Pro Extensibility with Add-Ins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87882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 err="1"/>
              <a:t>MapTool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/>
              <a:t>Base class representing a tool to perform interactive operations with a </a:t>
            </a:r>
            <a:r>
              <a:rPr lang="en-US" sz="2800" dirty="0" err="1"/>
              <a:t>MapView</a:t>
            </a:r>
            <a:r>
              <a:rPr lang="en-US" sz="2800" dirty="0"/>
              <a:t>.</a:t>
            </a:r>
          </a:p>
          <a:p>
            <a:r>
              <a:rPr lang="en-US" sz="2800" dirty="0"/>
              <a:t>Used to create custom tools for</a:t>
            </a:r>
          </a:p>
          <a:p>
            <a:pPr lvl="1"/>
            <a:r>
              <a:rPr lang="en-US" sz="2600" dirty="0"/>
              <a:t>Selection, Identify, Editing</a:t>
            </a:r>
          </a:p>
          <a:p>
            <a:r>
              <a:rPr lang="en-US" sz="2800" dirty="0"/>
              <a:t>Provides virtual methods for Keyboard and Mouse Events</a:t>
            </a:r>
          </a:p>
          <a:p>
            <a:r>
              <a:rPr lang="en-US" sz="2800" dirty="0"/>
              <a:t>Provides properties to set default behavior of left-click to create a sketch.</a:t>
            </a:r>
          </a:p>
          <a:p>
            <a:pPr lvl="1"/>
            <a:r>
              <a:rPr lang="en-US" sz="2400" dirty="0"/>
              <a:t>Virtual </a:t>
            </a:r>
            <a:r>
              <a:rPr lang="en-US" sz="2400" dirty="0" err="1"/>
              <a:t>SketchComplete</a:t>
            </a:r>
            <a:r>
              <a:rPr lang="en-US" sz="2400" dirty="0"/>
              <a:t> and </a:t>
            </a:r>
          </a:p>
          <a:p>
            <a:pPr lvl="1"/>
            <a:r>
              <a:rPr lang="en-US" sz="2400" dirty="0" err="1"/>
              <a:t>SketchCancelled</a:t>
            </a:r>
            <a:r>
              <a:rPr lang="en-US" sz="2400" dirty="0"/>
              <a:t> methods.</a:t>
            </a:r>
          </a:p>
          <a:p>
            <a:pPr lvl="1"/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7354615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MapTool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C5661B-AEC2-468A-AF70-00C0A68C099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“ArcGIS Pro Map Tool” item template to generate all needed code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966971" y="1966842"/>
            <a:ext cx="9818659" cy="418830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MapTool1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chemeClr val="accent1"/>
                </a:solidFill>
                <a:latin typeface="Consolas" panose="020B0609020204030204" pitchFamily="49" charset="0"/>
              </a:rPr>
              <a:t>MapTool</a:t>
            </a:r>
            <a:endParaRPr lang="en-US" dirty="0">
              <a:solidFill>
                <a:schemeClr val="accent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MapTool1()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 …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170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Callbacks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Callback with sketch geometry occurs after sketching completes</a:t>
            </a:r>
          </a:p>
          <a:p>
            <a:pPr lvl="1"/>
            <a:r>
              <a:rPr lang="en-US" dirty="0"/>
              <a:t>No need to Rubber-band “feedback” via Mouse Move, etc. as with </a:t>
            </a:r>
            <a:r>
              <a:rPr lang="en-US" dirty="0" err="1"/>
              <a:t>ArcObjects</a:t>
            </a:r>
            <a:endParaRPr lang="en-US" dirty="0"/>
          </a:p>
          <a:p>
            <a:pPr lvl="1"/>
            <a:r>
              <a:rPr lang="en-US" dirty="0"/>
              <a:t>Sketch geometry is parameter of the callback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010666" y="2692991"/>
            <a:ext cx="10087561" cy="373214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MapTool1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MapTool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…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On sketch completion select the intersecting features and zoom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//select features that intersect the sketch geometry 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selection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MapView.Active.SelectFeatures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//zoom to selection  (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are the feature layers with selections)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MapView.Active.ZoomToAsync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selection.Select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TimeSpan.FromSeconds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(1.5),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});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9934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Demo: Create a MapTool using MapTool Item Template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8F15EC-3127-4BDD-8E91-E04DB7CD74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Item Template</a:t>
            </a:r>
          </a:p>
        </p:txBody>
      </p:sp>
      <p:pic>
        <p:nvPicPr>
          <p:cNvPr id="10" name="Picture 2" descr="C:\Users\wolf2125\AppData\Local\Temp\SNAGHTML114aa3b.PNG">
            <a:extLst>
              <a:ext uri="{FF2B5EF4-FFF2-40B4-BE49-F238E27FC236}">
                <a16:creationId xmlns:a16="http://schemas.microsoft.com/office/drawing/2014/main" id="{7DC765CD-81CE-460E-BD59-8BBA4CC6C7C0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6" b="924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48340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567594"/>
          </a:xfrm>
        </p:spPr>
        <p:txBody>
          <a:bodyPr/>
          <a:lstStyle/>
          <a:p>
            <a:r>
              <a:rPr lang="en-GB" sz="3200" dirty="0"/>
              <a:t>Advanced User Controls in Add-ins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400" dirty="0"/>
              <a:t>Advanced Framework elements such as:</a:t>
            </a:r>
          </a:p>
          <a:p>
            <a:pPr lvl="1"/>
            <a:r>
              <a:rPr lang="en-US" sz="2000" dirty="0" err="1"/>
              <a:t>Dockpane</a:t>
            </a:r>
            <a:endParaRPr lang="en-US" sz="2000" dirty="0"/>
          </a:p>
          <a:p>
            <a:pPr lvl="1"/>
            <a:r>
              <a:rPr lang="en-US" sz="2000" dirty="0"/>
              <a:t>Pane</a:t>
            </a:r>
          </a:p>
          <a:p>
            <a:pPr lvl="1"/>
            <a:r>
              <a:rPr lang="en-US" sz="2000" dirty="0"/>
              <a:t>Custom Control</a:t>
            </a:r>
          </a:p>
          <a:p>
            <a:pPr lvl="1"/>
            <a:r>
              <a:rPr lang="en-US" sz="2000" dirty="0"/>
              <a:t>Embeddable Control</a:t>
            </a:r>
          </a:p>
          <a:p>
            <a:pPr lvl="1"/>
            <a:r>
              <a:rPr lang="en-US" sz="2000" dirty="0"/>
              <a:t>Property Page </a:t>
            </a:r>
          </a:p>
          <a:p>
            <a:pPr lvl="1"/>
            <a:endParaRPr lang="en-US" sz="2000" dirty="0"/>
          </a:p>
          <a:p>
            <a:r>
              <a:rPr lang="en-US" sz="2400" dirty="0"/>
              <a:t>All Use MVVM Pattern</a:t>
            </a:r>
          </a:p>
          <a:p>
            <a:pPr lvl="1"/>
            <a:r>
              <a:rPr lang="en-US" sz="2200" dirty="0"/>
              <a:t>Model-View-</a:t>
            </a:r>
            <a:r>
              <a:rPr lang="en-US" sz="2200" dirty="0" err="1"/>
              <a:t>ViewModel</a:t>
            </a:r>
            <a:endParaRPr lang="en-US" sz="22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3B820C-C66A-432F-902A-A9763923A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281" y="1844345"/>
            <a:ext cx="7153050" cy="45120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036959-27A6-470B-947C-22C078795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119" y="1337883"/>
            <a:ext cx="40576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14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MVVM Implementation in Add-ins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MVVM implementation in Add-ins follows the</a:t>
            </a:r>
            <a:br>
              <a:rPr lang="en-US" sz="2400" dirty="0"/>
            </a:br>
            <a:r>
              <a:rPr lang="en-US" sz="2400" dirty="0"/>
              <a:t>same Pattern used in WPF / 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000" dirty="0"/>
              <a:t>Model: Classes that represent the data consumed by the app (optional for Pro SDK)</a:t>
            </a:r>
          </a:p>
          <a:p>
            <a:pPr lvl="1"/>
            <a:r>
              <a:rPr lang="en-US" sz="2000" dirty="0"/>
              <a:t>View: User interface (UI) implemented as a WPF </a:t>
            </a:r>
            <a:r>
              <a:rPr lang="en-US" sz="2000" dirty="0" err="1"/>
              <a:t>UserControl</a:t>
            </a:r>
            <a:r>
              <a:rPr lang="en-US" sz="2000" dirty="0"/>
              <a:t> using XAML, declared in </a:t>
            </a:r>
            <a:r>
              <a:rPr lang="en-US" sz="2000" dirty="0" err="1"/>
              <a:t>config.daml</a:t>
            </a:r>
            <a:r>
              <a:rPr lang="en-US" sz="2000" dirty="0"/>
              <a:t>.</a:t>
            </a:r>
          </a:p>
          <a:p>
            <a:pPr lvl="1"/>
            <a:r>
              <a:rPr lang="en-US" sz="2000" dirty="0" err="1"/>
              <a:t>ViewModel</a:t>
            </a:r>
            <a:r>
              <a:rPr lang="en-US" sz="2000" dirty="0"/>
              <a:t>: Classes that wrap data (coming from a model) and provide business logic for the UI (views), declared in </a:t>
            </a:r>
            <a:r>
              <a:rPr lang="en-US" sz="2000" dirty="0" err="1"/>
              <a:t>config.daml</a:t>
            </a:r>
            <a:r>
              <a:rPr lang="en-US" sz="2000" dirty="0"/>
              <a:t>.</a:t>
            </a:r>
          </a:p>
          <a:p>
            <a:r>
              <a:rPr lang="en-US" sz="2400" dirty="0"/>
              <a:t>Implement your Add-in UI just as you implement a </a:t>
            </a:r>
            <a:r>
              <a:rPr lang="en-US" sz="2400" dirty="0" err="1"/>
              <a:t>UserControl</a:t>
            </a:r>
            <a:r>
              <a:rPr lang="en-US" sz="2400" dirty="0"/>
              <a:t> in WPF/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000" dirty="0"/>
              <a:t>You can use many available online WPF MVVM snippets</a:t>
            </a:r>
          </a:p>
          <a:p>
            <a:r>
              <a:rPr lang="en-US" sz="2200" dirty="0"/>
              <a:t>Differences in MVVM for Add-ins versus WPF applications:</a:t>
            </a:r>
          </a:p>
          <a:p>
            <a:pPr lvl="1"/>
            <a:r>
              <a:rPr lang="en-US" sz="2000" dirty="0"/>
              <a:t>Multi-threading considerations</a:t>
            </a:r>
          </a:p>
          <a:p>
            <a:pPr lvl="1"/>
            <a:r>
              <a:rPr lang="en-US" sz="2000" dirty="0"/>
              <a:t>ArcGIS Pro Styling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280595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1916</Words>
  <Application>Microsoft Office PowerPoint</Application>
  <PresentationFormat>Widescreen</PresentationFormat>
  <Paragraphs>383</Paragraphs>
  <Slides>35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ＭＳ Ｐゴシック</vt:lpstr>
      <vt:lpstr>Arial</vt:lpstr>
      <vt:lpstr>Avenir LT Std 55 Roman</vt:lpstr>
      <vt:lpstr>Avenir LT Std 65 Medium</vt:lpstr>
      <vt:lpstr>Calibri</vt:lpstr>
      <vt:lpstr>Consolas</vt:lpstr>
      <vt:lpstr>Lucida Grande</vt:lpstr>
      <vt:lpstr>2_Esri_Corporate_Template-Dark</vt:lpstr>
      <vt:lpstr>ArcGIS Pro SDK for .NET: Intermediate Pro Customization with focus on Mapping and Layout APIs</vt:lpstr>
      <vt:lpstr>Session Overview</vt:lpstr>
      <vt:lpstr>Map Interaction (MapTool) displays results in Advanced UI (MVVM)</vt:lpstr>
      <vt:lpstr>MapTool</vt:lpstr>
      <vt:lpstr>MapTool</vt:lpstr>
      <vt:lpstr>Sketch Callbacks</vt:lpstr>
      <vt:lpstr>Demo: Create a MapTool using MapTool Item Template</vt:lpstr>
      <vt:lpstr>Advanced User Controls in Add-ins</vt:lpstr>
      <vt:lpstr>MVVM Implementation in Add-ins</vt:lpstr>
      <vt:lpstr>Demo: New Dockpane  </vt:lpstr>
      <vt:lpstr>MVVM Key Concepts</vt:lpstr>
      <vt:lpstr>ICommand Pattern in MVVM</vt:lpstr>
      <vt:lpstr>ICommand Pattern in MVVM</vt:lpstr>
      <vt:lpstr>Using Existing ArcGIS Pro Commands in Code</vt:lpstr>
      <vt:lpstr>How to find Exiting ArcGIS Pro Element Ids</vt:lpstr>
      <vt:lpstr>Demo: Using Existing Pro Commands</vt:lpstr>
      <vt:lpstr>Multi-threading considerations </vt:lpstr>
      <vt:lpstr>Demo: Update UI from worker thread</vt:lpstr>
      <vt:lpstr>Add-in Styling to support Pro Themes and High Contrast</vt:lpstr>
      <vt:lpstr>Demo: Dockpane with Esri Styles</vt:lpstr>
      <vt:lpstr>Creating Layouts using the ArcGIS Pro API</vt:lpstr>
      <vt:lpstr>Layout class</vt:lpstr>
      <vt:lpstr>Layout Class Creation</vt:lpstr>
      <vt:lpstr>Layout Elements</vt:lpstr>
      <vt:lpstr>Layout Element Creation</vt:lpstr>
      <vt:lpstr>Layout Element Placement</vt:lpstr>
      <vt:lpstr>Layout Element Creation</vt:lpstr>
      <vt:lpstr>Demo – Create a Layout with code</vt:lpstr>
      <vt:lpstr>Layout using a Spatial Map Series</vt:lpstr>
      <vt:lpstr>SpatialMapSeries class</vt:lpstr>
      <vt:lpstr>Layout: Enable Spatial Map Series</vt:lpstr>
      <vt:lpstr>Layout Creation using a Spatial Map Series</vt:lpstr>
      <vt:lpstr>Demo – Layout with Map Series</vt:lpstr>
      <vt:lpstr>ArcGIS Pro SDK for .NET – Technical Sessions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2019-03-06T17:35:30Z</dcterms:modified>
</cp:coreProperties>
</file>