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799" r:id="rId5"/>
    <p:sldMasterId id="2147486817" r:id="rId6"/>
  </p:sldMasterIdLst>
  <p:notesMasterIdLst>
    <p:notesMasterId r:id="rId36"/>
  </p:notesMasterIdLst>
  <p:handoutMasterIdLst>
    <p:handoutMasterId r:id="rId37"/>
  </p:handoutMasterIdLst>
  <p:sldIdLst>
    <p:sldId id="672" r:id="rId7"/>
    <p:sldId id="673" r:id="rId8"/>
    <p:sldId id="674" r:id="rId9"/>
    <p:sldId id="675" r:id="rId10"/>
    <p:sldId id="676" r:id="rId11"/>
    <p:sldId id="724" r:id="rId12"/>
    <p:sldId id="713" r:id="rId13"/>
    <p:sldId id="714" r:id="rId14"/>
    <p:sldId id="715" r:id="rId15"/>
    <p:sldId id="725" r:id="rId16"/>
    <p:sldId id="716" r:id="rId17"/>
    <p:sldId id="717" r:id="rId18"/>
    <p:sldId id="718" r:id="rId19"/>
    <p:sldId id="719" r:id="rId20"/>
    <p:sldId id="720" r:id="rId21"/>
    <p:sldId id="727" r:id="rId22"/>
    <p:sldId id="711" r:id="rId23"/>
    <p:sldId id="708" r:id="rId24"/>
    <p:sldId id="712" r:id="rId25"/>
    <p:sldId id="729" r:id="rId26"/>
    <p:sldId id="730" r:id="rId27"/>
    <p:sldId id="731" r:id="rId28"/>
    <p:sldId id="683" r:id="rId29"/>
    <p:sldId id="732" r:id="rId30"/>
    <p:sldId id="726" r:id="rId31"/>
    <p:sldId id="653" r:id="rId32"/>
    <p:sldId id="707" r:id="rId33"/>
    <p:sldId id="692" r:id="rId34"/>
    <p:sldId id="691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15B13B0A-EEBE-624E-BE43-8059CB0E21EE}">
          <p14:sldIdLst/>
        </p14:section>
        <p14:section name="Your Presentation" id="{BC5D39D9-9158-D649-839D-B2F6EDD610CD}">
          <p14:sldIdLst>
            <p14:sldId id="672"/>
            <p14:sldId id="673"/>
            <p14:sldId id="674"/>
            <p14:sldId id="675"/>
            <p14:sldId id="676"/>
            <p14:sldId id="724"/>
            <p14:sldId id="713"/>
            <p14:sldId id="714"/>
            <p14:sldId id="715"/>
            <p14:sldId id="725"/>
            <p14:sldId id="716"/>
            <p14:sldId id="717"/>
            <p14:sldId id="718"/>
            <p14:sldId id="719"/>
            <p14:sldId id="720"/>
            <p14:sldId id="727"/>
            <p14:sldId id="711"/>
            <p14:sldId id="708"/>
            <p14:sldId id="712"/>
            <p14:sldId id="729"/>
            <p14:sldId id="730"/>
            <p14:sldId id="731"/>
            <p14:sldId id="683"/>
            <p14:sldId id="732"/>
            <p14:sldId id="726"/>
            <p14:sldId id="653"/>
            <p14:sldId id="707"/>
            <p14:sldId id="692"/>
            <p14:sldId id="691"/>
          </p14:sldIdLst>
        </p14:section>
        <p14:section name="DevSummit 2019" id="{E447D310-242F-2F41-8286-3566BC75141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92AE"/>
    <a:srgbClr val="03A2B1"/>
    <a:srgbClr val="0051A2"/>
    <a:srgbClr val="006BA6"/>
    <a:srgbClr val="01A7B1"/>
    <a:srgbClr val="00C1B6"/>
    <a:srgbClr val="6DE3D3"/>
    <a:srgbClr val="6DE3DF"/>
    <a:srgbClr val="66B4C3"/>
    <a:srgbClr val="6D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E38019-21BC-4270-9120-86E31FABA3BD}" v="3059" dt="2019-03-07T01:20:10.7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125" autoAdjust="0"/>
    <p:restoredTop sz="86419" autoAdjust="0"/>
  </p:normalViewPr>
  <p:slideViewPr>
    <p:cSldViewPr snapToGrid="0" snapToObjects="1" showGuides="1">
      <p:cViewPr varScale="1">
        <p:scale>
          <a:sx n="45" d="100"/>
          <a:sy n="45" d="100"/>
        </p:scale>
        <p:origin x="230" y="34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 showGuides="1">
      <p:cViewPr varScale="1">
        <p:scale>
          <a:sx n="151" d="100"/>
          <a:sy n="151" d="100"/>
        </p:scale>
        <p:origin x="4728" y="21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3/8/2019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/>
              <a:t>G243257</a:t>
            </a:r>
            <a:r>
              <a:rPr lang="fi-FI" baseline="0" dirty="0"/>
              <a:t> </a:t>
            </a:r>
            <a:r>
              <a:rPr lang="fi-FI" dirty="0" err="1"/>
              <a:t>DevSummit</a:t>
            </a:r>
            <a:r>
              <a:rPr lang="fi-FI" baseline="0" dirty="0"/>
              <a:t> </a:t>
            </a:r>
            <a:r>
              <a:rPr lang="en-US" dirty="0"/>
              <a:t>2019 Template for </a:t>
            </a:r>
            <a:r>
              <a:rPr lang="en-US" dirty="0" err="1"/>
              <a:t>Esri</a:t>
            </a:r>
            <a:r>
              <a:rPr lang="en-US" dirty="0"/>
              <a:t> staff</a:t>
            </a: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0167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6883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0255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2889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911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9521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5946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5504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3709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9157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039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0089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6685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8897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5484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9284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1235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371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https://devsummit2019.schedule.esri.com/schedule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33210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https://devsummit2019.schedule.esri.com/schedule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49544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41855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0401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20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14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50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3918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56725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1497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530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3/8/2019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55255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3/8/2019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79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26676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931586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186795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610702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3/8/2019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70851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3/8/2019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13750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3/8/2019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450676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3/8/2019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509298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3/8/2019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910689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3/8/2019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550283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3/8/2019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8423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8005"/>
      </p:ext>
    </p:extLst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599235"/>
      </p:ext>
    </p:extLst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7747779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6A5A8CDF-B04C-41D3-90E6-1B24FA66A1A1}"/>
              </a:ext>
            </a:extLst>
          </p:cNvPr>
          <p:cNvGrpSpPr/>
          <p:nvPr userDrawn="1"/>
        </p:nvGrpSpPr>
        <p:grpSpPr>
          <a:xfrm>
            <a:off x="2" y="0"/>
            <a:ext cx="12192000" cy="6859283"/>
            <a:chOff x="0" y="-1284"/>
            <a:chExt cx="12192000" cy="6859283"/>
          </a:xfrm>
          <a:effectLst/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0AC0321-6A44-45FA-8031-EAF3247227E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rgbClr val="6BEAC7"/>
                </a:gs>
                <a:gs pos="85000">
                  <a:srgbClr val="0192FF"/>
                </a:gs>
              </a:gsLst>
              <a:lin ang="135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0929492-D88E-4EE9-AB7A-44B22C3AC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-1284"/>
              <a:ext cx="5181600" cy="279983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BFEB574-E7B2-4804-B1EC-882EDC2501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826"/>
            <a:stretch/>
          </p:blipFill>
          <p:spPr>
            <a:xfrm>
              <a:off x="2" y="4682564"/>
              <a:ext cx="12191998" cy="2175435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18" name="Title 8">
            <a:extLst>
              <a:ext uri="{FF2B5EF4-FFF2-40B4-BE49-F238E27FC236}">
                <a16:creationId xmlns:a16="http://schemas.microsoft.com/office/drawing/2014/main" id="{3DCA2033-CA7D-495C-958A-19D3CA4D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A0AF6DE7-FB64-49FD-96AF-0590F27717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934760537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3/8/2019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3/8/2019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3/8/2019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3/8/2019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3/8/2019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856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08" r:id="rId9"/>
    <p:sldLayoutId id="2147486809" r:id="rId10"/>
    <p:sldLayoutId id="2147486810" r:id="rId11"/>
    <p:sldLayoutId id="2147486811" r:id="rId12"/>
    <p:sldLayoutId id="2147486812" r:id="rId13"/>
    <p:sldLayoutId id="2147486816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1485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18" r:id="rId1"/>
    <p:sldLayoutId id="2147486819" r:id="rId2"/>
    <p:sldLayoutId id="2147486820" r:id="rId3"/>
    <p:sldLayoutId id="2147486821" r:id="rId4"/>
    <p:sldLayoutId id="2147486822" r:id="rId5"/>
    <p:sldLayoutId id="2147486823" r:id="rId6"/>
    <p:sldLayoutId id="2147486824" r:id="rId7"/>
    <p:sldLayoutId id="2147486825" r:id="rId8"/>
    <p:sldLayoutId id="2147486826" r:id="rId9"/>
    <p:sldLayoutId id="2147486827" r:id="rId10"/>
    <p:sldLayoutId id="2147486828" r:id="rId11"/>
    <p:sldLayoutId id="2147486829" r:id="rId12"/>
    <p:sldLayoutId id="2147486830" r:id="rId13"/>
    <p:sldLayoutId id="2147486831" r:id="rId14"/>
    <p:sldLayoutId id="2147486832" r:id="rId15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background"/>
          <p:cNvGrpSpPr/>
          <p:nvPr/>
        </p:nvGrpSpPr>
        <p:grpSpPr>
          <a:xfrm>
            <a:off x="0" y="-16008"/>
            <a:ext cx="12219008" cy="6888968"/>
            <a:chOff x="0" y="-16008"/>
            <a:chExt cx="12219008" cy="6888968"/>
          </a:xfrm>
        </p:grpSpPr>
        <p:sp>
          <p:nvSpPr>
            <p:cNvPr id="3" name="Rectangle 2"/>
            <p:cNvSpPr/>
            <p:nvPr/>
          </p:nvSpPr>
          <p:spPr bwMode="auto">
            <a:xfrm>
              <a:off x="0" y="0"/>
              <a:ext cx="12209150" cy="6865818"/>
            </a:xfrm>
            <a:prstGeom prst="rect">
              <a:avLst/>
            </a:prstGeom>
            <a:gradFill flip="none" rotWithShape="1">
              <a:gsLst>
                <a:gs pos="58000">
                  <a:srgbClr val="006BA6"/>
                </a:gs>
                <a:gs pos="100000">
                  <a:srgbClr val="28469C"/>
                </a:gs>
                <a:gs pos="81000">
                  <a:srgbClr val="0051A2"/>
                </a:gs>
                <a:gs pos="30000">
                  <a:srgbClr val="01A7B1"/>
                </a:gs>
                <a:gs pos="0">
                  <a:srgbClr val="00C1B6"/>
                </a:gs>
              </a:gsLst>
              <a:lin ang="96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" name="keyart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57"/>
            <a:stretch/>
          </p:blipFill>
          <p:spPr>
            <a:xfrm>
              <a:off x="6222449" y="11575"/>
              <a:ext cx="5996559" cy="6849810"/>
            </a:xfrm>
            <a:prstGeom prst="rect">
              <a:avLst/>
            </a:prstGeom>
          </p:spPr>
        </p:pic>
        <p:pic>
          <p:nvPicPr>
            <p:cNvPr id="17" name="keyart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72434" b="68401"/>
            <a:stretch/>
          </p:blipFill>
          <p:spPr>
            <a:xfrm>
              <a:off x="0" y="-16008"/>
              <a:ext cx="3356658" cy="2164466"/>
            </a:xfrm>
            <a:prstGeom prst="rect">
              <a:avLst/>
            </a:prstGeom>
          </p:spPr>
        </p:pic>
        <p:sp>
          <p:nvSpPr>
            <p:cNvPr id="22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4988019" y="3954330"/>
              <a:ext cx="7221131" cy="2918630"/>
            </a:xfrm>
            <a:prstGeom prst="rect">
              <a:avLst/>
            </a:prstGeom>
            <a:gradFill flip="none" rotWithShape="1">
              <a:gsLst>
                <a:gs pos="40000">
                  <a:srgbClr val="0D134A">
                    <a:alpha val="9000"/>
                  </a:srgbClr>
                </a:gs>
                <a:gs pos="60000">
                  <a:srgbClr val="0D134A">
                    <a:alpha val="0"/>
                  </a:srgbClr>
                </a:gs>
                <a:gs pos="20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8" name="Esri Logo (white)">
              <a:extLst>
                <a:ext uri="{FF2B5EF4-FFF2-40B4-BE49-F238E27FC236}">
                  <a16:creationId xmlns:a16="http://schemas.microsoft.com/office/drawing/2014/main" id="{C3F3808C-4AB0-324A-9750-25578D0538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3880"/>
            <a:stretch/>
          </p:blipFill>
          <p:spPr>
            <a:xfrm>
              <a:off x="1022493" y="1010040"/>
              <a:ext cx="1871178" cy="874991"/>
            </a:xfrm>
            <a:prstGeom prst="rect">
              <a:avLst/>
            </a:prstGeom>
          </p:spPr>
        </p:pic>
      </p:grpSp>
      <p:sp>
        <p:nvSpPr>
          <p:cNvPr id="24" name="Presenter Subtitle">
            <a:extLst>
              <a:ext uri="{FF2B5EF4-FFF2-40B4-BE49-F238E27FC236}">
                <a16:creationId xmlns:a16="http://schemas.microsoft.com/office/drawing/2014/main" id="{37F4B2CF-A224-604B-B851-520F8016EAB1}"/>
              </a:ext>
            </a:extLst>
          </p:cNvPr>
          <p:cNvSpPr txBox="1">
            <a:spLocks/>
          </p:cNvSpPr>
          <p:nvPr/>
        </p:nvSpPr>
        <p:spPr bwMode="white">
          <a:xfrm>
            <a:off x="1265561" y="5717894"/>
            <a:ext cx="6211685" cy="44700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</a:rPr>
              <a:t>2019 ESRI DEVELOPER SUMMIT</a:t>
            </a:r>
          </a:p>
          <a:p>
            <a:pPr algn="l">
              <a:spcAft>
                <a:spcPts val="0"/>
              </a:spcAft>
            </a:pPr>
            <a:r>
              <a:rPr lang="en-US" sz="1200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</a:rPr>
              <a:t>Palm Springs, CA</a:t>
            </a:r>
          </a:p>
        </p:txBody>
      </p:sp>
      <p:sp>
        <p:nvSpPr>
          <p:cNvPr id="21" name="Presenter Subtitle">
            <a:extLst>
              <a:ext uri="{FF2B5EF4-FFF2-40B4-BE49-F238E27FC236}">
                <a16:creationId xmlns:a16="http://schemas.microsoft.com/office/drawing/2014/main" id="{37F4B2CF-A224-604B-B851-520F8016E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5561" y="3695044"/>
            <a:ext cx="6778794" cy="914400"/>
          </a:xfrm>
        </p:spPr>
        <p:txBody>
          <a:bodyPr/>
          <a:lstStyle/>
          <a:p>
            <a:pPr algn="l"/>
            <a:r>
              <a:rPr lang="en-US" sz="1800" dirty="0">
                <a:cs typeface="Avenir LT Std 65 Medium" charset="0"/>
              </a:rPr>
              <a:t>Narelle Chedzey</a:t>
            </a:r>
          </a:p>
          <a:p>
            <a:pPr algn="l"/>
            <a:r>
              <a:rPr lang="en-US" sz="1800" dirty="0">
                <a:cs typeface="Avenir LT Std 65 Medium" charset="0"/>
              </a:rPr>
              <a:t>Thomas Emge</a:t>
            </a:r>
          </a:p>
        </p:txBody>
      </p:sp>
      <p:sp>
        <p:nvSpPr>
          <p:cNvPr id="20" name="Presentation Title">
            <a:extLst>
              <a:ext uri="{FF2B5EF4-FFF2-40B4-BE49-F238E27FC236}">
                <a16:creationId xmlns:a16="http://schemas.microsoft.com/office/drawing/2014/main" id="{AAB9D336-F351-EB47-8891-FC2F845FD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5561" y="2658019"/>
            <a:ext cx="9140080" cy="914400"/>
          </a:xfrm>
        </p:spPr>
        <p:txBody>
          <a:bodyPr/>
          <a:lstStyle/>
          <a:p>
            <a:pPr algn="l"/>
            <a:r>
              <a:rPr lang="en-US" sz="4000" b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Intermediate Editing with Focus on UI Customizations</a:t>
            </a:r>
            <a:endParaRPr lang="en-US" sz="4000" b="0" dirty="0"/>
          </a:p>
        </p:txBody>
      </p:sp>
    </p:spTree>
    <p:extLst>
      <p:ext uri="{BB962C8B-B14F-4D97-AF65-F5344CB8AC3E}">
        <p14:creationId xmlns:p14="http://schemas.microsoft.com/office/powerpoint/2010/main" val="704552082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ackground"/>
          <p:cNvGrpSpPr/>
          <p:nvPr/>
        </p:nvGrpSpPr>
        <p:grpSpPr>
          <a:xfrm>
            <a:off x="-92596" y="-16008"/>
            <a:ext cx="12301746" cy="6881036"/>
            <a:chOff x="-92596" y="-16008"/>
            <a:chExt cx="12301746" cy="6881036"/>
          </a:xfrm>
        </p:grpSpPr>
        <p:sp>
          <p:nvSpPr>
            <p:cNvPr id="10" name="Rectangle 9"/>
            <p:cNvSpPr/>
            <p:nvPr/>
          </p:nvSpPr>
          <p:spPr bwMode="auto">
            <a:xfrm>
              <a:off x="0" y="-16008"/>
              <a:ext cx="12209150" cy="6865818"/>
            </a:xfrm>
            <a:prstGeom prst="rect">
              <a:avLst/>
            </a:prstGeom>
            <a:gradFill flip="none" rotWithShape="1">
              <a:gsLst>
                <a:gs pos="58000">
                  <a:srgbClr val="006BA6"/>
                </a:gs>
                <a:gs pos="100000">
                  <a:srgbClr val="28469C"/>
                </a:gs>
                <a:gs pos="81000">
                  <a:srgbClr val="0051A2"/>
                </a:gs>
                <a:gs pos="30000">
                  <a:srgbClr val="01A7B1"/>
                </a:gs>
                <a:gs pos="0">
                  <a:srgbClr val="00C1B6"/>
                </a:gs>
              </a:gsLst>
              <a:lin ang="96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6" name="keyart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" y="-7029"/>
              <a:ext cx="12190136" cy="6856951"/>
            </a:xfrm>
            <a:prstGeom prst="rect">
              <a:avLst/>
            </a:prstGeom>
          </p:spPr>
        </p:pic>
        <p:sp>
          <p:nvSpPr>
            <p:cNvPr id="13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92596" y="1736203"/>
              <a:ext cx="12284598" cy="5121797"/>
            </a:xfrm>
            <a:prstGeom prst="rect">
              <a:avLst/>
            </a:prstGeom>
            <a:gradFill flip="none" rotWithShape="1">
              <a:gsLst>
                <a:gs pos="40000">
                  <a:srgbClr val="0D134A">
                    <a:alpha val="9000"/>
                  </a:srgbClr>
                </a:gs>
                <a:gs pos="60000">
                  <a:srgbClr val="0D134A">
                    <a:alpha val="0"/>
                  </a:srgbClr>
                </a:gs>
                <a:gs pos="20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4" name="shading (upper lef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 rot="10800000">
              <a:off x="-3315" y="-5050"/>
              <a:ext cx="12189315" cy="6870078"/>
            </a:xfrm>
            <a:prstGeom prst="rect">
              <a:avLst/>
            </a:prstGeom>
            <a:gradFill flip="none" rotWithShape="1">
              <a:gsLst>
                <a:gs pos="31000">
                  <a:srgbClr val="0D134A">
                    <a:alpha val="9000"/>
                  </a:srgbClr>
                </a:gs>
                <a:gs pos="52000">
                  <a:srgbClr val="0D134A">
                    <a:alpha val="0"/>
                  </a:srgbClr>
                </a:gs>
                <a:gs pos="10000">
                  <a:srgbClr val="0D134A">
                    <a:alpha val="21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Text Subtitle">
            <a:extLst>
              <a:ext uri="{FF2B5EF4-FFF2-40B4-BE49-F238E27FC236}">
                <a16:creationId xmlns:a16="http://schemas.microsoft.com/office/drawing/2014/main" id="{891AD9C8-5272-B34E-9EFD-84E8D13342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9195EC55-525B-F746-8A77-3C6B91C18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1" y="2348110"/>
            <a:ext cx="4527741" cy="1169551"/>
          </a:xfrm>
        </p:spPr>
        <p:txBody>
          <a:bodyPr/>
          <a:lstStyle/>
          <a:p>
            <a:r>
              <a:rPr lang="en-US" dirty="0"/>
              <a:t>Construction Tool with Options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44C8D8B-CF65-4F25-852D-5F5380A07F1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2562" r="2562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148630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Use VS Map Tool template</a:t>
            </a:r>
          </a:p>
          <a:p>
            <a:r>
              <a:rPr lang="en-US" b="0" dirty="0"/>
              <a:t>To add the sketch tool to the Modify Features pane</a:t>
            </a:r>
          </a:p>
          <a:p>
            <a:pPr lvl="1"/>
            <a:r>
              <a:rPr lang="en-US" b="0" dirty="0"/>
              <a:t>Set </a:t>
            </a:r>
            <a:r>
              <a:rPr lang="en-US" b="0" dirty="0" err="1"/>
              <a:t>CategoryRefID</a:t>
            </a:r>
            <a:r>
              <a:rPr lang="en-US" b="0" dirty="0"/>
              <a:t> attribute to “</a:t>
            </a:r>
            <a:r>
              <a:rPr lang="en-US" b="0" dirty="0" err="1"/>
              <a:t>esri_editing_CommandList</a:t>
            </a:r>
            <a:r>
              <a:rPr lang="en-US" b="0" dirty="0"/>
              <a:t>”</a:t>
            </a:r>
          </a:p>
          <a:p>
            <a:pPr lvl="1"/>
            <a:r>
              <a:rPr lang="en-US" b="0" dirty="0"/>
              <a:t>Set group attribute in content element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Tool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5689B2-4A14-4341-9EA5-B0FE8D718440}"/>
              </a:ext>
            </a:extLst>
          </p:cNvPr>
          <p:cNvSpPr/>
          <p:nvPr/>
        </p:nvSpPr>
        <p:spPr bwMode="auto">
          <a:xfrm>
            <a:off x="897250" y="3919308"/>
            <a:ext cx="8311144" cy="260705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InspectorTool_UseInspectorTool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Select Inspector 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UseInspectorTool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Inspector 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Select point features and explore/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modify the attributes.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 SDK Samples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F7D8FB9-3ABE-43E1-8FE4-DB91091DF0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7387" y="2831836"/>
            <a:ext cx="2765620" cy="369453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8BD81BC-C473-4AFF-86D9-6247B316B242}"/>
              </a:ext>
            </a:extLst>
          </p:cNvPr>
          <p:cNvSpPr/>
          <p:nvPr/>
        </p:nvSpPr>
        <p:spPr bwMode="auto">
          <a:xfrm>
            <a:off x="1388937" y="5044606"/>
            <a:ext cx="4484739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7C6F9C6-E130-4824-96BC-2C35EEBA7260}"/>
              </a:ext>
            </a:extLst>
          </p:cNvPr>
          <p:cNvSpPr/>
          <p:nvPr/>
        </p:nvSpPr>
        <p:spPr bwMode="auto">
          <a:xfrm>
            <a:off x="1388937" y="5694935"/>
            <a:ext cx="4011403" cy="272448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83276917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914400" y="1599676"/>
            <a:ext cx="10369296" cy="3658124"/>
          </a:xfrm>
        </p:spPr>
        <p:txBody>
          <a:bodyPr/>
          <a:lstStyle/>
          <a:p>
            <a:r>
              <a:rPr lang="en-US" b="0" dirty="0"/>
              <a:t>To add the sketch tool to the Edit Tools gallery Favorites</a:t>
            </a:r>
          </a:p>
          <a:p>
            <a:pPr lvl="1"/>
            <a:r>
              <a:rPr lang="en-US" b="0" dirty="0"/>
              <a:t>Set values for gallery2d and gallery3d attributes in content element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 err="1"/>
              <a:t>SketchTool</a:t>
            </a:r>
            <a:r>
              <a:rPr lang="en-US" dirty="0"/>
              <a:t> (continued)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AEDB7D8-3C99-4889-A659-82598FA288C5}"/>
              </a:ext>
            </a:extLst>
          </p:cNvPr>
          <p:cNvSpPr/>
          <p:nvPr/>
        </p:nvSpPr>
        <p:spPr bwMode="auto">
          <a:xfrm>
            <a:off x="914400" y="2651265"/>
            <a:ext cx="8311144" cy="260705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InspectorTool_UseInspectorTool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Select Inspector 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UseInspectorTool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Inspector 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Select point features and explore/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modify the attributes.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 SDK Samples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gallery2d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gallery3d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1BDEF6-C488-472E-A940-771D2B49A5A6}"/>
              </a:ext>
            </a:extLst>
          </p:cNvPr>
          <p:cNvSpPr/>
          <p:nvPr/>
        </p:nvSpPr>
        <p:spPr bwMode="auto">
          <a:xfrm>
            <a:off x="1454224" y="4457646"/>
            <a:ext cx="7164234" cy="268823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DD09C5E-75BB-4E59-A2E0-2B638FF6DF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728" y="5406035"/>
            <a:ext cx="751522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892475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 err="1"/>
              <a:t>MapTool</a:t>
            </a:r>
            <a:r>
              <a:rPr lang="en-US" b="0" dirty="0"/>
              <a:t> class has properties for specifying WPF User controls</a:t>
            </a:r>
          </a:p>
          <a:p>
            <a:pPr lvl="1"/>
            <a:r>
              <a:rPr lang="en-US" b="0" dirty="0" err="1"/>
              <a:t>ControlID</a:t>
            </a:r>
            <a:r>
              <a:rPr lang="en-US" b="0" dirty="0"/>
              <a:t> – sets the DAML-ID for an Embedded control</a:t>
            </a:r>
          </a:p>
          <a:p>
            <a:pPr lvl="1"/>
            <a:r>
              <a:rPr lang="en-US" b="0" dirty="0" err="1"/>
              <a:t>EmbeddableControl</a:t>
            </a:r>
            <a:r>
              <a:rPr lang="en-US" b="0" dirty="0"/>
              <a:t> – retrieves the </a:t>
            </a:r>
            <a:r>
              <a:rPr lang="en-US" b="0" dirty="0" err="1"/>
              <a:t>ViewModel</a:t>
            </a:r>
            <a:endParaRPr lang="en-US" b="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 err="1"/>
              <a:t>SketchTool</a:t>
            </a:r>
            <a:r>
              <a:rPr lang="en-US" dirty="0"/>
              <a:t> (Embedding UI into Modify Features pane)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1795A3-BDC1-4DF6-8E98-B571511454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480" y="3033117"/>
            <a:ext cx="2950639" cy="35167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30E9FD1-0EF4-4545-AFF5-BB098530FA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" b="-13404"/>
          <a:stretch/>
        </p:blipFill>
        <p:spPr>
          <a:xfrm>
            <a:off x="5547924" y="3033117"/>
            <a:ext cx="3586348" cy="400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845461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Add an ArcGIS Pro Embeddable Control template in your add-in.</a:t>
            </a:r>
          </a:p>
          <a:p>
            <a:pPr lvl="1"/>
            <a:r>
              <a:rPr lang="en-US" b="0" dirty="0"/>
              <a:t>Updates the “</a:t>
            </a:r>
            <a:r>
              <a:rPr lang="en-US" b="0" dirty="0" err="1"/>
              <a:t>esri_embeddableControls</a:t>
            </a:r>
            <a:r>
              <a:rPr lang="en-US" b="0" dirty="0"/>
              <a:t>” category in </a:t>
            </a:r>
            <a:r>
              <a:rPr lang="en-US" b="0" dirty="0" err="1"/>
              <a:t>Config.daml</a:t>
            </a:r>
            <a:endParaRPr lang="en-US" b="0" dirty="0"/>
          </a:p>
          <a:p>
            <a:pPr lvl="1"/>
            <a:r>
              <a:rPr lang="en-US" b="0" dirty="0"/>
              <a:t>DAML follows Pro MVVM pattern</a:t>
            </a:r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>
              <a:buClr>
                <a:srgbClr val="00B9F2">
                  <a:lumMod val="60000"/>
                  <a:lumOff val="40000"/>
                </a:srgbClr>
              </a:buClr>
            </a:pPr>
            <a:r>
              <a:rPr lang="en-US" b="0" dirty="0">
                <a:solidFill>
                  <a:prstClr val="white"/>
                </a:solidFill>
              </a:rPr>
              <a:t>Set the </a:t>
            </a:r>
            <a:r>
              <a:rPr lang="en-US" b="0" dirty="0" err="1">
                <a:solidFill>
                  <a:prstClr val="white"/>
                </a:solidFill>
              </a:rPr>
              <a:t>ControlID</a:t>
            </a:r>
            <a:r>
              <a:rPr lang="en-US" b="0" dirty="0">
                <a:solidFill>
                  <a:prstClr val="white"/>
                </a:solidFill>
              </a:rPr>
              <a:t> property to the id.</a:t>
            </a:r>
          </a:p>
          <a:p>
            <a:endParaRPr lang="en-US" b="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 err="1"/>
              <a:t>SketchTool</a:t>
            </a:r>
            <a:r>
              <a:rPr lang="en-US" dirty="0"/>
              <a:t> (Embedding UI into Modify Features pane)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DF4A55-B865-4854-A4AC-0DD0936771CB}"/>
              </a:ext>
            </a:extLst>
          </p:cNvPr>
          <p:cNvSpPr/>
          <p:nvPr/>
        </p:nvSpPr>
        <p:spPr bwMode="auto">
          <a:xfrm>
            <a:off x="914400" y="2918784"/>
            <a:ext cx="9818659" cy="175000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esri_embeddableControls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InspectorTool_AttributeControl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</a:t>
            </a:r>
            <a:r>
              <a:rPr lang="en-US" sz="14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AttributeControl</a:t>
            </a:r>
            <a:r>
              <a:rPr lang="en-US" sz="1400" b="1" dirty="0" err="1">
                <a:solidFill>
                  <a:schemeClr val="accent1"/>
                </a:solidFill>
                <a:latin typeface="Consolas" panose="020B0609020204030204" pitchFamily="49" charset="0"/>
              </a:rPr>
              <a:t>ViewModel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AttributeControl</a:t>
            </a:r>
            <a:r>
              <a:rPr lang="en-US" sz="1400" b="1" dirty="0" err="1">
                <a:solidFill>
                  <a:schemeClr val="accent1"/>
                </a:solidFill>
                <a:latin typeface="Consolas" panose="020B0609020204030204" pitchFamily="49" charset="0"/>
              </a:rPr>
              <a:t>View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F1A448E-3644-4EAB-A26D-FC2CF2D03E21}"/>
              </a:ext>
            </a:extLst>
          </p:cNvPr>
          <p:cNvSpPr/>
          <p:nvPr/>
        </p:nvSpPr>
        <p:spPr bwMode="auto">
          <a:xfrm>
            <a:off x="908304" y="5080904"/>
            <a:ext cx="9818659" cy="157768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UseInspectorTool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 :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SketchGeometryType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.Rectangle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SketchOutputMode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SketchOutputMode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.Map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ControlID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InspectorTool_AttributeControl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78543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Access the </a:t>
            </a:r>
            <a:r>
              <a:rPr lang="en-US" b="0" dirty="0" err="1"/>
              <a:t>ViewModel</a:t>
            </a:r>
            <a:r>
              <a:rPr lang="en-US" b="0" dirty="0"/>
              <a:t> and set or retrieve properties.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 err="1"/>
              <a:t>SketchTool</a:t>
            </a:r>
            <a:r>
              <a:rPr lang="en-US" dirty="0"/>
              <a:t> (Embedding UI into Modify Features pane)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D5EEF9-3EC2-47D3-A5D4-D90C677D26C6}"/>
              </a:ext>
            </a:extLst>
          </p:cNvPr>
          <p:cNvSpPr/>
          <p:nvPr/>
        </p:nvSpPr>
        <p:spPr bwMode="auto">
          <a:xfrm>
            <a:off x="954324" y="2377063"/>
            <a:ext cx="8836025" cy="178648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UpdateEmbeddableControl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someText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(_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vm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  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_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vm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.EmbeddableControl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SketchToolControlViewModel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vm.TheText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someText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056879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ackground"/>
          <p:cNvGrpSpPr/>
          <p:nvPr/>
        </p:nvGrpSpPr>
        <p:grpSpPr>
          <a:xfrm>
            <a:off x="-92596" y="-16008"/>
            <a:ext cx="12301746" cy="6881036"/>
            <a:chOff x="-92596" y="-16008"/>
            <a:chExt cx="12301746" cy="6881036"/>
          </a:xfrm>
        </p:grpSpPr>
        <p:sp>
          <p:nvSpPr>
            <p:cNvPr id="10" name="Rectangle 9"/>
            <p:cNvSpPr/>
            <p:nvPr/>
          </p:nvSpPr>
          <p:spPr bwMode="auto">
            <a:xfrm>
              <a:off x="0" y="-16008"/>
              <a:ext cx="12209150" cy="6865818"/>
            </a:xfrm>
            <a:prstGeom prst="rect">
              <a:avLst/>
            </a:prstGeom>
            <a:gradFill flip="none" rotWithShape="1">
              <a:gsLst>
                <a:gs pos="58000">
                  <a:srgbClr val="006BA6"/>
                </a:gs>
                <a:gs pos="100000">
                  <a:srgbClr val="28469C"/>
                </a:gs>
                <a:gs pos="81000">
                  <a:srgbClr val="0051A2"/>
                </a:gs>
                <a:gs pos="30000">
                  <a:srgbClr val="01A7B1"/>
                </a:gs>
                <a:gs pos="0">
                  <a:srgbClr val="00C1B6"/>
                </a:gs>
              </a:gsLst>
              <a:lin ang="96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6" name="keyart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" y="-7029"/>
              <a:ext cx="12190136" cy="6856951"/>
            </a:xfrm>
            <a:prstGeom prst="rect">
              <a:avLst/>
            </a:prstGeom>
          </p:spPr>
        </p:pic>
        <p:sp>
          <p:nvSpPr>
            <p:cNvPr id="13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92596" y="1736203"/>
              <a:ext cx="12284598" cy="5121797"/>
            </a:xfrm>
            <a:prstGeom prst="rect">
              <a:avLst/>
            </a:prstGeom>
            <a:gradFill flip="none" rotWithShape="1">
              <a:gsLst>
                <a:gs pos="40000">
                  <a:srgbClr val="0D134A">
                    <a:alpha val="9000"/>
                  </a:srgbClr>
                </a:gs>
                <a:gs pos="60000">
                  <a:srgbClr val="0D134A">
                    <a:alpha val="0"/>
                  </a:srgbClr>
                </a:gs>
                <a:gs pos="20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4" name="shading (upper lef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 rot="10800000">
              <a:off x="-3315" y="-5050"/>
              <a:ext cx="12189315" cy="6870078"/>
            </a:xfrm>
            <a:prstGeom prst="rect">
              <a:avLst/>
            </a:prstGeom>
            <a:gradFill flip="none" rotWithShape="1">
              <a:gsLst>
                <a:gs pos="31000">
                  <a:srgbClr val="0D134A">
                    <a:alpha val="9000"/>
                  </a:srgbClr>
                </a:gs>
                <a:gs pos="52000">
                  <a:srgbClr val="0D134A">
                    <a:alpha val="0"/>
                  </a:srgbClr>
                </a:gs>
                <a:gs pos="10000">
                  <a:srgbClr val="0D134A">
                    <a:alpha val="21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Text Subtitle">
            <a:extLst>
              <a:ext uri="{FF2B5EF4-FFF2-40B4-BE49-F238E27FC236}">
                <a16:creationId xmlns:a16="http://schemas.microsoft.com/office/drawing/2014/main" id="{891AD9C8-5272-B34E-9EFD-84E8D13342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9195EC55-525B-F746-8A77-3C6B91C18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1" y="2348110"/>
            <a:ext cx="4527741" cy="1169551"/>
          </a:xfrm>
        </p:spPr>
        <p:txBody>
          <a:bodyPr/>
          <a:lstStyle/>
          <a:p>
            <a:r>
              <a:rPr lang="en-US" dirty="0"/>
              <a:t>Sketch Tool with Options Demo</a:t>
            </a:r>
          </a:p>
        </p:txBody>
      </p:sp>
    </p:spTree>
    <p:extLst>
      <p:ext uri="{BB962C8B-B14F-4D97-AF65-F5344CB8AC3E}">
        <p14:creationId xmlns:p14="http://schemas.microsoft.com/office/powerpoint/2010/main" val="1192883677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Convenient utility class for </a:t>
            </a:r>
            <a:r>
              <a:rPr lang="en-US" b="0" dirty="0" err="1"/>
              <a:t>MapMember</a:t>
            </a:r>
            <a:r>
              <a:rPr lang="en-US" b="0" dirty="0"/>
              <a:t> feature attribute access and editing </a:t>
            </a:r>
          </a:p>
          <a:p>
            <a:pPr lvl="1"/>
            <a:r>
              <a:rPr lang="en-US" sz="2000" b="0" dirty="0"/>
              <a:t>Access and update attributes (</a:t>
            </a:r>
            <a:r>
              <a:rPr lang="en-US" sz="2000" b="0" dirty="0" err="1"/>
              <a:t>inc</a:t>
            </a:r>
            <a:r>
              <a:rPr lang="en-US" sz="2000" b="0" dirty="0"/>
              <a:t> geometry field)</a:t>
            </a:r>
          </a:p>
          <a:p>
            <a:pPr lvl="2"/>
            <a:r>
              <a:rPr lang="en-US" sz="1800" b="0" dirty="0"/>
              <a:t>Preferred mechanism for editing annotation properties</a:t>
            </a:r>
          </a:p>
          <a:p>
            <a:pPr lvl="1"/>
            <a:r>
              <a:rPr lang="en-US" sz="2000" b="0" dirty="0"/>
              <a:t>Get schema information about a layer</a:t>
            </a:r>
          </a:p>
          <a:p>
            <a:pPr lvl="1"/>
            <a:r>
              <a:rPr lang="en-US" sz="2000" b="0" dirty="0"/>
              <a:t>Copy attributes to new or edited features</a:t>
            </a:r>
          </a:p>
          <a:p>
            <a:pPr lvl="2"/>
            <a:r>
              <a:rPr lang="en-US" sz="1800" b="0" dirty="0"/>
              <a:t>Use an existing feature as a substitute for a template</a:t>
            </a:r>
          </a:p>
          <a:p>
            <a:endParaRPr lang="en-US" b="0" dirty="0"/>
          </a:p>
          <a:p>
            <a:r>
              <a:rPr lang="en-US" b="0" dirty="0"/>
              <a:t>Use as Embeddable control</a:t>
            </a:r>
          </a:p>
          <a:p>
            <a:pPr lvl="1"/>
            <a:r>
              <a:rPr lang="en-US" b="0" dirty="0"/>
              <a:t>Corresponds to control on Attributes window.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</a:t>
            </a:r>
          </a:p>
        </p:txBody>
      </p:sp>
    </p:spTree>
    <p:extLst>
      <p:ext uri="{BB962C8B-B14F-4D97-AF65-F5344CB8AC3E}">
        <p14:creationId xmlns:p14="http://schemas.microsoft.com/office/powerpoint/2010/main" val="2443320419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Inspector – Update Attributes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77D28E-0C2D-400B-A23D-A4A8D02266E5}"/>
              </a:ext>
            </a:extLst>
          </p:cNvPr>
          <p:cNvSpPr/>
          <p:nvPr/>
        </p:nvSpPr>
        <p:spPr bwMode="auto">
          <a:xfrm>
            <a:off x="897250" y="1541633"/>
            <a:ext cx="10117318" cy="485169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QueuedTask.Run(() =&gt;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//Get the geometry of the selected feature.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selectedFeatures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MapView.Active.Map.GetSelection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Inspector();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theInspector.Load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selectedFeatures.Keys.First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selectedFeatures.Values.First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selGeom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theInspector.Shape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//var 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extPolyline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do some geometry operation.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//Set the new geometry back on the feature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theInspector.Shape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extPolyline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//Update an attribute value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RouteNumber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= 42;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//Create and execute the edit operation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op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EditOperation();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op.Name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"Extend"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op.Modify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op.Execute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});</a:t>
            </a:r>
          </a:p>
        </p:txBody>
      </p:sp>
    </p:spTree>
    <p:extLst>
      <p:ext uri="{BB962C8B-B14F-4D97-AF65-F5344CB8AC3E}">
        <p14:creationId xmlns:p14="http://schemas.microsoft.com/office/powerpoint/2010/main" val="4169873154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Inspector - </a:t>
            </a:r>
            <a:r>
              <a:rPr lang="en-US" dirty="0" err="1"/>
              <a:t>EmbeddableControl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1CC5D34-FD59-4A64-ACAA-4741E6D5F864}"/>
              </a:ext>
            </a:extLst>
          </p:cNvPr>
          <p:cNvSpPr/>
          <p:nvPr/>
        </p:nvSpPr>
        <p:spPr bwMode="auto">
          <a:xfrm>
            <a:off x="897250" y="1828800"/>
            <a:ext cx="6584693" cy="170465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(_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_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Inspector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tuple = _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theInspector.CreateEmbeddableControl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_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vm.InspectorView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tuple.Item2;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_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vm.InspectorViewModel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tuple.Item1;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EE85203-1A4C-49D3-B6A3-22058BEA4526}"/>
              </a:ext>
            </a:extLst>
          </p:cNvPr>
          <p:cNvSpPr/>
          <p:nvPr/>
        </p:nvSpPr>
        <p:spPr bwMode="auto">
          <a:xfrm>
            <a:off x="897249" y="3913282"/>
            <a:ext cx="6584693" cy="170465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Grid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MaxHeight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="400"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MaxWidth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="300"&gt;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Border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BorderBrush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DarkGray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BorderThickness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="2"&gt;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DockPanel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LastChildFill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="true"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Margin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="2"&gt;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ContentPresenter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InspectorView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}“/&gt;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DockPanel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Border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60E43E6-09B1-435C-B980-73C33DB81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0107" y="1734582"/>
            <a:ext cx="4148183" cy="3946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379646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ArcGIS.Desktop.Editing</a:t>
            </a:r>
            <a:r>
              <a:rPr lang="en-US" dirty="0"/>
              <a:t>. API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Create custom construction tools and sketch tools</a:t>
            </a:r>
          </a:p>
          <a:p>
            <a:pPr lvl="1"/>
            <a:r>
              <a:rPr lang="en-US" b="0" dirty="0"/>
              <a:t>Construction tools create new features</a:t>
            </a:r>
          </a:p>
          <a:p>
            <a:pPr lvl="1"/>
            <a:r>
              <a:rPr lang="en-US" b="0" dirty="0"/>
              <a:t>Sketch tools modify the geometry or attributes of existing features</a:t>
            </a:r>
          </a:p>
          <a:p>
            <a:r>
              <a:rPr lang="en-US" b="0" dirty="0"/>
              <a:t>Contains Inspector class for streamlined attribute editing</a:t>
            </a:r>
          </a:p>
          <a:p>
            <a:r>
              <a:rPr lang="en-US" b="0" dirty="0"/>
              <a:t>Provides access to edit templates</a:t>
            </a:r>
          </a:p>
          <a:p>
            <a:r>
              <a:rPr lang="en-US" b="0" dirty="0"/>
              <a:t>Annotation and Dimension support</a:t>
            </a:r>
          </a:p>
          <a:p>
            <a:r>
              <a:rPr lang="en-US" b="0" dirty="0"/>
              <a:t>Edit Operations and Edit events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060168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Annotation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49568" y="1559169"/>
            <a:ext cx="10369296" cy="4553764"/>
          </a:xfrm>
        </p:spPr>
        <p:txBody>
          <a:bodyPr/>
          <a:lstStyle/>
          <a:p>
            <a:r>
              <a:rPr lang="en-US" dirty="0"/>
              <a:t>Stores a polygon geometry describing the bounding box of the text of the feature.</a:t>
            </a:r>
          </a:p>
          <a:p>
            <a:pPr lvl="1"/>
            <a:r>
              <a:rPr lang="en-US" dirty="0"/>
              <a:t>Maintained by the software</a:t>
            </a:r>
          </a:p>
          <a:p>
            <a:pPr lvl="1"/>
            <a:endParaRPr lang="en-US" dirty="0"/>
          </a:p>
          <a:p>
            <a:r>
              <a:rPr lang="en-US" dirty="0"/>
              <a:t>Label and symbol classes are defined at feature class level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03C0AA-40B8-4C4B-B22D-2CC435742EE2}"/>
              </a:ext>
            </a:extLst>
          </p:cNvPr>
          <p:cNvSpPr txBox="1"/>
          <p:nvPr/>
        </p:nvSpPr>
        <p:spPr>
          <a:xfrm>
            <a:off x="917858" y="3836051"/>
            <a:ext cx="9896475" cy="209774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AnnotationFeatureClass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annoFeatureClass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annoLayer.GetTable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AnnotationFeatureClass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get the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featureclass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definition which contains the labels and symbols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cimDefinition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annoFeatureClass.GetDefinition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AnnotationFeatureClassDefinition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labels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cimDefinition.GetLabelClassCollection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symbols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cimDefinition.GetSymbolCollection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4292364581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Annotation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49568" y="1266144"/>
            <a:ext cx="10369296" cy="4553764"/>
          </a:xfrm>
        </p:spPr>
        <p:txBody>
          <a:bodyPr/>
          <a:lstStyle/>
          <a:p>
            <a:r>
              <a:rPr lang="en-US" dirty="0"/>
              <a:t>Represented by a </a:t>
            </a:r>
            <a:r>
              <a:rPr lang="en-US" dirty="0" err="1"/>
              <a:t>CIMTextGraphic</a:t>
            </a:r>
            <a:endParaRPr lang="en-US" dirty="0"/>
          </a:p>
          <a:p>
            <a:r>
              <a:rPr lang="en-US" dirty="0"/>
              <a:t>Basic </a:t>
            </a:r>
          </a:p>
          <a:p>
            <a:pPr lvl="1"/>
            <a:r>
              <a:rPr lang="en-US" dirty="0" err="1"/>
              <a:t>AnnotationClassID</a:t>
            </a:r>
            <a:r>
              <a:rPr lang="en-US" dirty="0"/>
              <a:t>, </a:t>
            </a:r>
            <a:r>
              <a:rPr lang="en-US" dirty="0" err="1"/>
              <a:t>SymbolID</a:t>
            </a:r>
            <a:r>
              <a:rPr lang="en-US" dirty="0"/>
              <a:t> –ID of the label and symbol class.</a:t>
            </a:r>
          </a:p>
          <a:p>
            <a:pPr lvl="2"/>
            <a:r>
              <a:rPr lang="en-US" dirty="0"/>
              <a:t>System fields – cannot be deleted.</a:t>
            </a:r>
          </a:p>
          <a:p>
            <a:r>
              <a:rPr lang="en-US" dirty="0"/>
              <a:t>Overrides</a:t>
            </a:r>
          </a:p>
          <a:p>
            <a:pPr lvl="1"/>
            <a:r>
              <a:rPr lang="en-US" dirty="0"/>
              <a:t>Text and text formatting attributes </a:t>
            </a:r>
          </a:p>
          <a:p>
            <a:pPr lvl="2"/>
            <a:r>
              <a:rPr lang="en-US" dirty="0"/>
              <a:t>Not system fields – can be deleted by user. </a:t>
            </a:r>
          </a:p>
          <a:p>
            <a:pPr lvl="1"/>
            <a:endParaRPr lang="en-US" dirty="0"/>
          </a:p>
          <a:p>
            <a:r>
              <a:rPr lang="en-US" dirty="0"/>
              <a:t>Avoid using Inspector[fieldname] pattern.</a:t>
            </a:r>
          </a:p>
          <a:p>
            <a:r>
              <a:rPr lang="en-US" dirty="0"/>
              <a:t>Use </a:t>
            </a:r>
            <a:r>
              <a:rPr lang="en-US" dirty="0" err="1"/>
              <a:t>Inspector.GetAnnotationProperties</a:t>
            </a:r>
            <a:r>
              <a:rPr lang="en-US" dirty="0"/>
              <a:t>, </a:t>
            </a:r>
            <a:r>
              <a:rPr lang="en-US" dirty="0" err="1"/>
              <a:t>Inspector.SetAnnotationProperties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2013134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AnnotationProperties</a:t>
            </a:r>
            <a:r>
              <a:rPr lang="en-US" dirty="0"/>
              <a:t> class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49568" y="1559169"/>
            <a:ext cx="10369296" cy="4553764"/>
          </a:xfrm>
        </p:spPr>
        <p:txBody>
          <a:bodyPr/>
          <a:lstStyle/>
          <a:p>
            <a:r>
              <a:rPr lang="en-US" dirty="0"/>
              <a:t>Common properties</a:t>
            </a:r>
          </a:p>
          <a:p>
            <a:pPr lvl="1"/>
            <a:r>
              <a:rPr lang="en-US" dirty="0"/>
              <a:t>Color,  </a:t>
            </a:r>
            <a:r>
              <a:rPr lang="en-US" dirty="0" err="1"/>
              <a:t>FontSize</a:t>
            </a:r>
            <a:r>
              <a:rPr lang="en-US" dirty="0"/>
              <a:t>,  </a:t>
            </a:r>
            <a:r>
              <a:rPr lang="en-US" dirty="0" err="1"/>
              <a:t>HorizontalAlignment</a:t>
            </a:r>
            <a:r>
              <a:rPr lang="en-US" dirty="0"/>
              <a:t>,  </a:t>
            </a:r>
            <a:r>
              <a:rPr lang="en-US" dirty="0" err="1"/>
              <a:t>TextString</a:t>
            </a:r>
            <a:r>
              <a:rPr lang="en-US" dirty="0"/>
              <a:t> </a:t>
            </a:r>
            <a:r>
              <a:rPr lang="en-US" dirty="0" err="1"/>
              <a:t>etc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 err="1"/>
              <a:t>TextGraphic</a:t>
            </a:r>
            <a:r>
              <a:rPr lang="en-US" dirty="0"/>
              <a:t> retrieves the </a:t>
            </a:r>
            <a:r>
              <a:rPr lang="en-US" dirty="0" err="1"/>
              <a:t>CIMTextGraphic</a:t>
            </a:r>
            <a:endParaRPr lang="en-US" dirty="0"/>
          </a:p>
          <a:p>
            <a:pPr lvl="1"/>
            <a:r>
              <a:rPr lang="en-US" dirty="0"/>
              <a:t>Access to more involved </a:t>
            </a:r>
            <a:r>
              <a:rPr lang="en-US" dirty="0" err="1"/>
              <a:t>TextGraphic</a:t>
            </a:r>
            <a:r>
              <a:rPr lang="en-US" dirty="0"/>
              <a:t> features including shadows, callouts, leader lines</a:t>
            </a:r>
          </a:p>
          <a:p>
            <a:pPr lvl="1"/>
            <a:endParaRPr lang="en-US" dirty="0"/>
          </a:p>
          <a:p>
            <a:r>
              <a:rPr lang="en-US" dirty="0"/>
              <a:t>Shape – baseline geometry of the annotation feature.  </a:t>
            </a:r>
          </a:p>
          <a:p>
            <a:pPr lvl="1"/>
            <a:r>
              <a:rPr lang="en-US" dirty="0"/>
              <a:t>Can be point, multipoint, polyline, </a:t>
            </a:r>
            <a:r>
              <a:rPr lang="en-US" dirty="0" err="1"/>
              <a:t>geometrybag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861740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889726" y="1377031"/>
            <a:ext cx="10369296" cy="3429000"/>
          </a:xfrm>
        </p:spPr>
        <p:txBody>
          <a:bodyPr/>
          <a:lstStyle/>
          <a:p>
            <a:r>
              <a:rPr lang="en-US" b="0" dirty="0"/>
              <a:t>Baseline geometry can be point, polyline, multipoint or </a:t>
            </a:r>
            <a:r>
              <a:rPr lang="en-US" b="0" dirty="0" err="1"/>
              <a:t>geometrybag</a:t>
            </a:r>
            <a:r>
              <a:rPr lang="en-US" b="0" dirty="0"/>
              <a:t>. </a:t>
            </a:r>
          </a:p>
          <a:p>
            <a:r>
              <a:rPr lang="en-US" b="0" i="1" dirty="0" err="1"/>
              <a:t>AnnotationClassID</a:t>
            </a:r>
            <a:r>
              <a:rPr lang="en-US" b="0" dirty="0"/>
              <a:t> and </a:t>
            </a:r>
            <a:r>
              <a:rPr lang="en-US" b="0" i="1" dirty="0" err="1"/>
              <a:t>SymbolID</a:t>
            </a:r>
            <a:r>
              <a:rPr lang="en-US" b="0" dirty="0"/>
              <a:t> are required fields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Annotation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7D9C43-9F23-4C1F-B79D-5852246C8435}"/>
              </a:ext>
            </a:extLst>
          </p:cNvPr>
          <p:cNvSpPr txBox="1"/>
          <p:nvPr/>
        </p:nvSpPr>
        <p:spPr>
          <a:xfrm>
            <a:off x="874004" y="2346259"/>
            <a:ext cx="9896475" cy="4510692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use the template's inspector object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inspector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CurrentTemplate.Inspector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get the annotation properties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annoProperties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inspector.GetAnnotationProperties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AnnotationClassID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SymbolID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and Shape are the bare minimum for an annotation feature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AnnotationClassID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 = label.ID;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SymbolID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symbolID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           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use the annotation properties to set the other attributes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annoProperties.TextString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"My annotation feature"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set the geometry to be the sketched line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when creating annotation features the shape to be passed in the create operation is the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CIMTextGraphic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shape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annoProperties.Shape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geometry;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set the annotation properties back on the inspector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inspector.SetAnnotationProperties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annoProperties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editOp.Create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CurrentTemplate.Layer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inspector);</a:t>
            </a:r>
          </a:p>
          <a:p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812836748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Modifying Annotation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49568" y="1559169"/>
            <a:ext cx="10369296" cy="4553764"/>
          </a:xfrm>
        </p:spPr>
        <p:txBody>
          <a:bodyPr/>
          <a:lstStyle/>
          <a:p>
            <a:r>
              <a:rPr lang="en-US" dirty="0"/>
              <a:t>Modify using the </a:t>
            </a:r>
            <a:r>
              <a:rPr lang="en-US" dirty="0" err="1"/>
              <a:t>AnnotationProperties</a:t>
            </a:r>
            <a:r>
              <a:rPr lang="en-US" dirty="0"/>
              <a:t> class obtained from an inspector object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C26260-E156-415E-B96A-A0CB70C9ABF4}"/>
              </a:ext>
            </a:extLst>
          </p:cNvPr>
          <p:cNvSpPr txBox="1"/>
          <p:nvPr/>
        </p:nvSpPr>
        <p:spPr>
          <a:xfrm>
            <a:off x="949568" y="2169269"/>
            <a:ext cx="9896475" cy="3252532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create new inspector object and load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inspector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Inspector;</a:t>
            </a:r>
          </a:p>
          <a:p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AnnotationLayer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oid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get the annotation properties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annoProperties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inspector.GetAnnotationProperties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annoProperties.TextString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"hello world";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           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set the annotation properties back on the inspector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inspector.SetAnnotationProperties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annoProperties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(inspector);</a:t>
            </a:r>
          </a:p>
          <a:p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4205694086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ackground"/>
          <p:cNvGrpSpPr/>
          <p:nvPr/>
        </p:nvGrpSpPr>
        <p:grpSpPr>
          <a:xfrm>
            <a:off x="-92596" y="-16008"/>
            <a:ext cx="12301746" cy="6881036"/>
            <a:chOff x="-92596" y="-16008"/>
            <a:chExt cx="12301746" cy="6881036"/>
          </a:xfrm>
        </p:grpSpPr>
        <p:sp>
          <p:nvSpPr>
            <p:cNvPr id="10" name="Rectangle 9"/>
            <p:cNvSpPr/>
            <p:nvPr/>
          </p:nvSpPr>
          <p:spPr bwMode="auto">
            <a:xfrm>
              <a:off x="0" y="-16008"/>
              <a:ext cx="12209150" cy="6865818"/>
            </a:xfrm>
            <a:prstGeom prst="rect">
              <a:avLst/>
            </a:prstGeom>
            <a:gradFill flip="none" rotWithShape="1">
              <a:gsLst>
                <a:gs pos="58000">
                  <a:srgbClr val="006BA6"/>
                </a:gs>
                <a:gs pos="100000">
                  <a:srgbClr val="28469C"/>
                </a:gs>
                <a:gs pos="81000">
                  <a:srgbClr val="0051A2"/>
                </a:gs>
                <a:gs pos="30000">
                  <a:srgbClr val="01A7B1"/>
                </a:gs>
                <a:gs pos="0">
                  <a:srgbClr val="00C1B6"/>
                </a:gs>
              </a:gsLst>
              <a:lin ang="96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6" name="keyart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" y="-7029"/>
              <a:ext cx="12190136" cy="6856951"/>
            </a:xfrm>
            <a:prstGeom prst="rect">
              <a:avLst/>
            </a:prstGeom>
          </p:spPr>
        </p:pic>
        <p:sp>
          <p:nvSpPr>
            <p:cNvPr id="13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92596" y="1736203"/>
              <a:ext cx="12284598" cy="5121797"/>
            </a:xfrm>
            <a:prstGeom prst="rect">
              <a:avLst/>
            </a:prstGeom>
            <a:gradFill flip="none" rotWithShape="1">
              <a:gsLst>
                <a:gs pos="40000">
                  <a:srgbClr val="0D134A">
                    <a:alpha val="9000"/>
                  </a:srgbClr>
                </a:gs>
                <a:gs pos="60000">
                  <a:srgbClr val="0D134A">
                    <a:alpha val="0"/>
                  </a:srgbClr>
                </a:gs>
                <a:gs pos="20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4" name="shading (upper lef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 rot="10800000">
              <a:off x="-3315" y="-5050"/>
              <a:ext cx="12189315" cy="6870078"/>
            </a:xfrm>
            <a:prstGeom prst="rect">
              <a:avLst/>
            </a:prstGeom>
            <a:gradFill flip="none" rotWithShape="1">
              <a:gsLst>
                <a:gs pos="31000">
                  <a:srgbClr val="0D134A">
                    <a:alpha val="9000"/>
                  </a:srgbClr>
                </a:gs>
                <a:gs pos="52000">
                  <a:srgbClr val="0D134A">
                    <a:alpha val="0"/>
                  </a:srgbClr>
                </a:gs>
                <a:gs pos="10000">
                  <a:srgbClr val="0D134A">
                    <a:alpha val="21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Text Subtitle">
            <a:extLst>
              <a:ext uri="{FF2B5EF4-FFF2-40B4-BE49-F238E27FC236}">
                <a16:creationId xmlns:a16="http://schemas.microsoft.com/office/drawing/2014/main" id="{891AD9C8-5272-B34E-9EFD-84E8D13342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9195EC55-525B-F746-8A77-3C6B91C18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1" y="2348110"/>
            <a:ext cx="4527741" cy="1169551"/>
          </a:xfrm>
        </p:spPr>
        <p:txBody>
          <a:bodyPr/>
          <a:lstStyle/>
          <a:p>
            <a:r>
              <a:rPr lang="en-US" dirty="0"/>
              <a:t>Create Annotation Demo</a:t>
            </a:r>
          </a:p>
        </p:txBody>
      </p:sp>
    </p:spTree>
    <p:extLst>
      <p:ext uri="{BB962C8B-B14F-4D97-AF65-F5344CB8AC3E}">
        <p14:creationId xmlns:p14="http://schemas.microsoft.com/office/powerpoint/2010/main" val="726721653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background">
            <a:extLst>
              <a:ext uri="{FF2B5EF4-FFF2-40B4-BE49-F238E27FC236}">
                <a16:creationId xmlns:a16="http://schemas.microsoft.com/office/drawing/2014/main" id="{76772379-04EC-4285-B3CA-65266E4A8BE7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D30CAFA-EE84-410A-AA9D-65EB10EFB777}"/>
                </a:ext>
              </a:extLst>
            </p:cNvPr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D021C7E9-E720-4C8D-A5B3-2AFFFF53DC7F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673" y="263077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SDK for .NET – Technical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830627319"/>
              </p:ext>
            </p:extLst>
          </p:nvPr>
        </p:nvGraphicFramePr>
        <p:xfrm>
          <a:off x="304800" y="957041"/>
          <a:ext cx="11709399" cy="5655672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45172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7771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483188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606720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417399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Tue, Mar 05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4:00 pm - 5:00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Beginning Pro Customization with focus on DAML and Customization Patterns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Mojave Learning Center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5:30 pm - 6:30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Beginning Editing with Focus on </a:t>
                      </a:r>
                      <a:r>
                        <a:rPr lang="en-US" sz="1600" u="none" strike="noStrike" dirty="0" err="1">
                          <a:effectLst/>
                        </a:rPr>
                        <a:t>EditOperation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Primrose 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Wed, Mar 06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10:30 am - 11:30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Understanding the CIM, a Guide for Developers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Mesquite 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2:30 pm - 3:30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Intermediate Pro Customization with focus on Mapping and Layout APIs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Mesquite 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301962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5:30 pm - 6:30 pm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Intermediate Editing with Focus on UI Customizations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Mesquite G-H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282337"/>
                  </a:ext>
                </a:extLst>
              </a:tr>
              <a:tr h="417399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Thu, Mar 07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effectLst/>
                        </a:rPr>
                        <a:t>9:00 am – 10:00 am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effectLst/>
                        </a:rPr>
                        <a:t>Understanding Feature Services, a Guide for Developers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effectLst/>
                        </a:rPr>
                        <a:t>Primrose C-D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10:30 am - 11:30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An Overview of the Utility Network Management API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San Jacinto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1:00 pm – 2:00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An Overview of the Geodatabase API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Mesquite G-H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82474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5:30 pm - 6:30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Advanced Pro Customization with focus on Categories and Custom Settings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effectLst/>
                        </a:rPr>
                        <a:t>Smoketree</a:t>
                      </a:r>
                      <a:r>
                        <a:rPr lang="en-US" sz="1600" u="none" strike="noStrike" dirty="0">
                          <a:effectLst/>
                        </a:rPr>
                        <a:t> A-E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393935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Fri, Mar 08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8:30 am – 9:30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Advanced Editing with Focus on Edit Operations, Transaction Types, and Events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Mesquite 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1960415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10:00 am - 11:00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Demonstrating Pro Extensibility with Add-Ins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Mesquite B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405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6340834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background">
            <a:extLst>
              <a:ext uri="{FF2B5EF4-FFF2-40B4-BE49-F238E27FC236}">
                <a16:creationId xmlns:a16="http://schemas.microsoft.com/office/drawing/2014/main" id="{A6F30AAB-253E-4F6B-B880-4E445CA7576E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3FD5EBD-A929-44C4-A842-698FA032B8E3}"/>
                </a:ext>
              </a:extLst>
            </p:cNvPr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FF717285-F300-4028-9157-4AA5F27C8AD2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380" y="418674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SDK for .NET – Demo Theater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265918699"/>
              </p:ext>
            </p:extLst>
          </p:nvPr>
        </p:nvGraphicFramePr>
        <p:xfrm>
          <a:off x="511380" y="1002840"/>
          <a:ext cx="11375819" cy="1940690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496374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4388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4988589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746968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effectLst/>
                        </a:rPr>
                        <a:t>Tue, Mar 05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effectLst/>
                        </a:rPr>
                        <a:t>2:30 pm - 3:00 pm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effectLst/>
                        </a:rPr>
                        <a:t>Getting Started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effectLst/>
                        </a:rPr>
                        <a:t>Demo Theater 3 - Oasis 1-2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388138">
                <a:tc rowSpan="3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effectLst/>
                        </a:rPr>
                        <a:t>Wed, Mar 06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effectLst/>
                        </a:rPr>
                        <a:t>2:30 pm - 3:00 pm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kern="1200" dirty="0">
                          <a:effectLst/>
                        </a:rPr>
                        <a:t>Working with Rasters and Imagery</a:t>
                      </a:r>
                      <a:endParaRPr lang="sv-SE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kern="1200" dirty="0">
                          <a:effectLst/>
                        </a:rPr>
                        <a:t>Demo Theater 3 - Oasis 1-2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effectLst/>
                        </a:rPr>
                        <a:t>4:00 pm - 4:30 pm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kern="1200" dirty="0">
                          <a:effectLst/>
                        </a:rPr>
                        <a:t>Working with DAML</a:t>
                      </a:r>
                      <a:endParaRPr lang="sv-SE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kern="1200" dirty="0">
                          <a:effectLst/>
                        </a:rPr>
                        <a:t>Demo Theater 2 - Oasis 1-2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784561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effectLst/>
                        </a:rPr>
                        <a:t>4:30 pm - 5:00 pm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kern="1200" dirty="0">
                          <a:effectLst/>
                        </a:rPr>
                        <a:t>Working with UI Controls</a:t>
                      </a:r>
                      <a:endParaRPr lang="sv-SE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kern="1200" dirty="0">
                          <a:effectLst/>
                        </a:rPr>
                        <a:t>Demo Theater 2 - Oasis 1-2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484009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33F5727-5B01-4297-A57D-A6D1CC665CD5}"/>
              </a:ext>
            </a:extLst>
          </p:cNvPr>
          <p:cNvSpPr txBox="1">
            <a:spLocks/>
          </p:cNvSpPr>
          <p:nvPr/>
        </p:nvSpPr>
        <p:spPr>
          <a:xfrm>
            <a:off x="529935" y="3982453"/>
            <a:ext cx="10826496" cy="43088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ArcGIS Pro – Road Ahead Session</a:t>
            </a:r>
          </a:p>
        </p:txBody>
      </p:sp>
      <p:graphicFrame>
        <p:nvGraphicFramePr>
          <p:cNvPr id="5" name="Content Placeholder 6">
            <a:extLst>
              <a:ext uri="{FF2B5EF4-FFF2-40B4-BE49-F238E27FC236}">
                <a16:creationId xmlns:a16="http://schemas.microsoft.com/office/drawing/2014/main" id="{7761FE37-E7B7-486A-9DA1-C37F49E681BD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529935" y="4547170"/>
          <a:ext cx="11125985" cy="776276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46351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96804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4879031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686639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effectLst/>
                        </a:rPr>
                        <a:t>Thu, Mar 07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effectLst/>
                        </a:rPr>
                        <a:t>4:00 pm – 5:00 pm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effectLst/>
                        </a:rPr>
                        <a:t>ArcGIS Pro: The Road Ahead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effectLst/>
                        </a:rPr>
                        <a:t>Primrose B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9640223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ackground"/>
          <p:cNvGrpSpPr/>
          <p:nvPr/>
        </p:nvGrpSpPr>
        <p:grpSpPr>
          <a:xfrm>
            <a:off x="-75448" y="0"/>
            <a:ext cx="12284598" cy="6874121"/>
            <a:chOff x="-75448" y="0"/>
            <a:chExt cx="12284598" cy="6874121"/>
          </a:xfrm>
        </p:grpSpPr>
        <p:sp>
          <p:nvSpPr>
            <p:cNvPr id="48" name="Rectangle 47"/>
            <p:cNvSpPr/>
            <p:nvPr/>
          </p:nvSpPr>
          <p:spPr bwMode="auto">
            <a:xfrm>
              <a:off x="0" y="0"/>
              <a:ext cx="12209150" cy="6865818"/>
            </a:xfrm>
            <a:prstGeom prst="rect">
              <a:avLst/>
            </a:prstGeom>
            <a:gradFill flip="none" rotWithShape="1">
              <a:gsLst>
                <a:gs pos="58000">
                  <a:srgbClr val="006BA6"/>
                </a:gs>
                <a:gs pos="100000">
                  <a:srgbClr val="28469C"/>
                </a:gs>
                <a:gs pos="81000">
                  <a:srgbClr val="0051A2"/>
                </a:gs>
                <a:gs pos="30000">
                  <a:srgbClr val="01A7B1"/>
                </a:gs>
                <a:gs pos="0">
                  <a:srgbClr val="00C1B6"/>
                </a:gs>
              </a:gsLst>
              <a:lin ang="96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51" name="shading (bottom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75448" y="1752324"/>
              <a:ext cx="12284598" cy="5121797"/>
            </a:xfrm>
            <a:prstGeom prst="rect">
              <a:avLst/>
            </a:prstGeom>
            <a:gradFill flip="none" rotWithShape="1">
              <a:gsLst>
                <a:gs pos="40000">
                  <a:srgbClr val="0D134A">
                    <a:alpha val="9000"/>
                  </a:srgbClr>
                </a:gs>
                <a:gs pos="60000">
                  <a:srgbClr val="0D134A">
                    <a:alpha val="0"/>
                  </a:srgbClr>
                </a:gs>
                <a:gs pos="20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0" name="Right Arrow 38">
            <a:extLst>
              <a:ext uri="{FF2B5EF4-FFF2-40B4-BE49-F238E27FC236}">
                <a16:creationId xmlns:a16="http://schemas.microsoft.com/office/drawing/2014/main" id="{DA2B18AC-A817-BC4B-8B3C-402DB388C6C1}"/>
              </a:ext>
            </a:extLst>
          </p:cNvPr>
          <p:cNvSpPr/>
          <p:nvPr/>
        </p:nvSpPr>
        <p:spPr bwMode="auto">
          <a:xfrm>
            <a:off x="5748325" y="3368299"/>
            <a:ext cx="592556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70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7F7E134-2A71-954A-9FFD-318E02246448}"/>
              </a:ext>
            </a:extLst>
          </p:cNvPr>
          <p:cNvCxnSpPr/>
          <p:nvPr/>
        </p:nvCxnSpPr>
        <p:spPr bwMode="auto">
          <a:xfrm>
            <a:off x="6089630" y="1164356"/>
            <a:ext cx="0" cy="2130026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55000">
                  <a:schemeClr val="bg2">
                    <a:lumMod val="40000"/>
                    <a:lumOff val="60000"/>
                    <a:alpha val="2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AB799C4-FF1B-2C4F-91C2-41AAEEC8D5D3}"/>
              </a:ext>
            </a:extLst>
          </p:cNvPr>
          <p:cNvCxnSpPr>
            <a:cxnSpLocks/>
          </p:cNvCxnSpPr>
          <p:nvPr/>
        </p:nvCxnSpPr>
        <p:spPr bwMode="auto">
          <a:xfrm flipV="1">
            <a:off x="6089630" y="3868638"/>
            <a:ext cx="0" cy="253334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Right Arrow 38">
            <a:extLst>
              <a:ext uri="{FF2B5EF4-FFF2-40B4-BE49-F238E27FC236}">
                <a16:creationId xmlns:a16="http://schemas.microsoft.com/office/drawing/2014/main" id="{13997CFF-AEDC-D640-A2D3-BE3AA50E9AE2}"/>
              </a:ext>
            </a:extLst>
          </p:cNvPr>
          <p:cNvSpPr/>
          <p:nvPr/>
        </p:nvSpPr>
        <p:spPr bwMode="auto">
          <a:xfrm>
            <a:off x="8576755" y="3868638"/>
            <a:ext cx="527652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69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01B99BE-E34E-1848-8A0B-013C9F233D74}"/>
              </a:ext>
            </a:extLst>
          </p:cNvPr>
          <p:cNvCxnSpPr/>
          <p:nvPr/>
        </p:nvCxnSpPr>
        <p:spPr bwMode="auto">
          <a:xfrm>
            <a:off x="8842937" y="1164356"/>
            <a:ext cx="0" cy="265839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55000">
                  <a:schemeClr val="bg2">
                    <a:lumMod val="40000"/>
                    <a:lumOff val="60000"/>
                    <a:alpha val="2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71BD325-4439-5A42-81D7-FC0FE2E3A35A}"/>
              </a:ext>
            </a:extLst>
          </p:cNvPr>
          <p:cNvCxnSpPr/>
          <p:nvPr/>
        </p:nvCxnSpPr>
        <p:spPr bwMode="auto">
          <a:xfrm flipV="1">
            <a:off x="8842937" y="4362045"/>
            <a:ext cx="0" cy="2039942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9" name="Picture 38">
            <a:extLst>
              <a:ext uri="{FF2B5EF4-FFF2-40B4-BE49-F238E27FC236}">
                <a16:creationId xmlns:a16="http://schemas.microsoft.com/office/drawing/2014/main" id="{596212FC-B7D1-DF4E-8773-1C5311E6C0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443" y="1861088"/>
            <a:ext cx="2114157" cy="430145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4C432BDC-41FB-1444-8182-9F9B32F95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081" y="1867527"/>
            <a:ext cx="2114157" cy="430145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448641F-600A-0C47-B24A-60A58E4D5A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762" y="1861088"/>
            <a:ext cx="2114157" cy="430145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F7048AA-17AD-3442-80BD-5B0A311B78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867527"/>
            <a:ext cx="2114157" cy="4301453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FB63948C-0CA6-BF47-9890-F5580ADA5488}"/>
              </a:ext>
            </a:extLst>
          </p:cNvPr>
          <p:cNvGrpSpPr/>
          <p:nvPr/>
        </p:nvGrpSpPr>
        <p:grpSpPr>
          <a:xfrm>
            <a:off x="8269766" y="3795685"/>
            <a:ext cx="222769" cy="1809171"/>
            <a:chOff x="8333459" y="3810199"/>
            <a:chExt cx="269551" cy="1809171"/>
          </a:xfrm>
        </p:grpSpPr>
        <p:sp>
          <p:nvSpPr>
            <p:cNvPr id="29" name="Right Arrow 32">
              <a:extLst>
                <a:ext uri="{FF2B5EF4-FFF2-40B4-BE49-F238E27FC236}">
                  <a16:creationId xmlns:a16="http://schemas.microsoft.com/office/drawing/2014/main" id="{97D09ECB-6EED-6140-A595-25284BE837E9}"/>
                </a:ext>
              </a:extLst>
            </p:cNvPr>
            <p:cNvSpPr/>
            <p:nvPr/>
          </p:nvSpPr>
          <p:spPr bwMode="auto">
            <a:xfrm rot="5400000">
              <a:off x="8240228" y="5256587"/>
              <a:ext cx="462892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0" name="Right Arrow 31">
              <a:extLst>
                <a:ext uri="{FF2B5EF4-FFF2-40B4-BE49-F238E27FC236}">
                  <a16:creationId xmlns:a16="http://schemas.microsoft.com/office/drawing/2014/main" id="{BE4D3E93-4F89-FE48-9319-4ABFAE759E38}"/>
                </a:ext>
              </a:extLst>
            </p:cNvPr>
            <p:cNvSpPr/>
            <p:nvPr/>
          </p:nvSpPr>
          <p:spPr bwMode="auto">
            <a:xfrm rot="5400000">
              <a:off x="7914560" y="4230709"/>
              <a:ext cx="1103693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1" name="Right Arrow 30">
              <a:extLst>
                <a:ext uri="{FF2B5EF4-FFF2-40B4-BE49-F238E27FC236}">
                  <a16:creationId xmlns:a16="http://schemas.microsoft.com/office/drawing/2014/main" id="{E41B2547-AADD-C64B-91DC-2D99E3685287}"/>
                </a:ext>
              </a:extLst>
            </p:cNvPr>
            <p:cNvSpPr/>
            <p:nvPr/>
          </p:nvSpPr>
          <p:spPr bwMode="auto">
            <a:xfrm rot="5400000">
              <a:off x="8227571" y="4878528"/>
              <a:ext cx="474449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59FBDB2-7DAB-3B42-B7F2-B40CA5BA4552}"/>
              </a:ext>
            </a:extLst>
          </p:cNvPr>
          <p:cNvCxnSpPr/>
          <p:nvPr/>
        </p:nvCxnSpPr>
        <p:spPr bwMode="auto">
          <a:xfrm flipH="1">
            <a:off x="3302220" y="1102836"/>
            <a:ext cx="27731" cy="271991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2CBA1B2-A670-A143-837B-05E08B7C9A2F}"/>
              </a:ext>
            </a:extLst>
          </p:cNvPr>
          <p:cNvCxnSpPr/>
          <p:nvPr/>
        </p:nvCxnSpPr>
        <p:spPr bwMode="auto">
          <a:xfrm flipV="1">
            <a:off x="3302220" y="4362045"/>
            <a:ext cx="0" cy="2039942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8" name="Right Arrow 38">
            <a:extLst>
              <a:ext uri="{FF2B5EF4-FFF2-40B4-BE49-F238E27FC236}">
                <a16:creationId xmlns:a16="http://schemas.microsoft.com/office/drawing/2014/main" id="{43D5364E-6DA5-C74D-91C2-92AB60DC2154}"/>
              </a:ext>
            </a:extLst>
          </p:cNvPr>
          <p:cNvSpPr/>
          <p:nvPr/>
        </p:nvSpPr>
        <p:spPr bwMode="auto">
          <a:xfrm>
            <a:off x="3017908" y="3868638"/>
            <a:ext cx="528065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70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47" name="Subtitle 4">
            <a:extLst>
              <a:ext uri="{FF2B5EF4-FFF2-40B4-BE49-F238E27FC236}">
                <a16:creationId xmlns:a16="http://schemas.microsoft.com/office/drawing/2014/main" id="{E2E142E2-0724-1D42-9FA8-CD4E280B3A09}"/>
              </a:ext>
            </a:extLst>
          </p:cNvPr>
          <p:cNvSpPr/>
          <p:nvPr/>
        </p:nvSpPr>
        <p:spPr>
          <a:xfrm>
            <a:off x="9157956" y="1174450"/>
            <a:ext cx="2119644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0" fontAlgn="auto" latinLnBrk="0" hangingPunc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AC2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Complete answers</a:t>
            </a:r>
          </a:p>
          <a:p>
            <a:pPr marL="0" marR="0" lvl="0" indent="0" algn="ctr" defTabSz="457200" rtl="0" eaLnBrk="0" fontAlgn="auto" latinLnBrk="0" hangingPunc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AC2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 and select “Submit”</a:t>
            </a:r>
          </a:p>
        </p:txBody>
      </p:sp>
      <p:sp>
        <p:nvSpPr>
          <p:cNvPr id="46" name="Subtitle 3">
            <a:extLst>
              <a:ext uri="{FF2B5EF4-FFF2-40B4-BE49-F238E27FC236}">
                <a16:creationId xmlns:a16="http://schemas.microsoft.com/office/drawing/2014/main" id="{48CFDF8A-F962-5240-A8C1-998E8A371356}"/>
              </a:ext>
            </a:extLst>
          </p:cNvPr>
          <p:cNvSpPr/>
          <p:nvPr/>
        </p:nvSpPr>
        <p:spPr>
          <a:xfrm>
            <a:off x="6356101" y="1174450"/>
            <a:ext cx="2229478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0" fontAlgn="auto" latinLnBrk="0" hangingPunc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AC2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Scroll down to find the feedback section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035B80E9-92E2-8E40-8EAB-2EF48B566F49}"/>
              </a:ext>
            </a:extLst>
          </p:cNvPr>
          <p:cNvSpPr/>
          <p:nvPr/>
        </p:nvSpPr>
        <p:spPr>
          <a:xfrm>
            <a:off x="3354781" y="1174450"/>
            <a:ext cx="2728476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0" fontAlgn="auto" latinLnBrk="0" hangingPunc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AC2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Select the session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AC2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AC2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you attended</a:t>
            </a:r>
          </a:p>
        </p:txBody>
      </p:sp>
      <p:sp>
        <p:nvSpPr>
          <p:cNvPr id="44" name="Subtitle 1">
            <a:extLst>
              <a:ext uri="{FF2B5EF4-FFF2-40B4-BE49-F238E27FC236}">
                <a16:creationId xmlns:a16="http://schemas.microsoft.com/office/drawing/2014/main" id="{C447AE66-B55C-784D-A71E-284ADF839B58}"/>
              </a:ext>
            </a:extLst>
          </p:cNvPr>
          <p:cNvSpPr/>
          <p:nvPr/>
        </p:nvSpPr>
        <p:spPr>
          <a:xfrm>
            <a:off x="784752" y="1174450"/>
            <a:ext cx="2367468" cy="537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0" fontAlgn="auto" latinLnBrk="0" hangingPunc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AC2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Download the Esri Events app and find your event</a:t>
            </a:r>
          </a:p>
        </p:txBody>
      </p:sp>
      <p:sp>
        <p:nvSpPr>
          <p:cNvPr id="43" name="Title ">
            <a:extLst>
              <a:ext uri="{FF2B5EF4-FFF2-40B4-BE49-F238E27FC236}">
                <a16:creationId xmlns:a16="http://schemas.microsoft.com/office/drawing/2014/main" id="{2EEA1DE7-2126-554A-B142-27798306074E}"/>
              </a:ext>
            </a:extLst>
          </p:cNvPr>
          <p:cNvSpPr txBox="1">
            <a:spLocks/>
          </p:cNvSpPr>
          <p:nvPr/>
        </p:nvSpPr>
        <p:spPr>
          <a:xfrm>
            <a:off x="685800" y="448068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Please Take Our Survey on the App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8BEBEB-C7E8-46B4-9711-69AC256DEF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452" y="2304759"/>
            <a:ext cx="1937499" cy="33403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76F9A54-A39C-4356-96A0-B301880502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5197" y="2304759"/>
            <a:ext cx="1954292" cy="33403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5B44E9E-4337-49FB-BFFD-3510ED608D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7423" y="2298409"/>
            <a:ext cx="1975693" cy="33769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4C69-35A1-424C-A90D-6166DA9112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28369" y="2285453"/>
            <a:ext cx="1988053" cy="339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644134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CD77207-67ED-704D-9994-33F5B880A57E}"/>
              </a:ext>
            </a:extLst>
          </p:cNvPr>
          <p:cNvGrpSpPr/>
          <p:nvPr/>
        </p:nvGrpSpPr>
        <p:grpSpPr>
          <a:xfrm>
            <a:off x="-43251" y="-16008"/>
            <a:ext cx="12252401" cy="6874511"/>
            <a:chOff x="-43251" y="-16008"/>
            <a:chExt cx="12252401" cy="6874511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-16008"/>
              <a:ext cx="12209150" cy="6865818"/>
            </a:xfrm>
            <a:prstGeom prst="rect">
              <a:avLst/>
            </a:prstGeom>
            <a:gradFill flip="none" rotWithShape="1">
              <a:gsLst>
                <a:gs pos="58000">
                  <a:srgbClr val="006BA6"/>
                </a:gs>
                <a:gs pos="100000">
                  <a:srgbClr val="28469C"/>
                </a:gs>
                <a:gs pos="81000">
                  <a:srgbClr val="0051A2"/>
                </a:gs>
                <a:gs pos="30000">
                  <a:srgbClr val="01A7B1"/>
                </a:gs>
                <a:gs pos="0">
                  <a:srgbClr val="00C1B6"/>
                </a:gs>
              </a:gsLst>
              <a:lin ang="96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4" name="keyart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" y="-7029"/>
              <a:ext cx="12190135" cy="6856951"/>
            </a:xfrm>
            <a:prstGeom prst="rect">
              <a:avLst/>
            </a:prstGeom>
          </p:spPr>
        </p:pic>
        <p:sp>
          <p:nvSpPr>
            <p:cNvPr id="10" name="shading (lower right)">
              <a:extLst>
                <a:ext uri="{FF2B5EF4-FFF2-40B4-BE49-F238E27FC236}">
                  <a16:creationId xmlns:a16="http://schemas.microsoft.com/office/drawing/2014/main" id="{E6D1F064-8DA1-4540-AC8E-DDA813288DAD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1" name="shading (upper lef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 rot="10800000">
              <a:off x="-23964" y="-11575"/>
              <a:ext cx="12189315" cy="6870078"/>
            </a:xfrm>
            <a:prstGeom prst="rect">
              <a:avLst/>
            </a:prstGeom>
            <a:gradFill flip="none" rotWithShape="1">
              <a:gsLst>
                <a:gs pos="31000">
                  <a:srgbClr val="0D134A">
                    <a:alpha val="9000"/>
                  </a:srgbClr>
                </a:gs>
                <a:gs pos="52000">
                  <a:srgbClr val="0D134A">
                    <a:alpha val="0"/>
                  </a:srgbClr>
                </a:gs>
                <a:gs pos="14000">
                  <a:srgbClr val="0D134A">
                    <a:alpha val="39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pic>
        <p:nvPicPr>
          <p:cNvPr id="9" name="Esri Logo (white)">
            <a:extLst>
              <a:ext uri="{FF2B5EF4-FFF2-40B4-BE49-F238E27FC236}">
                <a16:creationId xmlns:a16="http://schemas.microsoft.com/office/drawing/2014/main" id="{C3F3808C-4AB0-324A-9750-25578D0538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7" y="2489994"/>
            <a:ext cx="6073985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82171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All data manipulation should be executed as part of an edit operation. </a:t>
            </a:r>
          </a:p>
          <a:p>
            <a:pPr lvl="1"/>
            <a:r>
              <a:rPr lang="en-US" b="0" dirty="0"/>
              <a:t>Adds to the undo / redo stack.</a:t>
            </a:r>
          </a:p>
          <a:p>
            <a:r>
              <a:rPr lang="en-US" b="0" dirty="0"/>
              <a:t>An edit operation can encapsulate multiple edits.</a:t>
            </a:r>
          </a:p>
          <a:p>
            <a:r>
              <a:rPr lang="en-US" b="0" dirty="0"/>
              <a:t>Methods to Create, Modify, Delete, Cut, Clip, Explode, Reshape, Rotate …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8E4FBD9-0649-4262-AEA9-0053C5E27CC2}"/>
              </a:ext>
            </a:extLst>
          </p:cNvPr>
          <p:cNvSpPr/>
          <p:nvPr/>
        </p:nvSpPr>
        <p:spPr bwMode="auto">
          <a:xfrm>
            <a:off x="908304" y="3543300"/>
            <a:ext cx="10443151" cy="289252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Create an edit operation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"My first edit"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template = ArcGIS.Desktop.Editing.Templates.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EditingTemplate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.Current;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Queue feature creation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createOperation.Create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(template, geometry);</a:t>
            </a:r>
          </a:p>
          <a:p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createOperation.Create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(template,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anotherGeometry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Execute the operation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createOperation.ExecuteAsync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</p:txBody>
      </p:sp>
    </p:spTree>
    <p:extLst>
      <p:ext uri="{BB962C8B-B14F-4D97-AF65-F5344CB8AC3E}">
        <p14:creationId xmlns:p14="http://schemas.microsoft.com/office/powerpoint/2010/main" val="2092538391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8738E5-F497-47AF-BB4E-793BBC9858CB}"/>
              </a:ext>
            </a:extLst>
          </p:cNvPr>
          <p:cNvSpPr/>
          <p:nvPr/>
        </p:nvSpPr>
        <p:spPr bwMode="auto">
          <a:xfrm>
            <a:off x="679704" y="1245103"/>
            <a:ext cx="11028457" cy="534899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internal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MapTool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()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UseSnapping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SketchGeometryType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///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Called when the sketch finishes. This is where we will create the sketch operation and then execute it.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protected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geometry)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{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if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CurrentTemplate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|| geometry ==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.FromResult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Create an edit operation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"Create {0}"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CurrentTemplate.Layer.Name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createOperation.SelectNewFeatures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createOperation.Create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CurrentTemplate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geometry);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createOperation.ExecuteAsync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0D27AB-A51F-48C2-B95F-CEE050610BE8}"/>
              </a:ext>
            </a:extLst>
          </p:cNvPr>
          <p:cNvSpPr/>
          <p:nvPr/>
        </p:nvSpPr>
        <p:spPr bwMode="auto">
          <a:xfrm>
            <a:off x="1331618" y="2607324"/>
            <a:ext cx="3811017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873999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911352" y="3268289"/>
            <a:ext cx="10369296" cy="3429000"/>
          </a:xfrm>
        </p:spPr>
        <p:txBody>
          <a:bodyPr/>
          <a:lstStyle/>
          <a:p>
            <a:r>
              <a:rPr lang="en-US" b="0" dirty="0"/>
              <a:t>Change construction tool type by modifying the DAML </a:t>
            </a:r>
            <a:r>
              <a:rPr lang="en-US" b="0" i="1" dirty="0" err="1"/>
              <a:t>categoryRefID</a:t>
            </a:r>
            <a:r>
              <a:rPr lang="en-US" b="0" dirty="0"/>
              <a:t> (geometry type of destination feature class).</a:t>
            </a:r>
          </a:p>
          <a:p>
            <a:r>
              <a:rPr lang="en-US" b="0" dirty="0"/>
              <a:t>Supported categories are</a:t>
            </a:r>
          </a:p>
          <a:p>
            <a:pPr lvl="1"/>
            <a:r>
              <a:rPr lang="en-US" b="0" dirty="0" err="1"/>
              <a:t>esri_editing_construction_point</a:t>
            </a:r>
            <a:endParaRPr lang="en-US" b="0" dirty="0"/>
          </a:p>
          <a:p>
            <a:pPr lvl="1"/>
            <a:r>
              <a:rPr lang="en-US" b="0" dirty="0" err="1"/>
              <a:t>esri_editing_construction_polyline</a:t>
            </a:r>
            <a:endParaRPr lang="en-US" b="0" dirty="0"/>
          </a:p>
          <a:p>
            <a:pPr lvl="1"/>
            <a:r>
              <a:rPr lang="en-US" b="0" dirty="0" err="1"/>
              <a:t>esri_editing_construction_polygon</a:t>
            </a:r>
            <a:endParaRPr lang="en-US" b="0" dirty="0"/>
          </a:p>
          <a:p>
            <a:pPr lvl="1"/>
            <a:r>
              <a:rPr lang="en-US" b="0" dirty="0" err="1"/>
              <a:t>esri_editing_construction_multipoint</a:t>
            </a:r>
            <a:endParaRPr lang="en-US" b="0" dirty="0"/>
          </a:p>
          <a:p>
            <a:pPr lvl="1"/>
            <a:r>
              <a:rPr lang="en-US" b="0" dirty="0" err="1"/>
              <a:t>esri_editing_construction_annotation</a:t>
            </a:r>
            <a:endParaRPr lang="en-US" b="0" dirty="0"/>
          </a:p>
          <a:p>
            <a:pPr lvl="1"/>
            <a:r>
              <a:rPr lang="en-US" b="0" dirty="0" err="1"/>
              <a:t>esri_editing_construction_dimension</a:t>
            </a:r>
            <a:endParaRPr lang="en-US" b="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(continued)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30E61A-5F28-4868-9B9C-4D3119FD3B7C}"/>
              </a:ext>
            </a:extLst>
          </p:cNvPr>
          <p:cNvSpPr/>
          <p:nvPr/>
        </p:nvSpPr>
        <p:spPr bwMode="auto">
          <a:xfrm>
            <a:off x="919927" y="1375238"/>
            <a:ext cx="10161712" cy="181875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 Pro SDK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Default construction tool.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B7BB47D-442D-4906-8560-9EBDFEAD9433}"/>
              </a:ext>
            </a:extLst>
          </p:cNvPr>
          <p:cNvSpPr/>
          <p:nvPr/>
        </p:nvSpPr>
        <p:spPr bwMode="auto">
          <a:xfrm>
            <a:off x="4596943" y="1556351"/>
            <a:ext cx="4802520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70156A-DF51-4454-8C8C-4F12517E6C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328" y="3928446"/>
            <a:ext cx="3657600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305030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Add an </a:t>
            </a:r>
            <a:r>
              <a:rPr lang="en-US" b="0" dirty="0" err="1"/>
              <a:t>EmbeddableControl</a:t>
            </a:r>
            <a:r>
              <a:rPr lang="en-US" b="0" dirty="0"/>
              <a:t>. </a:t>
            </a:r>
          </a:p>
          <a:p>
            <a:r>
              <a:rPr lang="en-US" b="0" dirty="0"/>
              <a:t>Update </a:t>
            </a:r>
            <a:r>
              <a:rPr lang="en-US" b="0" dirty="0" err="1"/>
              <a:t>daml</a:t>
            </a:r>
            <a:r>
              <a:rPr lang="en-US" b="0" dirty="0"/>
              <a:t> </a:t>
            </a:r>
          </a:p>
          <a:p>
            <a:pPr lvl="1"/>
            <a:r>
              <a:rPr lang="en-US" b="0" dirty="0"/>
              <a:t>embeddable control is registered with "</a:t>
            </a:r>
            <a:r>
              <a:rPr lang="en-US" b="0" i="1" dirty="0" err="1"/>
              <a:t>esri_editing_tool_options</a:t>
            </a:r>
            <a:r>
              <a:rPr lang="en-US" b="0" dirty="0"/>
              <a:t>"</a:t>
            </a:r>
          </a:p>
          <a:p>
            <a:pPr lvl="1"/>
            <a:r>
              <a:rPr lang="en-US" b="0" dirty="0"/>
              <a:t>Add </a:t>
            </a:r>
            <a:r>
              <a:rPr lang="en-US" b="0" i="1" dirty="0" err="1"/>
              <a:t>toolOptionsID</a:t>
            </a:r>
            <a:r>
              <a:rPr lang="en-US" b="0" dirty="0"/>
              <a:t> attribute to content tag for tool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with Options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7950DF2-C5D2-468D-A94A-DD8DA2558602}"/>
              </a:ext>
            </a:extLst>
          </p:cNvPr>
          <p:cNvSpPr/>
          <p:nvPr/>
        </p:nvSpPr>
        <p:spPr bwMode="auto">
          <a:xfrm>
            <a:off x="914400" y="3251201"/>
            <a:ext cx="10789920" cy="347472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ConstructionToolWithOptions_BufferedLineTool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esri_editing_construction_polygon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Buffered Line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BufferedLineTool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Buffered Line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Create a polygon with a fixed buffer.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/&gt;&lt;/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toolOptionsID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ConstructionToolWithOptions_BufferedLineToolOptions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esri_editing_tool_options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ConstructionToolWithOptions_BufferedLineToolOptions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                 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BufferedLineToolOptionsViewModel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BufferedLineToolOptionsView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A7FB46-25EC-4D67-811E-0F56BE02BC62}"/>
              </a:ext>
            </a:extLst>
          </p:cNvPr>
          <p:cNvSpPr/>
          <p:nvPr/>
        </p:nvSpPr>
        <p:spPr bwMode="auto">
          <a:xfrm>
            <a:off x="2229804" y="4296291"/>
            <a:ext cx="6647181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33D6EDF-0D7C-4C2F-A13F-1A1FFA8D3C55}"/>
              </a:ext>
            </a:extLst>
          </p:cNvPr>
          <p:cNvSpPr/>
          <p:nvPr/>
        </p:nvSpPr>
        <p:spPr bwMode="auto">
          <a:xfrm>
            <a:off x="1148079" y="5145085"/>
            <a:ext cx="5161281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30703091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 err="1"/>
              <a:t>ViewModel</a:t>
            </a:r>
            <a:r>
              <a:rPr lang="en-US" b="0" dirty="0"/>
              <a:t>  file</a:t>
            </a:r>
          </a:p>
          <a:p>
            <a:pPr lvl="1"/>
            <a:r>
              <a:rPr lang="en-US" b="0" dirty="0"/>
              <a:t>Implement </a:t>
            </a:r>
            <a:r>
              <a:rPr lang="en-US" b="0" dirty="0" err="1"/>
              <a:t>IEditingCreateToolControl</a:t>
            </a:r>
            <a:r>
              <a:rPr lang="en-US" b="0" dirty="0"/>
              <a:t> </a:t>
            </a:r>
          </a:p>
          <a:p>
            <a:pPr lvl="2"/>
            <a:r>
              <a:rPr lang="en-US" b="0" dirty="0" err="1"/>
              <a:t>InitializeForActiveTemplate</a:t>
            </a:r>
            <a:r>
              <a:rPr lang="en-US" b="0" dirty="0"/>
              <a:t>, </a:t>
            </a:r>
            <a:r>
              <a:rPr lang="en-US" b="0" dirty="0" err="1"/>
              <a:t>InitializeForTemplateProperties</a:t>
            </a:r>
            <a:r>
              <a:rPr lang="en-US" b="0" dirty="0"/>
              <a:t> methods provide a </a:t>
            </a:r>
            <a:r>
              <a:rPr lang="en-US" b="0" dirty="0" err="1"/>
              <a:t>ToolOptions</a:t>
            </a:r>
            <a:r>
              <a:rPr lang="en-US" b="0" dirty="0"/>
              <a:t> variable – collection of key-value </a:t>
            </a:r>
            <a:r>
              <a:rPr lang="en-US" b="0"/>
              <a:t>pairs for option </a:t>
            </a:r>
            <a:r>
              <a:rPr lang="en-US" b="0" dirty="0"/>
              <a:t>values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with Options (continued)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A08C96-B644-4844-906A-0261E3E87985}"/>
              </a:ext>
            </a:extLst>
          </p:cNvPr>
          <p:cNvSpPr/>
          <p:nvPr/>
        </p:nvSpPr>
        <p:spPr bwMode="auto">
          <a:xfrm>
            <a:off x="914400" y="3316191"/>
            <a:ext cx="10789920" cy="325732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ToolOptions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endParaRPr lang="en-US" sz="1400" dirty="0">
              <a:solidFill>
                <a:srgbClr val="80808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Called just before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ArcGIS.Desktop.Framework.Controls.EmbeddableControl.OpenAsync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when this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IEditingCreateToolControl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is being used within the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ActiveTemplate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pane.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808080"/>
                </a:solidFill>
                <a:latin typeface="Consolas" panose="020B0609020204030204" pitchFamily="49" charset="0"/>
              </a:rPr>
              <a:t>&lt;returns&gt;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true if the control is to be displayed in the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ActiveTemplate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pane.. False otherwise</a:t>
            </a:r>
            <a:r>
              <a:rPr lang="en-US" sz="1400" dirty="0">
                <a:solidFill>
                  <a:srgbClr val="808080"/>
                </a:solidFill>
                <a:latin typeface="Consolas" panose="020B0609020204030204" pitchFamily="49" charset="0"/>
              </a:rPr>
              <a:t>&lt;/returns&gt;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IEditingCreateToolControl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.InitializeForActiveTemplate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ToolOptions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options) {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// assign the current options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options;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initialize the view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true &lt;==&gt; do show me in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ActiveTemplate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;   false &lt;==&gt; don't show me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650753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 err="1"/>
              <a:t>ViewModel</a:t>
            </a:r>
            <a:r>
              <a:rPr lang="en-US" b="0" dirty="0"/>
              <a:t>  file</a:t>
            </a:r>
          </a:p>
          <a:p>
            <a:pPr lvl="1"/>
            <a:r>
              <a:rPr lang="en-US" b="0" dirty="0"/>
              <a:t>View elements bind to properties in the </a:t>
            </a:r>
            <a:r>
              <a:rPr lang="en-US" b="0" dirty="0" err="1"/>
              <a:t>ViewModel</a:t>
            </a:r>
            <a:r>
              <a:rPr lang="en-US" b="0" dirty="0"/>
              <a:t> which add or update values to </a:t>
            </a:r>
            <a:r>
              <a:rPr lang="en-US" b="0" dirty="0" err="1"/>
              <a:t>ToolOptions</a:t>
            </a:r>
            <a:endParaRPr lang="en-US" b="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with Options (continued)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243782A-ABAD-428C-8E4D-B8668CC38DE7}"/>
              </a:ext>
            </a:extLst>
          </p:cNvPr>
          <p:cNvSpPr/>
          <p:nvPr/>
        </p:nvSpPr>
        <p:spPr bwMode="auto">
          <a:xfrm>
            <a:off x="914400" y="2814320"/>
            <a:ext cx="10789920" cy="381000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 // binds in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xaml</a:t>
            </a:r>
            <a:endParaRPr lang="en-US" sz="14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private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_buffer;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Buffer {				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_buffer;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set 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SetProperty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_buffer,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value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_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isDirty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add/update the buffer value to the tool options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ToolOptions.ContainsKey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BufferOptionName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ToolOptions.Add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BufferOptionName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value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BufferOptionName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value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ensure options are notified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NotifyPropertyChanged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BufferOptionName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en-US" sz="1400" dirty="0">
              <a:solidFill>
                <a:srgbClr val="80808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442986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Tool file</a:t>
            </a:r>
          </a:p>
          <a:p>
            <a:pPr lvl="1"/>
            <a:r>
              <a:rPr lang="en-US" b="0" dirty="0"/>
              <a:t>Get options from the </a:t>
            </a:r>
            <a:r>
              <a:rPr lang="en-US" b="0" dirty="0" err="1"/>
              <a:t>CurrentTemplate</a:t>
            </a:r>
            <a:r>
              <a:rPr lang="en-US" b="0" dirty="0"/>
              <a:t> and use within the </a:t>
            </a:r>
            <a:r>
              <a:rPr lang="en-US" b="0" dirty="0" err="1"/>
              <a:t>OnSketchCompleteAsync</a:t>
            </a:r>
            <a:endParaRPr lang="en-US" b="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with Options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D300153-916F-4BA1-B289-FC8EBE7D7EAE}"/>
              </a:ext>
            </a:extLst>
          </p:cNvPr>
          <p:cNvSpPr/>
          <p:nvPr/>
        </p:nvSpPr>
        <p:spPr bwMode="auto">
          <a:xfrm>
            <a:off x="908304" y="2614903"/>
            <a:ext cx="10789920" cy="392694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ReadOnlyToolOptions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GetToolOptions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(ID);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defaultBuffer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20;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BufferDistance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=&gt; 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== null) ?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defaultBuffer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					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ToolOptions.GetProperty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BufferDistance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defaultBuffer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geometry) {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// Create an edit operation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...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create the buffered geometry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bufferedGeometry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GeometryEngine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.Instance.Buffer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(geometry,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BufferDistance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Queue feature creation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createOperation.Create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bufferedGeometry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Execute the operation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createOperation.ExecuteAsync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786420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4CE97C50-E89B-244E-A912-5A5637628F3B}" vid="{9EE8C7F7-6D5F-594C-8AEA-FAAFCD9C0531}"/>
    </a:ext>
  </a:extLst>
</a:theme>
</file>

<file path=ppt/theme/theme2.xml><?xml version="1.0" encoding="utf-8"?>
<a:theme xmlns:a="http://schemas.openxmlformats.org/drawingml/2006/main" name="1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208582-FedGIS Conference 2019_Template_v3" id="{CE464E8F-E395-EB4E-9B3C-C12C4E1EAC31}" vid="{AACEBEEF-0189-B847-A494-2F520E0B523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a6db5754-4226-4c8e-a928-a6c53390a270" ContentTypeId="0x0101009148F5A04DDD49CBA7127AADA5FB792B00AADE34325A8B49CDA8BB4DB53328F214" PreviousValue="tru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ImageCreateDate xmlns="31CC4743-1CD8-4E65-B9C9-B2D97D941F63" xsi:nil="true"/>
    <wic_System_Copyright xmlns="http://schemas.microsoft.com/sharepoint/v3/fields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Image" ma:contentTypeID="0x0101009148F5A04DDD49CBA7127AADA5FB792B00AADE34325A8B49CDA8BB4DB53328F21400651FDAD8011D9D489819B08FDB64B39B" ma:contentTypeVersion="1" ma:contentTypeDescription="Upload an image." ma:contentTypeScope="" ma:versionID="7c47d501cd0e217fa6eb7cf298118c59">
  <xsd:schema xmlns:xsd="http://www.w3.org/2001/XMLSchema" xmlns:xs="http://www.w3.org/2001/XMLSchema" xmlns:p="http://schemas.microsoft.com/office/2006/metadata/properties" xmlns:ns1="http://schemas.microsoft.com/sharepoint/v3" xmlns:ns2="31CC4743-1CD8-4E65-B9C9-B2D97D941F63" xmlns:ns3="http://schemas.microsoft.com/sharepoint/v3/fields" targetNamespace="http://schemas.microsoft.com/office/2006/metadata/properties" ma:root="true" ma:fieldsID="2730ea93e663a9887cfab4449e3f1e30" ns1:_="" ns2:_="" ns3:_="">
    <xsd:import namespace="http://schemas.microsoft.com/sharepoint/v3"/>
    <xsd:import namespace="31CC4743-1CD8-4E65-B9C9-B2D97D941F6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10" nillable="true" ma:displayName="HTML File Type" ma:hidden="true" ma:internalName="HTML_x0020_File_x0020_Type" ma:readOnly="true">
      <xsd:simpleType>
        <xsd:restriction base="dms:Text"/>
      </xsd:simpleType>
    </xsd:element>
    <xsd:element name="FSObjType" ma:index="11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PublishingStartDate" ma:index="27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28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C4743-1CD8-4E65-B9C9-B2D97D941F63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Preview Exists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Width" ma:internalName="ImageWidth" ma:readOnly="true">
      <xsd:simpleType>
        <xsd:restriction base="dms:Unknown"/>
      </xsd:simpleType>
    </xsd:element>
    <xsd:element name="ImageHeight" ma:index="22" nillable="true" ma:displayName="Height" ma:internalName="ImageHeight" ma:readOnly="true">
      <xsd:simpleType>
        <xsd:restriction base="dms:Unknown"/>
      </xsd:simpleType>
    </xsd:element>
    <xsd:element name="ImageCreateDate" ma:index="25" nillable="true" ma:displayName="Date Picture Taken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Copyright" ma:internalName="wic_System_Copyright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23" ma:displayName="Comments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CB18643-EB28-4B97-A99A-FC511C8BB61E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81E133DB-697E-4C10-B192-8899027B1EC6}">
  <ds:schemaRefs>
    <ds:schemaRef ds:uri="http://www.w3.org/XML/1998/namespace"/>
    <ds:schemaRef ds:uri="http://schemas.microsoft.com/sharepoint/v3/fields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31CC4743-1CD8-4E65-B9C9-B2D97D941F63"/>
    <ds:schemaRef ds:uri="http://schemas.microsoft.com/sharepoint/v3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530F981C-CCD8-41B4-B481-58FCF9EDFC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1CC4743-1CD8-4E65-B9C9-B2D97D941F63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G208582-FedGIS Conference 2019_Template_v4</Template>
  <TotalTime>0</TotalTime>
  <Words>2452</Words>
  <Application>Microsoft Office PowerPoint</Application>
  <PresentationFormat>Widescreen</PresentationFormat>
  <Paragraphs>454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ＭＳ Ｐゴシック</vt:lpstr>
      <vt:lpstr>Arial</vt:lpstr>
      <vt:lpstr>Avenir LT Std 55 Roman</vt:lpstr>
      <vt:lpstr>Avenir LT Std 65 Medium</vt:lpstr>
      <vt:lpstr>Calibri</vt:lpstr>
      <vt:lpstr>Consolas</vt:lpstr>
      <vt:lpstr>Lucida Grande</vt:lpstr>
      <vt:lpstr>Esri_Corporate_Template-Dark</vt:lpstr>
      <vt:lpstr>1_Esri_Corporate_Template-Dark</vt:lpstr>
      <vt:lpstr>Intermediate Editing with Focus on UI Customizations</vt:lpstr>
      <vt:lpstr>ArcGIS.Desktop.Editing. API</vt:lpstr>
      <vt:lpstr>Edit Operations</vt:lpstr>
      <vt:lpstr>Construction Tool</vt:lpstr>
      <vt:lpstr>Construction Tool (continued)</vt:lpstr>
      <vt:lpstr>Construction Tool with Options</vt:lpstr>
      <vt:lpstr>Construction Tool with Options (continued)</vt:lpstr>
      <vt:lpstr>Construction Tool with Options (continued)</vt:lpstr>
      <vt:lpstr>Construction Tool with Options</vt:lpstr>
      <vt:lpstr>Construction Tool with Options</vt:lpstr>
      <vt:lpstr>Sketch Tool</vt:lpstr>
      <vt:lpstr>SketchTool (continued)</vt:lpstr>
      <vt:lpstr>SketchTool (Embedding UI into Modify Features pane)</vt:lpstr>
      <vt:lpstr>SketchTool (Embedding UI into Modify Features pane)</vt:lpstr>
      <vt:lpstr>SketchTool (Embedding UI into Modify Features pane)</vt:lpstr>
      <vt:lpstr>Sketch Tool with Options Demo</vt:lpstr>
      <vt:lpstr>Inspector</vt:lpstr>
      <vt:lpstr>Inspector – Update Attributes</vt:lpstr>
      <vt:lpstr>Inspector - EmbeddableControl</vt:lpstr>
      <vt:lpstr>Annotation</vt:lpstr>
      <vt:lpstr>Annotation</vt:lpstr>
      <vt:lpstr>AnnotationProperties class</vt:lpstr>
      <vt:lpstr>Creating Annotation</vt:lpstr>
      <vt:lpstr>Modifying Annotation</vt:lpstr>
      <vt:lpstr>Create Annotation Demo</vt:lpstr>
      <vt:lpstr>ArcGIS Pro SDK for .NET – Technical Sessions</vt:lpstr>
      <vt:lpstr>ArcGIS Pro SDK for .NET – Demo Theater Sessions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Developer Summit PPT Template</dc:title>
  <dc:creator/>
  <cp:keywords/>
  <dc:description/>
  <cp:lastModifiedBy/>
  <cp:revision>1</cp:revision>
  <cp:lastPrinted>2018-06-08T21:51:01Z</cp:lastPrinted>
  <dcterms:created xsi:type="dcterms:W3CDTF">2018-10-31T22:58:00Z</dcterms:created>
  <dcterms:modified xsi:type="dcterms:W3CDTF">2019-03-08T21:11:53Z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0x0101009148F5A04DDD49CBA7127AADA5FB792B00AADE34325A8B49CDA8BB4DB53328F21400651FDAD8011D9D489819B08FDB64B39B</vt:lpwstr>
  </property>
</Properties>
</file>