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918" r:id="rId66"/>
  </p:sldMasterIdLst>
  <p:notesMasterIdLst>
    <p:notesMasterId r:id="rId123"/>
  </p:notesMasterIdLst>
  <p:handoutMasterIdLst>
    <p:handoutMasterId r:id="rId124"/>
  </p:handoutMasterIdLst>
  <p:sldIdLst>
    <p:sldId id="708" r:id="rId67"/>
    <p:sldId id="716" r:id="rId68"/>
    <p:sldId id="751" r:id="rId69"/>
    <p:sldId id="600" r:id="rId70"/>
    <p:sldId id="667" r:id="rId71"/>
    <p:sldId id="752" r:id="rId72"/>
    <p:sldId id="591" r:id="rId73"/>
    <p:sldId id="598" r:id="rId74"/>
    <p:sldId id="680" r:id="rId75"/>
    <p:sldId id="603" r:id="rId76"/>
    <p:sldId id="635" r:id="rId77"/>
    <p:sldId id="638" r:id="rId78"/>
    <p:sldId id="636" r:id="rId79"/>
    <p:sldId id="637" r:id="rId80"/>
    <p:sldId id="604" r:id="rId81"/>
    <p:sldId id="618" r:id="rId82"/>
    <p:sldId id="639" r:id="rId83"/>
    <p:sldId id="619" r:id="rId84"/>
    <p:sldId id="640" r:id="rId85"/>
    <p:sldId id="747" r:id="rId86"/>
    <p:sldId id="717" r:id="rId87"/>
    <p:sldId id="718" r:id="rId88"/>
    <p:sldId id="719" r:id="rId89"/>
    <p:sldId id="720" r:id="rId90"/>
    <p:sldId id="673" r:id="rId91"/>
    <p:sldId id="750" r:id="rId92"/>
    <p:sldId id="678" r:id="rId93"/>
    <p:sldId id="724" r:id="rId94"/>
    <p:sldId id="748" r:id="rId95"/>
    <p:sldId id="681" r:id="rId96"/>
    <p:sldId id="682" r:id="rId97"/>
    <p:sldId id="683" r:id="rId98"/>
    <p:sldId id="684" r:id="rId99"/>
    <p:sldId id="685" r:id="rId100"/>
    <p:sldId id="686" r:id="rId101"/>
    <p:sldId id="687" r:id="rId102"/>
    <p:sldId id="688" r:id="rId103"/>
    <p:sldId id="689" r:id="rId104"/>
    <p:sldId id="691" r:id="rId105"/>
    <p:sldId id="692" r:id="rId106"/>
    <p:sldId id="693" r:id="rId107"/>
    <p:sldId id="694" r:id="rId108"/>
    <p:sldId id="710" r:id="rId109"/>
    <p:sldId id="696" r:id="rId110"/>
    <p:sldId id="698" r:id="rId111"/>
    <p:sldId id="699" r:id="rId112"/>
    <p:sldId id="700" r:id="rId113"/>
    <p:sldId id="701" r:id="rId114"/>
    <p:sldId id="702" r:id="rId115"/>
    <p:sldId id="703" r:id="rId116"/>
    <p:sldId id="704" r:id="rId117"/>
    <p:sldId id="705" r:id="rId118"/>
    <p:sldId id="706" r:id="rId119"/>
    <p:sldId id="714" r:id="rId120"/>
    <p:sldId id="653" r:id="rId121"/>
    <p:sldId id="746" r:id="rId1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73FE"/>
    <a:srgbClr val="34BFFD"/>
    <a:srgbClr val="3A6CDF"/>
    <a:srgbClr val="08BE34"/>
    <a:srgbClr val="BDF6FA"/>
    <a:srgbClr val="03C7D4"/>
    <a:srgbClr val="262626"/>
    <a:srgbClr val="E0F4FE"/>
    <a:srgbClr val="0073B4"/>
    <a:srgbClr val="438E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89" autoAdjust="0"/>
    <p:restoredTop sz="70174" autoAdjust="0"/>
  </p:normalViewPr>
  <p:slideViewPr>
    <p:cSldViewPr snapToGrid="0" snapToObjects="1" showGuides="1">
      <p:cViewPr varScale="1">
        <p:scale>
          <a:sx n="124" d="100"/>
          <a:sy n="124" d="100"/>
        </p:scale>
        <p:origin x="102" y="57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18" d="100"/>
        <a:sy n="31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117" Type="http://schemas.openxmlformats.org/officeDocument/2006/relationships/slide" Target="slides/slide51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slide" Target="slides/slide2.xml"/><Relationship Id="rId84" Type="http://schemas.openxmlformats.org/officeDocument/2006/relationships/slide" Target="slides/slide18.xml"/><Relationship Id="rId89" Type="http://schemas.openxmlformats.org/officeDocument/2006/relationships/slide" Target="slides/slide23.xml"/><Relationship Id="rId112" Type="http://schemas.openxmlformats.org/officeDocument/2006/relationships/slide" Target="slides/slide46.xml"/><Relationship Id="rId16" Type="http://schemas.openxmlformats.org/officeDocument/2006/relationships/customXml" Target="../customXml/item16.xml"/><Relationship Id="rId107" Type="http://schemas.openxmlformats.org/officeDocument/2006/relationships/slide" Target="slides/slide41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8.xml"/><Relationship Id="rId79" Type="http://schemas.openxmlformats.org/officeDocument/2006/relationships/slide" Target="slides/slide13.xml"/><Relationship Id="rId102" Type="http://schemas.openxmlformats.org/officeDocument/2006/relationships/slide" Target="slides/slide36.xml"/><Relationship Id="rId123" Type="http://schemas.openxmlformats.org/officeDocument/2006/relationships/notesMaster" Target="notesMasters/notesMaster1.xml"/><Relationship Id="rId128" Type="http://schemas.openxmlformats.org/officeDocument/2006/relationships/tableStyles" Target="tableStyles.xml"/><Relationship Id="rId5" Type="http://schemas.openxmlformats.org/officeDocument/2006/relationships/customXml" Target="../customXml/item5.xml"/><Relationship Id="rId90" Type="http://schemas.openxmlformats.org/officeDocument/2006/relationships/slide" Target="slides/slide24.xml"/><Relationship Id="rId95" Type="http://schemas.openxmlformats.org/officeDocument/2006/relationships/slide" Target="slides/slide29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customXml" Target="../customXml/item56.xml"/><Relationship Id="rId64" Type="http://schemas.openxmlformats.org/officeDocument/2006/relationships/customXml" Target="../customXml/item64.xml"/><Relationship Id="rId69" Type="http://schemas.openxmlformats.org/officeDocument/2006/relationships/slide" Target="slides/slide3.xml"/><Relationship Id="rId77" Type="http://schemas.openxmlformats.org/officeDocument/2006/relationships/slide" Target="slides/slide11.xml"/><Relationship Id="rId100" Type="http://schemas.openxmlformats.org/officeDocument/2006/relationships/slide" Target="slides/slide34.xml"/><Relationship Id="rId105" Type="http://schemas.openxmlformats.org/officeDocument/2006/relationships/slide" Target="slides/slide39.xml"/><Relationship Id="rId113" Type="http://schemas.openxmlformats.org/officeDocument/2006/relationships/slide" Target="slides/slide47.xml"/><Relationship Id="rId118" Type="http://schemas.openxmlformats.org/officeDocument/2006/relationships/slide" Target="slides/slide52.xml"/><Relationship Id="rId126" Type="http://schemas.openxmlformats.org/officeDocument/2006/relationships/viewProps" Target="viewProps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6.xml"/><Relationship Id="rId80" Type="http://schemas.openxmlformats.org/officeDocument/2006/relationships/slide" Target="slides/slide14.xml"/><Relationship Id="rId85" Type="http://schemas.openxmlformats.org/officeDocument/2006/relationships/slide" Target="slides/slide19.xml"/><Relationship Id="rId93" Type="http://schemas.openxmlformats.org/officeDocument/2006/relationships/slide" Target="slides/slide27.xml"/><Relationship Id="rId98" Type="http://schemas.openxmlformats.org/officeDocument/2006/relationships/slide" Target="slides/slide32.xml"/><Relationship Id="rId121" Type="http://schemas.openxmlformats.org/officeDocument/2006/relationships/slide" Target="slides/slide55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slide" Target="slides/slide1.xml"/><Relationship Id="rId103" Type="http://schemas.openxmlformats.org/officeDocument/2006/relationships/slide" Target="slides/slide37.xml"/><Relationship Id="rId108" Type="http://schemas.openxmlformats.org/officeDocument/2006/relationships/slide" Target="slides/slide42.xml"/><Relationship Id="rId116" Type="http://schemas.openxmlformats.org/officeDocument/2006/relationships/slide" Target="slides/slide50.xml"/><Relationship Id="rId124" Type="http://schemas.openxmlformats.org/officeDocument/2006/relationships/handoutMaster" Target="handoutMasters/handoutMaster1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" Target="slides/slide4.xml"/><Relationship Id="rId75" Type="http://schemas.openxmlformats.org/officeDocument/2006/relationships/slide" Target="slides/slide9.xml"/><Relationship Id="rId83" Type="http://schemas.openxmlformats.org/officeDocument/2006/relationships/slide" Target="slides/slide17.xml"/><Relationship Id="rId88" Type="http://schemas.openxmlformats.org/officeDocument/2006/relationships/slide" Target="slides/slide22.xml"/><Relationship Id="rId91" Type="http://schemas.openxmlformats.org/officeDocument/2006/relationships/slide" Target="slides/slide25.xml"/><Relationship Id="rId96" Type="http://schemas.openxmlformats.org/officeDocument/2006/relationships/slide" Target="slides/slide30.xml"/><Relationship Id="rId111" Type="http://schemas.openxmlformats.org/officeDocument/2006/relationships/slide" Target="slides/slide45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slide" Target="slides/slide40.xml"/><Relationship Id="rId114" Type="http://schemas.openxmlformats.org/officeDocument/2006/relationships/slide" Target="slides/slide48.xml"/><Relationship Id="rId119" Type="http://schemas.openxmlformats.org/officeDocument/2006/relationships/slide" Target="slides/slide53.xml"/><Relationship Id="rId127" Type="http://schemas.openxmlformats.org/officeDocument/2006/relationships/theme" Target="theme/theme1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7.xml"/><Relationship Id="rId78" Type="http://schemas.openxmlformats.org/officeDocument/2006/relationships/slide" Target="slides/slide12.xml"/><Relationship Id="rId81" Type="http://schemas.openxmlformats.org/officeDocument/2006/relationships/slide" Target="slides/slide15.xml"/><Relationship Id="rId86" Type="http://schemas.openxmlformats.org/officeDocument/2006/relationships/slide" Target="slides/slide20.xml"/><Relationship Id="rId94" Type="http://schemas.openxmlformats.org/officeDocument/2006/relationships/slide" Target="slides/slide28.xml"/><Relationship Id="rId99" Type="http://schemas.openxmlformats.org/officeDocument/2006/relationships/slide" Target="slides/slide33.xml"/><Relationship Id="rId101" Type="http://schemas.openxmlformats.org/officeDocument/2006/relationships/slide" Target="slides/slide35.xml"/><Relationship Id="rId122" Type="http://schemas.openxmlformats.org/officeDocument/2006/relationships/slide" Target="slides/slide56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43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0.xml"/><Relationship Id="rId97" Type="http://schemas.openxmlformats.org/officeDocument/2006/relationships/slide" Target="slides/slide31.xml"/><Relationship Id="rId104" Type="http://schemas.openxmlformats.org/officeDocument/2006/relationships/slide" Target="slides/slide38.xml"/><Relationship Id="rId120" Type="http://schemas.openxmlformats.org/officeDocument/2006/relationships/slide" Target="slides/slide54.xml"/><Relationship Id="rId125" Type="http://schemas.openxmlformats.org/officeDocument/2006/relationships/presProps" Target="presProps.xml"/><Relationship Id="rId7" Type="http://schemas.openxmlformats.org/officeDocument/2006/relationships/customXml" Target="../customXml/item7.xml"/><Relationship Id="rId71" Type="http://schemas.openxmlformats.org/officeDocument/2006/relationships/slide" Target="slides/slide5.xml"/><Relationship Id="rId92" Type="http://schemas.openxmlformats.org/officeDocument/2006/relationships/slide" Target="slides/slide26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slideMaster" Target="slideMasters/slideMaster1.xml"/><Relationship Id="rId87" Type="http://schemas.openxmlformats.org/officeDocument/2006/relationships/slide" Target="slides/slide21.xml"/><Relationship Id="rId110" Type="http://schemas.openxmlformats.org/officeDocument/2006/relationships/slide" Target="slides/slide44.xml"/><Relationship Id="rId115" Type="http://schemas.openxmlformats.org/officeDocument/2006/relationships/slide" Target="slides/slide49.xml"/><Relationship Id="rId61" Type="http://schemas.openxmlformats.org/officeDocument/2006/relationships/customXml" Target="../customXml/item61.xml"/><Relationship Id="rId82" Type="http://schemas.openxmlformats.org/officeDocument/2006/relationships/slide" Target="slides/slide1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3/22/2019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3182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Now that we have our custom properties implemented,</a:t>
            </a:r>
            <a:r>
              <a:rPr lang="en-US" baseline="0" dirty="0"/>
              <a:t> let’s provide a UI to allow them to be interactively updated</a:t>
            </a:r>
          </a:p>
          <a:p>
            <a:endParaRPr lang="en-US" baseline="0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/>
              <a:t>Note: Template automatically stubs out a </a:t>
            </a:r>
            <a:r>
              <a:rPr lang="en-US" sz="1200" b="0" dirty="0" err="1">
                <a:latin typeface="Consolas" panose="020B0609020204030204" pitchFamily="49" charset="0"/>
              </a:rPr>
              <a:t>CommitAsync</a:t>
            </a:r>
            <a:r>
              <a:rPr lang="en-US" sz="1200" b="0" dirty="0"/>
              <a:t> for you</a:t>
            </a:r>
            <a:endParaRPr lang="en-US" sz="1200" b="0" dirty="0">
              <a:latin typeface="Consolas" panose="020B0609020204030204" pitchFamily="49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7240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8225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0934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7194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2454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0991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657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015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6374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1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8730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9640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9553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7367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644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9685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249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9824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49414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2489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pPr lvl="2"/>
            <a:r>
              <a:rPr lang="en-US" b="0" dirty="0"/>
              <a:t>Metadata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075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66629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35947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5556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2595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70803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34132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00361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12328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a component element is NOT an instance of the custom class….think of it as a DAML</a:t>
            </a:r>
            <a:r>
              <a:rPr lang="en-US" baseline="0" dirty="0"/>
              <a:t> record read from the </a:t>
            </a:r>
            <a:r>
              <a:rPr lang="en-US" baseline="0" dirty="0" err="1"/>
              <a:t>Config.daml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10816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>
                <a:solidFill>
                  <a:prstClr val="black"/>
                </a:solidFill>
              </a:rPr>
              <a:pPr/>
              <a:t>41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7106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>
                <a:solidFill>
                  <a:prstClr val="black"/>
                </a:solidFill>
              </a:rPr>
              <a:pPr/>
              <a:t>42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508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65366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79493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768226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04989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pPr lvl="2"/>
            <a:r>
              <a:rPr lang="en-US" b="0" dirty="0"/>
              <a:t>Metadata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325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69563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37886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10878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51400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a component element is NOT an instance of the custom class….think of it as a DAML</a:t>
            </a:r>
            <a:r>
              <a:rPr lang="en-US" baseline="0" dirty="0"/>
              <a:t> record read from the </a:t>
            </a:r>
            <a:r>
              <a:rPr lang="en-US" baseline="0" dirty="0" err="1"/>
              <a:t>Config.daml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29160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>
                <a:solidFill>
                  <a:prstClr val="black"/>
                </a:solidFill>
              </a:rPr>
              <a:pPr/>
              <a:t>52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2690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072407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>
                <a:solidFill>
                  <a:prstClr val="black"/>
                </a:solidFill>
              </a:rPr>
              <a:pPr/>
              <a:t>53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01241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7605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https://devsummit2019.schedule.esri.com/schedule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321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OnReadSettingsAsync</a:t>
            </a:r>
            <a:r>
              <a:rPr lang="en-US" dirty="0"/>
              <a:t>  </a:t>
            </a:r>
            <a:r>
              <a:rPr lang="en-US" dirty="0" err="1"/>
              <a:t>preceeds</a:t>
            </a:r>
            <a:r>
              <a:rPr lang="en-US" dirty="0"/>
              <a:t> the </a:t>
            </a:r>
            <a:r>
              <a:rPr lang="en-US" dirty="0" err="1"/>
              <a:t>ProjectOpenedEvent</a:t>
            </a:r>
            <a:endParaRPr lang="en-US" dirty="0"/>
          </a:p>
          <a:p>
            <a:r>
              <a:rPr lang="en-US" dirty="0"/>
              <a:t>Reset</a:t>
            </a:r>
            <a:r>
              <a:rPr lang="en-US" baseline="0" dirty="0"/>
              <a:t> any custom flags, as needed, in the </a:t>
            </a:r>
            <a:r>
              <a:rPr lang="en-US" baseline="0" dirty="0" err="1"/>
              <a:t>ProjectClosedEvent</a:t>
            </a:r>
            <a:endParaRPr lang="en-US" baseline="0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emphasize that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OnReadSettingsAsync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doesn’t get called for your module if you don’t have any settings saved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217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1793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Now that we have our custom properties implemented,</a:t>
            </a:r>
            <a:r>
              <a:rPr lang="en-US" baseline="0" dirty="0"/>
              <a:t> let’s provide a UI to allow them to be interactively updated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0021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Now that we have our custom properties implemented,</a:t>
            </a:r>
            <a:r>
              <a:rPr lang="en-US" baseline="0" dirty="0"/>
              <a:t> let’s provide a UI to allow them to be interactively updated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383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02171101-5165-4B50-9E1D-F87120758E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2993" y="2257911"/>
            <a:ext cx="7202358" cy="1580537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noAutofit/>
          </a:bodyPr>
          <a:lstStyle>
            <a:lvl1pPr>
              <a:defRPr lang="en-US" sz="3400" baseline="0" dirty="0"/>
            </a:lvl1pPr>
          </a:lstStyle>
          <a:p>
            <a:pPr lvl="0"/>
            <a:endParaRPr lang="en-US" sz="4000" dirty="0"/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02FE7F4B-C9E0-41C2-A801-B1FA8DA2D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2992" y="3952419"/>
            <a:ext cx="7202359" cy="9144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>
              <a:defRPr lang="en-US" sz="1800" b="0" dirty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US" dirty="0"/>
          </a:p>
        </p:txBody>
      </p:sp>
      <p:pic>
        <p:nvPicPr>
          <p:cNvPr id="10" name="keyart2">
            <a:extLst>
              <a:ext uri="{FF2B5EF4-FFF2-40B4-BE49-F238E27FC236}">
                <a16:creationId xmlns:a16="http://schemas.microsoft.com/office/drawing/2014/main" id="{6B3D3529-987C-49CB-B770-B4298F1BA7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72434" b="68401"/>
          <a:stretch/>
        </p:blipFill>
        <p:spPr>
          <a:xfrm>
            <a:off x="57150" y="31617"/>
            <a:ext cx="3356658" cy="2164466"/>
          </a:xfrm>
          <a:prstGeom prst="rect">
            <a:avLst/>
          </a:prstGeom>
        </p:spPr>
      </p:pic>
      <p:pic>
        <p:nvPicPr>
          <p:cNvPr id="11" name="Esri Logo (white)">
            <a:extLst>
              <a:ext uri="{FF2B5EF4-FFF2-40B4-BE49-F238E27FC236}">
                <a16:creationId xmlns:a16="http://schemas.microsoft.com/office/drawing/2014/main" id="{FDC49016-82C7-4FEC-B7CE-3FEAB89053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80"/>
          <a:stretch/>
        </p:blipFill>
        <p:spPr>
          <a:xfrm>
            <a:off x="1022493" y="1057665"/>
            <a:ext cx="1871178" cy="874991"/>
          </a:xfrm>
          <a:prstGeom prst="rect">
            <a:avLst/>
          </a:prstGeom>
        </p:spPr>
      </p:pic>
      <p:sp>
        <p:nvSpPr>
          <p:cNvPr id="12" name="Presenter Subtitle">
            <a:extLst>
              <a:ext uri="{FF2B5EF4-FFF2-40B4-BE49-F238E27FC236}">
                <a16:creationId xmlns:a16="http://schemas.microsoft.com/office/drawing/2014/main" id="{361F968C-59DC-4762-B22C-2760658D5325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1265561" y="5717894"/>
            <a:ext cx="6211685" cy="44700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</a:rPr>
              <a:t>2019 ESRI DEVELOPER SUMMIT</a:t>
            </a:r>
          </a:p>
          <a:p>
            <a:pPr algn="l">
              <a:spcAft>
                <a:spcPts val="0"/>
              </a:spcAft>
            </a:pPr>
            <a:r>
              <a:rPr lang="en-US" sz="1200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</a:rPr>
              <a:t>Palm Springs, CA</a:t>
            </a:r>
          </a:p>
        </p:txBody>
      </p:sp>
      <p:pic>
        <p:nvPicPr>
          <p:cNvPr id="15" name="keyart1">
            <a:extLst>
              <a:ext uri="{FF2B5EF4-FFF2-40B4-BE49-F238E27FC236}">
                <a16:creationId xmlns:a16="http://schemas.microsoft.com/office/drawing/2014/main" id="{E4749425-2041-4722-AEDA-7149CB23A6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57"/>
          <a:stretch/>
        </p:blipFill>
        <p:spPr>
          <a:xfrm>
            <a:off x="6151199" y="-59675"/>
            <a:ext cx="5996559" cy="6849810"/>
          </a:xfrm>
          <a:prstGeom prst="rect">
            <a:avLst/>
          </a:prstGeom>
        </p:spPr>
      </p:pic>
      <p:sp>
        <p:nvSpPr>
          <p:cNvPr id="16" name="shading (lower right)">
            <a:extLst>
              <a:ext uri="{FF2B5EF4-FFF2-40B4-BE49-F238E27FC236}">
                <a16:creationId xmlns:a16="http://schemas.microsoft.com/office/drawing/2014/main" id="{2F8F6AC2-6567-4005-B86E-E578B7873427}"/>
              </a:ext>
            </a:extLst>
          </p:cNvPr>
          <p:cNvSpPr/>
          <p:nvPr userDrawn="1"/>
        </p:nvSpPr>
        <p:spPr bwMode="auto">
          <a:xfrm>
            <a:off x="4988019" y="3954330"/>
            <a:ext cx="7221131" cy="2918630"/>
          </a:xfrm>
          <a:prstGeom prst="rect">
            <a:avLst/>
          </a:prstGeom>
          <a:gradFill flip="none" rotWithShape="1">
            <a:gsLst>
              <a:gs pos="40000">
                <a:srgbClr val="0D134A">
                  <a:alpha val="9000"/>
                </a:srgbClr>
              </a:gs>
              <a:gs pos="60000">
                <a:srgbClr val="0D134A">
                  <a:alpha val="0"/>
                </a:srgbClr>
              </a:gs>
              <a:gs pos="20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1650802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ubtitle 9">
            <a:extLst>
              <a:ext uri="{FF2B5EF4-FFF2-40B4-BE49-F238E27FC236}">
                <a16:creationId xmlns:a16="http://schemas.microsoft.com/office/drawing/2014/main" id="{11F75C66-83B1-4086-8318-80A94DADDD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279016" y="2980570"/>
            <a:ext cx="6245411" cy="607287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ts val="2600"/>
              </a:lnSpc>
              <a:spcBef>
                <a:spcPct val="0"/>
              </a:spcBef>
              <a:buClrTx/>
              <a:buSzTx/>
              <a:defRPr/>
            </a:pPr>
            <a:r>
              <a:rPr lang="en-US" sz="2000" b="0">
                <a:solidFill>
                  <a:schemeClr val="tx1"/>
                </a:solidFill>
                <a:cs typeface="Avenir LT Std 65 Medium" charset="0"/>
              </a:rPr>
              <a:t>SUBHEAD INFORMATION</a:t>
            </a:r>
            <a:endParaRPr lang="en-US" sz="2000" b="0" dirty="0">
              <a:solidFill>
                <a:schemeClr val="tx1"/>
              </a:solidFill>
              <a:cs typeface="Avenir LT Std 65 Medium" charset="0"/>
            </a:endParaRPr>
          </a:p>
        </p:txBody>
      </p:sp>
      <p:sp>
        <p:nvSpPr>
          <p:cNvPr id="15" name="Title 8">
            <a:extLst>
              <a:ext uri="{FF2B5EF4-FFF2-40B4-BE49-F238E27FC236}">
                <a16:creationId xmlns:a16="http://schemas.microsoft.com/office/drawing/2014/main" id="{49CB91FE-80DD-4685-BE40-B92D78B6D7E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79016" y="2189854"/>
            <a:ext cx="6632870" cy="749308"/>
          </a:xfrm>
          <a:prstGeom prst="rect">
            <a:avLst/>
          </a:prstGeom>
        </p:spPr>
        <p:txBody>
          <a:bodyPr/>
          <a:lstStyle/>
          <a:p>
            <a:pPr>
              <a:lnSpc>
                <a:spcPts val="5800"/>
              </a:lnSpc>
            </a:pPr>
            <a:r>
              <a:rPr lang="en-US" sz="5400" b="0" dirty="0">
                <a:ea typeface="Avenir LT Std 55 Roman" charset="0"/>
                <a:cs typeface="Avenir LT Std 55 Roman" charset="0"/>
              </a:rPr>
              <a:t>Section Header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433653285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685800" y="1366344"/>
            <a:ext cx="10826496" cy="49900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9" name="keyart3">
            <a:extLst>
              <a:ext uri="{FF2B5EF4-FFF2-40B4-BE49-F238E27FC236}">
                <a16:creationId xmlns:a16="http://schemas.microsoft.com/office/drawing/2014/main" id="{9ED3F99C-0B3C-4514-8486-AC75851165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77439" cy="6849809"/>
          </a:xfrm>
          <a:prstGeom prst="rect">
            <a:avLst/>
          </a:prstGeom>
        </p:spPr>
      </p:pic>
      <p:sp>
        <p:nvSpPr>
          <p:cNvPr id="10" name="shading (lower right)">
            <a:extLst>
              <a:ext uri="{FF2B5EF4-FFF2-40B4-BE49-F238E27FC236}">
                <a16:creationId xmlns:a16="http://schemas.microsoft.com/office/drawing/2014/main" id="{AD59B0EC-4120-42B8-88EC-06D738F71F95}"/>
              </a:ext>
            </a:extLst>
          </p:cNvPr>
          <p:cNvSpPr/>
          <p:nvPr userDrawn="1"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3670078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  <a:prstGeom prst="rect">
            <a:avLst/>
          </a:prstGeo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682625" y="1587062"/>
            <a:ext cx="10826496" cy="47692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keyart3">
            <a:extLst>
              <a:ext uri="{FF2B5EF4-FFF2-40B4-BE49-F238E27FC236}">
                <a16:creationId xmlns:a16="http://schemas.microsoft.com/office/drawing/2014/main" id="{6E1731E5-A6FA-4F69-8DE5-3D143792E4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77439" cy="6849809"/>
          </a:xfrm>
          <a:prstGeom prst="rect">
            <a:avLst/>
          </a:prstGeom>
        </p:spPr>
      </p:pic>
      <p:sp>
        <p:nvSpPr>
          <p:cNvPr id="9" name="shading (lower right)">
            <a:extLst>
              <a:ext uri="{FF2B5EF4-FFF2-40B4-BE49-F238E27FC236}">
                <a16:creationId xmlns:a16="http://schemas.microsoft.com/office/drawing/2014/main" id="{132D606D-9F79-430D-BAA2-73A8587396B6}"/>
              </a:ext>
            </a:extLst>
          </p:cNvPr>
          <p:cNvSpPr/>
          <p:nvPr userDrawn="1"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3336437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5FE6B421-0538-4DF9-9DCA-C2912A918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8044" y="2226859"/>
            <a:ext cx="4527741" cy="1538883"/>
          </a:xfrm>
          <a:prstGeom prst="rect">
            <a:avLst/>
          </a:prstGeom>
        </p:spPr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4800" b="0" kern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Header for Demo Slide</a:t>
            </a:r>
            <a:endParaRPr lang="en-US" sz="4800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F0810272-FAFD-40D5-9A77-C4DF71E5E0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32983" y="3851409"/>
            <a:ext cx="3954365" cy="307777"/>
          </a:xfrm>
          <a:prstGeom prst="rect">
            <a:avLst/>
          </a:prstGeom>
        </p:spPr>
        <p:txBody>
          <a:bodyPr/>
          <a:lstStyle/>
          <a:p>
            <a:r>
              <a:rPr lang="en-US" sz="2000">
                <a:solidFill>
                  <a:schemeClr val="tx1"/>
                </a:solidFill>
                <a:cs typeface="Avenir LT Std 65 Medium" charset="0"/>
              </a:rPr>
              <a:t>Supporting Text </a:t>
            </a:r>
            <a:endParaRPr lang="en-US" sz="2000" dirty="0">
              <a:solidFill>
                <a:schemeClr val="tx1"/>
              </a:solidFill>
              <a:cs typeface="Avenir LT Std 65 Medium" charset="0"/>
            </a:endParaRP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697EB831-4AFD-4853-A9BC-194B60477A5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4213" y="976544"/>
            <a:ext cx="5943600" cy="4873839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727255455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sri Logo (white)">
            <a:extLst>
              <a:ext uri="{FF2B5EF4-FFF2-40B4-BE49-F238E27FC236}">
                <a16:creationId xmlns:a16="http://schemas.microsoft.com/office/drawing/2014/main" id="{6E056326-0ABE-458F-9843-46E8AE0C713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7" y="2489994"/>
            <a:ext cx="6073985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18899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8">
            <a:extLst>
              <a:ext uri="{FF2B5EF4-FFF2-40B4-BE49-F238E27FC236}">
                <a16:creationId xmlns:a16="http://schemas.microsoft.com/office/drawing/2014/main" id="{3DCA2033-CA7D-495C-958A-19D3CA4DE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pPr algn="l"/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A0AF6DE7-FB64-49FD-96AF-0590F277174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marL="0" indent="0">
              <a:buNone/>
            </a:pPr>
            <a:r>
              <a:rPr lang="en-US" b="0" dirty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42268877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67854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919" r:id="rId1"/>
    <p:sldLayoutId id="2147486920" r:id="rId2"/>
    <p:sldLayoutId id="2147486921" r:id="rId3"/>
    <p:sldLayoutId id="2147486922" r:id="rId4"/>
    <p:sldLayoutId id="2147486923" r:id="rId5"/>
    <p:sldLayoutId id="2147486924" r:id="rId6"/>
    <p:sldLayoutId id="2147486927" r:id="rId7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140883C-9DED-473D-995E-E1E6780339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9200" y="3952419"/>
            <a:ext cx="7005651" cy="914400"/>
          </a:xfrm>
          <a:noFill/>
        </p:spPr>
        <p:txBody>
          <a:bodyPr vert="horz" lIns="0" tIns="0" rIns="0" bIns="0" rtlCol="0">
            <a:noAutofit/>
          </a:bodyPr>
          <a:lstStyle/>
          <a:p>
            <a:r>
              <a:rPr lang="en-US" sz="1800" b="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Uma Harano</a:t>
            </a:r>
          </a:p>
          <a:p>
            <a:r>
              <a:rPr lang="en-US" dirty="0"/>
              <a:t>Wolf Kaiser</a:t>
            </a:r>
          </a:p>
          <a:p>
            <a:endParaRPr lang="en-US" sz="1800" b="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022BEBB-156D-476F-8BAC-FE742B4834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33474" y="2115312"/>
            <a:ext cx="8458199" cy="1580537"/>
          </a:xfrm>
        </p:spPr>
        <p:txBody>
          <a:bodyPr/>
          <a:lstStyle/>
          <a:p>
            <a:r>
              <a:rPr lang="en-US" sz="3400" dirty="0"/>
              <a:t>ArcGIS Pro SDK for .NET: Advanced Pro Customization with focus on Categories and Custom Settings</a:t>
            </a:r>
          </a:p>
        </p:txBody>
      </p:sp>
    </p:spTree>
    <p:extLst>
      <p:ext uri="{BB962C8B-B14F-4D97-AF65-F5344CB8AC3E}">
        <p14:creationId xmlns:p14="http://schemas.microsoft.com/office/powerpoint/2010/main" val="27497946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 – Project Options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Add Project and Application options to the Pro Options “Property Sheet”</a:t>
            </a:r>
          </a:p>
          <a:p>
            <a:r>
              <a:rPr lang="en-US" dirty="0"/>
              <a:t>Provide a property page for both project and application options</a:t>
            </a:r>
          </a:p>
          <a:p>
            <a:pPr lvl="1"/>
            <a:r>
              <a:rPr lang="en-US" dirty="0"/>
              <a:t>Use the Pro SDK Property Sheet item template</a:t>
            </a:r>
          </a:p>
          <a:p>
            <a:pPr lvl="1"/>
            <a:r>
              <a:rPr lang="en-US" dirty="0"/>
              <a:t>In </a:t>
            </a:r>
            <a:r>
              <a:rPr lang="en-US" dirty="0" err="1"/>
              <a:t>config.daml</a:t>
            </a:r>
            <a:r>
              <a:rPr lang="en-US" dirty="0"/>
              <a:t>: Update property sheet with </a:t>
            </a:r>
            <a:r>
              <a:rPr lang="en-US" dirty="0" err="1"/>
              <a:t>refID</a:t>
            </a:r>
            <a:r>
              <a:rPr lang="en-US" dirty="0"/>
              <a:t>= “</a:t>
            </a:r>
            <a:r>
              <a:rPr lang="en-US" altLang="en-US" dirty="0" err="1"/>
              <a:t>esri_core_optionsPropertySheet</a:t>
            </a:r>
            <a:r>
              <a:rPr lang="en-US" dirty="0"/>
              <a:t>”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665" y="3246745"/>
            <a:ext cx="8323809" cy="2514286"/>
          </a:xfrm>
          <a:prstGeom prst="rect">
            <a:avLst/>
          </a:prstGeom>
        </p:spPr>
      </p:pic>
      <p:pic>
        <p:nvPicPr>
          <p:cNvPr id="1026" name="Picture 2" descr="C:\Users\wolf2125\AppData\Local\Temp\SNAGHTML8fd4bd.PNG">
            <a:extLst>
              <a:ext uri="{FF2B5EF4-FFF2-40B4-BE49-F238E27FC236}">
                <a16:creationId xmlns:a16="http://schemas.microsoft.com/office/drawing/2014/main" id="{52747CC7-71B6-4BFB-B1DD-D41C604658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97" b="50852"/>
          <a:stretch/>
        </p:blipFill>
        <p:spPr bwMode="auto">
          <a:xfrm>
            <a:off x="2801372" y="3283442"/>
            <a:ext cx="7797140" cy="337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0169701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 – Project Options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Add Project and Application property pages</a:t>
            </a:r>
          </a:p>
          <a:p>
            <a:pPr lvl="1"/>
            <a:r>
              <a:rPr lang="en-US" dirty="0"/>
              <a:t>Add New Item -&gt; ArcGIS -&gt; ArcGIS Pro Property Sheet</a:t>
            </a:r>
          </a:p>
          <a:p>
            <a:pPr lvl="2"/>
            <a:r>
              <a:rPr lang="en-US" dirty="0"/>
              <a:t>Adds an individual property page view + view model</a:t>
            </a:r>
          </a:p>
          <a:p>
            <a:pPr lvl="2"/>
            <a:r>
              <a:rPr lang="en-US" dirty="0"/>
              <a:t>Adds a custom property sheet container – declared in the </a:t>
            </a:r>
            <a:r>
              <a:rPr lang="en-US" dirty="0" err="1"/>
              <a:t>Config.daml</a:t>
            </a:r>
            <a:endParaRPr lang="en-US" dirty="0"/>
          </a:p>
          <a:p>
            <a:pPr lvl="2"/>
            <a:r>
              <a:rPr lang="en-US" dirty="0"/>
              <a:t>Adds a button to show the custom property sheet container</a:t>
            </a:r>
          </a:p>
          <a:p>
            <a:pPr lvl="1"/>
            <a:r>
              <a:rPr lang="en-US" dirty="0"/>
              <a:t>For our purposes we only need the page(s) – view and view models</a:t>
            </a:r>
          </a:p>
          <a:p>
            <a:pPr lvl="2"/>
            <a:r>
              <a:rPr lang="en-US" dirty="0"/>
              <a:t>The rest of the generated content can either be deleted or ignored.</a:t>
            </a:r>
          </a:p>
          <a:p>
            <a:pPr lvl="1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1853" y="4027775"/>
            <a:ext cx="7840358" cy="1748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488274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 – Property Page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Page View: Implement using standard WPF (User Control)</a:t>
            </a:r>
          </a:p>
          <a:p>
            <a:r>
              <a:rPr lang="en-US" dirty="0"/>
              <a:t>Page View Model:</a:t>
            </a:r>
          </a:p>
          <a:p>
            <a:pPr lvl="1"/>
            <a:r>
              <a:rPr lang="en-US" dirty="0"/>
              <a:t>Derives from </a:t>
            </a:r>
            <a:r>
              <a:rPr lang="en-US" dirty="0" err="1"/>
              <a:t>ArcGIS.Desktop.Framework.Contracts.Page</a:t>
            </a:r>
            <a:endParaRPr lang="en-US" dirty="0"/>
          </a:p>
          <a:p>
            <a:pPr lvl="1"/>
            <a:r>
              <a:rPr lang="en-US" dirty="0"/>
              <a:t>You must implement a </a:t>
            </a:r>
            <a:r>
              <a:rPr lang="en-US" dirty="0" err="1"/>
              <a:t>CommitAsync</a:t>
            </a:r>
            <a:r>
              <a:rPr lang="en-US" dirty="0"/>
              <a:t> override for your “Save” logic.</a:t>
            </a:r>
          </a:p>
          <a:p>
            <a:pPr lvl="2"/>
            <a:r>
              <a:rPr lang="en-US" dirty="0" err="1"/>
              <a:t>CommitAsync</a:t>
            </a:r>
            <a:r>
              <a:rPr lang="en-US" dirty="0"/>
              <a:t> is called when the user clicks OK on the property sheet</a:t>
            </a:r>
          </a:p>
          <a:p>
            <a:pPr lvl="2"/>
            <a:r>
              <a:rPr lang="en-US" dirty="0"/>
              <a:t>It is only called if your page is dirty (</a:t>
            </a:r>
            <a:r>
              <a:rPr lang="en-US" dirty="0" err="1"/>
              <a:t>IsModified</a:t>
            </a:r>
            <a:r>
              <a:rPr lang="en-US" dirty="0"/>
              <a:t> = true)</a:t>
            </a:r>
          </a:p>
          <a:p>
            <a:pPr lvl="1"/>
            <a:r>
              <a:rPr lang="en-US" dirty="0"/>
              <a:t>Set </a:t>
            </a:r>
            <a:r>
              <a:rPr lang="en-US" dirty="0" err="1"/>
              <a:t>this.IsModified</a:t>
            </a:r>
            <a:r>
              <a:rPr lang="en-US" dirty="0"/>
              <a:t> = true whenever a property value is changed</a:t>
            </a:r>
          </a:p>
          <a:p>
            <a:pPr lvl="2"/>
            <a:r>
              <a:rPr lang="en-US" dirty="0"/>
              <a:t>Marks the page as dirty.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3"/>
            <a:endParaRPr lang="en-US" dirty="0"/>
          </a:p>
          <a:p>
            <a:pPr lvl="1"/>
            <a:r>
              <a:rPr lang="en-US" dirty="0"/>
              <a:t>Override </a:t>
            </a:r>
            <a:r>
              <a:rPr lang="en-US" dirty="0" err="1"/>
              <a:t>InitializeAsync</a:t>
            </a:r>
            <a:r>
              <a:rPr lang="en-US" dirty="0"/>
              <a:t> and </a:t>
            </a:r>
            <a:r>
              <a:rPr lang="en-US" dirty="0" err="1"/>
              <a:t>Uninitialize</a:t>
            </a:r>
            <a:r>
              <a:rPr lang="en-US" dirty="0"/>
              <a:t> as needed:</a:t>
            </a:r>
          </a:p>
          <a:p>
            <a:pPr lvl="2"/>
            <a:r>
              <a:rPr lang="en-US" dirty="0"/>
              <a:t>Executed when the page is loaded and destroyed respectively.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4482" y="4285916"/>
            <a:ext cx="7260719" cy="806542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SetProperty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_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trackChanges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value, () =&gt;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TrackChanges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.IsModified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0331" y="898068"/>
            <a:ext cx="1695238" cy="4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787101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 – Project Options - </a:t>
            </a:r>
            <a:r>
              <a:rPr lang="en-US" dirty="0" err="1"/>
              <a:t>Config.daml</a:t>
            </a:r>
            <a:r>
              <a:rPr lang="en-US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2625" y="2055986"/>
            <a:ext cx="10826496" cy="434947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modules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insertModule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...&gt; 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AdvCustomizationStart_UI_ShowPropertySheet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Show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PropertySheet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loadOnClick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...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&gt;&lt;/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insertSheet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AdvCustomizationStart_UI_PropertySheet1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...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page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AdvCustomizationStart_UI_ProjectOptions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Project Tracking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ProjectOptionsViewModel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group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Group 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page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insertSheet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44079" y="1598786"/>
            <a:ext cx="985058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285750" indent="-285750" algn="l" eaLnBrk="0" hangingPunct="0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ea typeface="+mn-ea"/>
                <a:cs typeface="+mn-cs"/>
              </a:rPr>
              <a:t>Delete “extra” content resulting from template generation</a:t>
            </a:r>
          </a:p>
        </p:txBody>
      </p:sp>
    </p:spTree>
    <p:extLst>
      <p:ext uri="{BB962C8B-B14F-4D97-AF65-F5344CB8AC3E}">
        <p14:creationId xmlns:p14="http://schemas.microsoft.com/office/powerpoint/2010/main" val="1781567879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 – Project Options - </a:t>
            </a:r>
            <a:r>
              <a:rPr lang="en-US" dirty="0" err="1"/>
              <a:t>Config.daml</a:t>
            </a:r>
            <a:r>
              <a:rPr lang="en-US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2625" y="2133600"/>
            <a:ext cx="10826496" cy="434947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modules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insertModule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...&gt; 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trike="dblStrike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trike="dblStrike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trike="dblStrike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trike="dblStrike" dirty="0" err="1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AdvCustomizationStart_UI_ShowPropertySheet</a:t>
            </a:r>
            <a:r>
              <a:rPr lang="en-US" strike="dblStrike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trike="dblStrike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trike="dblStrike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Show </a:t>
            </a:r>
            <a:r>
              <a:rPr lang="en-US" strike="dblStrike" dirty="0" err="1">
                <a:solidFill>
                  <a:srgbClr val="0000FF"/>
                </a:solidFill>
                <a:latin typeface="Consolas" panose="020B0609020204030204" pitchFamily="49" charset="0"/>
              </a:rPr>
              <a:t>PropertySheet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 1</a:t>
            </a:r>
            <a:r>
              <a:rPr lang="en-US" strike="dblStrike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trike="dblStrike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trike="dblStrike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trike="dblStrike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trike="dblStrike" dirty="0" err="1">
                <a:solidFill>
                  <a:srgbClr val="FF0000"/>
                </a:solidFill>
                <a:latin typeface="Consolas" panose="020B0609020204030204" pitchFamily="49" charset="0"/>
              </a:rPr>
              <a:t>loadOnClick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trike="dblStrike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trike="dblStrike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trike="dblStrike" dirty="0">
                <a:solidFill>
                  <a:srgbClr val="FF0000"/>
                </a:solidFill>
                <a:latin typeface="Consolas" panose="020B0609020204030204" pitchFamily="49" charset="0"/>
              </a:rPr>
              <a:t>...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&gt;&lt;/</a:t>
            </a:r>
            <a:r>
              <a:rPr lang="en-US" strike="dblStrike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trike="dblStrike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insertSheet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trike="dblStrike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trike="dblStrike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AdvCustomizationStart_UI_PropertySheet1</a:t>
            </a:r>
            <a:r>
              <a:rPr lang="en-US" strike="dblStrike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trike="dblStrike" dirty="0">
                <a:solidFill>
                  <a:srgbClr val="FF0000"/>
                </a:solidFill>
                <a:latin typeface="Consolas" panose="020B0609020204030204" pitchFamily="49" charset="0"/>
              </a:rPr>
              <a:t>...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trike="dblStrike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page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AdvCustomizationStart_UI_ProjectOptions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Project Tracking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ProjectOptionsViewModel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group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Group 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page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trike="dblStrike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insertSheet</a:t>
            </a:r>
            <a:r>
              <a:rPr lang="en-US" strike="dblStrike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44079" y="1598786"/>
            <a:ext cx="985058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285750" indent="-285750" algn="l" eaLnBrk="0" hangingPunct="0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ea typeface="+mn-ea"/>
                <a:cs typeface="+mn-cs"/>
              </a:rPr>
              <a:t>Delete “extra” content resulting from template generation</a:t>
            </a:r>
          </a:p>
        </p:txBody>
      </p:sp>
    </p:spTree>
    <p:extLst>
      <p:ext uri="{BB962C8B-B14F-4D97-AF65-F5344CB8AC3E}">
        <p14:creationId xmlns:p14="http://schemas.microsoft.com/office/powerpoint/2010/main" val="1442181018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 – Project Options - </a:t>
            </a:r>
            <a:r>
              <a:rPr lang="en-US" dirty="0" err="1"/>
              <a:t>Config.daml</a:t>
            </a:r>
            <a:r>
              <a:rPr lang="en-US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2625" y="1619792"/>
            <a:ext cx="10826496" cy="472473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20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updateSheet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esri_core_optionsPropertySheet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updateSheet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445095064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 – Project Options - </a:t>
            </a:r>
            <a:r>
              <a:rPr lang="en-US" dirty="0" err="1"/>
              <a:t>Config.daml</a:t>
            </a:r>
            <a:r>
              <a:rPr lang="en-US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2625" y="1619792"/>
            <a:ext cx="10826496" cy="472473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20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updateSheet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esri_core_optionsPropertySheet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&lt;!--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Use group=Project for the Project section in the settings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AdvCustomizationStart_UI_ProjectOptions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Project Tracking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group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Group 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updateSheet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952242252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 – Project Options - </a:t>
            </a:r>
            <a:r>
              <a:rPr lang="en-US" dirty="0" err="1"/>
              <a:t>Config.daml</a:t>
            </a:r>
            <a:r>
              <a:rPr lang="en-US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2625" y="1619792"/>
            <a:ext cx="10826496" cy="472473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20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updateSheet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esri_core_optionsPropertySheet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&lt;!--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Use group=Project for the Project section in the settings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AdvCustomizationStart_UI_ProjectOptions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Project Settings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Consolas" panose="020B0609020204030204" pitchFamily="49" charset="0"/>
              </a:rPr>
              <a:t>group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Project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updateSheet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/>
          </a:p>
        </p:txBody>
      </p:sp>
      <p:sp>
        <p:nvSpPr>
          <p:cNvPr id="6" name="Rectangle 5"/>
          <p:cNvSpPr/>
          <p:nvPr/>
        </p:nvSpPr>
        <p:spPr bwMode="auto">
          <a:xfrm>
            <a:off x="7606142" y="3131127"/>
            <a:ext cx="2396836" cy="332509"/>
          </a:xfrm>
          <a:prstGeom prst="rect">
            <a:avLst/>
          </a:prstGeom>
          <a:noFill/>
          <a:ln w="254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97546689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 – Project Options - </a:t>
            </a:r>
            <a:r>
              <a:rPr lang="en-US" dirty="0" err="1"/>
              <a:t>Config.daml</a:t>
            </a:r>
            <a:r>
              <a:rPr lang="en-US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2625" y="1619792"/>
            <a:ext cx="10826496" cy="472473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20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updateSheet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esri_core_optionsPropertySheet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&lt;!--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Use group=Project for the Project section in the settings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AdvCustomizationStart_UI_ProjectOptions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Project Settings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Consolas" panose="020B0609020204030204" pitchFamily="49" charset="0"/>
              </a:rPr>
              <a:t>group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Project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&lt;!--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Use group=Application for the Application section in the settings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AdvCustomizationStart_UI_ApplicationOptions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Save Tracking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ApplicationOptionsViewModel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group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Group 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ApplicationOptionsView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updateSheet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973841880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 – Project Options - </a:t>
            </a:r>
            <a:r>
              <a:rPr lang="en-US" dirty="0" err="1"/>
              <a:t>Config.daml</a:t>
            </a:r>
            <a:r>
              <a:rPr lang="en-US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2625" y="1625181"/>
            <a:ext cx="10826496" cy="472473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20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updateSheet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esri_core_optionsPropertySheet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&lt;!--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Use group=Project for the Project section in the settings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AdvCustomizationStart_UI_ProjectOptions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Project Settings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Consolas" panose="020B0609020204030204" pitchFamily="49" charset="0"/>
              </a:rPr>
              <a:t>group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Project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ProjectOptionsView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&lt;!--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Use group=Application for the Application section in the settings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AdvCustomizationStart_UI_ApplicationOptions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Save Tracking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ApplicationOptionsViewModel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group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Application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ApplicationOptionsView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updateSheet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propertySheets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/>
          </a:p>
        </p:txBody>
      </p:sp>
      <p:sp>
        <p:nvSpPr>
          <p:cNvPr id="7" name="Rectangle 6"/>
          <p:cNvSpPr/>
          <p:nvPr/>
        </p:nvSpPr>
        <p:spPr bwMode="auto">
          <a:xfrm>
            <a:off x="6521738" y="4613817"/>
            <a:ext cx="2802371" cy="332509"/>
          </a:xfrm>
          <a:prstGeom prst="rect">
            <a:avLst/>
          </a:prstGeom>
          <a:noFill/>
          <a:ln w="254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9217794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</a:pPr>
            <a:r>
              <a:rPr lang="en-US" sz="3000" dirty="0">
                <a:latin typeface="+mn-lt"/>
                <a:ea typeface="+mn-ea"/>
              </a:rPr>
              <a:t>Advanced Customization - Overview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3000" dirty="0"/>
              <a:t>Custom ArcGIS Pro project and application settings</a:t>
            </a:r>
          </a:p>
          <a:p>
            <a:pPr lvl="1"/>
            <a:r>
              <a:rPr lang="en-US" sz="2600" dirty="0"/>
              <a:t>User/Application/Project settings</a:t>
            </a:r>
          </a:p>
          <a:p>
            <a:pPr lvl="1"/>
            <a:r>
              <a:rPr lang="en-US" sz="2600" dirty="0"/>
              <a:t>Integrate </a:t>
            </a:r>
            <a:r>
              <a:rPr lang="en-US" sz="2600"/>
              <a:t>Project Options </a:t>
            </a:r>
            <a:r>
              <a:rPr lang="en-US" sz="2600" dirty="0"/>
              <a:t>into ArcGIS Pro</a:t>
            </a:r>
          </a:p>
          <a:p>
            <a:pPr lvl="1"/>
            <a:endParaRPr lang="en-US" sz="2600" dirty="0"/>
          </a:p>
          <a:p>
            <a:r>
              <a:rPr lang="en-US" sz="3000" dirty="0"/>
              <a:t>Multiple Add-ins</a:t>
            </a:r>
          </a:p>
          <a:p>
            <a:pPr lvl="1"/>
            <a:r>
              <a:rPr lang="en-US" sz="2600" dirty="0"/>
              <a:t>Versioning</a:t>
            </a:r>
          </a:p>
          <a:p>
            <a:pPr lvl="1"/>
            <a:r>
              <a:rPr lang="en-US" sz="2600" dirty="0"/>
              <a:t>Dependencies</a:t>
            </a:r>
          </a:p>
          <a:p>
            <a:pPr lvl="1"/>
            <a:endParaRPr lang="en-US" sz="2600" dirty="0"/>
          </a:p>
          <a:p>
            <a:r>
              <a:rPr lang="en-US" sz="3000" dirty="0"/>
              <a:t>Pro Categories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60815394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Pro Options “Property Sheet”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0" dirty="0"/>
              <a:t>Demo</a:t>
            </a:r>
          </a:p>
          <a:p>
            <a:endParaRPr lang="en-US" b="0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E9337FA-7DDD-4906-9B72-3A38C36EA74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5326FF1-BBF8-442B-8C8F-401260405F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67" y="1357545"/>
            <a:ext cx="6071621" cy="376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6002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Add-In versioning and dependency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There may be scenarios where you want to deploy:</a:t>
            </a:r>
          </a:p>
          <a:p>
            <a:pPr lvl="1"/>
            <a:r>
              <a:rPr lang="en-US" dirty="0"/>
              <a:t>Newer versions of the same Add-in</a:t>
            </a:r>
          </a:p>
          <a:p>
            <a:pPr lvl="1"/>
            <a:r>
              <a:rPr lang="en-US" dirty="0"/>
              <a:t>Augment an existing Add-in with additional capabilities</a:t>
            </a:r>
          </a:p>
          <a:p>
            <a:pPr lvl="1"/>
            <a:r>
              <a:rPr lang="en-US" dirty="0"/>
              <a:t>…or both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903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Add-In versioning scheme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Deploy bug-fixes and feature enhancements</a:t>
            </a:r>
          </a:p>
          <a:p>
            <a:pPr lvl="1"/>
            <a:r>
              <a:rPr lang="en-US" dirty="0"/>
              <a:t>Update the               attribute on                       in the </a:t>
            </a:r>
            <a:r>
              <a:rPr lang="en-US" dirty="0" err="1"/>
              <a:t>Config.daml</a:t>
            </a:r>
            <a:r>
              <a:rPr lang="en-US" dirty="0"/>
              <a:t>   </a:t>
            </a:r>
          </a:p>
          <a:p>
            <a:pPr lvl="1"/>
            <a:r>
              <a:rPr lang="en-US" dirty="0"/>
              <a:t>Pro will always load the latest version of an Add-in regardless of its location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                                                                             </a:t>
            </a:r>
          </a:p>
          <a:p>
            <a:pPr lvl="1"/>
            <a:r>
              <a:rPr lang="en-US" dirty="0"/>
              <a:t>                                                                               Earliest</a:t>
            </a:r>
          </a:p>
          <a:p>
            <a:pPr lvl="1"/>
            <a:r>
              <a:rPr lang="en-US" dirty="0"/>
              <a:t>&lt;</a:t>
            </a:r>
            <a:r>
              <a:rPr lang="en-US" dirty="0" err="1"/>
              <a:t>AddInInfo</a:t>
            </a:r>
            <a:r>
              <a:rPr lang="en-US" dirty="0"/>
              <a:t> ... version="1.0.0.2“</a:t>
            </a:r>
          </a:p>
          <a:p>
            <a:pPr lvl="1"/>
            <a:r>
              <a:rPr lang="en-US" dirty="0"/>
              <a:t>&lt;</a:t>
            </a:r>
            <a:r>
              <a:rPr lang="en-US" dirty="0" err="1"/>
              <a:t>AddInInfo</a:t>
            </a:r>
            <a:r>
              <a:rPr lang="en-US" dirty="0"/>
              <a:t> ... version="1.0.1“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                                             “                                Latest</a:t>
            </a:r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Down Arrow 2"/>
          <p:cNvSpPr/>
          <p:nvPr/>
        </p:nvSpPr>
        <p:spPr bwMode="auto">
          <a:xfrm>
            <a:off x="6290166" y="5007679"/>
            <a:ext cx="289198" cy="1080655"/>
          </a:xfrm>
          <a:prstGeom prst="down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4446" y="4385692"/>
            <a:ext cx="4613275" cy="217738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eaLnBrk="0" hangingPunct="0">
              <a:lnSpc>
                <a:spcPts val="1800"/>
              </a:lnSpc>
            </a:pP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  <a:cs typeface="Arial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  <a:cs typeface="Arial"/>
              </a:rPr>
              <a:t>AddInInfo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  <a:cs typeface="Arial"/>
              </a:rPr>
              <a:t> ...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  <a:cs typeface="Arial"/>
              </a:rPr>
              <a:t>version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  <a:cs typeface="Arial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  <a:cs typeface="Arial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  <a:cs typeface="Arial"/>
              </a:rPr>
              <a:t>1.0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  <a:cs typeface="Arial"/>
            </a:endParaRPr>
          </a:p>
          <a:p>
            <a:pPr eaLnBrk="0" hangingPunct="0">
              <a:lnSpc>
                <a:spcPts val="1800"/>
              </a:lnSpc>
            </a:pP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  <a:cs typeface="Arial"/>
            </a:endParaRPr>
          </a:p>
          <a:p>
            <a:pPr eaLnBrk="0" hangingPunct="0">
              <a:lnSpc>
                <a:spcPts val="1800"/>
              </a:lnSpc>
            </a:pP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AddInInfo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...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1.0.0.2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</a:p>
          <a:p>
            <a:pPr eaLnBrk="0" hangingPunct="0">
              <a:lnSpc>
                <a:spcPts val="1800"/>
              </a:lnSpc>
            </a:pP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eaLnBrk="0" hangingPunct="0">
              <a:lnSpc>
                <a:spcPts val="1800"/>
              </a:lnSpc>
            </a:pP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AddInInfo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...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1.0.1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/>
              <a:t>Here in this slide you can see the add-</a:t>
            </a:r>
            <a:r>
              <a:rPr lang="en-US" dirty="0" err="1"/>
              <a:t>inrsioning</a:t>
            </a:r>
            <a:r>
              <a:rPr lang="en-US" dirty="0"/>
              <a:t>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AddInInfo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...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1.3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</a:p>
          <a:p>
            <a:pPr eaLnBrk="0" hangingPunct="0">
              <a:lnSpc>
                <a:spcPts val="1800"/>
              </a:lnSpc>
            </a:pP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eaLnBrk="0" hangingPunct="0">
              <a:lnSpc>
                <a:spcPts val="1800"/>
              </a:lnSpc>
            </a:pP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AddInInfo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...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2.0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</a:p>
          <a:p>
            <a:pPr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31904" y="4872851"/>
            <a:ext cx="4613275" cy="105448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eaLnBrk="0" hangingPunct="0">
              <a:lnSpc>
                <a:spcPts val="1800"/>
              </a:lnSpc>
            </a:pP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  <a:cs typeface="Arial"/>
            </a:endParaRPr>
          </a:p>
          <a:p>
            <a:pPr algn="ctr" eaLnBrk="0" hangingPunct="0">
              <a:lnSpc>
                <a:spcPts val="1800"/>
              </a:lnSpc>
            </a:pPr>
            <a:endParaRPr lang="en-US" b="1" dirty="0">
              <a:solidFill>
                <a:srgbClr val="4F4BF5"/>
              </a:solidFill>
            </a:endParaRPr>
          </a:p>
          <a:p>
            <a:pPr algn="ctr" eaLnBrk="0" hangingPunct="0">
              <a:lnSpc>
                <a:spcPts val="1800"/>
              </a:lnSpc>
            </a:pPr>
            <a:r>
              <a:rPr lang="en-US" b="1" dirty="0" err="1">
                <a:solidFill>
                  <a:srgbClr val="4F4BF5"/>
                </a:solidFill>
              </a:rPr>
              <a:t>Major.Minor.Patch.Build</a:t>
            </a:r>
            <a:r>
              <a:rPr lang="en-US" b="1" dirty="0">
                <a:solidFill>
                  <a:srgbClr val="4F4BF5"/>
                </a:solidFill>
              </a:rPr>
              <a:t> Number</a:t>
            </a:r>
          </a:p>
          <a:p>
            <a:pPr eaLnBrk="0" hangingPunct="0">
              <a:lnSpc>
                <a:spcPts val="1800"/>
              </a:lnSpc>
            </a:pPr>
            <a:r>
              <a:rPr lang="en-US" dirty="0"/>
              <a:t> see the add-in </a:t>
            </a:r>
            <a:r>
              <a:rPr lang="en-US" dirty="0" err="1"/>
              <a:t>vers</a:t>
            </a:r>
            <a:r>
              <a:rPr lang="en-US" dirty="0"/>
              <a:t> 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eaLnBrk="0" hangingPunct="0">
              <a:lnSpc>
                <a:spcPts val="1800"/>
              </a:lnSpc>
            </a:pP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682625" y="2593165"/>
            <a:ext cx="10826496" cy="1306048"/>
            <a:chOff x="682625" y="2852364"/>
            <a:chExt cx="10826496" cy="1306048"/>
          </a:xfrm>
        </p:grpSpPr>
        <p:sp>
          <p:nvSpPr>
            <p:cNvPr id="6" name="TextBox 5"/>
            <p:cNvSpPr txBox="1"/>
            <p:nvPr/>
          </p:nvSpPr>
          <p:spPr>
            <a:xfrm>
              <a:off x="682625" y="2852364"/>
              <a:ext cx="10826496" cy="1306048"/>
            </a:xfrm>
            <a:prstGeom prst="rect">
              <a:avLst/>
            </a:prstGeom>
            <a:solidFill>
              <a:schemeClr val="tx1"/>
            </a:solidFill>
            <a:effectLst/>
          </p:spPr>
          <p:txBody>
            <a:bodyPr wrap="square" lIns="0" tIns="0" rIns="0" bIns="0" rtlCol="0">
              <a:noAutofit/>
            </a:bodyPr>
            <a:lstStyle/>
            <a:p>
              <a:r>
                <a:rPr lang="en-US" sz="14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</a:t>
              </a:r>
            </a:p>
            <a:p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 &lt;</a:t>
              </a:r>
              <a:r>
                <a:rPr lang="en-US" sz="1600" dirty="0">
                  <a:solidFill>
                    <a:srgbClr val="A31515"/>
                  </a:solidFill>
                  <a:latin typeface="Consolas" panose="020B0609020204030204" pitchFamily="49" charset="0"/>
                </a:rPr>
                <a:t>ArcGIS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FF0000"/>
                  </a:solidFill>
                  <a:latin typeface="Consolas" panose="020B0609020204030204" pitchFamily="49" charset="0"/>
                </a:rPr>
                <a:t>defaultAssembly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=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“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Acme_Corp_Addin.dll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"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>
                  <a:solidFill>
                    <a:srgbClr val="FF0000"/>
                  </a:solidFill>
                  <a:latin typeface="Consolas" panose="020B0609020204030204" pitchFamily="49" charset="0"/>
                </a:rPr>
                <a:t>....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&gt;</a:t>
              </a:r>
              <a:endParaRPr lang="en-US" sz="1600" dirty="0">
                <a:solidFill>
                  <a:srgbClr val="000000"/>
                </a:solidFill>
                <a:latin typeface="Consolas" panose="020B0609020204030204" pitchFamily="49" charset="0"/>
              </a:endParaRPr>
            </a:p>
            <a:p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 </a:t>
              </a:r>
              <a:r>
                <a:rPr lang="en-US" sz="1600" b="1" dirty="0">
                  <a:solidFill>
                    <a:srgbClr val="0000FF"/>
                  </a:solidFill>
                  <a:latin typeface="Consolas" panose="020B0609020204030204" pitchFamily="49" charset="0"/>
                </a:rPr>
                <a:t>&lt;</a:t>
              </a:r>
              <a:r>
                <a:rPr lang="en-US" sz="1600" b="1" dirty="0" err="1">
                  <a:solidFill>
                    <a:srgbClr val="A31515"/>
                  </a:solidFill>
                  <a:latin typeface="Consolas" panose="020B0609020204030204" pitchFamily="49" charset="0"/>
                </a:rPr>
                <a:t>AddInInfo</a:t>
              </a:r>
              <a:r>
                <a:rPr lang="en-US" sz="1600" b="1" dirty="0">
                  <a:solidFill>
                    <a:srgbClr val="0000FF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>
                  <a:solidFill>
                    <a:srgbClr val="FF0000"/>
                  </a:solidFill>
                  <a:latin typeface="Consolas" panose="020B0609020204030204" pitchFamily="49" charset="0"/>
                </a:rPr>
                <a:t>id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=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"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{b705ce83-52aa-453f-8095-f6ae60994ce3}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"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                 </a:t>
              </a:r>
              <a:r>
                <a:rPr lang="en-US" sz="1600" dirty="0" err="1">
                  <a:solidFill>
                    <a:srgbClr val="FF0000"/>
                  </a:solidFill>
                  <a:latin typeface="Consolas" panose="020B0609020204030204" pitchFamily="49" charset="0"/>
                </a:rPr>
                <a:t>desktopVersion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=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“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2.1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"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&gt;</a:t>
              </a:r>
              <a:endParaRPr lang="en-US" sz="1600" dirty="0">
                <a:solidFill>
                  <a:srgbClr val="000000"/>
                </a:solidFill>
                <a:latin typeface="Consolas" panose="020B0609020204030204" pitchFamily="49" charset="0"/>
              </a:endParaRPr>
            </a:p>
            <a:p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   &lt;</a:t>
              </a:r>
              <a:r>
                <a:rPr lang="en-US" sz="1600" dirty="0">
                  <a:solidFill>
                    <a:srgbClr val="A31515"/>
                  </a:solidFill>
                  <a:latin typeface="Consolas" panose="020B0609020204030204" pitchFamily="49" charset="0"/>
                </a:rPr>
                <a:t>Name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&gt;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Acme Corp.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Addin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&lt;/</a:t>
              </a:r>
              <a:r>
                <a:rPr lang="en-US" sz="1600" dirty="0">
                  <a:solidFill>
                    <a:srgbClr val="A31515"/>
                  </a:solidFill>
                  <a:latin typeface="Consolas" panose="020B0609020204030204" pitchFamily="49" charset="0"/>
                </a:rPr>
                <a:t>Name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&gt;</a:t>
              </a:r>
              <a:endParaRPr lang="en-US" sz="1600" dirty="0">
                <a:solidFill>
                  <a:srgbClr val="000000"/>
                </a:solidFill>
                <a:latin typeface="Consolas" panose="020B0609020204030204" pitchFamily="49" charset="0"/>
              </a:endParaRPr>
            </a:p>
            <a:p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   &lt;</a:t>
              </a:r>
              <a:r>
                <a:rPr lang="en-US" sz="1600" dirty="0">
                  <a:solidFill>
                    <a:srgbClr val="A31515"/>
                  </a:solidFill>
                  <a:latin typeface="Consolas" panose="020B0609020204030204" pitchFamily="49" charset="0"/>
                </a:rPr>
                <a:t>Description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&gt;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Adds standard Acme workflows to Pro for...</a:t>
              </a:r>
              <a:endParaRPr lang="en-US" dirty="0">
                <a:solidFill>
                  <a:srgbClr val="0000FF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2" name="Rectangle 1"/>
            <p:cNvSpPr/>
            <p:nvPr/>
          </p:nvSpPr>
          <p:spPr bwMode="auto">
            <a:xfrm>
              <a:off x="7005145" y="3273872"/>
              <a:ext cx="1683565" cy="31025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srgbClr val="FF0000"/>
                  </a:solidFill>
                  <a:latin typeface="Consolas" panose="020B0609020204030204" pitchFamily="49" charset="0"/>
                </a:rPr>
                <a:t>version</a:t>
              </a:r>
              <a:r>
                <a:rPr lang="en-US" sz="1400" b="1" dirty="0">
                  <a:solidFill>
                    <a:srgbClr val="0000FF"/>
                  </a:solidFill>
                  <a:latin typeface="Consolas" panose="020B0609020204030204" pitchFamily="49" charset="0"/>
                </a:rPr>
                <a:t>=</a:t>
              </a:r>
              <a:r>
                <a:rPr lang="en-US" sz="1400" b="1" dirty="0">
                  <a:solidFill>
                    <a:srgbClr val="000000"/>
                  </a:solidFill>
                  <a:latin typeface="Consolas" panose="020B0609020204030204" pitchFamily="49" charset="0"/>
                </a:rPr>
                <a:t>"</a:t>
              </a:r>
              <a:r>
                <a:rPr lang="en-US" sz="1400" b="1" dirty="0">
                  <a:solidFill>
                    <a:srgbClr val="0000FF"/>
                  </a:solidFill>
                  <a:latin typeface="Consolas" panose="020B0609020204030204" pitchFamily="49" charset="0"/>
                </a:rPr>
                <a:t>1.0</a:t>
              </a:r>
              <a:r>
                <a:rPr lang="en-US" sz="1400" b="1" dirty="0">
                  <a:solidFill>
                    <a:srgbClr val="000000"/>
                  </a:solidFill>
                  <a:latin typeface="Consolas" panose="020B0609020204030204" pitchFamily="49" charset="0"/>
                </a:rPr>
                <a:t>"</a:t>
              </a: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6" name="Rectangle 15"/>
          <p:cNvSpPr/>
          <p:nvPr/>
        </p:nvSpPr>
        <p:spPr bwMode="auto">
          <a:xfrm>
            <a:off x="2483976" y="1783850"/>
            <a:ext cx="815619" cy="303313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version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4696574" y="1787185"/>
            <a:ext cx="1276020" cy="278462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latin typeface="Consolas" panose="020B0609020204030204" pitchFamily="49" charset="0"/>
              </a:rPr>
              <a:t>AddInInfo</a:t>
            </a:r>
            <a:r>
              <a:rPr lang="en-US" sz="1600" dirty="0"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308995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Multi Add-Ins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Deploy functionality incrementally across multiple Add-ins</a:t>
            </a:r>
          </a:p>
          <a:p>
            <a:pPr lvl="1"/>
            <a:r>
              <a:rPr lang="en-US" dirty="0"/>
              <a:t>“Core” or “Basic” Add-in + other Add-ins as optional packages or extensions</a:t>
            </a:r>
          </a:p>
          <a:p>
            <a:pPr lvl="2"/>
            <a:r>
              <a:rPr lang="en-US" dirty="0"/>
              <a:t>E.g. extra tools or UI components</a:t>
            </a:r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780" y="2939546"/>
            <a:ext cx="5361905" cy="15142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733" y="4844022"/>
            <a:ext cx="5380952" cy="1514286"/>
          </a:xfrm>
          <a:prstGeom prst="rect">
            <a:avLst/>
          </a:prstGeom>
        </p:spPr>
      </p:pic>
      <p:sp>
        <p:nvSpPr>
          <p:cNvPr id="7" name="Left Arrow 6"/>
          <p:cNvSpPr/>
          <p:nvPr/>
        </p:nvSpPr>
        <p:spPr bwMode="auto">
          <a:xfrm>
            <a:off x="6619739" y="3722915"/>
            <a:ext cx="892629" cy="261257"/>
          </a:xfrm>
          <a:prstGeom prst="lef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9" name="Left Arrow 8"/>
          <p:cNvSpPr/>
          <p:nvPr/>
        </p:nvSpPr>
        <p:spPr bwMode="auto">
          <a:xfrm>
            <a:off x="6651171" y="5339908"/>
            <a:ext cx="892629" cy="261257"/>
          </a:xfrm>
          <a:prstGeom prst="lef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12183" y="3775768"/>
            <a:ext cx="2394857" cy="41680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2400" b="1" dirty="0">
                <a:ea typeface="+mn-ea"/>
                <a:cs typeface="+mn-cs"/>
              </a:rPr>
              <a:t>“core” or basic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69333" y="5390455"/>
            <a:ext cx="3410296" cy="41680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2400" b="1" dirty="0">
                <a:ea typeface="+mn-ea"/>
                <a:cs typeface="+mn-cs"/>
              </a:rPr>
              <a:t>“options” or enhanced</a:t>
            </a:r>
          </a:p>
        </p:txBody>
      </p:sp>
    </p:spTree>
    <p:extLst>
      <p:ext uri="{BB962C8B-B14F-4D97-AF65-F5344CB8AC3E}">
        <p14:creationId xmlns:p14="http://schemas.microsoft.com/office/powerpoint/2010/main" val="22161982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Add-In dependency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Use DAML to update the core Add-in module – </a:t>
            </a:r>
            <a:r>
              <a:rPr lang="en-US" dirty="0" err="1"/>
              <a:t>updateTab</a:t>
            </a:r>
            <a:r>
              <a:rPr lang="en-US" dirty="0"/>
              <a:t>, update menus, property sheets, groups, etc.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Add a </a:t>
            </a:r>
            <a:r>
              <a:rPr lang="en-US" dirty="0" err="1"/>
              <a:t>daml</a:t>
            </a:r>
            <a:r>
              <a:rPr lang="en-US" dirty="0"/>
              <a:t> dependency to the “core” Add-in in any Add-in that needs to modify or enhance it. </a:t>
            </a:r>
          </a:p>
          <a:p>
            <a:pPr lvl="1"/>
            <a:r>
              <a:rPr lang="en-US" dirty="0"/>
              <a:t>Important if the enhancements Add-ins load before the core Add-in it needs to modify.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8207" y="2208407"/>
            <a:ext cx="7035347" cy="189235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updateModule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AdvCustomizationStart_Module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tabs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updateTab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AdvCustomizationStart_Tab1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insertGroup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ExternalCustomizations_Group1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&lt;/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updateTab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tabs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updateModule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20082" y="5347251"/>
            <a:ext cx="7035347" cy="96017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dependencies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dependency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aacc0821-e371-407d-90c6-92fa5eb67b2f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dependencies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6422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  <a:p>
            <a:pPr lvl="1"/>
            <a:r>
              <a:rPr lang="en-US" sz="2400" dirty="0"/>
              <a:t>What are Categories?</a:t>
            </a:r>
          </a:p>
          <a:p>
            <a:pPr lvl="2"/>
            <a:r>
              <a:rPr lang="en-US" sz="2000" dirty="0"/>
              <a:t>Mechanism for logically grouping together components that provide the same functionality</a:t>
            </a:r>
          </a:p>
          <a:p>
            <a:pPr lvl="3"/>
            <a:r>
              <a:rPr lang="en-US" sz="1800" dirty="0"/>
              <a:t>Best explained by looking at Pro’s usage of categories. </a:t>
            </a:r>
          </a:p>
          <a:p>
            <a:pPr lvl="1"/>
            <a:r>
              <a:rPr lang="en-US" sz="2400" dirty="0"/>
              <a:t>How to use Custom Categories</a:t>
            </a:r>
          </a:p>
          <a:p>
            <a:pPr lvl="2"/>
            <a:r>
              <a:rPr lang="en-US" sz="2000" dirty="0"/>
              <a:t>Configure Gallery</a:t>
            </a:r>
          </a:p>
          <a:p>
            <a:pPr lvl="2"/>
            <a:r>
              <a:rPr lang="en-US" sz="2000" dirty="0"/>
              <a:t>Custom reports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33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Advanced Customization: Pro usage of Categories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Pro has a variety of categories for its internal use.  “Out of the Box” categories used by Pro SDK.</a:t>
            </a:r>
          </a:p>
          <a:p>
            <a:pPr marL="345377" indent="-342900"/>
            <a:r>
              <a:rPr lang="en-US" b="0" dirty="0"/>
              <a:t>Construction tool categories allow custom tools to be dynamically added to the Create Features palette in Pro.</a:t>
            </a:r>
          </a:p>
          <a:p>
            <a:pPr marL="626364" lvl="1" indent="-342900"/>
            <a:r>
              <a:rPr lang="en-US" b="0" dirty="0"/>
              <a:t>Construction tool Item Template</a:t>
            </a:r>
          </a:p>
          <a:p>
            <a:pPr marL="345377" indent="-342900"/>
            <a:endParaRPr lang="en-US" b="0" dirty="0"/>
          </a:p>
          <a:p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538632"/>
              </p:ext>
            </p:extLst>
          </p:nvPr>
        </p:nvGraphicFramePr>
        <p:xfrm>
          <a:off x="457201" y="3170664"/>
          <a:ext cx="11274724" cy="1962053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3835341">
                  <a:extLst>
                    <a:ext uri="{9D8B030D-6E8A-4147-A177-3AD203B41FA5}">
                      <a16:colId xmlns:a16="http://schemas.microsoft.com/office/drawing/2014/main" val="871988577"/>
                    </a:ext>
                  </a:extLst>
                </a:gridCol>
                <a:gridCol w="3702938">
                  <a:extLst>
                    <a:ext uri="{9D8B030D-6E8A-4147-A177-3AD203B41FA5}">
                      <a16:colId xmlns:a16="http://schemas.microsoft.com/office/drawing/2014/main" val="36621363"/>
                    </a:ext>
                  </a:extLst>
                </a:gridCol>
                <a:gridCol w="3736445">
                  <a:extLst>
                    <a:ext uri="{9D8B030D-6E8A-4147-A177-3AD203B41FA5}">
                      <a16:colId xmlns:a16="http://schemas.microsoft.com/office/drawing/2014/main" val="1144643873"/>
                    </a:ext>
                  </a:extLst>
                </a:gridCol>
              </a:tblGrid>
              <a:tr h="494719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Point Tool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Line Tool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Polygon Tool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5481061"/>
                  </a:ext>
                </a:extLst>
              </a:tr>
              <a:tr h="146733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930214"/>
                  </a:ext>
                </a:extLst>
              </a:tr>
            </a:tbl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1991" y="3861346"/>
            <a:ext cx="3403637" cy="91317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704" y="3850380"/>
            <a:ext cx="3620652" cy="92413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8007" y="3811641"/>
            <a:ext cx="3592610" cy="1051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53061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Advanced Customization: Pro usage of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Construction Tool Categories</a:t>
            </a:r>
          </a:p>
          <a:p>
            <a:pPr lvl="1"/>
            <a:r>
              <a:rPr lang="en-US" b="0" dirty="0"/>
              <a:t>Point construction tool</a:t>
            </a:r>
          </a:p>
          <a:p>
            <a:pPr lvl="2"/>
            <a:r>
              <a:rPr lang="en-US" b="0" dirty="0"/>
              <a:t>The                               attribute has to be set to                                                                  category. </a:t>
            </a:r>
          </a:p>
          <a:p>
            <a:pPr lvl="2"/>
            <a:r>
              <a:rPr lang="en-US" b="0" dirty="0"/>
              <a:t>Dynamically adds the tool to the point Create Features palette.</a:t>
            </a:r>
          </a:p>
          <a:p>
            <a:pPr lvl="1"/>
            <a:endParaRPr lang="en-US" b="0" dirty="0"/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EB1A40-AD1F-4FA9-AF8B-C88A1096F013}"/>
              </a:ext>
            </a:extLst>
          </p:cNvPr>
          <p:cNvSpPr txBox="1"/>
          <p:nvPr/>
        </p:nvSpPr>
        <p:spPr>
          <a:xfrm>
            <a:off x="411576" y="3148383"/>
            <a:ext cx="10630671" cy="151589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Example_ConstructionTool1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esri_editing_construction_point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...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&lt;!-—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or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esri_editing_construction_polyline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_polygon, _annotation, etc. as needed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...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9A0C93-A06A-4E7C-AE42-9C767385BE77}"/>
              </a:ext>
            </a:extLst>
          </p:cNvPr>
          <p:cNvSpPr/>
          <p:nvPr/>
        </p:nvSpPr>
        <p:spPr bwMode="auto">
          <a:xfrm>
            <a:off x="8715734" y="5405792"/>
            <a:ext cx="347240" cy="362455"/>
          </a:xfrm>
          <a:prstGeom prst="rect">
            <a:avLst/>
          </a:prstGeom>
          <a:noFill/>
          <a:ln w="25400" cmpd="sng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4440589" y="3336391"/>
            <a:ext cx="1522175" cy="30841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endParaRPr lang="en-US" sz="16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8ACA476-4FC3-4FC3-8F5D-6A0B321434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0965" y="4007632"/>
            <a:ext cx="4260931" cy="267487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auto">
          <a:xfrm>
            <a:off x="8775747" y="5405792"/>
            <a:ext cx="231367" cy="362455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2059919" y="2142412"/>
            <a:ext cx="1497977" cy="245327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categoryRefID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988296" y="2110144"/>
            <a:ext cx="3547702" cy="284929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esri_editing_construction_point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611108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Advanced Customization : Pro usage of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Construction Tool Categories : </a:t>
            </a:r>
          </a:p>
          <a:p>
            <a:r>
              <a:rPr lang="en-US" dirty="0"/>
              <a:t>Polygon construction tool</a:t>
            </a:r>
          </a:p>
          <a:p>
            <a:pPr lvl="2"/>
            <a:r>
              <a:rPr lang="en-US" b="0" dirty="0"/>
              <a:t>The                                attribute has to be set to                                                                     category.</a:t>
            </a:r>
          </a:p>
          <a:p>
            <a:pPr lvl="2"/>
            <a:r>
              <a:rPr lang="en-US" b="0" dirty="0"/>
              <a:t>Dynamically adds the tool to the </a:t>
            </a:r>
            <a:r>
              <a:rPr lang="en-US" u="sng" dirty="0"/>
              <a:t>polygon</a:t>
            </a:r>
            <a:r>
              <a:rPr lang="en-US" b="0" dirty="0"/>
              <a:t> Create Features palette.</a:t>
            </a:r>
          </a:p>
          <a:p>
            <a:pPr lvl="1"/>
            <a:endParaRPr lang="en-US" b="0" dirty="0"/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endParaRPr lang="en-US" b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EB1A40-AD1F-4FA9-AF8B-C88A1096F013}"/>
              </a:ext>
            </a:extLst>
          </p:cNvPr>
          <p:cNvSpPr txBox="1"/>
          <p:nvPr/>
        </p:nvSpPr>
        <p:spPr>
          <a:xfrm>
            <a:off x="411576" y="3148383"/>
            <a:ext cx="10630671" cy="151589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Example_ConstructionTool2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esri_editing_construction_polygon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...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&lt;!-—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or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esri_editing_construction_polyline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_polygon, _annotation, etc. as needed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...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9A0C93-A06A-4E7C-AE42-9C767385BE77}"/>
              </a:ext>
            </a:extLst>
          </p:cNvPr>
          <p:cNvSpPr/>
          <p:nvPr/>
        </p:nvSpPr>
        <p:spPr bwMode="auto">
          <a:xfrm>
            <a:off x="8715734" y="5405792"/>
            <a:ext cx="347240" cy="362455"/>
          </a:xfrm>
          <a:prstGeom prst="rect">
            <a:avLst/>
          </a:prstGeom>
          <a:noFill/>
          <a:ln w="25400" cmpd="sng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4440589" y="3336391"/>
            <a:ext cx="1522175" cy="30841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endParaRPr lang="en-US" sz="16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8ACA476-4FC3-4FC3-8F5D-6A0B321434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507" y="4007632"/>
            <a:ext cx="2683847" cy="2674871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auto">
          <a:xfrm>
            <a:off x="2077883" y="2232735"/>
            <a:ext cx="1537998" cy="245327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categoryRefID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6044550" y="2159950"/>
            <a:ext cx="3734049" cy="284929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esri_editing_construction_polygon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200584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Advanced Customization: Custom Categories:</a:t>
            </a:r>
            <a:br>
              <a:rPr lang="en-US" sz="2800" b="0" dirty="0"/>
            </a:br>
            <a:endParaRPr lang="en-US" sz="2800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621792" lvl="2" indent="0">
              <a:buNone/>
            </a:pPr>
            <a:r>
              <a:rPr lang="en-US" sz="2400" u="sng" dirty="0"/>
              <a:t>Scenario 1</a:t>
            </a:r>
            <a:r>
              <a:rPr lang="en-US" sz="2400" b="0" u="sng" dirty="0"/>
              <a:t>:</a:t>
            </a:r>
            <a:r>
              <a:rPr lang="en-US" sz="2400" b="0" dirty="0"/>
              <a:t> </a:t>
            </a:r>
            <a:r>
              <a:rPr lang="en-US" sz="2000" b="0" dirty="0"/>
              <a:t>Using Categories to group items in a ArcGIS Pro Gallery UI element.</a:t>
            </a:r>
          </a:p>
          <a:p>
            <a:pPr marL="621792" lvl="2" indent="0">
              <a:buNone/>
            </a:pPr>
            <a:endParaRPr lang="en-US" sz="2200" b="0" dirty="0"/>
          </a:p>
          <a:p>
            <a:pPr lvl="2"/>
            <a:endParaRPr lang="en-US" sz="2200" dirty="0"/>
          </a:p>
          <a:p>
            <a:pPr marL="621792" lvl="2" indent="0">
              <a:buNone/>
            </a:pPr>
            <a:endParaRPr lang="en-US" sz="2200" u="sng" dirty="0"/>
          </a:p>
          <a:p>
            <a:pPr marL="621792" lvl="2" indent="0">
              <a:buNone/>
            </a:pPr>
            <a:endParaRPr lang="en-US" sz="2200" u="sng" dirty="0"/>
          </a:p>
          <a:p>
            <a:pPr marL="621792" lvl="2" indent="0">
              <a:buNone/>
            </a:pPr>
            <a:r>
              <a:rPr lang="en-US" sz="2400" u="sng" dirty="0"/>
              <a:t>Scenario 2:</a:t>
            </a:r>
            <a:r>
              <a:rPr lang="en-US" sz="2400" dirty="0"/>
              <a:t>  </a:t>
            </a:r>
            <a:r>
              <a:rPr lang="en-US" sz="2000" b="0" dirty="0"/>
              <a:t>Enhance a base add-in with extra functionality from additional add-ins.</a:t>
            </a:r>
            <a:endParaRPr lang="en-US" sz="2200" b="0" dirty="0"/>
          </a:p>
          <a:p>
            <a:pPr marL="621792" lvl="2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302" y="3968075"/>
            <a:ext cx="4353740" cy="2375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4390" y="1950957"/>
            <a:ext cx="4700622" cy="1514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1346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</a:pPr>
            <a:r>
              <a:rPr lang="en-US" sz="3200" dirty="0"/>
              <a:t>Advanced Customization – Settings</a:t>
            </a:r>
            <a:r>
              <a:rPr lang="en-US" sz="3000" dirty="0">
                <a:latin typeface="+mn-lt"/>
                <a:ea typeface="+mn-ea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3000" dirty="0"/>
              <a:t>When Add-ins or Configurations need to persist settings (and/or state) there are three options:</a:t>
            </a:r>
          </a:p>
          <a:p>
            <a:endParaRPr lang="en-US" sz="3000" dirty="0"/>
          </a:p>
          <a:p>
            <a:pPr lvl="1"/>
            <a:r>
              <a:rPr lang="en-US" sz="2800" dirty="0"/>
              <a:t>Settings persisted per User</a:t>
            </a:r>
          </a:p>
          <a:p>
            <a:pPr lvl="1"/>
            <a:r>
              <a:rPr lang="en-US" sz="2800" dirty="0"/>
              <a:t>Settings persisted on the Application level</a:t>
            </a:r>
          </a:p>
          <a:p>
            <a:pPr lvl="1"/>
            <a:r>
              <a:rPr lang="en-US" sz="2800" dirty="0"/>
              <a:t>Settings persisted in the ArcGIS Pro Project File</a:t>
            </a:r>
          </a:p>
          <a:p>
            <a:pPr lvl="1"/>
            <a:endParaRPr lang="en-US" sz="28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16644167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1 Configure Gallery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Configure a gallery with commands</a:t>
            </a:r>
          </a:p>
          <a:p>
            <a:pPr lvl="1"/>
            <a:r>
              <a:rPr lang="en-US" dirty="0"/>
              <a:t>Gallery does not provide DAML-based customization for gallery items</a:t>
            </a:r>
          </a:p>
          <a:p>
            <a:pPr lvl="2"/>
            <a:r>
              <a:rPr lang="en-US" dirty="0"/>
              <a:t>i.e. there is no such thing as                                                                etc.</a:t>
            </a:r>
          </a:p>
          <a:p>
            <a:pPr lvl="1"/>
            <a:r>
              <a:rPr lang="en-US" dirty="0"/>
              <a:t>We will use a category </a:t>
            </a:r>
          </a:p>
          <a:p>
            <a:pPr lvl="2"/>
            <a:r>
              <a:rPr lang="en-US" dirty="0"/>
              <a:t>We ~can~ use the category in our DAML to identify which of our commands should be added to the gallery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1992" y="3691721"/>
            <a:ext cx="8520175" cy="277655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4533239" y="2182687"/>
            <a:ext cx="3876163" cy="303313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latin typeface="Consolas" panose="020B0609020204030204" pitchFamily="49" charset="0"/>
              </a:rPr>
              <a:t>updateGallery</a:t>
            </a:r>
            <a:r>
              <a:rPr lang="en-US" sz="1600" b="1" dirty="0">
                <a:latin typeface="Consolas" panose="020B0609020204030204" pitchFamily="49" charset="0"/>
              </a:rPr>
              <a:t> ….&gt;&lt;</a:t>
            </a:r>
            <a:r>
              <a:rPr lang="en-US" sz="1600" b="1" dirty="0" err="1">
                <a:latin typeface="Consolas" panose="020B0609020204030204" pitchFamily="49" charset="0"/>
              </a:rPr>
              <a:t>insertButton</a:t>
            </a:r>
            <a:r>
              <a:rPr lang="en-US" sz="1600" b="1" dirty="0">
                <a:latin typeface="Consolas" panose="020B0609020204030204" pitchFamily="49" charset="0"/>
              </a:rPr>
              <a:t> …&gt;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40772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1 Configure Gallery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Step 1:</a:t>
            </a:r>
          </a:p>
          <a:p>
            <a:pPr lvl="1"/>
            <a:r>
              <a:rPr lang="en-US" dirty="0"/>
              <a:t>Define the category ID in the </a:t>
            </a:r>
            <a:r>
              <a:rPr lang="en-US" dirty="0" err="1"/>
              <a:t>Config.daml</a:t>
            </a:r>
            <a:r>
              <a:rPr lang="en-US" dirty="0"/>
              <a:t>: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Step 2:</a:t>
            </a:r>
          </a:p>
          <a:p>
            <a:pPr lvl="1"/>
            <a:r>
              <a:rPr lang="en-US" dirty="0"/>
              <a:t>Identify category requirements. This is called “the contract”</a:t>
            </a:r>
          </a:p>
          <a:p>
            <a:pPr lvl="2"/>
            <a:r>
              <a:rPr lang="en-US" dirty="0"/>
              <a:t>Items must be Buttons or Tools –</a:t>
            </a:r>
          </a:p>
          <a:p>
            <a:pPr lvl="2"/>
            <a:r>
              <a:rPr lang="en-US" dirty="0"/>
              <a:t>Items must provide a version</a:t>
            </a:r>
          </a:p>
          <a:p>
            <a:pPr lvl="2"/>
            <a:r>
              <a:rPr lang="en-US" dirty="0"/>
              <a:t>Items can optionally identify a group</a:t>
            </a:r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54073" y="2277302"/>
            <a:ext cx="6780675" cy="99760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insertCategory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AcmeCustom_GalleryTools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"/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5919444" y="1792078"/>
            <a:ext cx="2707516" cy="316563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AcmeCustom_GalleryTools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732801" y="4158637"/>
            <a:ext cx="1727822" cy="271674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IPluginWrapper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814775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1 Configure Gallery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/>
              <a:t>Step 3</a:t>
            </a:r>
          </a:p>
          <a:p>
            <a:pPr lvl="1"/>
            <a:r>
              <a:rPr lang="en-US" sz="2400" dirty="0"/>
              <a:t>Register buttons and tools with the new category -                                                  </a:t>
            </a:r>
          </a:p>
          <a:p>
            <a:pPr lvl="2"/>
            <a:r>
              <a:rPr lang="en-US" sz="2000" dirty="0"/>
              <a:t>In the </a:t>
            </a:r>
            <a:r>
              <a:rPr lang="en-US" sz="2000" dirty="0" err="1"/>
              <a:t>Config.daml</a:t>
            </a:r>
            <a:r>
              <a:rPr lang="en-US" sz="2000" dirty="0"/>
              <a:t>:</a:t>
            </a:r>
          </a:p>
          <a:p>
            <a:pPr lvl="3"/>
            <a:r>
              <a:rPr lang="en-US" sz="1800" dirty="0"/>
              <a:t>Use a                                    attribute on the button or tool DAML declaration</a:t>
            </a:r>
          </a:p>
          <a:p>
            <a:pPr lvl="3"/>
            <a:endParaRPr lang="en-US" sz="1800" dirty="0"/>
          </a:p>
          <a:p>
            <a:pPr lvl="3"/>
            <a:r>
              <a:rPr lang="en-US" sz="1800" dirty="0"/>
              <a:t>Add a content element with a version attribute and an optional group attribute to each button or tool</a:t>
            </a:r>
          </a:p>
          <a:p>
            <a:pPr lvl="2"/>
            <a:endParaRPr lang="en-US" sz="2000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 bwMode="auto">
          <a:xfrm>
            <a:off x="8650258" y="1950434"/>
            <a:ext cx="3038534" cy="369332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AcmeCustom_GalleryTools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2712664" y="2718806"/>
            <a:ext cx="2031865" cy="245327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categoryRefID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543547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One of our buttons in the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07252" y="2521584"/>
            <a:ext cx="11117155" cy="264790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&lt;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controls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&gt;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  &lt;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button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id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=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"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...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"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className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=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"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...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"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&gt;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    &lt;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tooltip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...&gt;&lt;/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tooltip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&gt;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nsolas" panose="020B06090202040302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nsolas" panose="020B06090202040302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  &lt;/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button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&gt;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&lt;/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controls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&gt;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1019957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Add the                            attribute to the &lt;button …&gt;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0575" y="2528503"/>
            <a:ext cx="11117155" cy="264790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...&gt;&lt;/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 bwMode="auto">
          <a:xfrm>
            <a:off x="1918231" y="1443171"/>
            <a:ext cx="1752227" cy="245327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categoryRefID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998660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Set the                        to our                                        category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2614" y="2546081"/>
            <a:ext cx="11117155" cy="264790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AcmeCustom_GalleryTools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...&gt;&lt;/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 bwMode="auto">
          <a:xfrm>
            <a:off x="1824559" y="1432413"/>
            <a:ext cx="1506901" cy="245327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categoryRefID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4294667" y="1417973"/>
            <a:ext cx="2609385" cy="259767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AcmeCustom_GalleryTools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80501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Advanced Customization: </a:t>
            </a:r>
            <a:r>
              <a:rPr lang="en-US" sz="2800" b="0" dirty="0" err="1"/>
              <a:t>Config.daml</a:t>
            </a:r>
            <a:endParaRPr lang="en-US" sz="2800" b="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665084" y="1366344"/>
            <a:ext cx="10826496" cy="4990005"/>
          </a:xfrm>
        </p:spPr>
        <p:txBody>
          <a:bodyPr/>
          <a:lstStyle/>
          <a:p>
            <a:r>
              <a:rPr lang="en-US" b="0" dirty="0"/>
              <a:t>We need a                   child element so that we can add the               and             attributes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5778" y="2498621"/>
            <a:ext cx="11117155" cy="264790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AcmeCustom_GalleryTools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...&gt;&lt;/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&lt;!–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Use a content element for custom attributes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  <p:sp>
        <p:nvSpPr>
          <p:cNvPr id="5" name="Rectangle 4"/>
          <p:cNvSpPr/>
          <p:nvPr/>
        </p:nvSpPr>
        <p:spPr bwMode="auto">
          <a:xfrm>
            <a:off x="2253075" y="1402354"/>
            <a:ext cx="1137424" cy="28101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&lt;content…&gt;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7677247" y="1396967"/>
            <a:ext cx="904735" cy="28101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version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9162128" y="1401254"/>
            <a:ext cx="736479" cy="28101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group</a:t>
            </a:r>
          </a:p>
        </p:txBody>
      </p:sp>
    </p:spTree>
    <p:extLst>
      <p:ext uri="{BB962C8B-B14F-4D97-AF65-F5344CB8AC3E}">
        <p14:creationId xmlns:p14="http://schemas.microsoft.com/office/powerpoint/2010/main" val="291557066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Add the                attribute to the                   element – this is required by our</a:t>
            </a:r>
          </a:p>
          <a:p>
            <a:r>
              <a:rPr lang="en-US" dirty="0"/>
              <a:t>                                         contract.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8434" y="2536589"/>
            <a:ext cx="11117155" cy="264790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AcmeCustom_GalleryTools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...&gt;&lt;/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&lt;!–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Use a content element for custom attributes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content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1.0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 bwMode="auto">
          <a:xfrm>
            <a:off x="4866129" y="1377947"/>
            <a:ext cx="1137424" cy="28101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&lt;content…&gt;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1016541" y="1854063"/>
            <a:ext cx="2707516" cy="316563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AcmeCustom_GalleryTools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939184" y="1387578"/>
            <a:ext cx="904735" cy="28101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version</a:t>
            </a:r>
          </a:p>
        </p:txBody>
      </p:sp>
    </p:spTree>
    <p:extLst>
      <p:ext uri="{BB962C8B-B14F-4D97-AF65-F5344CB8AC3E}">
        <p14:creationId xmlns:p14="http://schemas.microsoft.com/office/powerpoint/2010/main" val="4629690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Optionally…. add a               attribute to the                     element</a:t>
            </a:r>
          </a:p>
          <a:p>
            <a:r>
              <a:rPr lang="en-US" dirty="0"/>
              <a:t>Repeat for any DAML command that we want to add to our gallery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4762" y="2564165"/>
            <a:ext cx="11117155" cy="264790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AcmeCustom_GalleryTools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...&gt;&lt;/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&lt;!–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Use a content element for custom attributes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content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1.0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group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Special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 bwMode="auto">
          <a:xfrm>
            <a:off x="3348698" y="1412159"/>
            <a:ext cx="904735" cy="28101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version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6117516" y="1398465"/>
            <a:ext cx="1324442" cy="28101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&lt;content..&gt;</a:t>
            </a:r>
          </a:p>
        </p:txBody>
      </p:sp>
    </p:spTree>
    <p:extLst>
      <p:ext uri="{BB962C8B-B14F-4D97-AF65-F5344CB8AC3E}">
        <p14:creationId xmlns:p14="http://schemas.microsoft.com/office/powerpoint/2010/main" val="24115593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1 Configure Gallery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Final Step 4</a:t>
            </a:r>
          </a:p>
          <a:p>
            <a:pPr lvl="1"/>
            <a:r>
              <a:rPr lang="en-US" sz="2000" dirty="0"/>
              <a:t>Implemented in code:</a:t>
            </a:r>
          </a:p>
          <a:p>
            <a:pPr lvl="2"/>
            <a:r>
              <a:rPr lang="en-US" sz="1800" dirty="0"/>
              <a:t>Read the category components in our gallery initialization.</a:t>
            </a:r>
          </a:p>
          <a:p>
            <a:pPr lvl="2"/>
            <a:r>
              <a:rPr lang="en-US" sz="1800" dirty="0"/>
              <a:t>Verify the contract:</a:t>
            </a:r>
          </a:p>
          <a:p>
            <a:pPr lvl="3"/>
            <a:r>
              <a:rPr lang="en-US" sz="1600" dirty="0"/>
              <a:t>Each component is a plugin</a:t>
            </a:r>
          </a:p>
          <a:p>
            <a:pPr lvl="3"/>
            <a:r>
              <a:rPr lang="en-US" sz="1600" dirty="0"/>
              <a:t>Each component has a version attribute</a:t>
            </a:r>
          </a:p>
          <a:p>
            <a:pPr lvl="3"/>
            <a:r>
              <a:rPr lang="en-US" sz="1600" dirty="0"/>
              <a:t>Each component may have a group attribute</a:t>
            </a:r>
          </a:p>
          <a:p>
            <a:pPr lvl="2"/>
            <a:r>
              <a:rPr lang="en-US" sz="1800" dirty="0"/>
              <a:t>If any component fails our contract we do not add it to our gallery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9129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 – Application/User Settings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Application/User settings get added via .NET application property settings</a:t>
            </a:r>
          </a:p>
          <a:p>
            <a:pPr lvl="1"/>
            <a:r>
              <a:rPr lang="en-US" dirty="0"/>
              <a:t>In Visual Studio use Add-In project properties | Settings to add your settings </a:t>
            </a:r>
          </a:p>
          <a:p>
            <a:pPr lvl="1"/>
            <a:r>
              <a:rPr lang="en-US" dirty="0"/>
              <a:t>Visual studio will automatically generate a settings class for you</a:t>
            </a:r>
          </a:p>
          <a:p>
            <a:pPr lvl="2"/>
            <a:r>
              <a:rPr lang="en-US" dirty="0"/>
              <a:t>Settings stored in a .settings file and </a:t>
            </a:r>
            <a:r>
              <a:rPr lang="en-US" dirty="0" err="1"/>
              <a:t>app.config</a:t>
            </a:r>
            <a:r>
              <a:rPr lang="en-US" dirty="0"/>
              <a:t> in the project</a:t>
            </a:r>
          </a:p>
          <a:p>
            <a:pPr lvl="2"/>
            <a:r>
              <a:rPr lang="en-US" dirty="0"/>
              <a:t>At runtime, dynamically stored in a </a:t>
            </a:r>
            <a:r>
              <a:rPr lang="en-US" dirty="0" err="1"/>
              <a:t>user.config</a:t>
            </a:r>
            <a:r>
              <a:rPr lang="en-US" dirty="0"/>
              <a:t> in the user’s </a:t>
            </a:r>
            <a:r>
              <a:rPr lang="en-US" dirty="0" err="1"/>
              <a:t>AppData</a:t>
            </a:r>
            <a:r>
              <a:rPr lang="en-US" dirty="0"/>
              <a:t> folder</a:t>
            </a:r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881031C-F79E-4E59-AA5A-CD870A80AD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522" y="3210915"/>
            <a:ext cx="6167483" cy="33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611421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Pro API Categories class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b="0" dirty="0"/>
              <a:t>To read the category components we use:</a:t>
            </a:r>
          </a:p>
          <a:p>
            <a:pPr lvl="1"/>
            <a:r>
              <a:rPr lang="en-US" b="0" dirty="0"/>
              <a:t> </a:t>
            </a:r>
            <a:r>
              <a:rPr lang="en-US" dirty="0" err="1">
                <a:latin typeface="Consolas" panose="020B0609020204030204" pitchFamily="49" charset="0"/>
              </a:rPr>
              <a:t>Categories.GetComponentElements</a:t>
            </a:r>
            <a:r>
              <a:rPr lang="en-US" dirty="0">
                <a:latin typeface="Consolas" panose="020B0609020204030204" pitchFamily="49" charset="0"/>
              </a:rPr>
              <a:t>(“</a:t>
            </a:r>
            <a:r>
              <a:rPr lang="en-US" dirty="0" err="1">
                <a:latin typeface="Consolas" panose="020B0609020204030204" pitchFamily="49" charset="0"/>
              </a:rPr>
              <a:t>Your_Category_DAML_Id</a:t>
            </a:r>
            <a:r>
              <a:rPr lang="en-US" dirty="0">
                <a:latin typeface="Consolas" panose="020B0609020204030204" pitchFamily="49" charset="0"/>
              </a:rPr>
              <a:t>")</a:t>
            </a:r>
          </a:p>
          <a:p>
            <a:pPr lvl="2"/>
            <a:r>
              <a:rPr lang="en-US" sz="1800" b="0" dirty="0">
                <a:latin typeface="Consolas" panose="020B0609020204030204" pitchFamily="49" charset="0"/>
              </a:rPr>
              <a:t>Returns an enumeration of </a:t>
            </a:r>
            <a:r>
              <a:rPr lang="en-US" sz="1800" dirty="0" err="1">
                <a:latin typeface="Consolas" panose="020B0609020204030204" pitchFamily="49" charset="0"/>
              </a:rPr>
              <a:t>ArcGIS.Desktop.Framework.ComponentElement</a:t>
            </a:r>
            <a:endParaRPr lang="en-US" sz="1800" dirty="0">
              <a:latin typeface="Consolas" panose="020B0609020204030204" pitchFamily="49" charset="0"/>
            </a:endParaRPr>
          </a:p>
          <a:p>
            <a:pPr lvl="2"/>
            <a:r>
              <a:rPr lang="en-US" sz="1800" dirty="0">
                <a:latin typeface="Consolas" panose="020B0609020204030204" pitchFamily="49" charset="0"/>
              </a:rPr>
              <a:t>Each </a:t>
            </a:r>
            <a:r>
              <a:rPr lang="en-US" sz="1800" dirty="0" err="1">
                <a:latin typeface="Consolas" panose="020B0609020204030204" pitchFamily="49" charset="0"/>
              </a:rPr>
              <a:t>ComponentElement</a:t>
            </a:r>
            <a:r>
              <a:rPr lang="en-US" sz="1800" b="0" dirty="0"/>
              <a:t> represents a component record (read from add-in </a:t>
            </a:r>
            <a:r>
              <a:rPr lang="en-US" sz="1800" b="0" dirty="0" err="1"/>
              <a:t>Config.damls</a:t>
            </a:r>
            <a:r>
              <a:rPr lang="en-US" sz="1800" b="0" dirty="0"/>
              <a:t>)</a:t>
            </a:r>
          </a:p>
          <a:p>
            <a:pPr lvl="3"/>
            <a:r>
              <a:rPr lang="en-US" sz="1600" b="0" dirty="0"/>
              <a:t>In our case, these are our &lt;button … </a:t>
            </a:r>
            <a:r>
              <a:rPr lang="en-US" sz="1600" b="0" dirty="0" err="1"/>
              <a:t>categoryRefID</a:t>
            </a:r>
            <a:r>
              <a:rPr lang="en-US" sz="1600" b="0" dirty="0"/>
              <a:t>=“”&gt; records.</a:t>
            </a:r>
          </a:p>
          <a:p>
            <a:pPr lvl="2"/>
            <a:endParaRPr lang="en-US" sz="1800" b="0" dirty="0"/>
          </a:p>
          <a:p>
            <a:pPr marL="345377" indent="-342900"/>
            <a:r>
              <a:rPr lang="en-US" sz="2200" b="0" dirty="0"/>
              <a:t>For each </a:t>
            </a:r>
            <a:r>
              <a:rPr lang="en-US" sz="2200" b="0" dirty="0" err="1">
                <a:latin typeface="Consolas" panose="020B0609020204030204" pitchFamily="49" charset="0"/>
              </a:rPr>
              <a:t>ComponentElement</a:t>
            </a:r>
            <a:r>
              <a:rPr lang="en-US" sz="2200" b="0" dirty="0">
                <a:latin typeface="Consolas" panose="020B0609020204030204" pitchFamily="49" charset="0"/>
              </a:rPr>
              <a:t>:</a:t>
            </a:r>
            <a:endParaRPr lang="en-US" sz="2200" dirty="0">
              <a:latin typeface="Consolas" panose="020B0609020204030204" pitchFamily="49" charset="0"/>
            </a:endParaRPr>
          </a:p>
          <a:p>
            <a:pPr lvl="2"/>
            <a:r>
              <a:rPr lang="en-US" sz="2000" b="0" dirty="0"/>
              <a:t>Use</a:t>
            </a:r>
            <a:r>
              <a:rPr lang="en-US" b="0" dirty="0"/>
              <a:t> </a:t>
            </a:r>
            <a:r>
              <a:rPr lang="en-US" sz="1800" b="0" dirty="0" err="1">
                <a:latin typeface="Consolas" panose="020B0609020204030204" pitchFamily="49" charset="0"/>
              </a:rPr>
              <a:t>component.GetContent</a:t>
            </a:r>
            <a:r>
              <a:rPr lang="en-US" sz="1800" b="0" dirty="0">
                <a:latin typeface="Consolas" panose="020B0609020204030204" pitchFamily="49" charset="0"/>
              </a:rPr>
              <a:t>() </a:t>
            </a:r>
            <a:r>
              <a:rPr lang="en-US" sz="2000" b="0" dirty="0"/>
              <a:t>to return the &lt;content/&gt; element</a:t>
            </a:r>
          </a:p>
          <a:p>
            <a:pPr lvl="3"/>
            <a:r>
              <a:rPr lang="en-US" sz="1800" b="0" dirty="0"/>
              <a:t>Returned as a </a:t>
            </a:r>
            <a:r>
              <a:rPr lang="en-US" sz="1800" b="0" dirty="0" err="1">
                <a:latin typeface="Consolas" panose="020B0609020204030204" pitchFamily="49" charset="0"/>
              </a:rPr>
              <a:t>System.Xml.Ling.XElement</a:t>
            </a:r>
            <a:r>
              <a:rPr lang="en-US" sz="1800" b="0" dirty="0">
                <a:latin typeface="Consolas" panose="020B0609020204030204" pitchFamily="49" charset="0"/>
              </a:rPr>
              <a:t>.</a:t>
            </a:r>
          </a:p>
          <a:p>
            <a:pPr lvl="4"/>
            <a:r>
              <a:rPr lang="en-US" sz="1800" b="0" dirty="0"/>
              <a:t>Query it for custom attributes and child elements</a:t>
            </a:r>
          </a:p>
          <a:p>
            <a:pPr lvl="2"/>
            <a:r>
              <a:rPr lang="en-US" sz="1800" b="0" dirty="0"/>
              <a:t>Or use </a:t>
            </a:r>
            <a:r>
              <a:rPr lang="en-US" sz="1800" b="0" dirty="0" err="1">
                <a:latin typeface="Consolas" panose="020B0609020204030204" pitchFamily="49" charset="0"/>
              </a:rPr>
              <a:t>component.ReadAttribute</a:t>
            </a:r>
            <a:r>
              <a:rPr lang="en-US" sz="1800" b="0" dirty="0">
                <a:latin typeface="Consolas" panose="020B0609020204030204" pitchFamily="49" charset="0"/>
              </a:rPr>
              <a:t>(“</a:t>
            </a:r>
            <a:r>
              <a:rPr lang="en-US" sz="1800" b="0" dirty="0" err="1">
                <a:latin typeface="Consolas" panose="020B0609020204030204" pitchFamily="49" charset="0"/>
              </a:rPr>
              <a:t>attribute_name</a:t>
            </a:r>
            <a:r>
              <a:rPr lang="en-US" sz="1800" b="0" dirty="0">
                <a:latin typeface="Consolas" panose="020B0609020204030204" pitchFamily="49" charset="0"/>
              </a:rPr>
              <a:t>”)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78620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Loading the components in code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Load the Gallery, e.g. in our Gallery class constructor: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2089131"/>
            <a:ext cx="10520644" cy="452570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//read all registered components from the category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component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438EB7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.GetComponentElements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AcmeCustom_GalleryTools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        </a:t>
            </a:r>
            <a:endParaRPr lang="en-US" sz="16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5058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Advanced Customization: Loading the components in code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Test each component for our contract – only add the ones that are “good”</a:t>
            </a:r>
            <a:endParaRPr lang="en-US" b="0" dirty="0">
              <a:latin typeface="Consolas" panose="020B0609020204030204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2095018"/>
            <a:ext cx="10520644" cy="452570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//read all registered components from the category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component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438EB7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.GetComponentElements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AcmeCustom_GalleryTools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component.GetContent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() then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content.Attribute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() 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Xml.Linq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content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component.GetContent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version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content.Attribute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"version"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).Value;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//check the version attribute…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//Or...use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component.ReadAttribute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()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group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component.ReadAttribute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"group"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??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//group is optional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 //check our components are indeed plugins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plugin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FrameworkApplication.GetPlugInWrapper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(component.ID);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(plugin !=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//if we have a valid component, make a gallery item our of it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Add(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AcmeGalleryItem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(component.ID, group, plugin));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        </a:t>
            </a:r>
            <a:endParaRPr lang="en-US" sz="16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3961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9195EC55-525B-F746-8A77-3C6B91C18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</a:t>
            </a:r>
            <a:br>
              <a:rPr lang="en-US" dirty="0"/>
            </a:br>
            <a:r>
              <a:rPr lang="en-US" dirty="0"/>
              <a:t>Scenario 1: Configure Gallery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" b="5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333493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2 - Custom Reports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Enhance a base add-in with extra functionality from additional add-ins.</a:t>
            </a:r>
          </a:p>
          <a:p>
            <a:pPr lvl="1"/>
            <a:r>
              <a:rPr lang="en-US" dirty="0"/>
              <a:t>Let’s say we release a standard or “default” analysis report in an add-in</a:t>
            </a:r>
          </a:p>
          <a:p>
            <a:pPr lvl="1"/>
            <a:r>
              <a:rPr lang="en-US" dirty="0"/>
              <a:t>Users in our organization can get different reports (in additional add-ins) depending on their job function</a:t>
            </a:r>
          </a:p>
          <a:p>
            <a:pPr lvl="1"/>
            <a:r>
              <a:rPr lang="en-US" dirty="0"/>
              <a:t>We do not want to recompile and build “special” releases each time we need to deploy a different report…</a:t>
            </a:r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220" y="3286760"/>
            <a:ext cx="6264008" cy="34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24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2 - Custom Reports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Step 1:  Define new Category in the default add-in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Step 2: Document category contract – these are “custom” requirements</a:t>
            </a:r>
          </a:p>
          <a:p>
            <a:pPr lvl="1"/>
            <a:r>
              <a:rPr lang="en-US" dirty="0"/>
              <a:t>Require components implement </a:t>
            </a:r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01892" y="2101104"/>
            <a:ext cx="9296654" cy="798213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insertCategory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AcmeCustom_Reports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"/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1747" y="4170556"/>
            <a:ext cx="10080171" cy="1925053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interface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ICustomReport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Label {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Title {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Details {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RunAsync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  <a:endParaRPr lang="en-US" sz="1600" b="1" dirty="0"/>
          </a:p>
        </p:txBody>
      </p:sp>
      <p:sp>
        <p:nvSpPr>
          <p:cNvPr id="9" name="Rectangle 8"/>
          <p:cNvSpPr/>
          <p:nvPr/>
        </p:nvSpPr>
        <p:spPr bwMode="auto">
          <a:xfrm>
            <a:off x="4825702" y="3475508"/>
            <a:ext cx="1560755" cy="317138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b="1" dirty="0" err="1">
                <a:latin typeface="Consolas" panose="020B0609020204030204" pitchFamily="49" charset="0"/>
              </a:rPr>
              <a:t>ICustomReport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5486791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2 - Custom Reports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r>
              <a:rPr lang="en-US" dirty="0"/>
              <a:t>Step 3: Implement the report providers</a:t>
            </a:r>
          </a:p>
          <a:p>
            <a:pPr lvl="2"/>
            <a:r>
              <a:rPr lang="en-US" dirty="0"/>
              <a:t>They can be external modules (i.e. in different add-ins).</a:t>
            </a:r>
          </a:p>
          <a:p>
            <a:pPr lvl="2"/>
            <a:r>
              <a:rPr lang="en-US" dirty="0"/>
              <a:t>Standard .NET class</a:t>
            </a:r>
          </a:p>
          <a:p>
            <a:pPr lvl="2"/>
            <a:r>
              <a:rPr lang="en-US" dirty="0"/>
              <a:t>Implements the category contract (i.e. “</a:t>
            </a:r>
            <a:r>
              <a:rPr lang="en-US" dirty="0" err="1"/>
              <a:t>ICustomReport</a:t>
            </a:r>
            <a:r>
              <a:rPr lang="en-US" dirty="0"/>
              <a:t>” interface)</a:t>
            </a:r>
          </a:p>
          <a:p>
            <a:pPr lvl="2"/>
            <a:r>
              <a:rPr lang="en-US" dirty="0"/>
              <a:t>Register each component within the category in the </a:t>
            </a:r>
            <a:r>
              <a:rPr lang="en-US" dirty="0" err="1"/>
              <a:t>Config.daml</a:t>
            </a:r>
            <a:endParaRPr lang="en-US" dirty="0"/>
          </a:p>
          <a:p>
            <a:pPr lvl="2"/>
            <a:endParaRPr lang="en-US" dirty="0"/>
          </a:p>
          <a:p>
            <a:pPr lvl="2"/>
            <a:r>
              <a:rPr lang="en-US" dirty="0"/>
              <a:t>For non-commands we must use: </a:t>
            </a:r>
          </a:p>
          <a:p>
            <a:pPr lvl="2"/>
            <a:r>
              <a:rPr lang="en-US" dirty="0"/>
              <a:t>                                                                  in our DAML not “</a:t>
            </a:r>
            <a:r>
              <a:rPr lang="en-US" dirty="0" err="1"/>
              <a:t>categoryRefID</a:t>
            </a:r>
            <a:r>
              <a:rPr lang="en-US" dirty="0"/>
              <a:t>”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 bwMode="auto">
          <a:xfrm>
            <a:off x="1108978" y="3666125"/>
            <a:ext cx="4143377" cy="317138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b="1" dirty="0"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latin typeface="Consolas" panose="020B0609020204030204" pitchFamily="49" charset="0"/>
              </a:rPr>
              <a:t>updateCategory</a:t>
            </a:r>
            <a:r>
              <a:rPr lang="en-US" sz="1600" b="1" dirty="0">
                <a:latin typeface="Consolas" panose="020B0609020204030204" pitchFamily="49" charset="0"/>
              </a:rPr>
              <a:t>…&gt;&lt;</a:t>
            </a:r>
            <a:r>
              <a:rPr lang="en-US" sz="1600" b="1" dirty="0" err="1">
                <a:latin typeface="Consolas" panose="020B0609020204030204" pitchFamily="49" charset="0"/>
              </a:rPr>
              <a:t>insertComponent</a:t>
            </a:r>
            <a:r>
              <a:rPr lang="en-US" sz="1600" b="1" dirty="0">
                <a:latin typeface="Consolas" panose="020B0609020204030204" pitchFamily="49" charset="0"/>
              </a:rPr>
              <a:t> …&gt;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42259709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2 -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 our </a:t>
            </a:r>
            <a:r>
              <a:rPr lang="en-US" dirty="0" err="1"/>
              <a:t>config.daml</a:t>
            </a:r>
            <a:r>
              <a:rPr lang="en-US" dirty="0"/>
              <a:t>, add an                          element with </a:t>
            </a:r>
            <a:r>
              <a:rPr lang="en-US" dirty="0" err="1"/>
              <a:t>refID</a:t>
            </a:r>
            <a:r>
              <a:rPr lang="en-US" dirty="0"/>
              <a:t>=“</a:t>
            </a:r>
            <a:r>
              <a:rPr lang="en-US" dirty="0" err="1"/>
              <a:t>AcmeCustom_Reports</a:t>
            </a:r>
            <a:r>
              <a:rPr lang="en-US" dirty="0"/>
              <a:t>“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5745" y="2547341"/>
            <a:ext cx="10264503" cy="314982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AcmeCustom_Reports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 bwMode="auto">
          <a:xfrm>
            <a:off x="4179628" y="1406236"/>
            <a:ext cx="1672267" cy="317138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b="1" dirty="0" err="1"/>
              <a:t>updateCategory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8377664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2 -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Add an                             child element </a:t>
            </a:r>
          </a:p>
          <a:p>
            <a:pPr lvl="1"/>
            <a:r>
              <a:rPr lang="en-US" dirty="0"/>
              <a:t>“</a:t>
            </a:r>
            <a:r>
              <a:rPr lang="en-US" dirty="0" err="1"/>
              <a:t>className</a:t>
            </a:r>
            <a:r>
              <a:rPr lang="en-US" dirty="0"/>
              <a:t>” points to the .NET class that implements our report (and interface)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5745" y="2532572"/>
            <a:ext cx="11117155" cy="3525313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AcmeCustom_Reports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&lt;!--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This element is required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Acme_DefaultReport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DefaultReport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&lt;/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  <p:sp>
        <p:nvSpPr>
          <p:cNvPr id="8" name="Rectangle 7"/>
          <p:cNvSpPr/>
          <p:nvPr/>
        </p:nvSpPr>
        <p:spPr bwMode="auto">
          <a:xfrm>
            <a:off x="1860180" y="1404067"/>
            <a:ext cx="1913133" cy="317138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b="1" dirty="0" err="1"/>
              <a:t>insertComponent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575764841"/>
      </p:ext>
    </p:extLst>
  </p:cSld>
  <p:clrMapOvr>
    <a:masterClrMapping/>
  </p:clrMapOvr>
  <p:transition spd="med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2 -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Add a child                element to the </a:t>
            </a:r>
            <a:r>
              <a:rPr lang="en-US" dirty="0" err="1"/>
              <a:t>insertComponent</a:t>
            </a:r>
            <a:r>
              <a:rPr lang="en-US" dirty="0"/>
              <a:t>. This is required.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4613" y="2519916"/>
            <a:ext cx="11117155" cy="3525313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AcmeCustom_Reports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&lt;!--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This element is required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Acme_DefaultReport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DefaultReport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 &lt;!–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A content element is REQUIRED. All attributes are </a:t>
            </a:r>
            <a:r>
              <a:rPr lang="en-US" sz="2000" b="1" dirty="0">
                <a:solidFill>
                  <a:srgbClr val="008000"/>
                </a:solidFill>
                <a:latin typeface="Consolas" panose="020B0609020204030204" pitchFamily="49" charset="0"/>
              </a:rPr>
              <a:t>custom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!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&lt;/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  <p:sp>
        <p:nvSpPr>
          <p:cNvPr id="8" name="Rectangle 7"/>
          <p:cNvSpPr/>
          <p:nvPr/>
        </p:nvSpPr>
        <p:spPr bwMode="auto">
          <a:xfrm>
            <a:off x="2417818" y="1398740"/>
            <a:ext cx="898165" cy="317138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b="1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1801913094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 – Application/User Settings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Use the property designer to add your application properties</a:t>
            </a:r>
          </a:p>
          <a:p>
            <a:pPr lvl="1"/>
            <a:r>
              <a:rPr lang="en-US" dirty="0"/>
              <a:t>User or Application Scope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Visual Studio generates a settings class with the same properties.</a:t>
            </a:r>
          </a:p>
          <a:p>
            <a:pPr lvl="1"/>
            <a:r>
              <a:rPr lang="en-US" dirty="0"/>
              <a:t>Get and set the properties in code just like a “regular” class</a:t>
            </a:r>
          </a:p>
          <a:p>
            <a:pPr lvl="1"/>
            <a:r>
              <a:rPr lang="en-US" dirty="0"/>
              <a:t>Call ‘Save()’ on the settings class to persist the settings</a:t>
            </a:r>
          </a:p>
          <a:p>
            <a:pPr lvl="1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264726" y="5512709"/>
            <a:ext cx="5674958" cy="67732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lvl="1"/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Settings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.Default.ShowWhenOpened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 	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Settings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.Default.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Save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()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400" b="1" dirty="0"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D3BC83-E96F-4917-A631-111C0BF0B0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768" y="2278598"/>
            <a:ext cx="4819685" cy="179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545668"/>
      </p:ext>
    </p:extLst>
  </p:cSld>
  <p:clrMapOvr>
    <a:masterClrMapping/>
  </p:clrMapOvr>
  <p:transition spd="med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2 -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If the category requires custom content – e.g. a name or version, then this should be added to the content element.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3597" y="2538901"/>
            <a:ext cx="11117155" cy="351373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AcmeCustom_Reports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&lt;!--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This element is required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Acme_DefaultReport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DefaultReport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 &lt;!–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A content element is REQUIRED. All attributes are </a:t>
            </a:r>
            <a:r>
              <a:rPr lang="en-US" sz="2000" b="1" dirty="0">
                <a:solidFill>
                  <a:srgbClr val="008000"/>
                </a:solidFill>
                <a:latin typeface="Consolas" panose="020B0609020204030204" pitchFamily="49" charset="0"/>
              </a:rPr>
              <a:t>custom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!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1.0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name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custom report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label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etc,etc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&lt;/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009650327"/>
      </p:ext>
    </p:extLst>
  </p:cSld>
  <p:clrMapOvr>
    <a:masterClrMapping/>
  </p:clrMapOvr>
  <p:transition spd="med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2 - Load the Reports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Step 4: Implement the base report add-in:</a:t>
            </a:r>
          </a:p>
          <a:p>
            <a:pPr lvl="1"/>
            <a:r>
              <a:rPr lang="en-US" dirty="0"/>
              <a:t>Load the category components (report providers)</a:t>
            </a:r>
          </a:p>
          <a:p>
            <a:pPr lvl="2"/>
            <a:r>
              <a:rPr lang="en-US" dirty="0"/>
              <a:t>Use 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Test for contract requirements</a:t>
            </a:r>
          </a:p>
          <a:p>
            <a:pPr lvl="2"/>
            <a:r>
              <a:rPr lang="en-US" dirty="0"/>
              <a:t>For each                                   :</a:t>
            </a:r>
          </a:p>
          <a:p>
            <a:pPr lvl="3"/>
            <a:r>
              <a:rPr lang="en-US" dirty="0"/>
              <a:t>Custom content attributes - version and name</a:t>
            </a:r>
          </a:p>
          <a:p>
            <a:pPr lvl="3"/>
            <a:r>
              <a:rPr lang="en-US" dirty="0"/>
              <a:t>Each component implements </a:t>
            </a:r>
            <a:r>
              <a:rPr lang="en-US" dirty="0" err="1"/>
              <a:t>ICustomReport</a:t>
            </a:r>
            <a:endParaRPr lang="en-US" dirty="0"/>
          </a:p>
          <a:p>
            <a:pPr lvl="3"/>
            <a:r>
              <a:rPr lang="en-US" dirty="0"/>
              <a:t>Instantiate a custom report instance using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2113563" y="2146112"/>
            <a:ext cx="6856417" cy="38601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b="1" dirty="0" err="1">
                <a:latin typeface="Consolas" panose="020B0609020204030204" pitchFamily="49" charset="0"/>
              </a:rPr>
              <a:t>Categories.GetComponentElements</a:t>
            </a:r>
            <a:r>
              <a:rPr lang="en-US" b="1" dirty="0"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C00000"/>
                </a:solidFill>
                <a:latin typeface="Consolas" panose="020B0609020204030204" pitchFamily="49" charset="0"/>
              </a:rPr>
              <a:t>AcmeCustom_Reports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latin typeface="Consolas" panose="020B0609020204030204" pitchFamily="49" charset="0"/>
              </a:rPr>
              <a:t>)</a:t>
            </a:r>
            <a:endParaRPr lang="en-US" sz="2000" b="1" dirty="0"/>
          </a:p>
        </p:txBody>
      </p:sp>
      <p:sp>
        <p:nvSpPr>
          <p:cNvPr id="8" name="Rectangle 7"/>
          <p:cNvSpPr/>
          <p:nvPr/>
        </p:nvSpPr>
        <p:spPr bwMode="auto">
          <a:xfrm>
            <a:off x="2569130" y="3111862"/>
            <a:ext cx="2122777" cy="317138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b="1" dirty="0" err="1"/>
              <a:t>ComponentElement</a:t>
            </a:r>
            <a:endParaRPr lang="en-US" sz="1600" b="1" dirty="0"/>
          </a:p>
        </p:txBody>
      </p:sp>
      <p:sp>
        <p:nvSpPr>
          <p:cNvPr id="9" name="Rectangle 8"/>
          <p:cNvSpPr/>
          <p:nvPr/>
        </p:nvSpPr>
        <p:spPr bwMode="auto">
          <a:xfrm>
            <a:off x="5700754" y="4110426"/>
            <a:ext cx="3232024" cy="317138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b="1" dirty="0" err="1"/>
              <a:t>Component.CreateComponent</a:t>
            </a:r>
            <a:r>
              <a:rPr lang="en-US" sz="1600" b="1" dirty="0"/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3479696696"/>
      </p:ext>
    </p:extLst>
  </p:cSld>
  <p:clrMapOvr>
    <a:masterClrMapping/>
  </p:clrMapOvr>
  <p:transition spd="med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2 - Load the Reports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Read the category using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EB013C-AAF0-47CC-929D-AD9073AD71B4}"/>
              </a:ext>
            </a:extLst>
          </p:cNvPr>
          <p:cNvSpPr txBox="1"/>
          <p:nvPr/>
        </p:nvSpPr>
        <p:spPr>
          <a:xfrm>
            <a:off x="850754" y="2321375"/>
            <a:ext cx="10520644" cy="409100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_items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438EB7"/>
                </a:solidFill>
                <a:latin typeface="Consolas" panose="020B0609020204030204" pitchFamily="49" charset="0"/>
              </a:rPr>
              <a:t>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438EB7"/>
                </a:solidFill>
                <a:latin typeface="Consolas" panose="020B0609020204030204" pitchFamily="49" charset="0"/>
              </a:rPr>
              <a:t>IAcmeCustomReport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component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438EB7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.GetComponentElements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AcmeCustom_Reports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        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4047392" y="1461307"/>
            <a:ext cx="6168439" cy="317138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b="1" dirty="0" err="1"/>
              <a:t>Categories.GetComponentElements</a:t>
            </a:r>
            <a:r>
              <a:rPr lang="en-US" sz="1600" b="1" dirty="0"/>
              <a:t>(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 err="1"/>
              <a:t>AcmeCustom_Reports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66502458"/>
      </p:ext>
    </p:extLst>
  </p:cSld>
  <p:clrMapOvr>
    <a:masterClrMapping/>
  </p:clrMapOvr>
  <p:transition spd="med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2 – Load the Reports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Test each component for the contract. Components that satisfy the contract are added to our internal collection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50754" y="2321375"/>
            <a:ext cx="10520644" cy="3340239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_items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438EB7"/>
                </a:solidFill>
                <a:latin typeface="Consolas" panose="020B0609020204030204" pitchFamily="49" charset="0"/>
              </a:rPr>
              <a:t>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438EB7"/>
                </a:solidFill>
                <a:latin typeface="Consolas" panose="020B0609020204030204" pitchFamily="49" charset="0"/>
              </a:rPr>
              <a:t>IAcmeCustomReport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component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438EB7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.GetComponentElements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AcmeCustom_GalleryTools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content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component.GetContent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  <a:sym typeface="Wingdings" panose="05000000000000000000" pitchFamily="2" charset="2"/>
              </a:rPr>
              <a:t> this is the content from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  <a:sym typeface="Wingdings" panose="05000000000000000000" pitchFamily="2" charset="2"/>
              </a:rPr>
              <a:t>Config.daml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version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content.Attribute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"version"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).Value;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//test the component – notice we instantiate it using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CreateComponent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()”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report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component.CreateComponent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438EB7"/>
                </a:solidFill>
                <a:latin typeface="Consolas" panose="020B0609020204030204" pitchFamily="49" charset="0"/>
              </a:rPr>
              <a:t>ICustomReport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(report !=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_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items.Add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(report);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        </a:t>
            </a:r>
            <a:endParaRPr lang="en-US" sz="16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535019"/>
      </p:ext>
    </p:extLst>
  </p:cSld>
  <p:clrMapOvr>
    <a:masterClrMapping/>
  </p:clrMapOvr>
  <p:transition spd="med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Subtitle">
            <a:extLst>
              <a:ext uri="{FF2B5EF4-FFF2-40B4-BE49-F238E27FC236}">
                <a16:creationId xmlns:a16="http://schemas.microsoft.com/office/drawing/2014/main" id="{891AD9C8-5272-B34E-9EFD-84E8D13342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7438" y="4531538"/>
            <a:ext cx="4527741" cy="492443"/>
          </a:xfrm>
        </p:spPr>
        <p:txBody>
          <a:bodyPr/>
          <a:lstStyle/>
          <a:p>
            <a:r>
              <a:rPr lang="en-US" sz="3200" b="1" dirty="0"/>
              <a:t>Demo</a:t>
            </a:r>
          </a:p>
        </p:txBody>
      </p:sp>
      <p:sp>
        <p:nvSpPr>
          <p:cNvPr id="3" name="Title ">
            <a:extLst>
              <a:ext uri="{FF2B5EF4-FFF2-40B4-BE49-F238E27FC236}">
                <a16:creationId xmlns:a16="http://schemas.microsoft.com/office/drawing/2014/main" id="{9195EC55-525B-F746-8A77-3C6B91C18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7438" y="1762423"/>
            <a:ext cx="4527741" cy="2462213"/>
          </a:xfrm>
        </p:spPr>
        <p:txBody>
          <a:bodyPr/>
          <a:lstStyle/>
          <a:p>
            <a:r>
              <a:rPr lang="en-US" sz="4000" b="0" dirty="0"/>
              <a:t>Advanced Customization – Scenario 2: Custom Reports </a:t>
            </a:r>
            <a:endParaRPr lang="en-US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3" y="1807313"/>
            <a:ext cx="5943599" cy="3243374"/>
          </a:xfrm>
        </p:spPr>
      </p:pic>
    </p:spTree>
    <p:extLst>
      <p:ext uri="{BB962C8B-B14F-4D97-AF65-F5344CB8AC3E}">
        <p14:creationId xmlns:p14="http://schemas.microsoft.com/office/powerpoint/2010/main" val="1685322372"/>
      </p:ext>
    </p:extLst>
  </p:cSld>
  <p:clrMapOvr>
    <a:masterClrMapping/>
  </p:clrMapOvr>
  <p:transition spd="med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673" y="263077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SDK for .NET – Technical Sessions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10"/>
            <p:extLst/>
          </p:nvPr>
        </p:nvGraphicFramePr>
        <p:xfrm>
          <a:off x="304800" y="957041"/>
          <a:ext cx="11709399" cy="5655672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451720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67771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483188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606720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417399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Tue, Mar 05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4:00 pm - 5:00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Beginning Pro Customization with focus on DAML and Customization Patterns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Mojave Learning Center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5:30 pm - 6:30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Beginning Editing with Focus on </a:t>
                      </a:r>
                      <a:r>
                        <a:rPr lang="en-US" sz="1600" u="none" strike="noStrike" dirty="0" err="1">
                          <a:effectLst/>
                        </a:rPr>
                        <a:t>EditOperation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Primrose 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Wed, Mar 06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10:30 am - 11:30 am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Understanding the CIM, a Guide for Developers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Mesquite 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2:30 pm - 3:30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Intermediate Pro Customization with focus on Mapping and Layout APIs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Mesquite 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7301962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5:30 pm - 6:30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Intermediate Editing with Focus on UI Customizations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Mesquite G-H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282337"/>
                  </a:ext>
                </a:extLst>
              </a:tr>
              <a:tr h="417399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Thu, Mar 07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effectLst/>
                        </a:rPr>
                        <a:t>9:00 am – 10:00 am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effectLst/>
                        </a:rPr>
                        <a:t>Understanding Feature Services, a Guide for Developers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effectLst/>
                        </a:rPr>
                        <a:t>Primrose C-D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10:30 am - 11:30 am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An Overview of the Utility Network Management API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San Jacinto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650888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1:00 pm – 2:00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An Overview of the Geodatabase API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Mesquite G-H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582474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5:30 pm - 6:30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Advanced Pro Customization with focus on Categories and Custom Settings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effectLst/>
                        </a:rPr>
                        <a:t>Smoketree</a:t>
                      </a:r>
                      <a:r>
                        <a:rPr lang="en-US" sz="1600" u="none" strike="noStrike" dirty="0">
                          <a:effectLst/>
                        </a:rPr>
                        <a:t> A-E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393935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Fri, Mar 08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8:30 am – 9:30 am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Advanced Editing with Focus on Edit Operations, Transaction Types, and Events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Mesquite 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1960415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10:00 am - 11:00 am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Demonstrating Pro Extensibility with Add-Ins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Mesquite B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2405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63408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9199472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8017042" y="1588169"/>
            <a:ext cx="3518743" cy="2177574"/>
          </a:xfrm>
        </p:spPr>
        <p:txBody>
          <a:bodyPr/>
          <a:lstStyle/>
          <a:p>
            <a:r>
              <a:rPr lang="en-US" dirty="0"/>
              <a:t>Adding Application/User Settings to Your Add-in Project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type="body" idx="1"/>
          </p:nvPr>
        </p:nvSpPr>
        <p:spPr>
          <a:xfrm>
            <a:off x="8117305" y="3851409"/>
            <a:ext cx="2870043" cy="307777"/>
          </a:xfrm>
        </p:spPr>
        <p:txBody>
          <a:bodyPr/>
          <a:lstStyle/>
          <a:p>
            <a:r>
              <a:rPr lang="en-US" dirty="0"/>
              <a:t>Demo</a:t>
            </a:r>
          </a:p>
          <a:p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D8F0B2-9DE3-4FD1-B82E-DC8169FF6B9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6B38398-9FBE-4E5C-9CFF-0E2CE6259C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933" y="1358301"/>
            <a:ext cx="7505755" cy="3571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493636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 – Project Settings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Project Settings are stored as key-value pairs. Keys must be unique strings, values must be strings.</a:t>
            </a:r>
          </a:p>
          <a:p>
            <a:r>
              <a:rPr lang="en-US" sz="2400" dirty="0"/>
              <a:t>Project Settings are added to the </a:t>
            </a:r>
            <a:r>
              <a:rPr lang="en-US" sz="2400" dirty="0" err="1"/>
              <a:t>ModuleSettingsWriter</a:t>
            </a:r>
            <a:r>
              <a:rPr lang="en-US" sz="2400" dirty="0"/>
              <a:t> when the Project is saved by overriding </a:t>
            </a:r>
            <a:r>
              <a:rPr lang="en-US" sz="2400" dirty="0" err="1"/>
              <a:t>OnWriteSettingsAsync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87488" y="3200374"/>
            <a:ext cx="10617024" cy="3368649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Module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// Called on “Save” project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protected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OnWriteSettingsAsync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ModuleSettingsWriter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settings)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</a:p>
          <a:p>
            <a:pPr lvl="0"/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settings.Add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(“Setting1”, “Custom_setting_val1”);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settings.Add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(“Setting2”, “Custom_setting_val2”);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...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.FromResult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(0);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0639629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5800" y="375408"/>
            <a:ext cx="10826496" cy="369332"/>
          </a:xfrm>
        </p:spPr>
        <p:txBody>
          <a:bodyPr/>
          <a:lstStyle/>
          <a:p>
            <a:r>
              <a:rPr lang="en-US" dirty="0"/>
              <a:t>Advanced Customization – Project Settings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682752" y="1033470"/>
            <a:ext cx="10826496" cy="4990005"/>
          </a:xfrm>
        </p:spPr>
        <p:txBody>
          <a:bodyPr/>
          <a:lstStyle/>
          <a:p>
            <a:r>
              <a:rPr lang="en-US" sz="2400" dirty="0"/>
              <a:t>Settings are retrieved from </a:t>
            </a:r>
            <a:r>
              <a:rPr lang="en-US" sz="2400" dirty="0" err="1"/>
              <a:t>ModuleSettingsReader</a:t>
            </a:r>
            <a:r>
              <a:rPr lang="en-US" sz="2400" dirty="0"/>
              <a:t> by overriding  </a:t>
            </a:r>
            <a:r>
              <a:rPr lang="en-US" sz="2400" dirty="0" err="1"/>
              <a:t>OnReadSettingsAsync</a:t>
            </a:r>
            <a:endParaRPr lang="en-US" sz="2400" dirty="0"/>
          </a:p>
          <a:p>
            <a:pPr lvl="1"/>
            <a:r>
              <a:rPr lang="en-US" dirty="0" err="1"/>
              <a:t>OnReadSettingsAsync</a:t>
            </a:r>
            <a:r>
              <a:rPr lang="en-US" dirty="0"/>
              <a:t> is called when the project is opened (if you have any settings)</a:t>
            </a:r>
          </a:p>
          <a:p>
            <a:pPr lvl="1"/>
            <a:r>
              <a:rPr lang="en-US" dirty="0"/>
              <a:t>You are responsible for your own defaults in the case of a project without custom settings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7876" y="2678657"/>
            <a:ext cx="10169912" cy="403496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Module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	private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hasSettings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 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internal string 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setting1, setting2;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	// Called on project open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	protected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OnReadSettingsAsync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ModuleSettingsReader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settings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hasSettings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//Set our flag true…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/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	setting1 = settings[“Setting1”];</a:t>
            </a:r>
          </a:p>
          <a:p>
            <a:pPr lvl="0"/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	setting2 = settings[“Setting2”]; </a:t>
            </a:r>
          </a:p>
          <a:p>
            <a:pPr lvl="0"/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.FromResult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(0);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…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ProjectOpenedEvent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.Subscribe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)=&gt;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		if (!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hasSettings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 {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We did NOT have custom settings… set defaults here</a:t>
            </a:r>
          </a:p>
          <a:p>
            <a:r>
              <a:rPr lang="en-US" sz="1400" b="1" dirty="0">
                <a:solidFill>
                  <a:srgbClr val="008000"/>
                </a:solidFill>
                <a:latin typeface="Consolas" panose="020B0609020204030204" pitchFamily="49" charset="0"/>
                <a:ea typeface="+mn-ea"/>
                <a:cs typeface="+mn-cs"/>
              </a:rPr>
              <a:t>				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setting1 = “default1”; setting2 = “default2”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+mn-ea"/>
                <a:cs typeface="+mn-cs"/>
              </a:rPr>
              <a:t>			}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		}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		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ProjectClosedEvent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.Subscribe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 =&gt;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hasSettings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//reset our flag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814193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&amp; Application Settings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  <a:p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F468E4EF-EE4D-4650-8D20-458FA8516B8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651" b="6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94731960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3_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18 DevSummit PPT Template.potx" id="{1277CA00-E538-4BF1-B58A-4DC85BF29C90}" vid="{DE464479-476B-4F43-9AD1-C6AD4B749D6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</Template>
  <TotalTime>0</TotalTime>
  <Words>4416</Words>
  <Application>Microsoft Office PowerPoint</Application>
  <PresentationFormat>Widescreen</PresentationFormat>
  <Paragraphs>809</Paragraphs>
  <Slides>56</Slides>
  <Notes>52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5" baseType="lpstr">
      <vt:lpstr>Avenir LT Std 55 Roman</vt:lpstr>
      <vt:lpstr>Avenir LT Std 65 Medium</vt:lpstr>
      <vt:lpstr>Lucida Grande</vt:lpstr>
      <vt:lpstr>ＭＳ Ｐゴシック</vt:lpstr>
      <vt:lpstr>Arial</vt:lpstr>
      <vt:lpstr>Calibri</vt:lpstr>
      <vt:lpstr>Consolas</vt:lpstr>
      <vt:lpstr>Wingdings</vt:lpstr>
      <vt:lpstr>3_Esri_Corporate_Template-Dark</vt:lpstr>
      <vt:lpstr>ArcGIS Pro SDK for .NET: Advanced Pro Customization with focus on Categories and Custom Settings</vt:lpstr>
      <vt:lpstr>Advanced Customization - Overview </vt:lpstr>
      <vt:lpstr>Advanced Customization – Settings </vt:lpstr>
      <vt:lpstr>Advanced Customization – Application/User Settings</vt:lpstr>
      <vt:lpstr>Advanced Customization – Application/User Settings</vt:lpstr>
      <vt:lpstr>Adding Application/User Settings to Your Add-in Project</vt:lpstr>
      <vt:lpstr>Advanced Customization – Project Settings</vt:lpstr>
      <vt:lpstr>Advanced Customization – Project Settings</vt:lpstr>
      <vt:lpstr>Project &amp; Application Settings</vt:lpstr>
      <vt:lpstr>Advanced Customization – Project Options </vt:lpstr>
      <vt:lpstr>Advanced Customization – Project Options </vt:lpstr>
      <vt:lpstr>Advanced Customization – Property Page</vt:lpstr>
      <vt:lpstr>Advanced Customization – Project Options - Config.daml </vt:lpstr>
      <vt:lpstr>Advanced Customization – Project Options - Config.daml </vt:lpstr>
      <vt:lpstr>Advanced Customization – Project Options - Config.daml </vt:lpstr>
      <vt:lpstr>Advanced Customization – Project Options - Config.daml </vt:lpstr>
      <vt:lpstr>Advanced Customization – Project Options - Config.daml </vt:lpstr>
      <vt:lpstr>Advanced Customization – Project Options - Config.daml </vt:lpstr>
      <vt:lpstr>Advanced Customization – Project Options - Config.daml </vt:lpstr>
      <vt:lpstr>Pro Options “Property Sheet”</vt:lpstr>
      <vt:lpstr>Advanced Customization: Add-In versioning and dependency</vt:lpstr>
      <vt:lpstr>Advanced Customization: Add-In versioning scheme</vt:lpstr>
      <vt:lpstr>Advanced Customization: Multi Add-Ins</vt:lpstr>
      <vt:lpstr>Advanced Customization: Add-In dependency</vt:lpstr>
      <vt:lpstr>Advanced Customization:  Categories</vt:lpstr>
      <vt:lpstr>Advanced Customization: Pro usage of Categories</vt:lpstr>
      <vt:lpstr>Advanced Customization: Pro usage of Categories</vt:lpstr>
      <vt:lpstr>Advanced Customization : Pro usage of Categories</vt:lpstr>
      <vt:lpstr>Advanced Customization: Custom Categories: </vt:lpstr>
      <vt:lpstr>Advanced Customization: Scenario 1 Configure Gallery</vt:lpstr>
      <vt:lpstr>Advanced Customization: Scenario 1 Configure Gallery</vt:lpstr>
      <vt:lpstr>Advanced Customization: Scenario 1 Configure Gallery</vt:lpstr>
      <vt:lpstr>Advanced Customization: Config.daml</vt:lpstr>
      <vt:lpstr>Advanced Customization: Config.daml</vt:lpstr>
      <vt:lpstr>Advanced Customization: Config.daml</vt:lpstr>
      <vt:lpstr>Advanced Customization: Config.daml</vt:lpstr>
      <vt:lpstr>Advanced Customization: Config.daml</vt:lpstr>
      <vt:lpstr>Advanced Customization: Config.daml</vt:lpstr>
      <vt:lpstr>Advanced Customization: Scenario 1 Configure Gallery </vt:lpstr>
      <vt:lpstr>Advanced Customization: Pro API Categories class</vt:lpstr>
      <vt:lpstr>Advanced Customization: Loading the components in code</vt:lpstr>
      <vt:lpstr>Advanced Customization: Loading the components in code</vt:lpstr>
      <vt:lpstr>Advanced Customization Scenario 1: Configure Gallery</vt:lpstr>
      <vt:lpstr>Advanced Customization: Scenario 2 - Custom Reports</vt:lpstr>
      <vt:lpstr>Advanced Customization: Scenario 2 - Custom Reports</vt:lpstr>
      <vt:lpstr>Advanced Customization: Scenario 2 - Custom Reports</vt:lpstr>
      <vt:lpstr>Advanced Customization: Scenario 2 - config.daml</vt:lpstr>
      <vt:lpstr>Advanced Customization: Scenario 2 - config.daml</vt:lpstr>
      <vt:lpstr>Advanced Customization: Scenario 2 - config.daml</vt:lpstr>
      <vt:lpstr>Advanced Customization: Scenario 2 - config.daml</vt:lpstr>
      <vt:lpstr>Advanced Customization: Scenario 2 - Load the Reports</vt:lpstr>
      <vt:lpstr>Advanced Customization: Scenario 2 - Load the Reports</vt:lpstr>
      <vt:lpstr>Advanced Customization: Scenario 2 – Load the Reports</vt:lpstr>
      <vt:lpstr>Advanced Customization – Scenario 2: Custom Reports </vt:lpstr>
      <vt:lpstr>ArcGIS Pro SDK for .NET – Technical Sessions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2016-10-14T21:06:13Z</dcterms:created>
  <dcterms:modified xsi:type="dcterms:W3CDTF">2019-03-22T16:54:56Z</dcterms:modified>
</cp:coreProperties>
</file>