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5"/>
  </p:sldMasterIdLst>
  <p:notesMasterIdLst>
    <p:notesMasterId r:id="rId35"/>
  </p:notesMasterIdLst>
  <p:handoutMasterIdLst>
    <p:handoutMasterId r:id="rId36"/>
  </p:handoutMasterIdLst>
  <p:sldIdLst>
    <p:sldId id="710" r:id="rId6"/>
    <p:sldId id="711" r:id="rId7"/>
    <p:sldId id="712" r:id="rId8"/>
    <p:sldId id="713" r:id="rId9"/>
    <p:sldId id="714" r:id="rId10"/>
    <p:sldId id="715" r:id="rId11"/>
    <p:sldId id="716" r:id="rId12"/>
    <p:sldId id="717" r:id="rId13"/>
    <p:sldId id="718" r:id="rId14"/>
    <p:sldId id="719" r:id="rId15"/>
    <p:sldId id="720" r:id="rId16"/>
    <p:sldId id="721" r:id="rId17"/>
    <p:sldId id="701" r:id="rId18"/>
    <p:sldId id="702" r:id="rId19"/>
    <p:sldId id="703" r:id="rId20"/>
    <p:sldId id="704" r:id="rId21"/>
    <p:sldId id="706" r:id="rId22"/>
    <p:sldId id="684" r:id="rId23"/>
    <p:sldId id="707" r:id="rId24"/>
    <p:sldId id="686" r:id="rId25"/>
    <p:sldId id="708" r:id="rId26"/>
    <p:sldId id="709" r:id="rId27"/>
    <p:sldId id="687" r:id="rId28"/>
    <p:sldId id="688" r:id="rId29"/>
    <p:sldId id="693" r:id="rId30"/>
    <p:sldId id="694" r:id="rId31"/>
    <p:sldId id="695" r:id="rId32"/>
    <p:sldId id="722" r:id="rId33"/>
    <p:sldId id="670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vSummit 2019" id="{E447D310-242F-2F41-8286-3566BC751418}">
          <p14:sldIdLst>
            <p14:sldId id="710"/>
            <p14:sldId id="711"/>
            <p14:sldId id="712"/>
            <p14:sldId id="713"/>
            <p14:sldId id="714"/>
            <p14:sldId id="715"/>
            <p14:sldId id="716"/>
            <p14:sldId id="717"/>
            <p14:sldId id="718"/>
            <p14:sldId id="719"/>
            <p14:sldId id="720"/>
            <p14:sldId id="721"/>
            <p14:sldId id="701"/>
            <p14:sldId id="702"/>
            <p14:sldId id="703"/>
            <p14:sldId id="704"/>
            <p14:sldId id="706"/>
            <p14:sldId id="684"/>
            <p14:sldId id="707"/>
            <p14:sldId id="686"/>
            <p14:sldId id="708"/>
            <p14:sldId id="709"/>
            <p14:sldId id="687"/>
            <p14:sldId id="688"/>
            <p14:sldId id="693"/>
            <p14:sldId id="694"/>
            <p14:sldId id="695"/>
            <p14:sldId id="722"/>
            <p14:sldId id="6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2AE"/>
    <a:srgbClr val="03A2B1"/>
    <a:srgbClr val="0051A2"/>
    <a:srgbClr val="006BA6"/>
    <a:srgbClr val="01A7B1"/>
    <a:srgbClr val="00C1B6"/>
    <a:srgbClr val="6DE3D3"/>
    <a:srgbClr val="6DE3DF"/>
    <a:srgbClr val="66B4C3"/>
    <a:srgbClr val="6D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89BA66-B272-F14D-95CF-4B724B0264EF}" v="30" dt="2018-12-06T18:51:08.2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538" autoAdjust="0"/>
    <p:restoredTop sz="79383" autoAdjust="0"/>
  </p:normalViewPr>
  <p:slideViewPr>
    <p:cSldViewPr snapToGrid="0" snapToObjects="1" showGuides="1">
      <p:cViewPr varScale="1">
        <p:scale>
          <a:sx n="41" d="100"/>
          <a:sy n="41" d="100"/>
        </p:scale>
        <p:origin x="274" y="38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151" d="100"/>
          <a:sy n="151" d="100"/>
        </p:scale>
        <p:origin x="472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G243257</a:t>
            </a:r>
            <a:r>
              <a:rPr lang="fi-FI" baseline="0" dirty="0"/>
              <a:t> </a:t>
            </a:r>
            <a:r>
              <a:rPr lang="fi-FI" dirty="0" err="1"/>
              <a:t>DevSummit</a:t>
            </a:r>
            <a:r>
              <a:rPr lang="fi-FI" baseline="0" dirty="0"/>
              <a:t> </a:t>
            </a:r>
            <a:r>
              <a:rPr lang="en-US" dirty="0"/>
              <a:t>2019 Template for </a:t>
            </a:r>
            <a:r>
              <a:rPr lang="en-US" dirty="0" err="1"/>
              <a:t>Esri</a:t>
            </a:r>
            <a:r>
              <a:rPr lang="en-US" dirty="0"/>
              <a:t> staff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00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16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Establish the callback</a:t>
            </a:r>
            <a:r>
              <a:rPr lang="en-US" baseline="0" dirty="0"/>
              <a:t> passing in as parameters which-ever datasets and non-</a:t>
            </a:r>
            <a:r>
              <a:rPr lang="en-US" baseline="0" dirty="0" err="1"/>
              <a:t>gis</a:t>
            </a:r>
            <a:r>
              <a:rPr lang="en-US" baseline="0" dirty="0"/>
              <a:t> data you intend to edit</a:t>
            </a:r>
          </a:p>
          <a:p>
            <a:r>
              <a:rPr lang="en-US" baseline="0" dirty="0"/>
              <a:t>Use non-recycling cursors</a:t>
            </a:r>
          </a:p>
          <a:p>
            <a:r>
              <a:rPr lang="en-US" baseline="0" dirty="0"/>
              <a:t>You are responsible for implementing your editing processes for each feature and/or row.</a:t>
            </a:r>
          </a:p>
          <a:p>
            <a:r>
              <a:rPr lang="en-US" baseline="0" dirty="0"/>
              <a:t>Call store on the edited feature or row to commit the change</a:t>
            </a:r>
          </a:p>
          <a:p>
            <a:r>
              <a:rPr lang="en-US" baseline="0" dirty="0"/>
              <a:t>Invalidate all datasets that you edit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54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60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you want</a:t>
            </a:r>
            <a:r>
              <a:rPr lang="en-US" baseline="0" dirty="0"/>
              <a:t> to determine dataset compatibility programmatically at runtime we have included some feature layer extensions with the necessary code in the Appendix at the back of this presentation.</a:t>
            </a:r>
          </a:p>
          <a:p>
            <a:endParaRPr lang="en-US" baseline="0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Let’s talk about Dataset Compatibility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. When we talk about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enum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there are two possible values – Long meaning edits are placed on the Undo stack and Short meaning edits are applied immediately.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By default, however,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property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is set to null which means there can be both – Long and Short or what we call mixed mode.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97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you want</a:t>
            </a:r>
            <a:r>
              <a:rPr lang="en-US" baseline="0" dirty="0"/>
              <a:t> to determine dataset compatibility programmatically at runtime we have included some feature layer extensions with the necessary code in the Appendix at the back of this presentation.</a:t>
            </a:r>
          </a:p>
          <a:p>
            <a:endParaRPr lang="en-US" baseline="0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Let’s talk about Dataset Compatibility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. When we talk about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enum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there are two possible values – Long meaning edits are placed on the Undo stack and Short meaning edits are applied immediately.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By default, however,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property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is set to null which means there can be both – Long and Short or what we call mixed mode.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you want</a:t>
            </a:r>
            <a:r>
              <a:rPr lang="en-US" baseline="0" dirty="0"/>
              <a:t> to determine dataset compatibility programmatically at runtime we have included some feature layer extensions with the necessary code in the Appendix at the back of this presentation.</a:t>
            </a:r>
          </a:p>
          <a:p>
            <a:endParaRPr lang="en-US" baseline="0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Let’s talk about Dataset Compatibility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. When we talk about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enum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there are two possible values – Long meaning edits are placed on the Undo stack and Short meaning edits are applied immediately.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By default, however,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property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is set to null which means there can be both – Long and Short or what we call mixed mode.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21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you want</a:t>
            </a:r>
            <a:r>
              <a:rPr lang="en-US" baseline="0" dirty="0"/>
              <a:t> to determine dataset compatibility programmatically at runtime we have included some feature layer extensions with the necessary code in the Appendix at the back of this presentation.</a:t>
            </a:r>
          </a:p>
          <a:p>
            <a:endParaRPr lang="en-US" baseline="0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Let’s talk about Dataset Compatibility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. When we talk about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enum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there are two possible values – Long meaning edits are placed on the Undo stack and Short meaning edits are applied immediately.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By default, however,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property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is set to null which means there can be both – Long and Short or what we call mixed mode.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577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you want</a:t>
            </a:r>
            <a:r>
              <a:rPr lang="en-US" baseline="0" dirty="0"/>
              <a:t> to determine dataset compatibility programmatically at runtime we have included some feature layer extensions with the necessary code in the Appendix at the back of this presentation.</a:t>
            </a:r>
          </a:p>
          <a:p>
            <a:endParaRPr lang="en-US" baseline="0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Let’s talk about Dataset Compatibility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. When we talk about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enum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there are two possible values – Long meaning edits are placed on the Undo stack and Short meaning edits are applied immediately.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By default, however,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EditOperationType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property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is set to null which means there can be both – Long and Short or what we call mixed mode.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18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2244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versioned edit cannot be mixed with a non-versioned edit from the same workspace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740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356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115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139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will change at 2.4.   An </a:t>
            </a:r>
            <a:r>
              <a:rPr lang="en-US" dirty="0" err="1"/>
              <a:t>EditOperation</a:t>
            </a:r>
            <a:r>
              <a:rPr lang="en-US" dirty="0"/>
              <a:t> will be</a:t>
            </a:r>
            <a:r>
              <a:rPr lang="en-US" baseline="0" dirty="0"/>
              <a:t> passed as part of the </a:t>
            </a:r>
            <a:r>
              <a:rPr lang="en-US" baseline="0" dirty="0" err="1"/>
              <a:t>RowChangedEventArgs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4913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3894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231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6816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089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6915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35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r>
              <a:rPr lang="en-US" dirty="0"/>
              <a:t>Does </a:t>
            </a:r>
            <a:r>
              <a:rPr lang="en-US" u="sng" dirty="0"/>
              <a:t>NOT</a:t>
            </a:r>
            <a:r>
              <a:rPr lang="en-US" dirty="0"/>
              <a:t> need to be run on the </a:t>
            </a:r>
            <a:r>
              <a:rPr lang="en-US" dirty="0" err="1"/>
              <a:t>QueuedTask</a:t>
            </a:r>
            <a:r>
              <a:rPr lang="en-US" dirty="0"/>
              <a:t>…..but….many of the API methods you likely will use (to perform an edit) </a:t>
            </a:r>
            <a:r>
              <a:rPr lang="en-US" u="sng" dirty="0"/>
              <a:t>do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61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We’ll cover how to ensure compatibility of the datasets with one another later in the session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957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caveat being that</a:t>
            </a:r>
            <a:r>
              <a:rPr lang="en-US" baseline="0" dirty="0"/>
              <a:t> some edits are not undo-able/redo-able and some edits are applied immediately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68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2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use the Action&lt;long&gt; </a:t>
            </a:r>
            <a:r>
              <a:rPr lang="en-US" dirty="0" err="1"/>
              <a:t>param</a:t>
            </a:r>
            <a:r>
              <a:rPr lang="en-US" dirty="0"/>
              <a:t> of create to capture the newly created </a:t>
            </a:r>
            <a:r>
              <a:rPr lang="en-US" dirty="0" err="1"/>
              <a:t>oid</a:t>
            </a:r>
            <a:r>
              <a:rPr lang="en-US" dirty="0"/>
              <a:t> - public void Create(….,….., </a:t>
            </a:r>
            <a:r>
              <a:rPr lang="en-US" sz="1800" dirty="0">
                <a:solidFill>
                  <a:schemeClr val="tx2"/>
                </a:solidFill>
              </a:rPr>
              <a:t>Action&lt;long&gt; result = null</a:t>
            </a:r>
            <a:r>
              <a:rPr lang="en-US" dirty="0"/>
              <a:t>);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11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96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988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3/8/2019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3/8/2019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3/8/2019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3/8/2019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ackground"/>
          <p:cNvGrpSpPr/>
          <p:nvPr/>
        </p:nvGrpSpPr>
        <p:grpSpPr>
          <a:xfrm>
            <a:off x="0" y="-16008"/>
            <a:ext cx="12219008" cy="6888968"/>
            <a:chOff x="0" y="-16008"/>
            <a:chExt cx="12219008" cy="6888968"/>
          </a:xfrm>
        </p:grpSpPr>
        <p:sp>
          <p:nvSpPr>
            <p:cNvPr id="3" name="Rectangle 2"/>
            <p:cNvSpPr/>
            <p:nvPr/>
          </p:nvSpPr>
          <p:spPr bwMode="auto">
            <a:xfrm>
              <a:off x="0" y="0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" name="keyart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57"/>
            <a:stretch/>
          </p:blipFill>
          <p:spPr>
            <a:xfrm>
              <a:off x="6222449" y="11575"/>
              <a:ext cx="5996559" cy="6849810"/>
            </a:xfrm>
            <a:prstGeom prst="rect">
              <a:avLst/>
            </a:prstGeom>
          </p:spPr>
        </p:pic>
        <p:pic>
          <p:nvPicPr>
            <p:cNvPr id="17" name="keyart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72434" b="68401"/>
            <a:stretch/>
          </p:blipFill>
          <p:spPr>
            <a:xfrm>
              <a:off x="0" y="-16008"/>
              <a:ext cx="3356658" cy="2164466"/>
            </a:xfrm>
            <a:prstGeom prst="rect">
              <a:avLst/>
            </a:prstGeom>
          </p:spPr>
        </p:pic>
        <p:sp>
          <p:nvSpPr>
            <p:cNvPr id="22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4988019" y="3954330"/>
              <a:ext cx="7221131" cy="2918630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8" name="Esri Logo (white)">
              <a:extLst>
                <a:ext uri="{FF2B5EF4-FFF2-40B4-BE49-F238E27FC236}">
                  <a16:creationId xmlns:a16="http://schemas.microsoft.com/office/drawing/2014/main" id="{C3F3808C-4AB0-324A-9750-25578D0538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880"/>
            <a:stretch/>
          </p:blipFill>
          <p:spPr>
            <a:xfrm>
              <a:off x="1022493" y="1010040"/>
              <a:ext cx="1871178" cy="874991"/>
            </a:xfrm>
            <a:prstGeom prst="rect">
              <a:avLst/>
            </a:prstGeom>
          </p:spPr>
        </p:pic>
      </p:grpSp>
      <p:sp>
        <p:nvSpPr>
          <p:cNvPr id="24" name="Presenter Subtitle">
            <a:extLst>
              <a:ext uri="{FF2B5EF4-FFF2-40B4-BE49-F238E27FC236}">
                <a16:creationId xmlns:a16="http://schemas.microsoft.com/office/drawing/2014/main" id="{37F4B2CF-A224-604B-B851-520F8016EAB1}"/>
              </a:ext>
            </a:extLst>
          </p:cNvPr>
          <p:cNvSpPr txBox="1">
            <a:spLocks/>
          </p:cNvSpPr>
          <p:nvPr/>
        </p:nvSpPr>
        <p:spPr bwMode="white">
          <a:xfrm>
            <a:off x="1265561" y="5717894"/>
            <a:ext cx="6211685" cy="44700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2019 ESRI DEVELOPER SUMMIT</a:t>
            </a:r>
          </a:p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Palm Springs, CA</a:t>
            </a:r>
          </a:p>
        </p:txBody>
      </p:sp>
      <p:sp>
        <p:nvSpPr>
          <p:cNvPr id="21" name="Presenter Subtitle">
            <a:extLst>
              <a:ext uri="{FF2B5EF4-FFF2-40B4-BE49-F238E27FC236}">
                <a16:creationId xmlns:a16="http://schemas.microsoft.com/office/drawing/2014/main" id="{37F4B2CF-A224-604B-B851-520F8016E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5561" y="3695044"/>
            <a:ext cx="6778794" cy="914400"/>
          </a:xfrm>
        </p:spPr>
        <p:txBody>
          <a:bodyPr/>
          <a:lstStyle/>
          <a:p>
            <a:pPr algn="l"/>
            <a:r>
              <a:rPr lang="en-US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Thomas </a:t>
            </a:r>
            <a:r>
              <a:rPr lang="en-US" sz="18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Emge</a:t>
            </a:r>
            <a:endParaRPr lang="en-US" sz="18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Narelle Chedzey</a:t>
            </a:r>
          </a:p>
        </p:txBody>
      </p:sp>
      <p:sp>
        <p:nvSpPr>
          <p:cNvPr id="20" name="Presentation Title">
            <a:extLst>
              <a:ext uri="{FF2B5EF4-FFF2-40B4-BE49-F238E27FC236}">
                <a16:creationId xmlns:a16="http://schemas.microsoft.com/office/drawing/2014/main" id="{AAB9D336-F351-EB47-8891-FC2F845FD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5561" y="2658019"/>
            <a:ext cx="9140080" cy="914400"/>
          </a:xfrm>
        </p:spPr>
        <p:txBody>
          <a:bodyPr/>
          <a:lstStyle/>
          <a:p>
            <a:pPr algn="l"/>
            <a:r>
              <a:rPr lang="en-US" sz="4000" b="0" dirty="0"/>
              <a:t>Advanced Editing with Focus on Edit Operations, Transaction Types, and Events</a:t>
            </a:r>
          </a:p>
        </p:txBody>
      </p:sp>
    </p:spTree>
    <p:extLst>
      <p:ext uri="{BB962C8B-B14F-4D97-AF65-F5344CB8AC3E}">
        <p14:creationId xmlns:p14="http://schemas.microsoft.com/office/powerpoint/2010/main" val="3457391615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- Callback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Considerations: </a:t>
            </a:r>
          </a:p>
          <a:p>
            <a:pPr lvl="1"/>
            <a:r>
              <a:rPr lang="en-US" sz="2200" dirty="0"/>
              <a:t>All edits must be done “by hand”</a:t>
            </a:r>
          </a:p>
          <a:p>
            <a:pPr lvl="2"/>
            <a:r>
              <a:rPr lang="en-US" sz="2000" dirty="0"/>
              <a:t>Cannot mix in edit operation calls within the callback </a:t>
            </a:r>
            <a:r>
              <a:rPr lang="en-US" sz="2000" i="1" dirty="0"/>
              <a:t>itself</a:t>
            </a:r>
          </a:p>
          <a:p>
            <a:pPr lvl="1"/>
            <a:r>
              <a:rPr lang="en-US" sz="2000" dirty="0"/>
              <a:t>Use non-recycling cursors to update rows</a:t>
            </a:r>
          </a:p>
          <a:p>
            <a:pPr lvl="1"/>
            <a:r>
              <a:rPr lang="en-US" sz="2000" dirty="0"/>
              <a:t>You are responsible for calling Store, </a:t>
            </a:r>
            <a:r>
              <a:rPr lang="en-US" sz="2000" dirty="0" err="1"/>
              <a:t>CreateRow</a:t>
            </a:r>
            <a:r>
              <a:rPr lang="en-US" sz="2000" dirty="0"/>
              <a:t>, </a:t>
            </a:r>
            <a:r>
              <a:rPr lang="en-US" sz="2000" dirty="0" err="1"/>
              <a:t>etc</a:t>
            </a:r>
            <a:endParaRPr lang="en-US" sz="2000" dirty="0"/>
          </a:p>
          <a:p>
            <a:pPr lvl="1"/>
            <a:r>
              <a:rPr lang="en-US" sz="2000" dirty="0"/>
              <a:t>You are responsible for feature or feature dataset invalidation</a:t>
            </a:r>
          </a:p>
          <a:p>
            <a:pPr lvl="2"/>
            <a:r>
              <a:rPr lang="en-US" sz="1800" dirty="0"/>
              <a:t>Use the provided context that is passed in to you in your callback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53578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- Callback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621792" lvl="2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160585"/>
            <a:ext cx="10187299" cy="545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98959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3464" lvl="1" indent="0">
              <a:buNone/>
            </a:pPr>
            <a:r>
              <a:rPr lang="en-US" dirty="0"/>
              <a:t>Demo – Callback edit operation </a:t>
            </a:r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5315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Dataset Compatibility and </a:t>
            </a:r>
            <a:r>
              <a:rPr lang="en-US" dirty="0" err="1"/>
              <a:t>EditOperationType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621792" lvl="2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By default, </a:t>
            </a:r>
            <a:r>
              <a:rPr lang="en-US" dirty="0" err="1">
                <a:latin typeface="Consolas" panose="020B0609020204030204" pitchFamily="49" charset="0"/>
              </a:rPr>
              <a:t>EditOperationType</a:t>
            </a:r>
            <a:r>
              <a:rPr lang="en-US" dirty="0"/>
              <a:t> property returns null or “mixed mode”</a:t>
            </a:r>
          </a:p>
          <a:p>
            <a:pPr lvl="1"/>
            <a:r>
              <a:rPr lang="en-US" dirty="0"/>
              <a:t>long </a:t>
            </a:r>
            <a:r>
              <a:rPr lang="en-US" u="sng" dirty="0"/>
              <a:t>and</a:t>
            </a:r>
            <a:r>
              <a:rPr lang="en-US" dirty="0"/>
              <a:t> short in the same operation is ok</a:t>
            </a:r>
          </a:p>
          <a:p>
            <a:pPr marL="621792" lvl="2" indent="0"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EFB691-3488-4DCC-9B8F-FE2E08BBBA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658" y="1623736"/>
            <a:ext cx="6911665" cy="289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97513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</a:t>
            </a:r>
            <a:r>
              <a:rPr lang="en-US" dirty="0" err="1"/>
              <a:t>EditOperationType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mixed mode (</a:t>
            </a:r>
            <a:r>
              <a:rPr lang="en-US" dirty="0" err="1">
                <a:latin typeface="Consolas" panose="020B0609020204030204" pitchFamily="49" charset="0"/>
              </a:rPr>
              <a:t>editOp.EditOperationType</a:t>
            </a:r>
            <a:r>
              <a:rPr lang="en-US" dirty="0"/>
              <a:t> == null )</a:t>
            </a:r>
          </a:p>
          <a:p>
            <a:pPr lvl="1"/>
            <a:r>
              <a:rPr lang="en-US" dirty="0"/>
              <a:t>Dataset Compatibility is not checked (ok to mix)</a:t>
            </a:r>
          </a:p>
          <a:p>
            <a:pPr lvl="1"/>
            <a:r>
              <a:rPr lang="en-US" dirty="0"/>
              <a:t>Long transactions go on the undo/redo stack</a:t>
            </a:r>
          </a:p>
          <a:p>
            <a:pPr lvl="2"/>
            <a:r>
              <a:rPr lang="en-US" dirty="0"/>
              <a:t>Edit sessions established on underlying </a:t>
            </a:r>
            <a:r>
              <a:rPr lang="en-US" dirty="0" err="1"/>
              <a:t>datastores</a:t>
            </a:r>
            <a:endParaRPr lang="en-US" dirty="0"/>
          </a:p>
          <a:p>
            <a:pPr lvl="1"/>
            <a:r>
              <a:rPr lang="en-US" dirty="0"/>
              <a:t>Short transactions are committed immediately</a:t>
            </a:r>
          </a:p>
          <a:p>
            <a:pPr lvl="2"/>
            <a:r>
              <a:rPr lang="en-US" dirty="0"/>
              <a:t>No edit session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572160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</a:t>
            </a:r>
            <a:r>
              <a:rPr lang="en-US" dirty="0" err="1"/>
              <a:t>EditOperationType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To enforce dataset compatibility explicitly set </a:t>
            </a:r>
            <a:r>
              <a:rPr lang="en-US" dirty="0" err="1">
                <a:latin typeface="Consolas" panose="020B0609020204030204" pitchFamily="49" charset="0"/>
              </a:rPr>
              <a:t>EditOperationType</a:t>
            </a:r>
            <a:r>
              <a:rPr lang="en-US" dirty="0"/>
              <a:t> = to Long or Short</a:t>
            </a:r>
          </a:p>
          <a:p>
            <a:pPr lvl="1"/>
            <a:r>
              <a:rPr lang="en-US" dirty="0"/>
              <a:t>Setting </a:t>
            </a:r>
            <a:r>
              <a:rPr lang="en-US" sz="2200" dirty="0" err="1">
                <a:latin typeface="Consolas" panose="020B0609020204030204" pitchFamily="49" charset="0"/>
              </a:rPr>
              <a:t>EditOperationType</a:t>
            </a:r>
            <a:r>
              <a:rPr lang="en-US" dirty="0"/>
              <a:t> = </a:t>
            </a:r>
            <a:r>
              <a:rPr lang="en-US" sz="2200" dirty="0">
                <a:latin typeface="Consolas" panose="020B0609020204030204" pitchFamily="49" charset="0"/>
              </a:rPr>
              <a:t>Long</a:t>
            </a:r>
            <a:r>
              <a:rPr lang="en-US" dirty="0"/>
              <a:t> disallows datasets with “short” semantics</a:t>
            </a:r>
          </a:p>
          <a:p>
            <a:pPr lvl="1"/>
            <a:r>
              <a:rPr lang="en-US" dirty="0"/>
              <a:t>And vice versa for Setting </a:t>
            </a:r>
            <a:r>
              <a:rPr lang="en-US" sz="2200" dirty="0" err="1">
                <a:latin typeface="Consolas" panose="020B0609020204030204" pitchFamily="49" charset="0"/>
              </a:rPr>
              <a:t>EditOperationType</a:t>
            </a:r>
            <a:r>
              <a:rPr lang="en-US" dirty="0"/>
              <a:t> = </a:t>
            </a:r>
            <a:r>
              <a:rPr lang="en-US" sz="2200" dirty="0">
                <a:latin typeface="Consolas" panose="020B0609020204030204" pitchFamily="49" charset="0"/>
              </a:rPr>
              <a:t>Short</a:t>
            </a:r>
          </a:p>
          <a:p>
            <a:pPr lvl="1"/>
            <a:r>
              <a:rPr lang="en-US" dirty="0"/>
              <a:t>Generally speaking, setting </a:t>
            </a:r>
            <a:r>
              <a:rPr lang="en-US" dirty="0" err="1"/>
              <a:t>EditOperationType</a:t>
            </a:r>
            <a:r>
              <a:rPr lang="en-US" dirty="0"/>
              <a:t> provides for a consistent Undo/Redo experience (by extension, Save and Discard):</a:t>
            </a:r>
          </a:p>
          <a:p>
            <a:pPr marL="283464" lvl="1" indent="0">
              <a:buNone/>
            </a:pPr>
            <a:endParaRPr lang="en-US" dirty="0"/>
          </a:p>
          <a:p>
            <a:r>
              <a:rPr lang="en-US" dirty="0"/>
              <a:t>Execute will fail if your operation mixes datasets with “short” and “long” semantics.</a:t>
            </a:r>
          </a:p>
          <a:p>
            <a:pPr lvl="1"/>
            <a:r>
              <a:rPr lang="en-US" sz="2000" dirty="0" err="1">
                <a:latin typeface="Consolas" panose="020B0609020204030204" pitchFamily="49" charset="0"/>
              </a:rPr>
              <a:t>editOp.Execute</a:t>
            </a:r>
            <a:r>
              <a:rPr lang="en-US" sz="2000" dirty="0">
                <a:latin typeface="Consolas" panose="020B0609020204030204" pitchFamily="49" charset="0"/>
              </a:rPr>
              <a:t>() </a:t>
            </a:r>
            <a:r>
              <a:rPr lang="en-US" dirty="0"/>
              <a:t>will return </a:t>
            </a:r>
            <a:r>
              <a:rPr lang="en-US" sz="2000" dirty="0">
                <a:latin typeface="Consolas" panose="020B0609020204030204" pitchFamily="49" charset="0"/>
              </a:rPr>
              <a:t>false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21366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Determining Edit Operation Type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8134" y="1397000"/>
            <a:ext cx="10369296" cy="3429000"/>
          </a:xfrm>
        </p:spPr>
        <p:txBody>
          <a:bodyPr/>
          <a:lstStyle/>
          <a:p>
            <a:pPr lvl="1"/>
            <a:r>
              <a:rPr lang="en-US" dirty="0"/>
              <a:t>Check underlying </a:t>
            </a:r>
            <a:r>
              <a:rPr lang="en-US" dirty="0" err="1">
                <a:latin typeface="Consolas" panose="020B0609020204030204" pitchFamily="49" charset="0"/>
              </a:rPr>
              <a:t>GeodatabaseType</a:t>
            </a:r>
            <a:r>
              <a:rPr lang="en-US" dirty="0"/>
              <a:t> and </a:t>
            </a:r>
            <a:r>
              <a:rPr lang="en-US" dirty="0" err="1">
                <a:latin typeface="Consolas" panose="020B0609020204030204" pitchFamily="49" charset="0"/>
              </a:rPr>
              <a:t>RegistrationType</a:t>
            </a:r>
            <a:r>
              <a:rPr lang="en-US" dirty="0"/>
              <a:t> of the feature class:</a:t>
            </a: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1060314" y="1946635"/>
            <a:ext cx="9824936" cy="82367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Geodatabase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featLayer.GetFeatureClass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GetDatastore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GetGeodatabaseType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featLayer.GetFeatureClass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GetRegistrationType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8496"/>
              </p:ext>
            </p:extLst>
          </p:nvPr>
        </p:nvGraphicFramePr>
        <p:xfrm>
          <a:off x="682625" y="3125410"/>
          <a:ext cx="10946998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76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80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4563">
                  <a:extLst>
                    <a:ext uri="{9D8B030D-6E8A-4147-A177-3AD203B41FA5}">
                      <a16:colId xmlns:a16="http://schemas.microsoft.com/office/drawing/2014/main" val="42699758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GeodatabaseType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RegistrationType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Version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EditOperationType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Example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253"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FileSystem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LONG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Shape file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LocalDatabase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LONG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File GDB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RemoteDatabase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Versioned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LONG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Enterprise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RemoteDatabase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NonVersioned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SHORT</a:t>
                      </a:r>
                    </a:p>
                  </a:txBody>
                  <a:tcPr>
                    <a:solidFill>
                      <a:srgbClr val="A7B0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Enterprise (Direct)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Service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NonVersioned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SHORT</a:t>
                      </a:r>
                    </a:p>
                  </a:txBody>
                  <a:tcPr>
                    <a:solidFill>
                      <a:srgbClr val="A7B0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Hosted or  “Standard”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Service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Versioned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Default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SHORT</a:t>
                      </a:r>
                    </a:p>
                  </a:txBody>
                  <a:tcPr>
                    <a:solidFill>
                      <a:srgbClr val="A7B0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Branch Versioned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Service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Versioned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Named</a:t>
                      </a:r>
                    </a:p>
                  </a:txBody>
                  <a:tcP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LONG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Branch Versioned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71026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Edit Operation Types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04072" y="1549400"/>
            <a:ext cx="10369296" cy="3429000"/>
          </a:xfrm>
        </p:spPr>
        <p:txBody>
          <a:bodyPr/>
          <a:lstStyle/>
          <a:p>
            <a:r>
              <a:rPr lang="en-US" dirty="0"/>
              <a:t>Summary of characteristics by Long and Short type</a:t>
            </a:r>
          </a:p>
          <a:p>
            <a:pPr marL="621792" lvl="2" indent="0">
              <a:buNone/>
            </a:pPr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8D234FE-0C34-4DE2-9C3A-B2A9AF1CF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783205"/>
              </p:ext>
            </p:extLst>
          </p:nvPr>
        </p:nvGraphicFramePr>
        <p:xfrm>
          <a:off x="603865" y="2053102"/>
          <a:ext cx="11064394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41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1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07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3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558">
                  <a:extLst>
                    <a:ext uri="{9D8B030D-6E8A-4147-A177-3AD203B41FA5}">
                      <a16:colId xmlns:a16="http://schemas.microsoft.com/office/drawing/2014/main" val="2261407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GeodatabaseType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RegistrationType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CancelEdit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Undo/Redo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Save/Discard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253"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FileSystem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LocalDatabase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RemoteDatabase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Versioned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RemoteDatabase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NonVersioned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Service</a:t>
                      </a: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NonVersioned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PARTIAL*</a:t>
                      </a:r>
                    </a:p>
                  </a:txBody>
                  <a:tcPr>
                    <a:solidFill>
                      <a:srgbClr val="F9A03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Service</a:t>
                      </a: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Versioned (Default)</a:t>
                      </a: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Service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Versioned (Named)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2922985-4615-4660-B83D-DA4295673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711996"/>
              </p:ext>
            </p:extLst>
          </p:nvPr>
        </p:nvGraphicFramePr>
        <p:xfrm>
          <a:off x="1144778" y="5645047"/>
          <a:ext cx="309088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474">
                  <a:extLst>
                    <a:ext uri="{9D8B030D-6E8A-4147-A177-3AD203B41FA5}">
                      <a16:colId xmlns:a16="http://schemas.microsoft.com/office/drawing/2014/main" val="3279729332"/>
                    </a:ext>
                  </a:extLst>
                </a:gridCol>
                <a:gridCol w="862885">
                  <a:extLst>
                    <a:ext uri="{9D8B030D-6E8A-4147-A177-3AD203B41FA5}">
                      <a16:colId xmlns:a16="http://schemas.microsoft.com/office/drawing/2014/main" val="1340086188"/>
                    </a:ext>
                  </a:extLst>
                </a:gridCol>
                <a:gridCol w="412123">
                  <a:extLst>
                    <a:ext uri="{9D8B030D-6E8A-4147-A177-3AD203B41FA5}">
                      <a16:colId xmlns:a16="http://schemas.microsoft.com/office/drawing/2014/main" val="1826019177"/>
                    </a:ext>
                  </a:extLst>
                </a:gridCol>
                <a:gridCol w="1339403">
                  <a:extLst>
                    <a:ext uri="{9D8B030D-6E8A-4147-A177-3AD203B41FA5}">
                      <a16:colId xmlns:a16="http://schemas.microsoft.com/office/drawing/2014/main" val="3457431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SHORT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29508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3319EDF-84B3-46D5-AE0B-4CFAA960D1BA}"/>
              </a:ext>
            </a:extLst>
          </p:cNvPr>
          <p:cNvSpPr txBox="1"/>
          <p:nvPr/>
        </p:nvSpPr>
        <p:spPr>
          <a:xfrm>
            <a:off x="5788310" y="5757858"/>
            <a:ext cx="5358110" cy="383147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2800" b="1" baseline="30000" dirty="0"/>
              <a:t>*</a:t>
            </a:r>
            <a:r>
              <a:rPr lang="en-US" sz="2000" b="1" dirty="0">
                <a:ea typeface="+mn-ea"/>
                <a:cs typeface="+mn-cs"/>
              </a:rPr>
              <a:t>2.2 and earlier - Create cannot be canceled</a:t>
            </a: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394085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- Undo and Redo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For datasets with LONG semantics…</a:t>
            </a:r>
          </a:p>
          <a:p>
            <a:pPr lvl="1"/>
            <a:r>
              <a:rPr lang="en-US" sz="2000" dirty="0"/>
              <a:t>Call Undo/Redo on the edit operation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editOp.UndoAsync</a:t>
            </a:r>
            <a:r>
              <a:rPr lang="en-US" sz="2000" dirty="0">
                <a:latin typeface="Consolas" panose="020B0609020204030204" pitchFamily="49" charset="0"/>
              </a:rPr>
              <a:t>() </a:t>
            </a:r>
            <a:r>
              <a:rPr lang="en-US" sz="2000" dirty="0"/>
              <a:t>+ overloads, </a:t>
            </a:r>
            <a:r>
              <a:rPr lang="en-US" sz="2000" dirty="0" err="1">
                <a:latin typeface="Consolas" panose="020B0609020204030204" pitchFamily="49" charset="0"/>
              </a:rPr>
              <a:t>RedoAsync</a:t>
            </a:r>
            <a:r>
              <a:rPr lang="en-US" sz="2000" dirty="0">
                <a:latin typeface="Consolas" panose="020B0609020204030204" pitchFamily="49" charset="0"/>
              </a:rPr>
              <a:t>() </a:t>
            </a:r>
            <a:r>
              <a:rPr lang="en-US" sz="2000" dirty="0"/>
              <a:t>+ overloads</a:t>
            </a:r>
          </a:p>
          <a:p>
            <a:r>
              <a:rPr lang="en-US" dirty="0"/>
              <a:t>For Save or Discard:</a:t>
            </a:r>
          </a:p>
          <a:p>
            <a:pPr lvl="1"/>
            <a:r>
              <a:rPr lang="en-US" dirty="0"/>
              <a:t>Call </a:t>
            </a:r>
            <a:r>
              <a:rPr lang="en-US" dirty="0" err="1">
                <a:latin typeface="Consolas" panose="020B0609020204030204" pitchFamily="49" charset="0"/>
              </a:rPr>
              <a:t>SaveEditsAsync</a:t>
            </a:r>
            <a:r>
              <a:rPr lang="en-US" dirty="0">
                <a:latin typeface="Consolas" panose="020B0609020204030204" pitchFamily="49" charset="0"/>
              </a:rPr>
              <a:t>()</a:t>
            </a:r>
            <a:r>
              <a:rPr lang="en-US" dirty="0"/>
              <a:t> or </a:t>
            </a:r>
            <a:r>
              <a:rPr lang="en-US" dirty="0" err="1">
                <a:latin typeface="Consolas" panose="020B0609020204030204" pitchFamily="49" charset="0"/>
              </a:rPr>
              <a:t>DiscardEditsAsync</a:t>
            </a:r>
            <a:r>
              <a:rPr lang="en-US" dirty="0">
                <a:latin typeface="Consolas" panose="020B0609020204030204" pitchFamily="49" charset="0"/>
              </a:rPr>
              <a:t>()</a:t>
            </a:r>
            <a:r>
              <a:rPr lang="en-US" dirty="0"/>
              <a:t> on the current project</a:t>
            </a:r>
          </a:p>
          <a:p>
            <a:pPr lvl="2"/>
            <a:r>
              <a:rPr lang="en-US" sz="1800" dirty="0"/>
              <a:t>Use </a:t>
            </a:r>
            <a:r>
              <a:rPr lang="en-US" sz="1800" dirty="0" err="1">
                <a:latin typeface="Consolas" panose="020B0609020204030204" pitchFamily="49" charset="0"/>
              </a:rPr>
              <a:t>HasEdits</a:t>
            </a:r>
            <a:r>
              <a:rPr lang="en-US" sz="1800" dirty="0"/>
              <a:t> to check if there are pending edits</a:t>
            </a: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26601D-BEA4-43DC-8D09-E18F06A93EFB}"/>
              </a:ext>
            </a:extLst>
          </p:cNvPr>
          <p:cNvSpPr/>
          <p:nvPr/>
        </p:nvSpPr>
        <p:spPr bwMode="auto">
          <a:xfrm>
            <a:off x="1030940" y="4198198"/>
            <a:ext cx="7553325" cy="14129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Project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.Current.HasEdits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Project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.Current.SaveEditsAsync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//await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Project.Current.DiscardEditsAsync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4057578534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Demo – Dataset compatibility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54473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2293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Edit Operations</a:t>
            </a:r>
          </a:p>
          <a:p>
            <a:pPr lvl="1"/>
            <a:r>
              <a:rPr lang="en-US" dirty="0"/>
              <a:t>Review of Basic workflow</a:t>
            </a:r>
          </a:p>
          <a:p>
            <a:pPr lvl="1"/>
            <a:r>
              <a:rPr lang="en-US" dirty="0"/>
              <a:t>Chaining Operations</a:t>
            </a:r>
          </a:p>
          <a:p>
            <a:pPr lvl="1"/>
            <a:r>
              <a:rPr lang="en-US" dirty="0"/>
              <a:t>Callback</a:t>
            </a:r>
          </a:p>
          <a:p>
            <a:r>
              <a:rPr lang="en-US" dirty="0"/>
              <a:t>Edit Operation Type</a:t>
            </a:r>
          </a:p>
          <a:p>
            <a:pPr lvl="1"/>
            <a:r>
              <a:rPr lang="en-US" dirty="0"/>
              <a:t>Dataset compatibility – short and long transaction types</a:t>
            </a:r>
          </a:p>
          <a:p>
            <a:pPr lvl="2"/>
            <a:r>
              <a:rPr lang="en-US" dirty="0"/>
              <a:t>Toward consistent Undo/Redo, Save/Discard, Cancel behavior</a:t>
            </a:r>
          </a:p>
          <a:p>
            <a:r>
              <a:rPr lang="en-US" dirty="0"/>
              <a:t>Events</a:t>
            </a:r>
          </a:p>
          <a:p>
            <a:pPr lvl="1"/>
            <a:r>
              <a:rPr lang="en-US" dirty="0"/>
              <a:t>Row level events</a:t>
            </a:r>
          </a:p>
          <a:p>
            <a:pPr lvl="1"/>
            <a:r>
              <a:rPr lang="en-US" dirty="0" err="1"/>
              <a:t>EditCompletedEvent</a:t>
            </a:r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48896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Row Events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to </a:t>
            </a:r>
          </a:p>
          <a:p>
            <a:pPr lvl="1"/>
            <a:r>
              <a:rPr lang="en-US" dirty="0"/>
              <a:t>Make changes to </a:t>
            </a:r>
            <a:r>
              <a:rPr lang="en-US" i="1" dirty="0"/>
              <a:t>the</a:t>
            </a:r>
            <a:r>
              <a:rPr lang="en-US" dirty="0"/>
              <a:t> row being edited (passed in the event argument)</a:t>
            </a:r>
          </a:p>
          <a:p>
            <a:pPr lvl="2"/>
            <a:r>
              <a:rPr lang="en-US" dirty="0"/>
              <a:t>Changes to the row become part of the on-going transaction</a:t>
            </a:r>
          </a:p>
          <a:p>
            <a:pPr lvl="1"/>
            <a:r>
              <a:rPr lang="en-US" dirty="0"/>
              <a:t>Validate row attributes that have been changed</a:t>
            </a:r>
          </a:p>
          <a:p>
            <a:pPr lvl="1"/>
            <a:r>
              <a:rPr lang="en-US" dirty="0"/>
              <a:t>Cancel row transactions (e.g. those that fail validation)</a:t>
            </a:r>
          </a:p>
          <a:p>
            <a:pPr lvl="1"/>
            <a:r>
              <a:rPr lang="en-US" dirty="0"/>
              <a:t>Log edits</a:t>
            </a:r>
          </a:p>
          <a:p>
            <a:pPr lvl="2"/>
            <a:r>
              <a:rPr lang="en-US" dirty="0"/>
              <a:t>Changes to other tables must use </a:t>
            </a:r>
            <a:r>
              <a:rPr lang="en-US" dirty="0" err="1"/>
              <a:t>Core.Data</a:t>
            </a:r>
            <a:r>
              <a:rPr lang="en-US" dirty="0"/>
              <a:t> API within row events</a:t>
            </a:r>
          </a:p>
          <a:p>
            <a:pPr lvl="2"/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362713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Row Events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sz="2000" dirty="0"/>
              <a:t>Use the </a:t>
            </a:r>
            <a:r>
              <a:rPr lang="en-US" sz="2000" dirty="0" err="1"/>
              <a:t>RowChangedEventArgs</a:t>
            </a:r>
            <a:r>
              <a:rPr lang="en-US" sz="2000" dirty="0"/>
              <a:t> parameter to:</a:t>
            </a:r>
          </a:p>
          <a:p>
            <a:pPr lvl="2"/>
            <a:r>
              <a:rPr lang="en-US" dirty="0"/>
              <a:t>Access the Row being edited</a:t>
            </a:r>
          </a:p>
          <a:p>
            <a:pPr lvl="2"/>
            <a:r>
              <a:rPr lang="en-US" dirty="0" err="1"/>
              <a:t>EditType</a:t>
            </a:r>
            <a:r>
              <a:rPr lang="en-US" dirty="0"/>
              <a:t> (Create, Change, Delete)</a:t>
            </a:r>
          </a:p>
          <a:p>
            <a:pPr lvl="2"/>
            <a:r>
              <a:rPr lang="en-US" dirty="0"/>
              <a:t>Call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</a:rPr>
              <a:t>CancelEdit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/>
              <a:t>on the </a:t>
            </a:r>
            <a:r>
              <a:rPr lang="en-US" dirty="0" err="1">
                <a:latin typeface="Consolas" panose="020B0609020204030204" pitchFamily="49" charset="0"/>
              </a:rPr>
              <a:t>RowChangedEventsArgs</a:t>
            </a:r>
            <a:r>
              <a:rPr lang="en-US" dirty="0"/>
              <a:t> to abort the transaction</a:t>
            </a:r>
          </a:p>
          <a:p>
            <a:pPr lvl="2"/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268412" y="3767009"/>
            <a:ext cx="8632825" cy="2173352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sealed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RowChangedEventArgs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Guid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CancelEdit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+ overloads...</a:t>
            </a:r>
            <a:r>
              <a:rPr lang="en-US" sz="1600" dirty="0"/>
              <a:t>/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CancelEdit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errorMessage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253816079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Row Events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/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BFD95D-5A19-47BC-9402-5D3C53B772A1}"/>
              </a:ext>
            </a:extLst>
          </p:cNvPr>
          <p:cNvSpPr txBox="1"/>
          <p:nvPr/>
        </p:nvSpPr>
        <p:spPr>
          <a:xfrm>
            <a:off x="682626" y="1734581"/>
            <a:ext cx="10595448" cy="295171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RowChangedEvent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//Validate any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change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“police district”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rc.Row.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HasValueChanged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rc.Row.FindField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“POLICE_DISTRICT"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ValidateDistrict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rc.Row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“POLICE_DISTRICT"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]))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//Cancel edits with invalid “police district” values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rc.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CancelEdit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$"Police district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rc.Row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“POLICE_DISTRICT"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 is invalid"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crimes_fc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b="1" dirty="0"/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 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76309796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Row Events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Note:</a:t>
            </a:r>
          </a:p>
          <a:p>
            <a:pPr lvl="1"/>
            <a:r>
              <a:rPr lang="en-US" sz="2000" dirty="0"/>
              <a:t>If you wish to edit a separate table in the event callback (</a:t>
            </a:r>
            <a:r>
              <a:rPr lang="en-US" sz="2000" dirty="0" err="1"/>
              <a:t>eg</a:t>
            </a:r>
            <a:r>
              <a:rPr lang="en-US" sz="2000" dirty="0"/>
              <a:t> for audit trial) you </a:t>
            </a:r>
            <a:r>
              <a:rPr lang="en-US" sz="2000" u="sng" dirty="0"/>
              <a:t>cannot</a:t>
            </a:r>
            <a:r>
              <a:rPr lang="en-US" sz="2000" dirty="0"/>
              <a:t> use an edit operation.</a:t>
            </a:r>
          </a:p>
          <a:p>
            <a:pPr lvl="2"/>
            <a:r>
              <a:rPr lang="en-US" sz="1800" dirty="0"/>
              <a:t>Use the </a:t>
            </a:r>
            <a:r>
              <a:rPr lang="en-US" sz="1800" dirty="0" err="1"/>
              <a:t>ArcGIS.Core.Data</a:t>
            </a:r>
            <a:r>
              <a:rPr lang="en-US" sz="1800" dirty="0"/>
              <a:t> API. </a:t>
            </a:r>
          </a:p>
          <a:p>
            <a:pPr lvl="2"/>
            <a:endParaRPr lang="en-US" sz="1800" dirty="0"/>
          </a:p>
          <a:p>
            <a:pPr marL="1042416" lvl="3" indent="0">
              <a:buNone/>
            </a:pPr>
            <a:r>
              <a:rPr lang="en-US" sz="2000" dirty="0" err="1">
                <a:latin typeface="Consolas" panose="020B0609020204030204" pitchFamily="49" charset="0"/>
              </a:rPr>
              <a:t>var</a:t>
            </a:r>
            <a:r>
              <a:rPr lang="en-US" sz="2000" dirty="0">
                <a:latin typeface="Consolas" panose="020B0609020204030204" pitchFamily="49" charset="0"/>
              </a:rPr>
              <a:t> </a:t>
            </a:r>
            <a:r>
              <a:rPr lang="en-US" sz="2000" dirty="0" err="1">
                <a:latin typeface="Consolas" panose="020B0609020204030204" pitchFamily="49" charset="0"/>
              </a:rPr>
              <a:t>rowBuffer</a:t>
            </a:r>
            <a:r>
              <a:rPr lang="en-US" sz="2000" dirty="0">
                <a:latin typeface="Consolas" panose="020B0609020204030204" pitchFamily="49" charset="0"/>
              </a:rPr>
              <a:t> = </a:t>
            </a:r>
            <a:r>
              <a:rPr lang="en-US" sz="2000" dirty="0" err="1">
                <a:latin typeface="Consolas" panose="020B0609020204030204" pitchFamily="49" charset="0"/>
              </a:rPr>
              <a:t>history_table.CreateRowBuffer</a:t>
            </a:r>
            <a:r>
              <a:rPr lang="en-US" sz="2000" dirty="0">
                <a:latin typeface="Consolas" panose="020B0609020204030204" pitchFamily="49" charset="0"/>
              </a:rPr>
              <a:t>();</a:t>
            </a:r>
          </a:p>
          <a:p>
            <a:pPr marL="1042416" lvl="3" indent="0">
              <a:buNone/>
            </a:pPr>
            <a:r>
              <a:rPr lang="en-US" sz="2000" dirty="0" err="1">
                <a:latin typeface="Consolas" panose="020B0609020204030204" pitchFamily="49" charset="0"/>
              </a:rPr>
              <a:t>rowBuffer</a:t>
            </a:r>
            <a:r>
              <a:rPr lang="en-US" sz="2000" dirty="0">
                <a:latin typeface="Consolas" panose="020B0609020204030204" pitchFamily="49" charset="0"/>
              </a:rPr>
              <a:t>[“DESCRIPTION”] = “Edit description here”;</a:t>
            </a:r>
          </a:p>
          <a:p>
            <a:pPr marL="1042416" lvl="3" indent="0">
              <a:buNone/>
            </a:pPr>
            <a:r>
              <a:rPr lang="en-US" sz="2000" dirty="0" err="1">
                <a:latin typeface="Consolas" panose="020B0609020204030204" pitchFamily="49" charset="0"/>
              </a:rPr>
              <a:t>history_table.CreateRow</a:t>
            </a:r>
            <a:r>
              <a:rPr lang="en-US" sz="2000" dirty="0">
                <a:latin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</a:rPr>
              <a:t>rowBuffer</a:t>
            </a:r>
            <a:r>
              <a:rPr lang="en-US" sz="2000" dirty="0">
                <a:latin typeface="Consolas" panose="020B0609020204030204" pitchFamily="49" charset="0"/>
              </a:rPr>
              <a:t>)</a:t>
            </a:r>
          </a:p>
          <a:p>
            <a:pPr marL="1042416" lvl="3" indent="0">
              <a:buNone/>
            </a:pPr>
            <a:endParaRPr lang="en-US" dirty="0"/>
          </a:p>
          <a:p>
            <a:pPr lvl="1"/>
            <a:r>
              <a:rPr lang="en-US" dirty="0"/>
              <a:t>Other:</a:t>
            </a:r>
          </a:p>
          <a:p>
            <a:pPr lvl="2"/>
            <a:r>
              <a:rPr lang="en-US" sz="1800" dirty="0" err="1"/>
              <a:t>RowEvent</a:t>
            </a:r>
            <a:r>
              <a:rPr lang="en-US" sz="1800" dirty="0"/>
              <a:t> callbacks are called on the </a:t>
            </a:r>
            <a:r>
              <a:rPr lang="en-US" sz="1800" dirty="0" err="1"/>
              <a:t>QueuedTask</a:t>
            </a:r>
            <a:r>
              <a:rPr lang="en-US" sz="1800" dirty="0"/>
              <a:t> thread. </a:t>
            </a:r>
          </a:p>
          <a:p>
            <a:pPr lvl="2"/>
            <a:r>
              <a:rPr lang="en-US" sz="1800" dirty="0"/>
              <a:t>You do NOT need to wrap code in a </a:t>
            </a:r>
            <a:r>
              <a:rPr lang="en-US" sz="1800" dirty="0" err="1"/>
              <a:t>QueuedTask</a:t>
            </a:r>
            <a:r>
              <a:rPr lang="en-US" sz="1800" dirty="0"/>
              <a:t> within your row event callback</a:t>
            </a:r>
          </a:p>
          <a:p>
            <a:pPr lvl="3"/>
            <a:r>
              <a:rPr lang="en-US" sz="1800" dirty="0"/>
              <a:t>It is redundant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971783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Demo – Row events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252365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EditCompletedEvent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Fired </a:t>
            </a:r>
            <a:r>
              <a:rPr lang="en-US" i="1" dirty="0"/>
              <a:t>after </a:t>
            </a:r>
            <a:r>
              <a:rPr lang="en-US" dirty="0"/>
              <a:t>the transaction completes</a:t>
            </a:r>
          </a:p>
          <a:p>
            <a:endParaRPr lang="en-US" dirty="0"/>
          </a:p>
          <a:p>
            <a:r>
              <a:rPr lang="en-US" dirty="0"/>
              <a:t>Global event – once you subscribe, you receive it for all transactions on all datasets in the Pro session:</a:t>
            </a:r>
          </a:p>
          <a:p>
            <a:pPr lvl="1"/>
            <a:r>
              <a:rPr lang="en-US" dirty="0" err="1"/>
              <a:t>EditOperations</a:t>
            </a:r>
            <a:r>
              <a:rPr lang="en-US" dirty="0"/>
              <a:t>, Save edits, Cancel edits, Undo, Redo</a:t>
            </a:r>
          </a:p>
          <a:p>
            <a:endParaRPr lang="en-US" dirty="0"/>
          </a:p>
          <a:p>
            <a:r>
              <a:rPr lang="en-US" dirty="0"/>
              <a:t>Check the passed-in </a:t>
            </a:r>
            <a:r>
              <a:rPr lang="en-US" dirty="0" err="1"/>
              <a:t>EditCompletedEventArgs</a:t>
            </a:r>
            <a:r>
              <a:rPr lang="en-US" dirty="0"/>
              <a:t>  and its…:</a:t>
            </a:r>
          </a:p>
          <a:p>
            <a:pPr lvl="1"/>
            <a:r>
              <a:rPr lang="en-US" dirty="0"/>
              <a:t>public </a:t>
            </a:r>
            <a:r>
              <a:rPr lang="en-US" dirty="0" err="1"/>
              <a:t>IReadOnlyDictionary</a:t>
            </a:r>
            <a:r>
              <a:rPr lang="en-US" dirty="0"/>
              <a:t>&lt;</a:t>
            </a:r>
            <a:r>
              <a:rPr lang="en-US" dirty="0" err="1"/>
              <a:t>MapMember</a:t>
            </a:r>
            <a:r>
              <a:rPr lang="en-US" dirty="0"/>
              <a:t>, </a:t>
            </a:r>
            <a:r>
              <a:rPr lang="en-US" dirty="0" err="1"/>
              <a:t>IReadOnlyCollection</a:t>
            </a:r>
            <a:r>
              <a:rPr lang="en-US" dirty="0"/>
              <a:t>&lt;long&gt;&gt; </a:t>
            </a:r>
            <a:r>
              <a:rPr lang="en-US" sz="2000" dirty="0">
                <a:solidFill>
                  <a:schemeClr val="tx2"/>
                </a:solidFill>
              </a:rPr>
              <a:t>Creates,</a:t>
            </a:r>
            <a:endParaRPr lang="en-US" dirty="0">
              <a:solidFill>
                <a:schemeClr val="tx2"/>
              </a:solidFill>
            </a:endParaRPr>
          </a:p>
          <a:p>
            <a:pPr lvl="1"/>
            <a:r>
              <a:rPr lang="en-US" dirty="0"/>
              <a:t>public </a:t>
            </a:r>
            <a:r>
              <a:rPr lang="en-US" dirty="0" err="1"/>
              <a:t>IReadOnlyDictionary</a:t>
            </a:r>
            <a:r>
              <a:rPr lang="en-US" dirty="0"/>
              <a:t>&lt;</a:t>
            </a:r>
            <a:r>
              <a:rPr lang="en-US" dirty="0" err="1"/>
              <a:t>MapMember</a:t>
            </a:r>
            <a:r>
              <a:rPr lang="en-US" dirty="0"/>
              <a:t>, </a:t>
            </a:r>
            <a:r>
              <a:rPr lang="en-US" dirty="0" err="1"/>
              <a:t>IReadOnlyCollection</a:t>
            </a:r>
            <a:r>
              <a:rPr lang="en-US" dirty="0"/>
              <a:t>&lt;long&gt;&gt; </a:t>
            </a:r>
            <a:r>
              <a:rPr lang="en-US" sz="2000" dirty="0">
                <a:solidFill>
                  <a:schemeClr val="tx2"/>
                </a:solidFill>
              </a:rPr>
              <a:t>Modifies </a:t>
            </a:r>
            <a:r>
              <a:rPr lang="en-US" sz="2000" dirty="0"/>
              <a:t>and</a:t>
            </a:r>
          </a:p>
          <a:p>
            <a:pPr lvl="1"/>
            <a:r>
              <a:rPr lang="en-US" dirty="0"/>
              <a:t>public </a:t>
            </a:r>
            <a:r>
              <a:rPr lang="en-US" dirty="0" err="1"/>
              <a:t>IReadOnlyDictionary</a:t>
            </a:r>
            <a:r>
              <a:rPr lang="en-US" dirty="0"/>
              <a:t>&lt;</a:t>
            </a:r>
            <a:r>
              <a:rPr lang="en-US" dirty="0" err="1"/>
              <a:t>MapMember</a:t>
            </a:r>
            <a:r>
              <a:rPr lang="en-US" dirty="0"/>
              <a:t>, </a:t>
            </a:r>
            <a:r>
              <a:rPr lang="en-US" dirty="0" err="1"/>
              <a:t>IReadOnlyCollection</a:t>
            </a:r>
            <a:r>
              <a:rPr lang="en-US" dirty="0"/>
              <a:t>&lt;long&gt;&gt; </a:t>
            </a:r>
            <a:r>
              <a:rPr lang="en-US" sz="2000" dirty="0">
                <a:solidFill>
                  <a:schemeClr val="tx2"/>
                </a:solidFill>
              </a:rPr>
              <a:t>Deletes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…</a:t>
            </a:r>
            <a:r>
              <a:rPr lang="en-US" sz="2000" dirty="0"/>
              <a:t>to determine the editing activity for the given operation, save, undo, etc. that triggered the event</a:t>
            </a:r>
            <a:r>
              <a:rPr lang="en-US" dirty="0"/>
              <a:t>.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104006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EditCompletedEvent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621792" lvl="2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159" y="1584747"/>
            <a:ext cx="11095682" cy="49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57072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EditOperations</a:t>
            </a:r>
            <a:r>
              <a:rPr lang="en-US" dirty="0"/>
              <a:t> are the preferred editing API for Pro</a:t>
            </a:r>
          </a:p>
          <a:p>
            <a:pPr lvl="1"/>
            <a:r>
              <a:rPr lang="en-US" dirty="0"/>
              <a:t>Coarse-grained methods that can be combined into a single transaction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ChainedOperations</a:t>
            </a:r>
            <a:r>
              <a:rPr lang="en-US" dirty="0"/>
              <a:t> when one operation is dependent on another</a:t>
            </a:r>
          </a:p>
          <a:p>
            <a:pPr lvl="1"/>
            <a:r>
              <a:rPr lang="en-US" dirty="0"/>
              <a:t>Use Callback in special scenarios only</a:t>
            </a:r>
          </a:p>
          <a:p>
            <a:pPr lvl="1"/>
            <a:endParaRPr lang="en-US" dirty="0"/>
          </a:p>
          <a:p>
            <a:r>
              <a:rPr lang="en-US" dirty="0"/>
              <a:t>Dataset compatibility and </a:t>
            </a:r>
            <a:r>
              <a:rPr lang="en-US" dirty="0" err="1"/>
              <a:t>EditOperationType</a:t>
            </a:r>
            <a:r>
              <a:rPr lang="en-US" dirty="0"/>
              <a:t> implications</a:t>
            </a:r>
          </a:p>
          <a:p>
            <a:pPr lvl="1"/>
            <a:r>
              <a:rPr lang="en-US" dirty="0"/>
              <a:t>Explicitly set for consistent undo/redo, save/discard behavior</a:t>
            </a:r>
          </a:p>
          <a:p>
            <a:pPr lvl="1"/>
            <a:endParaRPr lang="en-US" dirty="0"/>
          </a:p>
          <a:p>
            <a:r>
              <a:rPr lang="en-US" dirty="0"/>
              <a:t>Row events for validation, cancel edit, logging, etc.</a:t>
            </a:r>
          </a:p>
          <a:p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945979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ackground"/>
          <p:cNvGrpSpPr/>
          <p:nvPr/>
        </p:nvGrpSpPr>
        <p:grpSpPr>
          <a:xfrm>
            <a:off x="-75448" y="0"/>
            <a:ext cx="12284598" cy="6874121"/>
            <a:chOff x="-75448" y="0"/>
            <a:chExt cx="12284598" cy="6874121"/>
          </a:xfrm>
        </p:grpSpPr>
        <p:sp>
          <p:nvSpPr>
            <p:cNvPr id="48" name="Rectangle 47"/>
            <p:cNvSpPr/>
            <p:nvPr/>
          </p:nvSpPr>
          <p:spPr bwMode="auto">
            <a:xfrm>
              <a:off x="0" y="0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1" name="shading (bottom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75448" y="1752324"/>
              <a:ext cx="12284598" cy="5121797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8" name="Phones (Group)">
            <a:extLst>
              <a:ext uri="{FF2B5EF4-FFF2-40B4-BE49-F238E27FC236}">
                <a16:creationId xmlns:a16="http://schemas.microsoft.com/office/drawing/2014/main" id="{79566F2D-A24A-D145-99C5-2BF18C678389}"/>
              </a:ext>
            </a:extLst>
          </p:cNvPr>
          <p:cNvGrpSpPr/>
          <p:nvPr/>
        </p:nvGrpSpPr>
        <p:grpSpPr>
          <a:xfrm>
            <a:off x="914400" y="1102836"/>
            <a:ext cx="10363200" cy="5299151"/>
            <a:chOff x="914400" y="1102836"/>
            <a:chExt cx="10363200" cy="5299151"/>
          </a:xfrm>
        </p:grpSpPr>
        <p:sp>
          <p:nvSpPr>
            <p:cNvPr id="10" name="Right Arrow 38">
              <a:extLst>
                <a:ext uri="{FF2B5EF4-FFF2-40B4-BE49-F238E27FC236}">
                  <a16:creationId xmlns:a16="http://schemas.microsoft.com/office/drawing/2014/main" id="{DA2B18AC-A817-BC4B-8B3C-402DB388C6C1}"/>
                </a:ext>
              </a:extLst>
            </p:cNvPr>
            <p:cNvSpPr/>
            <p:nvPr/>
          </p:nvSpPr>
          <p:spPr bwMode="auto">
            <a:xfrm>
              <a:off x="5748325" y="3368299"/>
              <a:ext cx="592556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alpha val="70000"/>
                  </a:schemeClr>
                </a:gs>
                <a:gs pos="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7F7E134-2A71-954A-9FFD-318E02246448}"/>
                </a:ext>
              </a:extLst>
            </p:cNvPr>
            <p:cNvCxnSpPr/>
            <p:nvPr/>
          </p:nvCxnSpPr>
          <p:spPr bwMode="auto">
            <a:xfrm>
              <a:off x="6089630" y="1164356"/>
              <a:ext cx="0" cy="2130026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55000">
                    <a:schemeClr val="bg2">
                      <a:lumMod val="40000"/>
                      <a:lumOff val="60000"/>
                      <a:alpha val="2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AB799C4-FF1B-2C4F-91C2-41AAEEC8D5D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089630" y="3868638"/>
              <a:ext cx="0" cy="2533349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70000">
                    <a:schemeClr val="bg2">
                      <a:lumMod val="40000"/>
                      <a:lumOff val="60000"/>
                      <a:alpha val="4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Right Arrow 38">
              <a:extLst>
                <a:ext uri="{FF2B5EF4-FFF2-40B4-BE49-F238E27FC236}">
                  <a16:creationId xmlns:a16="http://schemas.microsoft.com/office/drawing/2014/main" id="{13997CFF-AEDC-D640-A2D3-BE3AA50E9AE2}"/>
                </a:ext>
              </a:extLst>
            </p:cNvPr>
            <p:cNvSpPr/>
            <p:nvPr/>
          </p:nvSpPr>
          <p:spPr bwMode="auto">
            <a:xfrm>
              <a:off x="8576755" y="3868638"/>
              <a:ext cx="527652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alpha val="69000"/>
                  </a:schemeClr>
                </a:gs>
                <a:gs pos="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01B99BE-E34E-1848-8A0B-013C9F233D74}"/>
                </a:ext>
              </a:extLst>
            </p:cNvPr>
            <p:cNvCxnSpPr/>
            <p:nvPr/>
          </p:nvCxnSpPr>
          <p:spPr bwMode="auto">
            <a:xfrm>
              <a:off x="8842937" y="1164356"/>
              <a:ext cx="0" cy="2658399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55000">
                    <a:schemeClr val="bg2">
                      <a:lumMod val="40000"/>
                      <a:lumOff val="60000"/>
                      <a:alpha val="2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71BD325-4439-5A42-81D7-FC0FE2E3A35A}"/>
                </a:ext>
              </a:extLst>
            </p:cNvPr>
            <p:cNvCxnSpPr/>
            <p:nvPr/>
          </p:nvCxnSpPr>
          <p:spPr bwMode="auto">
            <a:xfrm flipV="1">
              <a:off x="8842937" y="4362045"/>
              <a:ext cx="0" cy="2039942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70000">
                    <a:schemeClr val="bg2">
                      <a:lumMod val="40000"/>
                      <a:lumOff val="60000"/>
                      <a:alpha val="4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3C59AC9-6049-3E4E-BF89-D32E93D695A0}"/>
                </a:ext>
              </a:extLst>
            </p:cNvPr>
            <p:cNvGrpSpPr/>
            <p:nvPr/>
          </p:nvGrpSpPr>
          <p:grpSpPr>
            <a:xfrm>
              <a:off x="914400" y="1867527"/>
              <a:ext cx="2114157" cy="4301453"/>
              <a:chOff x="695561" y="1867527"/>
              <a:chExt cx="2114157" cy="4301453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7F7048AA-17AD-3442-80BD-5B0A311B7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561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70B1600-F2A7-EE4A-9DC2-684410439A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3636" r="315" b="730"/>
              <a:stretch/>
            </p:blipFill>
            <p:spPr>
              <a:xfrm>
                <a:off x="816123" y="2304760"/>
                <a:ext cx="1875488" cy="3333133"/>
              </a:xfrm>
              <a:prstGeom prst="rect">
                <a:avLst/>
              </a:prstGeom>
            </p:spPr>
          </p:pic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C48A495-9A21-5A44-93D2-ECA91A5D5D6C}"/>
                </a:ext>
              </a:extLst>
            </p:cNvPr>
            <p:cNvGrpSpPr/>
            <p:nvPr/>
          </p:nvGrpSpPr>
          <p:grpSpPr>
            <a:xfrm>
              <a:off x="9163443" y="1861088"/>
              <a:ext cx="2114157" cy="4301453"/>
              <a:chOff x="9390456" y="1861088"/>
              <a:chExt cx="2114157" cy="4301453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596212FC-B7D1-DF4E-8773-1C5311E6C0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90456" y="1861088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348FF7A8-304A-0A4C-93B0-E1C588A322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t="3174"/>
              <a:stretch/>
            </p:blipFill>
            <p:spPr>
              <a:xfrm>
                <a:off x="9497915" y="2298409"/>
                <a:ext cx="1929370" cy="3329723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41D0262-5458-284B-96B4-9CBC8A6AF306}"/>
                </a:ext>
              </a:extLst>
            </p:cNvPr>
            <p:cNvGrpSpPr/>
            <p:nvPr/>
          </p:nvGrpSpPr>
          <p:grpSpPr>
            <a:xfrm>
              <a:off x="3664081" y="1867527"/>
              <a:ext cx="2114157" cy="4301453"/>
              <a:chOff x="3593859" y="1867527"/>
              <a:chExt cx="2114157" cy="4301453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C432BDC-41FB-1444-8182-9F9B32F95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859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C4DC768-9513-4144-B87A-7293ABC06C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-1" t="3635" r="364" b="2192"/>
              <a:stretch/>
            </p:blipFill>
            <p:spPr>
              <a:xfrm>
                <a:off x="3708059" y="2304759"/>
                <a:ext cx="1881926" cy="316382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D7370480-E1A6-DE47-AAE5-C3C0D64450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93938" b="-4340"/>
              <a:stretch/>
            </p:blipFill>
            <p:spPr>
              <a:xfrm>
                <a:off x="3705023" y="5296418"/>
                <a:ext cx="1884962" cy="348732"/>
              </a:xfrm>
              <a:prstGeom prst="rect">
                <a:avLst/>
              </a:prstGeom>
              <a:solidFill>
                <a:srgbClr val="2F2F2F"/>
              </a:solidFill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0ACD500-B5FF-5343-A5DE-0C5D7A65351B}"/>
                </a:ext>
              </a:extLst>
            </p:cNvPr>
            <p:cNvGrpSpPr/>
            <p:nvPr/>
          </p:nvGrpSpPr>
          <p:grpSpPr>
            <a:xfrm>
              <a:off x="6413762" y="1861088"/>
              <a:ext cx="2114157" cy="4301453"/>
              <a:chOff x="6492157" y="1861088"/>
              <a:chExt cx="2114157" cy="430145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448641F-600A-0C47-B24A-60A58E4D5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92157" y="1861088"/>
                <a:ext cx="2114157" cy="4301453"/>
              </a:xfrm>
              <a:prstGeom prst="rect">
                <a:avLst/>
              </a:prstGeom>
            </p:spPr>
          </p:pic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7C4F051-4CD5-E545-A783-0AFD660A577B}"/>
                  </a:ext>
                </a:extLst>
              </p:cNvPr>
              <p:cNvGrpSpPr/>
              <p:nvPr/>
            </p:nvGrpSpPr>
            <p:grpSpPr>
              <a:xfrm>
                <a:off x="6607172" y="2298409"/>
                <a:ext cx="1885382" cy="3329723"/>
                <a:chOff x="6607172" y="2305666"/>
                <a:chExt cx="1885382" cy="3329723"/>
              </a:xfrm>
            </p:grpSpPr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CB57114-21E1-4146-ACB4-8F084ED269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t="22790"/>
                <a:stretch/>
              </p:blipFill>
              <p:spPr>
                <a:xfrm>
                  <a:off x="6607172" y="3079751"/>
                  <a:ext cx="1885382" cy="2555638"/>
                </a:xfrm>
                <a:prstGeom prst="rect">
                  <a:avLst/>
                </a:prstGeom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C76938D7-AF1B-6F4A-9252-14B952D7D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t="3990" b="72125"/>
                <a:stretch/>
              </p:blipFill>
              <p:spPr>
                <a:xfrm>
                  <a:off x="6607172" y="2305666"/>
                  <a:ext cx="1885382" cy="79057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B63948C-0CA6-BF47-9890-F5580ADA5488}"/>
                </a:ext>
              </a:extLst>
            </p:cNvPr>
            <p:cNvGrpSpPr/>
            <p:nvPr/>
          </p:nvGrpSpPr>
          <p:grpSpPr>
            <a:xfrm>
              <a:off x="8269766" y="3795685"/>
              <a:ext cx="222769" cy="1809171"/>
              <a:chOff x="8333459" y="3810199"/>
              <a:chExt cx="269551" cy="1809171"/>
            </a:xfrm>
          </p:grpSpPr>
          <p:sp>
            <p:nvSpPr>
              <p:cNvPr id="29" name="Right Arrow 32">
                <a:extLst>
                  <a:ext uri="{FF2B5EF4-FFF2-40B4-BE49-F238E27FC236}">
                    <a16:creationId xmlns:a16="http://schemas.microsoft.com/office/drawing/2014/main" id="{97D09ECB-6EED-6140-A595-25284BE837E9}"/>
                  </a:ext>
                </a:extLst>
              </p:cNvPr>
              <p:cNvSpPr/>
              <p:nvPr/>
            </p:nvSpPr>
            <p:spPr bwMode="auto">
              <a:xfrm rot="5400000">
                <a:off x="8240228" y="5256587"/>
                <a:ext cx="462892" cy="262673"/>
              </a:xfrm>
              <a:prstGeom prst="rightArrow">
                <a:avLst/>
              </a:prstGeom>
              <a:gradFill flip="none" rotWithShape="1">
                <a:gsLst>
                  <a:gs pos="100000">
                    <a:schemeClr val="accent5"/>
                  </a:gs>
                  <a:gs pos="0">
                    <a:schemeClr val="accent5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0" name="Right Arrow 31">
                <a:extLst>
                  <a:ext uri="{FF2B5EF4-FFF2-40B4-BE49-F238E27FC236}">
                    <a16:creationId xmlns:a16="http://schemas.microsoft.com/office/drawing/2014/main" id="{BE4D3E93-4F89-FE48-9319-4ABFAE759E38}"/>
                  </a:ext>
                </a:extLst>
              </p:cNvPr>
              <p:cNvSpPr/>
              <p:nvPr/>
            </p:nvSpPr>
            <p:spPr bwMode="auto">
              <a:xfrm rot="5400000">
                <a:off x="7914560" y="4230709"/>
                <a:ext cx="1103693" cy="262673"/>
              </a:xfrm>
              <a:prstGeom prst="rightArrow">
                <a:avLst/>
              </a:prstGeom>
              <a:gradFill flip="none" rotWithShape="1">
                <a:gsLst>
                  <a:gs pos="100000">
                    <a:schemeClr val="accent5"/>
                  </a:gs>
                  <a:gs pos="0">
                    <a:schemeClr val="accent5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1" name="Right Arrow 30">
                <a:extLst>
                  <a:ext uri="{FF2B5EF4-FFF2-40B4-BE49-F238E27FC236}">
                    <a16:creationId xmlns:a16="http://schemas.microsoft.com/office/drawing/2014/main" id="{E41B2547-AADD-C64B-91DC-2D99E3685287}"/>
                  </a:ext>
                </a:extLst>
              </p:cNvPr>
              <p:cNvSpPr/>
              <p:nvPr/>
            </p:nvSpPr>
            <p:spPr bwMode="auto">
              <a:xfrm rot="5400000">
                <a:off x="8227571" y="4878528"/>
                <a:ext cx="474449" cy="262673"/>
              </a:xfrm>
              <a:prstGeom prst="rightArrow">
                <a:avLst/>
              </a:prstGeom>
              <a:gradFill flip="none" rotWithShape="1">
                <a:gsLst>
                  <a:gs pos="100000">
                    <a:schemeClr val="accent5"/>
                  </a:gs>
                  <a:gs pos="0">
                    <a:schemeClr val="accent5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59FBDB2-7DAB-3B42-B7F2-B40CA5BA4552}"/>
                </a:ext>
              </a:extLst>
            </p:cNvPr>
            <p:cNvCxnSpPr/>
            <p:nvPr/>
          </p:nvCxnSpPr>
          <p:spPr bwMode="auto">
            <a:xfrm flipH="1">
              <a:off x="3302220" y="1102836"/>
              <a:ext cx="27731" cy="2719919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70000">
                    <a:schemeClr val="bg2">
                      <a:lumMod val="40000"/>
                      <a:lumOff val="60000"/>
                      <a:alpha val="4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2CBA1B2-A670-A143-837B-05E08B7C9A2F}"/>
                </a:ext>
              </a:extLst>
            </p:cNvPr>
            <p:cNvCxnSpPr/>
            <p:nvPr/>
          </p:nvCxnSpPr>
          <p:spPr bwMode="auto">
            <a:xfrm flipV="1">
              <a:off x="3302220" y="4362045"/>
              <a:ext cx="0" cy="2039942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70000">
                    <a:schemeClr val="bg2">
                      <a:lumMod val="40000"/>
                      <a:lumOff val="60000"/>
                      <a:alpha val="4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8" name="Right Arrow 38">
              <a:extLst>
                <a:ext uri="{FF2B5EF4-FFF2-40B4-BE49-F238E27FC236}">
                  <a16:creationId xmlns:a16="http://schemas.microsoft.com/office/drawing/2014/main" id="{43D5364E-6DA5-C74D-91C2-92AB60DC2154}"/>
                </a:ext>
              </a:extLst>
            </p:cNvPr>
            <p:cNvSpPr/>
            <p:nvPr/>
          </p:nvSpPr>
          <p:spPr bwMode="auto">
            <a:xfrm>
              <a:off x="3017908" y="3868638"/>
              <a:ext cx="528065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alpha val="70000"/>
                  </a:schemeClr>
                </a:gs>
                <a:gs pos="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7" name="Subtitle 4">
            <a:extLst>
              <a:ext uri="{FF2B5EF4-FFF2-40B4-BE49-F238E27FC236}">
                <a16:creationId xmlns:a16="http://schemas.microsoft.com/office/drawing/2014/main" id="{E2E142E2-0724-1D42-9FA8-CD4E280B3A09}"/>
              </a:ext>
            </a:extLst>
          </p:cNvPr>
          <p:cNvSpPr/>
          <p:nvPr/>
        </p:nvSpPr>
        <p:spPr>
          <a:xfrm>
            <a:off x="9157956" y="1174450"/>
            <a:ext cx="2119644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Complete answers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and select “Submit”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48CFDF8A-F962-5240-A8C1-998E8A371356}"/>
              </a:ext>
            </a:extLst>
          </p:cNvPr>
          <p:cNvSpPr/>
          <p:nvPr/>
        </p:nvSpPr>
        <p:spPr>
          <a:xfrm>
            <a:off x="6356101" y="1174450"/>
            <a:ext cx="2229478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Scroll down to find the feedback section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035B80E9-92E2-8E40-8EAB-2EF48B566F49}"/>
              </a:ext>
            </a:extLst>
          </p:cNvPr>
          <p:cNvSpPr/>
          <p:nvPr/>
        </p:nvSpPr>
        <p:spPr>
          <a:xfrm>
            <a:off x="3354781" y="1174450"/>
            <a:ext cx="2728476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Select the session </a:t>
            </a:r>
            <a:b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 attended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id="{C447AE66-B55C-784D-A71E-284ADF839B58}"/>
              </a:ext>
            </a:extLst>
          </p:cNvPr>
          <p:cNvSpPr/>
          <p:nvPr/>
        </p:nvSpPr>
        <p:spPr>
          <a:xfrm>
            <a:off x="784752" y="1174450"/>
            <a:ext cx="2367468" cy="53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Download the Esri Events app and find your event</a:t>
            </a:r>
          </a:p>
        </p:txBody>
      </p:sp>
      <p:sp>
        <p:nvSpPr>
          <p:cNvPr id="43" name="Title ">
            <a:extLst>
              <a:ext uri="{FF2B5EF4-FFF2-40B4-BE49-F238E27FC236}">
                <a16:creationId xmlns:a16="http://schemas.microsoft.com/office/drawing/2014/main" id="{2EEA1DE7-2126-554A-B142-27798306074E}"/>
              </a:ext>
            </a:extLst>
          </p:cNvPr>
          <p:cNvSpPr txBox="1">
            <a:spLocks/>
          </p:cNvSpPr>
          <p:nvPr/>
        </p:nvSpPr>
        <p:spPr>
          <a:xfrm>
            <a:off x="685800" y="448068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800" b="0" dirty="0">
                <a:solidFill>
                  <a:prstClr val="white"/>
                </a:solidFill>
              </a:rPr>
              <a:t>Please Take Our Survey on the App</a:t>
            </a:r>
            <a:endParaRPr 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3800267187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CD77207-67ED-704D-9994-33F5B880A57E}"/>
              </a:ext>
            </a:extLst>
          </p:cNvPr>
          <p:cNvGrpSpPr/>
          <p:nvPr/>
        </p:nvGrpSpPr>
        <p:grpSpPr>
          <a:xfrm>
            <a:off x="-43251" y="-16008"/>
            <a:ext cx="12252401" cy="6874511"/>
            <a:chOff x="-43251" y="-16008"/>
            <a:chExt cx="12252401" cy="6874511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-16008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keyart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" y="-7029"/>
              <a:ext cx="12190135" cy="6856951"/>
            </a:xfrm>
            <a:prstGeom prst="rect">
              <a:avLst/>
            </a:prstGeom>
          </p:spPr>
        </p:pic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E6D1F064-8DA1-4540-AC8E-DDA813288DAD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1" name="shading (upper lef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 rot="10800000">
              <a:off x="-23964" y="-11575"/>
              <a:ext cx="12189315" cy="6870078"/>
            </a:xfrm>
            <a:prstGeom prst="rect">
              <a:avLst/>
            </a:prstGeom>
            <a:gradFill flip="none" rotWithShape="1">
              <a:gsLst>
                <a:gs pos="31000">
                  <a:srgbClr val="0D134A">
                    <a:alpha val="9000"/>
                  </a:srgbClr>
                </a:gs>
                <a:gs pos="52000">
                  <a:srgbClr val="0D134A">
                    <a:alpha val="0"/>
                  </a:srgbClr>
                </a:gs>
                <a:gs pos="14000">
                  <a:srgbClr val="0D134A">
                    <a:alpha val="39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9" name="Esri Logo (white)">
            <a:extLst>
              <a:ext uri="{FF2B5EF4-FFF2-40B4-BE49-F238E27FC236}">
                <a16:creationId xmlns:a16="http://schemas.microsoft.com/office/drawing/2014/main" id="{C3F3808C-4AB0-324A-9750-25578D0538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7" y="2489994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9823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is the primary pattern for Editing in the Pro API</a:t>
            </a:r>
          </a:p>
          <a:p>
            <a:pPr lvl="1"/>
            <a:r>
              <a:rPr lang="en-US" dirty="0"/>
              <a:t>Coarse-grained API for creating and manipulating records</a:t>
            </a:r>
          </a:p>
          <a:p>
            <a:pPr lvl="2"/>
            <a:r>
              <a:rPr lang="en-US" dirty="0"/>
              <a:t>Individual methods for:</a:t>
            </a:r>
          </a:p>
          <a:p>
            <a:pPr lvl="3"/>
            <a:r>
              <a:rPr lang="en-US" sz="1600" dirty="0"/>
              <a:t>Create, Modify, Delete, Cut, Clip, Merge, Reshape, Rotate, Split, Scale, Move,…</a:t>
            </a:r>
          </a:p>
          <a:p>
            <a:pPr lvl="1"/>
            <a:r>
              <a:rPr lang="en-US" dirty="0"/>
              <a:t>Executes edits against the underlying </a:t>
            </a:r>
            <a:r>
              <a:rPr lang="en-US" dirty="0" err="1"/>
              <a:t>datastores</a:t>
            </a:r>
            <a:endParaRPr lang="en-US" dirty="0"/>
          </a:p>
          <a:p>
            <a:pPr lvl="1"/>
            <a:r>
              <a:rPr lang="en-US" dirty="0"/>
              <a:t>Adds undo/redo on the Operation Manager*</a:t>
            </a:r>
          </a:p>
          <a:p>
            <a:pPr lvl="1"/>
            <a:r>
              <a:rPr lang="en-US" dirty="0"/>
              <a:t>Invalidates affected layer caches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1600" dirty="0"/>
              <a:t>*Non-versioned edits cannot be undone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95682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477" indent="0">
              <a:buNone/>
            </a:pPr>
            <a:r>
              <a:rPr lang="en-US" dirty="0"/>
              <a:t>Example combining many coarse-grained methods (on different datasets):</a:t>
            </a:r>
          </a:p>
          <a:p>
            <a:pPr marL="621792" lvl="2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690" y="2405872"/>
            <a:ext cx="10345809" cy="396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01865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Execute() and </a:t>
            </a:r>
            <a:r>
              <a:rPr lang="en-US" dirty="0" err="1"/>
              <a:t>ExecuteAsync</a:t>
            </a:r>
            <a:r>
              <a:rPr lang="en-US" dirty="0"/>
              <a:t>()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r>
              <a:rPr lang="en-US" dirty="0"/>
              <a:t>On Execute:</a:t>
            </a:r>
          </a:p>
          <a:p>
            <a:pPr lvl="1"/>
            <a:r>
              <a:rPr lang="en-US" dirty="0"/>
              <a:t>Edits are executed in a predefined order regardless of how they are declared in your code</a:t>
            </a:r>
          </a:p>
          <a:p>
            <a:pPr lvl="2"/>
            <a:r>
              <a:rPr lang="en-US" dirty="0"/>
              <a:t>Internally grouped together by method - Creates first, Updates, Deletes, then reshape, clip, etc.  </a:t>
            </a:r>
          </a:p>
          <a:p>
            <a:pPr lvl="2"/>
            <a:r>
              <a:rPr lang="en-US" dirty="0"/>
              <a:t>A session is started per </a:t>
            </a:r>
            <a:r>
              <a:rPr lang="en-US" dirty="0" err="1"/>
              <a:t>datastore</a:t>
            </a:r>
            <a:r>
              <a:rPr lang="en-US" dirty="0"/>
              <a:t> (i.e. “workspace” - if not already started)</a:t>
            </a:r>
          </a:p>
          <a:p>
            <a:pPr lvl="1"/>
            <a:r>
              <a:rPr lang="en-US" dirty="0"/>
              <a:t>Individual edits </a:t>
            </a:r>
            <a:r>
              <a:rPr lang="en-US" u="sng" dirty="0"/>
              <a:t>must be independent </a:t>
            </a:r>
            <a:r>
              <a:rPr lang="en-US" dirty="0"/>
              <a:t>of one another</a:t>
            </a:r>
          </a:p>
          <a:p>
            <a:pPr lvl="2"/>
            <a:r>
              <a:rPr lang="en-US" dirty="0"/>
              <a:t>Dependent edits require </a:t>
            </a:r>
            <a:r>
              <a:rPr lang="en-US" i="1" dirty="0"/>
              <a:t>chaining</a:t>
            </a:r>
          </a:p>
          <a:p>
            <a:pPr lvl="1"/>
            <a:r>
              <a:rPr lang="en-US" dirty="0"/>
              <a:t>On success an undo operation is placed on the undo stack (if undo-able)</a:t>
            </a:r>
          </a:p>
          <a:p>
            <a:pPr lvl="1"/>
            <a:r>
              <a:rPr lang="en-US" dirty="0"/>
              <a:t>On failure (of any edit), all preceding edits for </a:t>
            </a:r>
            <a:r>
              <a:rPr lang="en-US" i="1" dirty="0"/>
              <a:t>that</a:t>
            </a:r>
            <a:r>
              <a:rPr lang="en-US" dirty="0"/>
              <a:t> edit operation are rolled back</a:t>
            </a:r>
          </a:p>
          <a:p>
            <a:pPr lvl="1"/>
            <a:endParaRPr lang="en-US" sz="1200" dirty="0"/>
          </a:p>
          <a:p>
            <a:r>
              <a:rPr lang="en-US" dirty="0"/>
              <a:t>On Save or Cancel all sessions are ended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r>
              <a:rPr lang="en-US" dirty="0"/>
              <a:t>Save: Edits saved across all </a:t>
            </a:r>
            <a:r>
              <a:rPr lang="en-US" dirty="0" err="1"/>
              <a:t>datastores</a:t>
            </a:r>
            <a:r>
              <a:rPr lang="en-US" dirty="0"/>
              <a:t> (workspaces)</a:t>
            </a:r>
          </a:p>
          <a:p>
            <a:pPr lvl="2"/>
            <a:r>
              <a:rPr lang="en-US" dirty="0"/>
              <a:t>Cancel: Edits rolled back across all </a:t>
            </a:r>
            <a:r>
              <a:rPr lang="en-US" dirty="0" err="1"/>
              <a:t>datastores</a:t>
            </a:r>
            <a:r>
              <a:rPr lang="en-US" dirty="0"/>
              <a:t> (workspaces)</a:t>
            </a:r>
          </a:p>
          <a:p>
            <a:pPr lvl="2"/>
            <a:r>
              <a:rPr lang="en-US" dirty="0"/>
              <a:t>Undo/redo is cleared</a:t>
            </a:r>
          </a:p>
          <a:p>
            <a:pPr marL="621792" lvl="2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8050" y="4959986"/>
            <a:ext cx="765114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6767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 - Chaining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chained operation is an edit operation that links to a previous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Both operations become part of the </a:t>
            </a:r>
            <a:r>
              <a:rPr lang="en-US" u="sng" dirty="0"/>
              <a:t>same undo/redo item</a:t>
            </a:r>
          </a:p>
          <a:p>
            <a:pPr lvl="2"/>
            <a:r>
              <a:rPr lang="en-US" dirty="0"/>
              <a:t>Normally, each edit operation has its own undo/redo item</a:t>
            </a:r>
          </a:p>
          <a:p>
            <a:pPr lvl="2"/>
            <a:endParaRPr lang="en-US" dirty="0"/>
          </a:p>
          <a:p>
            <a:r>
              <a:rPr lang="en-US" dirty="0"/>
              <a:t>Use a chained operation when the edit you require is dependent on the results of a previous </a:t>
            </a:r>
            <a:r>
              <a:rPr lang="en-US" dirty="0" err="1"/>
              <a:t>EditOperation</a:t>
            </a:r>
            <a:r>
              <a:rPr lang="en-US" dirty="0"/>
              <a:t> being </a:t>
            </a:r>
            <a:r>
              <a:rPr lang="en-US" dirty="0" err="1"/>
              <a:t>commited</a:t>
            </a:r>
            <a:r>
              <a:rPr lang="en-US" dirty="0"/>
              <a:t> AND you want the combined group of edits to be treated as one item on the undo/redo stack. </a:t>
            </a:r>
          </a:p>
          <a:p>
            <a:pPr lvl="1"/>
            <a:r>
              <a:rPr lang="en-US" dirty="0"/>
              <a:t>The classic scenario is adding a feature attachment as part of feature creation.</a:t>
            </a:r>
          </a:p>
          <a:p>
            <a:pPr lvl="2"/>
            <a:r>
              <a:rPr lang="en-US" dirty="0"/>
              <a:t>To add the attachment, the OID of the feature must already exist (i.e. the feature must have </a:t>
            </a:r>
            <a:r>
              <a:rPr lang="en-US" i="1" u="sng" dirty="0"/>
              <a:t>been</a:t>
            </a:r>
            <a:r>
              <a:rPr lang="en-US" dirty="0"/>
              <a:t> ~created~ and not be </a:t>
            </a:r>
            <a:r>
              <a:rPr lang="en-US" i="1" u="sng" dirty="0"/>
              <a:t>being</a:t>
            </a:r>
            <a:r>
              <a:rPr lang="en-US" dirty="0"/>
              <a:t> created…)</a:t>
            </a:r>
          </a:p>
          <a:p>
            <a:pPr lvl="2"/>
            <a:endParaRPr lang="en-US" dirty="0"/>
          </a:p>
          <a:p>
            <a:r>
              <a:rPr lang="en-US" dirty="0"/>
              <a:t>Call </a:t>
            </a:r>
            <a:r>
              <a:rPr lang="en-US" dirty="0" err="1">
                <a:latin typeface="Consolas" panose="020B0609020204030204" pitchFamily="49" charset="0"/>
              </a:rPr>
              <a:t>editOp.CreateChainedOperation</a:t>
            </a:r>
            <a:r>
              <a:rPr lang="en-US" dirty="0">
                <a:latin typeface="Consolas" panose="020B0609020204030204" pitchFamily="49" charset="0"/>
              </a:rPr>
              <a:t>() </a:t>
            </a:r>
            <a:r>
              <a:rPr lang="en-US" dirty="0"/>
              <a:t>to create a chained operation</a:t>
            </a:r>
          </a:p>
          <a:p>
            <a:pPr lvl="1"/>
            <a:r>
              <a:rPr lang="en-US" dirty="0"/>
              <a:t>(Instead of “</a:t>
            </a:r>
            <a:r>
              <a:rPr lang="en-US" dirty="0">
                <a:latin typeface="Consolas" panose="020B0609020204030204" pitchFamily="49" charset="0"/>
              </a:rPr>
              <a:t>new </a:t>
            </a:r>
            <a:r>
              <a:rPr lang="en-US" dirty="0" err="1">
                <a:latin typeface="Consolas" panose="020B0609020204030204" pitchFamily="49" charset="0"/>
              </a:rPr>
              <a:t>EditOperation</a:t>
            </a:r>
            <a:r>
              <a:rPr lang="en-US" dirty="0"/>
              <a:t>”)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48492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 - Chaining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89726" y="1430215"/>
            <a:ext cx="10369296" cy="3429000"/>
          </a:xfrm>
        </p:spPr>
        <p:txBody>
          <a:bodyPr/>
          <a:lstStyle/>
          <a:p>
            <a:r>
              <a:rPr lang="en-US" dirty="0"/>
              <a:t>Flow</a:t>
            </a:r>
          </a:p>
          <a:p>
            <a:pPr lvl="1"/>
            <a:r>
              <a:rPr lang="en-US" dirty="0"/>
              <a:t>Create the “initiating” edit operation (this is the one that shows up in the undo/redo stack)</a:t>
            </a:r>
          </a:p>
          <a:p>
            <a:pPr lvl="1"/>
            <a:r>
              <a:rPr lang="en-US" dirty="0"/>
              <a:t> Execute it</a:t>
            </a:r>
          </a:p>
          <a:p>
            <a:pPr lvl="1"/>
            <a:r>
              <a:rPr lang="en-US" dirty="0"/>
              <a:t>If it succeeds, call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editOp.CreateChainedOperation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()</a:t>
            </a:r>
            <a:r>
              <a:rPr lang="en-US" dirty="0"/>
              <a:t> to create the dependent /”chained” operation</a:t>
            </a:r>
          </a:p>
          <a:p>
            <a:pPr marL="621792" lvl="2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628" y="3144715"/>
            <a:ext cx="10199492" cy="370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9524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3464" lvl="1" indent="0">
              <a:buNone/>
            </a:pPr>
            <a:r>
              <a:rPr lang="en-US" dirty="0"/>
              <a:t>Demo </a:t>
            </a:r>
          </a:p>
          <a:p>
            <a:pPr marL="283464" lvl="1" indent="0">
              <a:buNone/>
            </a:pPr>
            <a:r>
              <a:rPr lang="en-US" dirty="0"/>
              <a:t>	Basic Edit Operation</a:t>
            </a:r>
          </a:p>
          <a:p>
            <a:pPr marL="283464" lvl="1" indent="0">
              <a:buNone/>
            </a:pPr>
            <a:r>
              <a:rPr lang="en-US" dirty="0"/>
              <a:t>	Chained edit operation</a:t>
            </a:r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344452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- Callback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Certain </a:t>
            </a:r>
            <a:r>
              <a:rPr lang="en-US" i="1" dirty="0"/>
              <a:t>specialized</a:t>
            </a:r>
            <a:r>
              <a:rPr lang="en-US" dirty="0"/>
              <a:t> scenarios require “custom” handling beyond what the coarse-grained API provides. They are:</a:t>
            </a:r>
          </a:p>
          <a:p>
            <a:pPr lvl="1"/>
            <a:r>
              <a:rPr lang="en-US" dirty="0"/>
              <a:t>An edit that must span both GIS and Non-GIS data (non-registered tables)</a:t>
            </a:r>
          </a:p>
          <a:p>
            <a:pPr lvl="1"/>
            <a:r>
              <a:rPr lang="en-US" dirty="0"/>
              <a:t>An edit that (needs to) edit data that is not in the project</a:t>
            </a:r>
          </a:p>
          <a:p>
            <a:pPr lvl="1"/>
            <a:r>
              <a:rPr lang="en-US" dirty="0"/>
              <a:t>An edit for which there is no coarse-grained API method</a:t>
            </a:r>
          </a:p>
          <a:p>
            <a:pPr lvl="1"/>
            <a:r>
              <a:rPr lang="en-US" dirty="0"/>
              <a:t>An edit for Annotation text symbol properties (at 2.1)</a:t>
            </a:r>
          </a:p>
          <a:p>
            <a:pPr lvl="1"/>
            <a:endParaRPr lang="en-US" dirty="0"/>
          </a:p>
          <a:p>
            <a:r>
              <a:rPr lang="en-US" dirty="0"/>
              <a:t>For these scenarios, use a Callback</a:t>
            </a:r>
          </a:p>
          <a:p>
            <a:pPr lvl="1"/>
            <a:r>
              <a:rPr lang="en-US" dirty="0"/>
              <a:t>The callback is executed when the </a:t>
            </a:r>
            <a:r>
              <a:rPr lang="en-US" dirty="0" err="1"/>
              <a:t>editOp.Execute</a:t>
            </a:r>
            <a:r>
              <a:rPr lang="en-US" dirty="0"/>
              <a:t>() is called.</a:t>
            </a:r>
          </a:p>
          <a:p>
            <a:pPr lvl="1"/>
            <a:r>
              <a:rPr lang="en-US" dirty="0"/>
              <a:t>Pass in, as parameters, at least one dataset per datastore that will be edited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75100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CE97C50-E89B-244E-A912-5A5637628F3B}" vid="{9EE8C7F7-6D5F-594C-8AEA-FAAFCD9C053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Props1.xml><?xml version="1.0" encoding="utf-8"?>
<ds:datastoreItem xmlns:ds="http://schemas.openxmlformats.org/officeDocument/2006/customXml" ds:itemID="{81E133DB-697E-4C10-B192-8899027B1EC6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31CC4743-1CD8-4E65-B9C9-B2D97D941F63"/>
    <ds:schemaRef ds:uri="http://schemas.microsoft.com/office/2006/documentManagement/types"/>
    <ds:schemaRef ds:uri="http://purl.org/dc/terms/"/>
    <ds:schemaRef ds:uri="http://schemas.microsoft.com/sharepoint/v3/fields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0F981C-CCD8-41B4-B481-58FCF9EDFC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CB18643-EB28-4B97-A99A-FC511C8BB61E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G208582-FedGIS Conference 2019_Template_v4</Template>
  <TotalTime>0</TotalTime>
  <Words>2340</Words>
  <Application>Microsoft Office PowerPoint</Application>
  <PresentationFormat>Widescreen</PresentationFormat>
  <Paragraphs>356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ＭＳ Ｐゴシック</vt:lpstr>
      <vt:lpstr>Arial</vt:lpstr>
      <vt:lpstr>Calibri</vt:lpstr>
      <vt:lpstr>Consolas</vt:lpstr>
      <vt:lpstr>Lucida Grande</vt:lpstr>
      <vt:lpstr>Segoe UI</vt:lpstr>
      <vt:lpstr>Esri_Corporate_Template-Dark</vt:lpstr>
      <vt:lpstr>Advanced Editing with Focus on Edit Operations, Transaction Types, and Events</vt:lpstr>
      <vt:lpstr>Session Overview</vt:lpstr>
      <vt:lpstr>Edit Operations</vt:lpstr>
      <vt:lpstr>Edit Operations</vt:lpstr>
      <vt:lpstr>Edit Operations – Execute() and ExecuteAsync()</vt:lpstr>
      <vt:lpstr>Edit Operations  - Chaining</vt:lpstr>
      <vt:lpstr>Edit Operations  - Chaining</vt:lpstr>
      <vt:lpstr>Edit Operations </vt:lpstr>
      <vt:lpstr>Edit Operations - Callback</vt:lpstr>
      <vt:lpstr>Edit Operations - Callback</vt:lpstr>
      <vt:lpstr>Edit Operations - Callback</vt:lpstr>
      <vt:lpstr>Edit Operations </vt:lpstr>
      <vt:lpstr>Edit Operations – Dataset Compatibility and EditOperationType</vt:lpstr>
      <vt:lpstr>Edit Operations –EditOperationType</vt:lpstr>
      <vt:lpstr>Edit Operations – EditOperationType</vt:lpstr>
      <vt:lpstr>Edit Operations – Determining Edit Operation Type</vt:lpstr>
      <vt:lpstr>Edit Operations – Edit Operation Types</vt:lpstr>
      <vt:lpstr>Edit Operations - Undo and Redo</vt:lpstr>
      <vt:lpstr>Edit Operations</vt:lpstr>
      <vt:lpstr>Editing Events – Row Events</vt:lpstr>
      <vt:lpstr>Editing Events – Row Events</vt:lpstr>
      <vt:lpstr>Editing Events – Row Events</vt:lpstr>
      <vt:lpstr>Editing Events – Row Events</vt:lpstr>
      <vt:lpstr>Editing events</vt:lpstr>
      <vt:lpstr>Editing Events – EditCompletedEvent</vt:lpstr>
      <vt:lpstr>Editing Events – EditCompletedEvent</vt:lpstr>
      <vt:lpstr>Summary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Developer Summit PPT Template</dc:title>
  <dc:creator/>
  <cp:keywords/>
  <dc:description/>
  <cp:lastModifiedBy/>
  <cp:revision>1</cp:revision>
  <cp:lastPrinted>2018-06-08T21:51:01Z</cp:lastPrinted>
  <dcterms:created xsi:type="dcterms:W3CDTF">2018-10-31T22:58:00Z</dcterms:created>
  <dcterms:modified xsi:type="dcterms:W3CDTF">2019-03-08T21:07:33Z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