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6799" r:id="rId5"/>
  </p:sldMasterIdLst>
  <p:notesMasterIdLst>
    <p:notesMasterId r:id="rId96"/>
  </p:notesMasterIdLst>
  <p:handoutMasterIdLst>
    <p:handoutMasterId r:id="rId97"/>
  </p:handoutMasterIdLst>
  <p:sldIdLst>
    <p:sldId id="751" r:id="rId6"/>
    <p:sldId id="654" r:id="rId7"/>
    <p:sldId id="664" r:id="rId8"/>
    <p:sldId id="644" r:id="rId9"/>
    <p:sldId id="673" r:id="rId10"/>
    <p:sldId id="646" r:id="rId11"/>
    <p:sldId id="642" r:id="rId12"/>
    <p:sldId id="674" r:id="rId13"/>
    <p:sldId id="648" r:id="rId14"/>
    <p:sldId id="735" r:id="rId15"/>
    <p:sldId id="736" r:id="rId16"/>
    <p:sldId id="675" r:id="rId17"/>
    <p:sldId id="676" r:id="rId18"/>
    <p:sldId id="691" r:id="rId19"/>
    <p:sldId id="746" r:id="rId20"/>
    <p:sldId id="692" r:id="rId21"/>
    <p:sldId id="745" r:id="rId22"/>
    <p:sldId id="693" r:id="rId23"/>
    <p:sldId id="747" r:id="rId24"/>
    <p:sldId id="694" r:id="rId25"/>
    <p:sldId id="696" r:id="rId26"/>
    <p:sldId id="749" r:id="rId27"/>
    <p:sldId id="750" r:id="rId28"/>
    <p:sldId id="738" r:id="rId29"/>
    <p:sldId id="698" r:id="rId30"/>
    <p:sldId id="699" r:id="rId31"/>
    <p:sldId id="700" r:id="rId32"/>
    <p:sldId id="702" r:id="rId33"/>
    <p:sldId id="701" r:id="rId34"/>
    <p:sldId id="703" r:id="rId35"/>
    <p:sldId id="704" r:id="rId36"/>
    <p:sldId id="705" r:id="rId37"/>
    <p:sldId id="708" r:id="rId38"/>
    <p:sldId id="706" r:id="rId39"/>
    <p:sldId id="709" r:id="rId40"/>
    <p:sldId id="711" r:id="rId41"/>
    <p:sldId id="748" r:id="rId42"/>
    <p:sldId id="713" r:id="rId43"/>
    <p:sldId id="714" r:id="rId44"/>
    <p:sldId id="715" r:id="rId45"/>
    <p:sldId id="716" r:id="rId46"/>
    <p:sldId id="722" r:id="rId47"/>
    <p:sldId id="718" r:id="rId48"/>
    <p:sldId id="710" r:id="rId49"/>
    <p:sldId id="719" r:id="rId50"/>
    <p:sldId id="720" r:id="rId51"/>
    <p:sldId id="723" r:id="rId52"/>
    <p:sldId id="721" r:id="rId53"/>
    <p:sldId id="759" r:id="rId54"/>
    <p:sldId id="760" r:id="rId55"/>
    <p:sldId id="761" r:id="rId56"/>
    <p:sldId id="762" r:id="rId57"/>
    <p:sldId id="724" r:id="rId58"/>
    <p:sldId id="725" r:id="rId59"/>
    <p:sldId id="756" r:id="rId60"/>
    <p:sldId id="754" r:id="rId61"/>
    <p:sldId id="755" r:id="rId62"/>
    <p:sldId id="741" r:id="rId63"/>
    <p:sldId id="758" r:id="rId64"/>
    <p:sldId id="742" r:id="rId65"/>
    <p:sldId id="670" r:id="rId66"/>
    <p:sldId id="757" r:id="rId67"/>
    <p:sldId id="728" r:id="rId68"/>
    <p:sldId id="727" r:id="rId69"/>
    <p:sldId id="739" r:id="rId70"/>
    <p:sldId id="753" r:id="rId71"/>
    <p:sldId id="729" r:id="rId72"/>
    <p:sldId id="740" r:id="rId73"/>
    <p:sldId id="734" r:id="rId74"/>
    <p:sldId id="733" r:id="rId75"/>
    <p:sldId id="730" r:id="rId76"/>
    <p:sldId id="731" r:id="rId77"/>
    <p:sldId id="732" r:id="rId78"/>
    <p:sldId id="707" r:id="rId79"/>
    <p:sldId id="677" r:id="rId80"/>
    <p:sldId id="688" r:id="rId81"/>
    <p:sldId id="689" r:id="rId82"/>
    <p:sldId id="690" r:id="rId83"/>
    <p:sldId id="678" r:id="rId84"/>
    <p:sldId id="687" r:id="rId85"/>
    <p:sldId id="679" r:id="rId86"/>
    <p:sldId id="680" r:id="rId87"/>
    <p:sldId id="681" r:id="rId88"/>
    <p:sldId id="682" r:id="rId89"/>
    <p:sldId id="683" r:id="rId90"/>
    <p:sldId id="684" r:id="rId91"/>
    <p:sldId id="685" r:id="rId92"/>
    <p:sldId id="686" r:id="rId93"/>
    <p:sldId id="635" r:id="rId94"/>
    <p:sldId id="672" r:id="rId9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15B13B0A-EEBE-624E-BE43-8059CB0E21EE}">
          <p14:sldIdLst/>
        </p14:section>
        <p14:section name="Your Presentation" id="{BC5D39D9-9158-D649-839D-B2F6EDD610CD}">
          <p14:sldIdLst>
            <p14:sldId id="751"/>
            <p14:sldId id="654"/>
            <p14:sldId id="664"/>
            <p14:sldId id="644"/>
            <p14:sldId id="673"/>
            <p14:sldId id="646"/>
            <p14:sldId id="642"/>
            <p14:sldId id="674"/>
            <p14:sldId id="648"/>
            <p14:sldId id="735"/>
            <p14:sldId id="736"/>
            <p14:sldId id="675"/>
            <p14:sldId id="676"/>
            <p14:sldId id="691"/>
            <p14:sldId id="746"/>
            <p14:sldId id="692"/>
            <p14:sldId id="745"/>
            <p14:sldId id="693"/>
            <p14:sldId id="747"/>
            <p14:sldId id="694"/>
            <p14:sldId id="696"/>
            <p14:sldId id="749"/>
            <p14:sldId id="750"/>
            <p14:sldId id="738"/>
            <p14:sldId id="698"/>
            <p14:sldId id="699"/>
            <p14:sldId id="700"/>
            <p14:sldId id="702"/>
            <p14:sldId id="701"/>
            <p14:sldId id="703"/>
            <p14:sldId id="704"/>
            <p14:sldId id="705"/>
            <p14:sldId id="708"/>
            <p14:sldId id="706"/>
            <p14:sldId id="709"/>
            <p14:sldId id="711"/>
            <p14:sldId id="748"/>
            <p14:sldId id="713"/>
            <p14:sldId id="714"/>
            <p14:sldId id="715"/>
            <p14:sldId id="716"/>
            <p14:sldId id="722"/>
            <p14:sldId id="718"/>
            <p14:sldId id="710"/>
            <p14:sldId id="719"/>
            <p14:sldId id="720"/>
            <p14:sldId id="723"/>
            <p14:sldId id="721"/>
            <p14:sldId id="759"/>
            <p14:sldId id="760"/>
            <p14:sldId id="761"/>
            <p14:sldId id="762"/>
            <p14:sldId id="724"/>
            <p14:sldId id="725"/>
            <p14:sldId id="756"/>
            <p14:sldId id="754"/>
            <p14:sldId id="755"/>
            <p14:sldId id="741"/>
            <p14:sldId id="758"/>
            <p14:sldId id="742"/>
            <p14:sldId id="670"/>
          </p14:sldIdLst>
        </p14:section>
        <p14:section name="DevSummit 2019" id="{E447D310-242F-2F41-8286-3566BC751418}">
          <p14:sldIdLst>
            <p14:sldId id="757"/>
            <p14:sldId id="728"/>
            <p14:sldId id="727"/>
            <p14:sldId id="739"/>
            <p14:sldId id="753"/>
            <p14:sldId id="729"/>
            <p14:sldId id="740"/>
            <p14:sldId id="734"/>
            <p14:sldId id="733"/>
            <p14:sldId id="730"/>
            <p14:sldId id="731"/>
            <p14:sldId id="732"/>
            <p14:sldId id="707"/>
            <p14:sldId id="677"/>
            <p14:sldId id="688"/>
            <p14:sldId id="689"/>
            <p14:sldId id="690"/>
            <p14:sldId id="678"/>
            <p14:sldId id="687"/>
            <p14:sldId id="679"/>
            <p14:sldId id="680"/>
            <p14:sldId id="681"/>
            <p14:sldId id="682"/>
            <p14:sldId id="683"/>
            <p14:sldId id="684"/>
            <p14:sldId id="685"/>
            <p14:sldId id="686"/>
            <p14:sldId id="635"/>
            <p14:sldId id="672"/>
          </p14:sldIdLst>
        </p14:section>
      </p14:sectionLst>
    </p:ex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B4C3"/>
    <a:srgbClr val="0392AE"/>
    <a:srgbClr val="03A2B1"/>
    <a:srgbClr val="0051A2"/>
    <a:srgbClr val="006BA6"/>
    <a:srgbClr val="01A7B1"/>
    <a:srgbClr val="00C1B6"/>
    <a:srgbClr val="6DE3D3"/>
    <a:srgbClr val="6DE3DF"/>
    <a:srgbClr val="6DC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679" autoAdjust="0"/>
    <p:restoredTop sz="86419" autoAdjust="0"/>
  </p:normalViewPr>
  <p:slideViewPr>
    <p:cSldViewPr snapToGrid="0" snapToObjects="1" showGuides="1">
      <p:cViewPr varScale="1">
        <p:scale>
          <a:sx n="113" d="100"/>
          <a:sy n="113" d="100"/>
        </p:scale>
        <p:origin x="114" y="108"/>
      </p:cViewPr>
      <p:guideLst>
        <p:guide orient="horz" pos="430"/>
        <p:guide orient="horz" pos="3888"/>
        <p:guide pos="576"/>
        <p:guide pos="7104"/>
        <p:guide pos="431"/>
        <p:guide pos="72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snapToGrid="0" snapToObjects="1" showGuides="1">
      <p:cViewPr varScale="1">
        <p:scale>
          <a:sx n="151" d="100"/>
          <a:sy n="151" d="100"/>
        </p:scale>
        <p:origin x="4728" y="21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slide" Target="slides/slide84.xml"/><Relationship Id="rId97"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1.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B4AB64-BB16-014D-AF59-00877FFB5348}" type="datetimeFigureOut">
              <a:rPr lang="en-US" smtClean="0"/>
              <a:t>10/27/2019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BED56D-3A20-2943-930A-2361A9DDC1ED}" type="slidenum">
              <a:rPr lang="en-US" smtClean="0"/>
              <a:t>‹#›</a:t>
            </a:fld>
            <a:endParaRPr lang="en-US"/>
          </a:p>
        </p:txBody>
      </p:sp>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5498D241-0AB7-BC44-80E8-F0A20AF46E9E}" type="datetimeFigureOut">
              <a:rPr lang="en-US" smtClean="0"/>
              <a:pPr/>
              <a:t>10/26/2019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dirty="0"/>
          </a:p>
        </p:txBody>
      </p:sp>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dirty="0" err="1"/>
              <a:t>Esri</a:t>
            </a:r>
            <a:r>
              <a:rPr lang="en-US" baseline="0" dirty="0"/>
              <a:t> Corporate Template-Dark v3.4</a:t>
            </a:r>
          </a:p>
          <a:p>
            <a:r>
              <a:rPr lang="en-US" baseline="0" dirty="0"/>
              <a:t>16:9 version – January 29, 2017</a:t>
            </a:r>
          </a:p>
          <a:p>
            <a:endParaRPr lang="en-US" baseline="0" dirty="0"/>
          </a:p>
          <a:p>
            <a:r>
              <a:rPr lang="en-US" baseline="0" dirty="0"/>
              <a:t>For more templates, sample files, and icons, see https://</a:t>
            </a:r>
            <a:r>
              <a:rPr lang="en-US" baseline="0" dirty="0" err="1"/>
              <a:t>compass.esri.com</a:t>
            </a:r>
            <a:r>
              <a:rPr lang="en-US" baseline="0" dirty="0"/>
              <a:t>/resources/presentations/Pages/</a:t>
            </a:r>
            <a:r>
              <a:rPr lang="en-US" baseline="0" dirty="0" err="1"/>
              <a:t>Main.aspx</a:t>
            </a:r>
            <a:endParaRPr lang="en-US" baseline="0" dirty="0"/>
          </a:p>
          <a:p>
            <a:endParaRPr lang="en-US" baseline="0" dirty="0"/>
          </a:p>
          <a:p>
            <a:r>
              <a:rPr lang="en-US" sz="1200" b="1" kern="1200" dirty="0">
                <a:solidFill>
                  <a:schemeClr val="tx1"/>
                </a:solidFill>
                <a:latin typeface="Arial"/>
                <a:ea typeface="+mn-ea"/>
                <a:cs typeface="+mn-cs"/>
              </a:rPr>
              <a:t>To add footer</a:t>
            </a:r>
            <a:r>
              <a:rPr lang="en-US" sz="1200" b="1" kern="1200" baseline="0" dirty="0">
                <a:solidFill>
                  <a:schemeClr val="tx1"/>
                </a:solidFill>
                <a:latin typeface="Arial"/>
                <a:ea typeface="+mn-ea"/>
                <a:cs typeface="+mn-cs"/>
              </a:rPr>
              <a:t> text in Windows</a:t>
            </a:r>
          </a:p>
          <a:p>
            <a:pPr marL="228600" lvl="0" indent="-228600">
              <a:buFont typeface="+mj-lt"/>
              <a:buAutoNum type="arabicPeriod"/>
            </a:pPr>
            <a:r>
              <a:rPr lang="en-US" sz="1200" kern="1200" dirty="0">
                <a:solidFill>
                  <a:schemeClr val="tx1"/>
                </a:solidFill>
                <a:latin typeface="Arial"/>
                <a:ea typeface="+mn-ea"/>
                <a:cs typeface="+mn-cs"/>
              </a:rPr>
              <a:t>On the </a:t>
            </a:r>
            <a:r>
              <a:rPr lang="en-US" sz="1200" b="1" kern="1200" dirty="0">
                <a:solidFill>
                  <a:schemeClr val="tx1"/>
                </a:solidFill>
                <a:latin typeface="Arial"/>
                <a:ea typeface="+mn-ea"/>
                <a:cs typeface="+mn-cs"/>
              </a:rPr>
              <a:t>Home</a:t>
            </a:r>
            <a:r>
              <a:rPr lang="en-US" sz="1200" b="0" kern="1200" dirty="0">
                <a:solidFill>
                  <a:schemeClr val="tx1"/>
                </a:solidFill>
                <a:latin typeface="Arial"/>
                <a:ea typeface="+mn-ea"/>
                <a:cs typeface="+mn-cs"/>
              </a:rPr>
              <a:t> tab, under </a:t>
            </a:r>
            <a:r>
              <a:rPr lang="en-US" sz="1200" b="1" kern="1200" dirty="0">
                <a:solidFill>
                  <a:schemeClr val="tx1"/>
                </a:solidFill>
                <a:latin typeface="Arial"/>
                <a:ea typeface="+mn-ea"/>
                <a:cs typeface="+mn-cs"/>
              </a:rPr>
              <a:t>Insert</a:t>
            </a:r>
            <a:r>
              <a:rPr lang="en-US" sz="1200" b="0" kern="1200" dirty="0">
                <a:solidFill>
                  <a:schemeClr val="tx1"/>
                </a:solidFill>
                <a:latin typeface="Arial"/>
                <a:ea typeface="+mn-ea"/>
                <a:cs typeface="+mn-cs"/>
              </a:rPr>
              <a:t>, click </a:t>
            </a:r>
            <a:r>
              <a:rPr lang="en-US" sz="1200" b="1" kern="1200" dirty="0">
                <a:solidFill>
                  <a:schemeClr val="tx1"/>
                </a:solidFill>
                <a:latin typeface="Arial"/>
                <a:ea typeface="+mn-ea"/>
                <a:cs typeface="+mn-cs"/>
              </a:rPr>
              <a:t>Text</a:t>
            </a:r>
            <a:r>
              <a:rPr lang="en-US" sz="1200" b="0" kern="1200" dirty="0">
                <a:solidFill>
                  <a:schemeClr val="tx1"/>
                </a:solidFill>
                <a:latin typeface="Arial"/>
                <a:ea typeface="+mn-ea"/>
                <a:cs typeface="+mn-cs"/>
              </a:rPr>
              <a:t>, and then click </a:t>
            </a:r>
            <a:r>
              <a:rPr lang="en-US" sz="1200" b="1" kern="1200" dirty="0">
                <a:solidFill>
                  <a:schemeClr val="tx1"/>
                </a:solidFill>
                <a:latin typeface="Arial"/>
                <a:ea typeface="+mn-ea"/>
                <a:cs typeface="+mn-cs"/>
              </a:rPr>
              <a:t>Header and Footer</a:t>
            </a:r>
            <a:r>
              <a:rPr lang="en-US" sz="1200" b="0" kern="1200" dirty="0">
                <a:solidFill>
                  <a:schemeClr val="tx1"/>
                </a:solidFill>
                <a:latin typeface="Arial"/>
                <a:ea typeface="+mn-ea"/>
                <a:cs typeface="+mn-cs"/>
              </a:rPr>
              <a:t>.</a:t>
            </a:r>
          </a:p>
          <a:p>
            <a:pPr marL="228600" lvl="0" indent="-228600">
              <a:buFont typeface="+mj-lt"/>
              <a:buAutoNum type="arabicPeriod"/>
            </a:pPr>
            <a:r>
              <a:rPr lang="en-US" sz="1200" b="0" kern="1200" dirty="0">
                <a:solidFill>
                  <a:schemeClr val="tx1"/>
                </a:solidFill>
                <a:latin typeface="Arial"/>
                <a:ea typeface="+mn-ea"/>
                <a:cs typeface="+mn-cs"/>
              </a:rPr>
              <a:t>Click the </a:t>
            </a:r>
            <a:r>
              <a:rPr lang="en-US" sz="1200" b="1" kern="1200" dirty="0">
                <a:solidFill>
                  <a:schemeClr val="tx1"/>
                </a:solidFill>
                <a:latin typeface="Arial"/>
                <a:ea typeface="+mn-ea"/>
                <a:cs typeface="+mn-cs"/>
              </a:rPr>
              <a:t>Slide</a:t>
            </a:r>
            <a:r>
              <a:rPr lang="en-US" sz="1200" b="0" kern="1200" dirty="0">
                <a:solidFill>
                  <a:schemeClr val="tx1"/>
                </a:solidFill>
                <a:latin typeface="Arial"/>
                <a:ea typeface="+mn-ea"/>
                <a:cs typeface="+mn-cs"/>
              </a:rPr>
              <a:t> tab, select the </a:t>
            </a:r>
            <a:r>
              <a:rPr lang="en-US" sz="1200" b="1" kern="1200" dirty="0">
                <a:solidFill>
                  <a:schemeClr val="tx1"/>
                </a:solidFill>
                <a:latin typeface="Arial"/>
                <a:ea typeface="+mn-ea"/>
                <a:cs typeface="+mn-cs"/>
              </a:rPr>
              <a:t>Footer</a:t>
            </a:r>
            <a:r>
              <a:rPr lang="en-US" sz="1200" b="0" kern="1200" dirty="0">
                <a:solidFill>
                  <a:schemeClr val="tx1"/>
                </a:solidFill>
                <a:latin typeface="Arial"/>
                <a:ea typeface="+mn-ea"/>
                <a:cs typeface="+mn-cs"/>
              </a:rPr>
              <a:t> check box, and then type the footer text that you want.</a:t>
            </a:r>
          </a:p>
          <a:p>
            <a:pPr marL="228600" lvl="0" indent="-228600">
              <a:buFont typeface="+mj-lt"/>
              <a:buAutoNum type="arabicPeriod"/>
            </a:pPr>
            <a:r>
              <a:rPr lang="en-US" sz="1200" b="0" kern="1200" dirty="0">
                <a:solidFill>
                  <a:schemeClr val="tx1"/>
                </a:solidFill>
                <a:latin typeface="Arial"/>
                <a:ea typeface="+mn-ea"/>
                <a:cs typeface="+mn-cs"/>
              </a:rPr>
              <a:t>Click either </a:t>
            </a:r>
            <a:r>
              <a:rPr lang="en-US" sz="1200" b="1" kern="1200" dirty="0">
                <a:solidFill>
                  <a:schemeClr val="tx1"/>
                </a:solidFill>
                <a:latin typeface="Arial"/>
                <a:ea typeface="+mn-ea"/>
                <a:cs typeface="+mn-cs"/>
              </a:rPr>
              <a:t>Apply</a:t>
            </a:r>
            <a:r>
              <a:rPr lang="en-US" sz="1200" b="0" kern="1200" dirty="0">
                <a:solidFill>
                  <a:schemeClr val="tx1"/>
                </a:solidFill>
                <a:latin typeface="Arial"/>
                <a:ea typeface="+mn-ea"/>
                <a:cs typeface="+mn-cs"/>
              </a:rPr>
              <a:t> or </a:t>
            </a:r>
            <a:r>
              <a:rPr lang="en-US" sz="1200" b="1" kern="1200" dirty="0">
                <a:solidFill>
                  <a:schemeClr val="tx1"/>
                </a:solidFill>
                <a:latin typeface="Arial"/>
                <a:ea typeface="+mn-ea"/>
                <a:cs typeface="+mn-cs"/>
              </a:rPr>
              <a:t>Apply to All</a:t>
            </a:r>
            <a:r>
              <a:rPr lang="en-US" sz="1200" b="0" kern="1200" dirty="0">
                <a:solidFill>
                  <a:schemeClr val="tx1"/>
                </a:solidFill>
                <a:latin typeface="Arial"/>
                <a:ea typeface="+mn-ea"/>
                <a:cs typeface="+mn-cs"/>
              </a:rPr>
              <a:t>.</a:t>
            </a:r>
          </a:p>
          <a:p>
            <a:pPr marL="228600" lvl="0" indent="-228600">
              <a:buFont typeface="+mj-lt"/>
              <a:buAutoNum type="arabicPeriod"/>
            </a:pPr>
            <a:endParaRPr lang="en-US" sz="1200" b="0" kern="1200" dirty="0">
              <a:solidFill>
                <a:schemeClr val="tx1"/>
              </a:solidFill>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mj-lt"/>
              <a:buNone/>
              <a:tabLst/>
              <a:defRPr/>
            </a:pPr>
            <a:r>
              <a:rPr lang="en-US" sz="1200" b="1" kern="1200" dirty="0">
                <a:solidFill>
                  <a:schemeClr val="tx1"/>
                </a:solidFill>
                <a:latin typeface="Arial"/>
                <a:ea typeface="+mn-ea"/>
                <a:cs typeface="+mn-cs"/>
              </a:rPr>
              <a:t>To add footer</a:t>
            </a:r>
            <a:r>
              <a:rPr lang="en-US" sz="1200" b="1" kern="1200" baseline="0" dirty="0">
                <a:solidFill>
                  <a:schemeClr val="tx1"/>
                </a:solidFill>
                <a:latin typeface="Arial"/>
                <a:ea typeface="+mn-ea"/>
                <a:cs typeface="+mn-cs"/>
              </a:rPr>
              <a:t> text on a Mac</a:t>
            </a:r>
          </a:p>
          <a:p>
            <a:pPr marL="228600" lvl="0" indent="-228600">
              <a:buFont typeface="+mj-lt"/>
              <a:buAutoNum type="arabicPeriod"/>
            </a:pPr>
            <a:r>
              <a:rPr lang="en-US" sz="1200" kern="1200" dirty="0">
                <a:solidFill>
                  <a:schemeClr val="tx1"/>
                </a:solidFill>
                <a:latin typeface="Arial"/>
                <a:ea typeface="+mn-ea"/>
                <a:cs typeface="+mn-cs"/>
              </a:rPr>
              <a:t>On the </a:t>
            </a:r>
            <a:r>
              <a:rPr lang="en-US" sz="1200" b="1" kern="1200" dirty="0">
                <a:solidFill>
                  <a:schemeClr val="tx1"/>
                </a:solidFill>
                <a:latin typeface="Arial"/>
                <a:ea typeface="+mn-ea"/>
                <a:cs typeface="+mn-cs"/>
              </a:rPr>
              <a:t>View </a:t>
            </a:r>
            <a:r>
              <a:rPr lang="en-US" sz="1200" b="0" kern="1200" dirty="0">
                <a:solidFill>
                  <a:schemeClr val="tx1"/>
                </a:solidFill>
                <a:latin typeface="Arial"/>
                <a:ea typeface="+mn-ea"/>
                <a:cs typeface="+mn-cs"/>
              </a:rPr>
              <a:t>menu, select</a:t>
            </a:r>
            <a:r>
              <a:rPr lang="en-US" sz="1200" b="0" kern="1200" baseline="0" dirty="0">
                <a:solidFill>
                  <a:schemeClr val="tx1"/>
                </a:solidFill>
                <a:latin typeface="Arial"/>
                <a:ea typeface="+mn-ea"/>
                <a:cs typeface="+mn-cs"/>
              </a:rPr>
              <a:t> </a:t>
            </a:r>
            <a:r>
              <a:rPr lang="en-US" sz="1200" b="1" kern="1200" dirty="0">
                <a:solidFill>
                  <a:schemeClr val="tx1"/>
                </a:solidFill>
                <a:latin typeface="Arial"/>
                <a:ea typeface="+mn-ea"/>
                <a:cs typeface="+mn-cs"/>
              </a:rPr>
              <a:t>Header and Footer.</a:t>
            </a:r>
            <a:endParaRPr lang="en-US" sz="1200" b="0" kern="1200" dirty="0">
              <a:solidFill>
                <a:schemeClr val="tx1"/>
              </a:solidFill>
              <a:latin typeface="Arial"/>
              <a:ea typeface="+mn-ea"/>
              <a:cs typeface="+mn-cs"/>
            </a:endParaRPr>
          </a:p>
          <a:p>
            <a:pPr marL="228600" lvl="0" indent="-228600">
              <a:buFont typeface="+mj-lt"/>
              <a:buAutoNum type="arabicPeriod"/>
            </a:pPr>
            <a:r>
              <a:rPr lang="en-US" sz="1200" b="0" kern="1200" dirty="0">
                <a:solidFill>
                  <a:schemeClr val="tx1"/>
                </a:solidFill>
                <a:latin typeface="Arial"/>
                <a:ea typeface="+mn-ea"/>
                <a:cs typeface="+mn-cs"/>
              </a:rPr>
              <a:t>Select the </a:t>
            </a:r>
            <a:r>
              <a:rPr lang="en-US" sz="1200" b="1" kern="1200" dirty="0">
                <a:solidFill>
                  <a:schemeClr val="tx1"/>
                </a:solidFill>
                <a:latin typeface="Arial"/>
                <a:ea typeface="+mn-ea"/>
                <a:cs typeface="+mn-cs"/>
              </a:rPr>
              <a:t>Footer</a:t>
            </a:r>
            <a:r>
              <a:rPr lang="en-US" sz="1200" b="0" kern="1200" dirty="0">
                <a:solidFill>
                  <a:schemeClr val="tx1"/>
                </a:solidFill>
                <a:latin typeface="Arial"/>
                <a:ea typeface="+mn-ea"/>
                <a:cs typeface="+mn-cs"/>
              </a:rPr>
              <a:t> check box and then type the footer text that you want.</a:t>
            </a:r>
          </a:p>
          <a:p>
            <a:pPr marL="228600" lvl="0" indent="-228600">
              <a:buFont typeface="+mj-lt"/>
              <a:buAutoNum type="arabicPeriod"/>
            </a:pPr>
            <a:r>
              <a:rPr lang="en-US" sz="1200" b="0" kern="1200" dirty="0">
                <a:solidFill>
                  <a:schemeClr val="tx1"/>
                </a:solidFill>
                <a:latin typeface="Arial"/>
                <a:ea typeface="+mn-ea"/>
                <a:cs typeface="+mn-cs"/>
              </a:rPr>
              <a:t>Click either </a:t>
            </a:r>
            <a:r>
              <a:rPr lang="en-US" sz="1200" b="1" kern="1200" dirty="0">
                <a:solidFill>
                  <a:schemeClr val="tx1"/>
                </a:solidFill>
                <a:latin typeface="Arial"/>
                <a:ea typeface="+mn-ea"/>
                <a:cs typeface="+mn-cs"/>
              </a:rPr>
              <a:t>Apply</a:t>
            </a:r>
            <a:r>
              <a:rPr lang="en-US" sz="1200" b="0" kern="1200" dirty="0">
                <a:solidFill>
                  <a:schemeClr val="tx1"/>
                </a:solidFill>
                <a:latin typeface="Arial"/>
                <a:ea typeface="+mn-ea"/>
                <a:cs typeface="+mn-cs"/>
              </a:rPr>
              <a:t> or </a:t>
            </a:r>
            <a:r>
              <a:rPr lang="en-US" sz="1200" b="1" kern="1200" dirty="0">
                <a:solidFill>
                  <a:schemeClr val="tx1"/>
                </a:solidFill>
                <a:latin typeface="Arial"/>
                <a:ea typeface="+mn-ea"/>
                <a:cs typeface="+mn-cs"/>
              </a:rPr>
              <a:t>Apply to All</a:t>
            </a:r>
            <a:r>
              <a:rPr lang="en-US" sz="1200" b="0" kern="1200" dirty="0">
                <a:solidFill>
                  <a:schemeClr val="tx1"/>
                </a:solidFill>
                <a:latin typeface="Arial"/>
                <a:ea typeface="+mn-ea"/>
                <a:cs typeface="+mn-cs"/>
              </a:rPr>
              <a:t>.</a:t>
            </a:r>
          </a:p>
          <a:p>
            <a:r>
              <a:rPr lang="en-US" sz="1200" b="0" kern="1200" dirty="0">
                <a:solidFill>
                  <a:schemeClr val="tx1"/>
                </a:solidFill>
                <a:latin typeface="Arial"/>
                <a:ea typeface="+mn-ea"/>
                <a:cs typeface="+mn-cs"/>
              </a:rPr>
              <a:t>	</a:t>
            </a:r>
          </a:p>
          <a:p>
            <a:r>
              <a:rPr lang="en-US" sz="1400" b="1" kern="1200" dirty="0">
                <a:solidFill>
                  <a:schemeClr val="bg2"/>
                </a:solidFill>
                <a:latin typeface="Arial"/>
                <a:ea typeface="+mn-ea"/>
                <a:cs typeface="+mn-cs"/>
              </a:rPr>
              <a:t>If footers don't appear on the slides</a:t>
            </a:r>
            <a:r>
              <a:rPr lang="en-US" sz="1200" b="0" kern="1200" dirty="0">
                <a:solidFill>
                  <a:schemeClr val="tx1"/>
                </a:solidFill>
                <a:latin typeface="Arial"/>
                <a:ea typeface="+mn-ea"/>
                <a:cs typeface="+mn-cs"/>
              </a:rPr>
              <a:t>	</a:t>
            </a:r>
          </a:p>
          <a:p>
            <a:r>
              <a:rPr lang="en-US" sz="1200" b="0" kern="1200" dirty="0">
                <a:solidFill>
                  <a:schemeClr val="tx1"/>
                </a:solidFill>
                <a:latin typeface="Arial"/>
                <a:ea typeface="+mn-ea"/>
                <a:cs typeface="+mn-cs"/>
              </a:rPr>
              <a:t>If footers don't appear on title slides, in the </a:t>
            </a:r>
            <a:r>
              <a:rPr lang="en-US" sz="1200" b="1" kern="1200" dirty="0">
                <a:solidFill>
                  <a:schemeClr val="tx1"/>
                </a:solidFill>
                <a:latin typeface="Arial"/>
                <a:ea typeface="+mn-ea"/>
                <a:cs typeface="+mn-cs"/>
              </a:rPr>
              <a:t>Header and Footer</a:t>
            </a:r>
            <a:r>
              <a:rPr lang="en-US" sz="1200" b="0" kern="1200" dirty="0">
                <a:solidFill>
                  <a:schemeClr val="tx1"/>
                </a:solidFill>
                <a:latin typeface="Arial"/>
                <a:ea typeface="+mn-ea"/>
                <a:cs typeface="+mn-cs"/>
              </a:rPr>
              <a:t> dialog box make sure the </a:t>
            </a:r>
            <a:r>
              <a:rPr lang="en-US" sz="1200" b="1" kern="1200" dirty="0">
                <a:solidFill>
                  <a:schemeClr val="tx1"/>
                </a:solidFill>
                <a:latin typeface="Arial"/>
                <a:ea typeface="+mn-ea"/>
                <a:cs typeface="+mn-cs"/>
              </a:rPr>
              <a:t>Don't show on title slide</a:t>
            </a:r>
            <a:r>
              <a:rPr lang="en-US" sz="1200" b="0" kern="1200" dirty="0">
                <a:solidFill>
                  <a:schemeClr val="tx1"/>
                </a:solidFill>
                <a:latin typeface="Arial"/>
                <a:ea typeface="+mn-ea"/>
                <a:cs typeface="+mn-cs"/>
              </a:rPr>
              <a:t> check box is not selected.</a:t>
            </a:r>
          </a:p>
          <a:p>
            <a:r>
              <a:rPr lang="en-US" sz="1200" b="0" kern="1200" dirty="0">
                <a:solidFill>
                  <a:schemeClr val="tx1"/>
                </a:solidFill>
                <a:latin typeface="Arial"/>
                <a:ea typeface="+mn-ea"/>
                <a:cs typeface="+mn-cs"/>
              </a:rPr>
              <a:t>If the footers are missing from other slides, the placeholders for these items might have been removed from specific slide layouts or the slide master.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a:t>
            </a:fld>
            <a:endParaRPr lang="en-US"/>
          </a:p>
        </p:txBody>
      </p:sp>
    </p:spTree>
    <p:extLst>
      <p:ext uri="{BB962C8B-B14F-4D97-AF65-F5344CB8AC3E}">
        <p14:creationId xmlns:p14="http://schemas.microsoft.com/office/powerpoint/2010/main" val="9362155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Arrays do provide a ‘</a:t>
            </a:r>
            <a:r>
              <a:rPr lang="en-US" dirty="0" err="1"/>
              <a:t>SetValue</a:t>
            </a:r>
            <a:r>
              <a:rPr lang="en-US" dirty="0"/>
              <a:t>(Object, int64) as well as explicit interface implementation of </a:t>
            </a:r>
            <a:r>
              <a:rPr lang="en-US" dirty="0" err="1"/>
              <a:t>IList.Remove</a:t>
            </a:r>
            <a:r>
              <a:rPr lang="en-US" dirty="0"/>
              <a:t>, </a:t>
            </a:r>
            <a:r>
              <a:rPr lang="en-US" dirty="0" err="1"/>
              <a:t>IList.Insert</a:t>
            </a:r>
            <a:r>
              <a:rPr lang="en-US" dirty="0"/>
              <a:t>(Int32, Object), </a:t>
            </a:r>
            <a:r>
              <a:rPr lang="en-US" dirty="0" err="1"/>
              <a:t>Ilist.Item</a:t>
            </a:r>
            <a:r>
              <a:rPr lang="en-US" dirty="0"/>
              <a:t>[Int32] but easier to just convert to a list and then set the list back.</a:t>
            </a:r>
          </a:p>
        </p:txBody>
      </p:sp>
      <p:sp>
        <p:nvSpPr>
          <p:cNvPr id="4" name="Slide Number Placeholder 3"/>
          <p:cNvSpPr>
            <a:spLocks noGrp="1"/>
          </p:cNvSpPr>
          <p:nvPr>
            <p:ph type="sldNum" sz="quarter" idx="10"/>
          </p:nvPr>
        </p:nvSpPr>
        <p:spPr/>
        <p:txBody>
          <a:bodyPr/>
          <a:lstStyle/>
          <a:p>
            <a:fld id="{3E7143C0-4F23-B545-9533-520B5A87CA1E}" type="slidenum">
              <a:rPr lang="en-US" smtClean="0"/>
              <a:pPr/>
              <a:t>10</a:t>
            </a:fld>
            <a:endParaRPr lang="en-US" dirty="0"/>
          </a:p>
        </p:txBody>
      </p:sp>
    </p:spTree>
    <p:extLst>
      <p:ext uri="{BB962C8B-B14F-4D97-AF65-F5344CB8AC3E}">
        <p14:creationId xmlns:p14="http://schemas.microsoft.com/office/powerpoint/2010/main" val="2922478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Arrays do provide a ‘</a:t>
            </a:r>
            <a:r>
              <a:rPr lang="en-US" dirty="0" err="1"/>
              <a:t>SetValue</a:t>
            </a:r>
            <a:r>
              <a:rPr lang="en-US" dirty="0"/>
              <a:t>(Object, int64) as well as explicit interface implementation of </a:t>
            </a:r>
            <a:r>
              <a:rPr lang="en-US" dirty="0" err="1"/>
              <a:t>IList.Remove</a:t>
            </a:r>
            <a:r>
              <a:rPr lang="en-US" dirty="0"/>
              <a:t>, </a:t>
            </a:r>
            <a:r>
              <a:rPr lang="en-US" dirty="0" err="1"/>
              <a:t>IList.Insert</a:t>
            </a:r>
            <a:r>
              <a:rPr lang="en-US" dirty="0"/>
              <a:t>(Int32, Object), </a:t>
            </a:r>
            <a:r>
              <a:rPr lang="en-US" dirty="0" err="1"/>
              <a:t>Ilist.Item</a:t>
            </a:r>
            <a:r>
              <a:rPr lang="en-US" dirty="0"/>
              <a:t>[Int32] but easier to just convert to a list and then set the list back.</a:t>
            </a:r>
          </a:p>
        </p:txBody>
      </p:sp>
      <p:sp>
        <p:nvSpPr>
          <p:cNvPr id="4" name="Slide Number Placeholder 3"/>
          <p:cNvSpPr>
            <a:spLocks noGrp="1"/>
          </p:cNvSpPr>
          <p:nvPr>
            <p:ph type="sldNum" sz="quarter" idx="10"/>
          </p:nvPr>
        </p:nvSpPr>
        <p:spPr/>
        <p:txBody>
          <a:bodyPr/>
          <a:lstStyle/>
          <a:p>
            <a:fld id="{3E7143C0-4F23-B545-9533-520B5A87CA1E}" type="slidenum">
              <a:rPr lang="en-US" smtClean="0"/>
              <a:pPr/>
              <a:t>11</a:t>
            </a:fld>
            <a:endParaRPr lang="en-US" dirty="0"/>
          </a:p>
        </p:txBody>
      </p:sp>
    </p:spTree>
    <p:extLst>
      <p:ext uri="{BB962C8B-B14F-4D97-AF65-F5344CB8AC3E}">
        <p14:creationId xmlns:p14="http://schemas.microsoft.com/office/powerpoint/2010/main" val="2990547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12</a:t>
            </a:fld>
            <a:endParaRPr lang="en-US" dirty="0"/>
          </a:p>
        </p:txBody>
      </p:sp>
    </p:spTree>
    <p:extLst>
      <p:ext uri="{BB962C8B-B14F-4D97-AF65-F5344CB8AC3E}">
        <p14:creationId xmlns:p14="http://schemas.microsoft.com/office/powerpoint/2010/main" val="917428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13</a:t>
            </a:fld>
            <a:endParaRPr lang="en-US" dirty="0"/>
          </a:p>
        </p:txBody>
      </p:sp>
    </p:spTree>
    <p:extLst>
      <p:ext uri="{BB962C8B-B14F-4D97-AF65-F5344CB8AC3E}">
        <p14:creationId xmlns:p14="http://schemas.microsoft.com/office/powerpoint/2010/main" val="14462590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38</a:t>
            </a:fld>
            <a:endParaRPr lang="en-US" dirty="0"/>
          </a:p>
        </p:txBody>
      </p:sp>
    </p:spTree>
    <p:extLst>
      <p:ext uri="{BB962C8B-B14F-4D97-AF65-F5344CB8AC3E}">
        <p14:creationId xmlns:p14="http://schemas.microsoft.com/office/powerpoint/2010/main" val="39040099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48</a:t>
            </a:fld>
            <a:endParaRPr lang="en-US" dirty="0"/>
          </a:p>
        </p:txBody>
      </p:sp>
    </p:spTree>
    <p:extLst>
      <p:ext uri="{BB962C8B-B14F-4D97-AF65-F5344CB8AC3E}">
        <p14:creationId xmlns:p14="http://schemas.microsoft.com/office/powerpoint/2010/main" val="23547892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49</a:t>
            </a:fld>
            <a:endParaRPr lang="en-US" dirty="0"/>
          </a:p>
        </p:txBody>
      </p:sp>
    </p:spTree>
    <p:extLst>
      <p:ext uri="{BB962C8B-B14F-4D97-AF65-F5344CB8AC3E}">
        <p14:creationId xmlns:p14="http://schemas.microsoft.com/office/powerpoint/2010/main" val="3158527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https://devsummit2019.schedule.esri.com/schedule  </a:t>
            </a:r>
          </a:p>
        </p:txBody>
      </p:sp>
      <p:sp>
        <p:nvSpPr>
          <p:cNvPr id="4" name="Slide Number Placeholder 3"/>
          <p:cNvSpPr>
            <a:spLocks noGrp="1"/>
          </p:cNvSpPr>
          <p:nvPr>
            <p:ph type="sldNum" sz="quarter" idx="10"/>
          </p:nvPr>
        </p:nvSpPr>
        <p:spPr/>
        <p:txBody>
          <a:bodyPr/>
          <a:lstStyle/>
          <a:p>
            <a:fld id="{3E7143C0-4F23-B545-9533-520B5A87CA1E}" type="slidenum">
              <a:rPr lang="en-US" smtClean="0"/>
              <a:pPr/>
              <a:t>50</a:t>
            </a:fld>
            <a:endParaRPr lang="en-US" dirty="0"/>
          </a:p>
        </p:txBody>
      </p:sp>
    </p:spTree>
    <p:extLst>
      <p:ext uri="{BB962C8B-B14F-4D97-AF65-F5344CB8AC3E}">
        <p14:creationId xmlns:p14="http://schemas.microsoft.com/office/powerpoint/2010/main" val="3402342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51</a:t>
            </a:fld>
            <a:endParaRPr lang="en-US"/>
          </a:p>
        </p:txBody>
      </p:sp>
    </p:spTree>
    <p:extLst>
      <p:ext uri="{BB962C8B-B14F-4D97-AF65-F5344CB8AC3E}">
        <p14:creationId xmlns:p14="http://schemas.microsoft.com/office/powerpoint/2010/main" val="28749977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52</a:t>
            </a:fld>
            <a:endParaRPr lang="en-US"/>
          </a:p>
        </p:txBody>
      </p:sp>
    </p:spTree>
    <p:extLst>
      <p:ext uri="{BB962C8B-B14F-4D97-AF65-F5344CB8AC3E}">
        <p14:creationId xmlns:p14="http://schemas.microsoft.com/office/powerpoint/2010/main" val="515214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a:t>
            </a:fld>
            <a:endParaRPr lang="en-US"/>
          </a:p>
        </p:txBody>
      </p:sp>
    </p:spTree>
    <p:extLst>
      <p:ext uri="{BB962C8B-B14F-4D97-AF65-F5344CB8AC3E}">
        <p14:creationId xmlns:p14="http://schemas.microsoft.com/office/powerpoint/2010/main" val="22204552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Project, Project Template, Layer files, Map files, Layout files, Style files, </a:t>
            </a:r>
            <a:r>
              <a:rPr lang="en-US" sz="1200" dirty="0" err="1"/>
              <a:t>etc</a:t>
            </a:r>
            <a:r>
              <a:rPr lang="en-US" sz="1200" dirty="0"/>
              <a:t> to be preferred where applicable</a:t>
            </a:r>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53</a:t>
            </a:fld>
            <a:endParaRPr lang="en-US" dirty="0"/>
          </a:p>
        </p:txBody>
      </p:sp>
    </p:spTree>
    <p:extLst>
      <p:ext uri="{BB962C8B-B14F-4D97-AF65-F5344CB8AC3E}">
        <p14:creationId xmlns:p14="http://schemas.microsoft.com/office/powerpoint/2010/main" val="30827314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54</a:t>
            </a:fld>
            <a:endParaRPr lang="en-US" dirty="0"/>
          </a:p>
        </p:txBody>
      </p:sp>
    </p:spTree>
    <p:extLst>
      <p:ext uri="{BB962C8B-B14F-4D97-AF65-F5344CB8AC3E}">
        <p14:creationId xmlns:p14="http://schemas.microsoft.com/office/powerpoint/2010/main" val="42638427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55</a:t>
            </a:fld>
            <a:endParaRPr lang="en-US" dirty="0"/>
          </a:p>
        </p:txBody>
      </p:sp>
    </p:spTree>
    <p:extLst>
      <p:ext uri="{BB962C8B-B14F-4D97-AF65-F5344CB8AC3E}">
        <p14:creationId xmlns:p14="http://schemas.microsoft.com/office/powerpoint/2010/main" val="28783609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56</a:t>
            </a:fld>
            <a:endParaRPr lang="en-US" dirty="0"/>
          </a:p>
        </p:txBody>
      </p:sp>
    </p:spTree>
    <p:extLst>
      <p:ext uri="{BB962C8B-B14F-4D97-AF65-F5344CB8AC3E}">
        <p14:creationId xmlns:p14="http://schemas.microsoft.com/office/powerpoint/2010/main" val="41214393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57</a:t>
            </a:fld>
            <a:endParaRPr lang="en-US" dirty="0"/>
          </a:p>
        </p:txBody>
      </p:sp>
    </p:spTree>
    <p:extLst>
      <p:ext uri="{BB962C8B-B14F-4D97-AF65-F5344CB8AC3E}">
        <p14:creationId xmlns:p14="http://schemas.microsoft.com/office/powerpoint/2010/main" val="904249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58</a:t>
            </a:fld>
            <a:endParaRPr lang="en-US" dirty="0"/>
          </a:p>
        </p:txBody>
      </p:sp>
    </p:spTree>
    <p:extLst>
      <p:ext uri="{BB962C8B-B14F-4D97-AF65-F5344CB8AC3E}">
        <p14:creationId xmlns:p14="http://schemas.microsoft.com/office/powerpoint/2010/main" val="37257252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59</a:t>
            </a:fld>
            <a:endParaRPr lang="en-US" dirty="0"/>
          </a:p>
        </p:txBody>
      </p:sp>
    </p:spTree>
    <p:extLst>
      <p:ext uri="{BB962C8B-B14F-4D97-AF65-F5344CB8AC3E}">
        <p14:creationId xmlns:p14="http://schemas.microsoft.com/office/powerpoint/2010/main" val="13016532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60</a:t>
            </a:fld>
            <a:endParaRPr lang="en-US" dirty="0"/>
          </a:p>
        </p:txBody>
      </p:sp>
    </p:spTree>
    <p:extLst>
      <p:ext uri="{BB962C8B-B14F-4D97-AF65-F5344CB8AC3E}">
        <p14:creationId xmlns:p14="http://schemas.microsoft.com/office/powerpoint/2010/main" val="35567235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61</a:t>
            </a:fld>
            <a:endParaRPr lang="en-US"/>
          </a:p>
        </p:txBody>
      </p:sp>
    </p:spTree>
    <p:extLst>
      <p:ext uri="{BB962C8B-B14F-4D97-AF65-F5344CB8AC3E}">
        <p14:creationId xmlns:p14="http://schemas.microsoft.com/office/powerpoint/2010/main" val="9224353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63</a:t>
            </a:fld>
            <a:endParaRPr lang="en-US" dirty="0"/>
          </a:p>
        </p:txBody>
      </p:sp>
    </p:spTree>
    <p:extLst>
      <p:ext uri="{BB962C8B-B14F-4D97-AF65-F5344CB8AC3E}">
        <p14:creationId xmlns:p14="http://schemas.microsoft.com/office/powerpoint/2010/main" val="4098375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a:t>
            </a:fld>
            <a:endParaRPr lang="en-US"/>
          </a:p>
        </p:txBody>
      </p:sp>
    </p:spTree>
    <p:extLst>
      <p:ext uri="{BB962C8B-B14F-4D97-AF65-F5344CB8AC3E}">
        <p14:creationId xmlns:p14="http://schemas.microsoft.com/office/powerpoint/2010/main" val="25493278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64</a:t>
            </a:fld>
            <a:endParaRPr lang="en-US" dirty="0"/>
          </a:p>
        </p:txBody>
      </p:sp>
    </p:spTree>
    <p:extLst>
      <p:ext uri="{BB962C8B-B14F-4D97-AF65-F5344CB8AC3E}">
        <p14:creationId xmlns:p14="http://schemas.microsoft.com/office/powerpoint/2010/main" val="32600941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65</a:t>
            </a:fld>
            <a:endParaRPr lang="en-US" dirty="0"/>
          </a:p>
        </p:txBody>
      </p:sp>
    </p:spTree>
    <p:extLst>
      <p:ext uri="{BB962C8B-B14F-4D97-AF65-F5344CB8AC3E}">
        <p14:creationId xmlns:p14="http://schemas.microsoft.com/office/powerpoint/2010/main" val="19687596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66</a:t>
            </a:fld>
            <a:endParaRPr lang="en-US" dirty="0"/>
          </a:p>
        </p:txBody>
      </p:sp>
    </p:spTree>
    <p:extLst>
      <p:ext uri="{BB962C8B-B14F-4D97-AF65-F5344CB8AC3E}">
        <p14:creationId xmlns:p14="http://schemas.microsoft.com/office/powerpoint/2010/main" val="16648032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67</a:t>
            </a:fld>
            <a:endParaRPr lang="en-US" dirty="0"/>
          </a:p>
        </p:txBody>
      </p:sp>
    </p:spTree>
    <p:extLst>
      <p:ext uri="{BB962C8B-B14F-4D97-AF65-F5344CB8AC3E}">
        <p14:creationId xmlns:p14="http://schemas.microsoft.com/office/powerpoint/2010/main" val="13425522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68</a:t>
            </a:fld>
            <a:endParaRPr lang="en-US" dirty="0"/>
          </a:p>
        </p:txBody>
      </p:sp>
    </p:spTree>
    <p:extLst>
      <p:ext uri="{BB962C8B-B14F-4D97-AF65-F5344CB8AC3E}">
        <p14:creationId xmlns:p14="http://schemas.microsoft.com/office/powerpoint/2010/main" val="20013506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69</a:t>
            </a:fld>
            <a:endParaRPr lang="en-US" dirty="0"/>
          </a:p>
        </p:txBody>
      </p:sp>
    </p:spTree>
    <p:extLst>
      <p:ext uri="{BB962C8B-B14F-4D97-AF65-F5344CB8AC3E}">
        <p14:creationId xmlns:p14="http://schemas.microsoft.com/office/powerpoint/2010/main" val="41617786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70</a:t>
            </a:fld>
            <a:endParaRPr lang="en-US" dirty="0"/>
          </a:p>
        </p:txBody>
      </p:sp>
    </p:spTree>
    <p:extLst>
      <p:ext uri="{BB962C8B-B14F-4D97-AF65-F5344CB8AC3E}">
        <p14:creationId xmlns:p14="http://schemas.microsoft.com/office/powerpoint/2010/main" val="9870450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71</a:t>
            </a:fld>
            <a:endParaRPr lang="en-US" dirty="0"/>
          </a:p>
        </p:txBody>
      </p:sp>
    </p:spTree>
    <p:extLst>
      <p:ext uri="{BB962C8B-B14F-4D97-AF65-F5344CB8AC3E}">
        <p14:creationId xmlns:p14="http://schemas.microsoft.com/office/powerpoint/2010/main" val="15541459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72</a:t>
            </a:fld>
            <a:endParaRPr lang="en-US" dirty="0"/>
          </a:p>
        </p:txBody>
      </p:sp>
    </p:spTree>
    <p:extLst>
      <p:ext uri="{BB962C8B-B14F-4D97-AF65-F5344CB8AC3E}">
        <p14:creationId xmlns:p14="http://schemas.microsoft.com/office/powerpoint/2010/main" val="35122308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73</a:t>
            </a:fld>
            <a:endParaRPr lang="en-US" dirty="0"/>
          </a:p>
        </p:txBody>
      </p:sp>
    </p:spTree>
    <p:extLst>
      <p:ext uri="{BB962C8B-B14F-4D97-AF65-F5344CB8AC3E}">
        <p14:creationId xmlns:p14="http://schemas.microsoft.com/office/powerpoint/2010/main" val="35181701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Expand your</a:t>
            </a:r>
            <a:r>
              <a:rPr lang="en-US" baseline="0" dirty="0"/>
              <a:t> horizons with what is possible with the CIM…..</a:t>
            </a:r>
          </a:p>
          <a:p>
            <a:endParaRPr lang="en-US" baseline="0" dirty="0"/>
          </a:p>
          <a:p>
            <a:r>
              <a:rPr lang="en-US" baseline="0" dirty="0"/>
              <a:t>some of you are already familiarizing yourselves with the CIM – manipulating </a:t>
            </a:r>
            <a:r>
              <a:rPr lang="en-US" baseline="0" dirty="0" err="1"/>
              <a:t>symbology</a:t>
            </a:r>
            <a:r>
              <a:rPr lang="en-US" baseline="0" dirty="0"/>
              <a:t>, text, and the like….and we have a number of samples and snippets to help you….but, in this demo, I’d like to expand your horizons with what is possible with the CIM….</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4</a:t>
            </a:fld>
            <a:endParaRPr lang="en-US" dirty="0"/>
          </a:p>
        </p:txBody>
      </p:sp>
    </p:spTree>
    <p:extLst>
      <p:ext uri="{BB962C8B-B14F-4D97-AF65-F5344CB8AC3E}">
        <p14:creationId xmlns:p14="http://schemas.microsoft.com/office/powerpoint/2010/main" val="21132538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75</a:t>
            </a:fld>
            <a:endParaRPr lang="en-US" dirty="0"/>
          </a:p>
        </p:txBody>
      </p:sp>
    </p:spTree>
    <p:extLst>
      <p:ext uri="{BB962C8B-B14F-4D97-AF65-F5344CB8AC3E}">
        <p14:creationId xmlns:p14="http://schemas.microsoft.com/office/powerpoint/2010/main" val="34351640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76</a:t>
            </a:fld>
            <a:endParaRPr lang="en-US" dirty="0"/>
          </a:p>
        </p:txBody>
      </p:sp>
    </p:spTree>
    <p:extLst>
      <p:ext uri="{BB962C8B-B14F-4D97-AF65-F5344CB8AC3E}">
        <p14:creationId xmlns:p14="http://schemas.microsoft.com/office/powerpoint/2010/main" val="23739179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77</a:t>
            </a:fld>
            <a:endParaRPr lang="en-US" dirty="0"/>
          </a:p>
        </p:txBody>
      </p:sp>
    </p:spTree>
    <p:extLst>
      <p:ext uri="{BB962C8B-B14F-4D97-AF65-F5344CB8AC3E}">
        <p14:creationId xmlns:p14="http://schemas.microsoft.com/office/powerpoint/2010/main" val="2080102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78</a:t>
            </a:fld>
            <a:endParaRPr lang="en-US" dirty="0"/>
          </a:p>
        </p:txBody>
      </p:sp>
    </p:spTree>
    <p:extLst>
      <p:ext uri="{BB962C8B-B14F-4D97-AF65-F5344CB8AC3E}">
        <p14:creationId xmlns:p14="http://schemas.microsoft.com/office/powerpoint/2010/main" val="4993762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79</a:t>
            </a:fld>
            <a:endParaRPr lang="en-US" dirty="0"/>
          </a:p>
        </p:txBody>
      </p:sp>
    </p:spTree>
    <p:extLst>
      <p:ext uri="{BB962C8B-B14F-4D97-AF65-F5344CB8AC3E}">
        <p14:creationId xmlns:p14="http://schemas.microsoft.com/office/powerpoint/2010/main" val="9856961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80</a:t>
            </a:fld>
            <a:endParaRPr lang="en-US" dirty="0"/>
          </a:p>
        </p:txBody>
      </p:sp>
    </p:spTree>
    <p:extLst>
      <p:ext uri="{BB962C8B-B14F-4D97-AF65-F5344CB8AC3E}">
        <p14:creationId xmlns:p14="http://schemas.microsoft.com/office/powerpoint/2010/main" val="1555211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81</a:t>
            </a:fld>
            <a:endParaRPr lang="en-US" dirty="0"/>
          </a:p>
        </p:txBody>
      </p:sp>
    </p:spTree>
    <p:extLst>
      <p:ext uri="{BB962C8B-B14F-4D97-AF65-F5344CB8AC3E}">
        <p14:creationId xmlns:p14="http://schemas.microsoft.com/office/powerpoint/2010/main" val="21006270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82</a:t>
            </a:fld>
            <a:endParaRPr lang="en-US" dirty="0"/>
          </a:p>
        </p:txBody>
      </p:sp>
    </p:spTree>
    <p:extLst>
      <p:ext uri="{BB962C8B-B14F-4D97-AF65-F5344CB8AC3E}">
        <p14:creationId xmlns:p14="http://schemas.microsoft.com/office/powerpoint/2010/main" val="2729272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83</a:t>
            </a:fld>
            <a:endParaRPr lang="en-US" dirty="0"/>
          </a:p>
        </p:txBody>
      </p:sp>
    </p:spTree>
    <p:extLst>
      <p:ext uri="{BB962C8B-B14F-4D97-AF65-F5344CB8AC3E}">
        <p14:creationId xmlns:p14="http://schemas.microsoft.com/office/powerpoint/2010/main" val="29066120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84</a:t>
            </a:fld>
            <a:endParaRPr lang="en-US" dirty="0"/>
          </a:p>
        </p:txBody>
      </p:sp>
    </p:spTree>
    <p:extLst>
      <p:ext uri="{BB962C8B-B14F-4D97-AF65-F5344CB8AC3E}">
        <p14:creationId xmlns:p14="http://schemas.microsoft.com/office/powerpoint/2010/main" val="41157409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Expand your</a:t>
            </a:r>
            <a:r>
              <a:rPr lang="en-US" baseline="0" dirty="0"/>
              <a:t> horizons with what is possible with the CIM…..</a:t>
            </a:r>
          </a:p>
          <a:p>
            <a:endParaRPr lang="en-US" baseline="0" dirty="0"/>
          </a:p>
          <a:p>
            <a:r>
              <a:rPr lang="en-US" baseline="0" dirty="0"/>
              <a:t>some of you are already familiarizing yourselves with the CIM – manipulating </a:t>
            </a:r>
            <a:r>
              <a:rPr lang="en-US" baseline="0" dirty="0" err="1"/>
              <a:t>symbology</a:t>
            </a:r>
            <a:r>
              <a:rPr lang="en-US" baseline="0" dirty="0"/>
              <a:t>, text, and the like….and we have a number of samples and snippets to help you….but, in this demo, I’d like to expand your horizons with what is possible with the CIM….</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a:t>
            </a:fld>
            <a:endParaRPr lang="en-US" dirty="0"/>
          </a:p>
        </p:txBody>
      </p:sp>
    </p:spTree>
    <p:extLst>
      <p:ext uri="{BB962C8B-B14F-4D97-AF65-F5344CB8AC3E}">
        <p14:creationId xmlns:p14="http://schemas.microsoft.com/office/powerpoint/2010/main" val="27684796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85</a:t>
            </a:fld>
            <a:endParaRPr lang="en-US" dirty="0"/>
          </a:p>
        </p:txBody>
      </p:sp>
    </p:spTree>
    <p:extLst>
      <p:ext uri="{BB962C8B-B14F-4D97-AF65-F5344CB8AC3E}">
        <p14:creationId xmlns:p14="http://schemas.microsoft.com/office/powerpoint/2010/main" val="4599826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86</a:t>
            </a:fld>
            <a:endParaRPr lang="en-US" dirty="0"/>
          </a:p>
        </p:txBody>
      </p:sp>
    </p:spTree>
    <p:extLst>
      <p:ext uri="{BB962C8B-B14F-4D97-AF65-F5344CB8AC3E}">
        <p14:creationId xmlns:p14="http://schemas.microsoft.com/office/powerpoint/2010/main" val="42021759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87</a:t>
            </a:fld>
            <a:endParaRPr lang="en-US" dirty="0"/>
          </a:p>
        </p:txBody>
      </p:sp>
    </p:spTree>
    <p:extLst>
      <p:ext uri="{BB962C8B-B14F-4D97-AF65-F5344CB8AC3E}">
        <p14:creationId xmlns:p14="http://schemas.microsoft.com/office/powerpoint/2010/main" val="183886847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88</a:t>
            </a:fld>
            <a:endParaRPr lang="en-US" dirty="0"/>
          </a:p>
        </p:txBody>
      </p:sp>
    </p:spTree>
    <p:extLst>
      <p:ext uri="{BB962C8B-B14F-4D97-AF65-F5344CB8AC3E}">
        <p14:creationId xmlns:p14="http://schemas.microsoft.com/office/powerpoint/2010/main" val="106888233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2400" dirty="0"/>
              <a:t>The CIM is a [Cartographic] Data Model.</a:t>
            </a:r>
          </a:p>
          <a:p>
            <a:pPr lvl="1"/>
            <a:r>
              <a:rPr lang="en-US" sz="2400" dirty="0"/>
              <a:t>It describes the content and state of Pro </a:t>
            </a:r>
            <a:r>
              <a:rPr lang="en-US" sz="2400" u="sng" dirty="0"/>
              <a:t>model</a:t>
            </a:r>
            <a:r>
              <a:rPr lang="en-US" sz="2400" dirty="0"/>
              <a:t> entities:</a:t>
            </a:r>
          </a:p>
          <a:p>
            <a:pPr lvl="2"/>
            <a:r>
              <a:rPr lang="en-US" sz="2000" dirty="0"/>
              <a:t>Their structure and relationships.</a:t>
            </a:r>
          </a:p>
          <a:p>
            <a:pPr lvl="2"/>
            <a:r>
              <a:rPr lang="en-US" sz="2000" dirty="0"/>
              <a:t>Symbolization</a:t>
            </a:r>
          </a:p>
          <a:p>
            <a:pPr lvl="2"/>
            <a:r>
              <a:rPr lang="en-US" sz="2000" dirty="0"/>
              <a:t>Labeling</a:t>
            </a:r>
          </a:p>
          <a:p>
            <a:pPr lvl="2"/>
            <a:r>
              <a:rPr lang="en-US" sz="2000" dirty="0"/>
              <a:t>State: Visible, editable, selectable, etc.</a:t>
            </a:r>
          </a:p>
          <a:p>
            <a:pPr lvl="2"/>
            <a:endParaRPr lang="en-US" sz="20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	Accessing</a:t>
            </a:r>
            <a:r>
              <a:rPr lang="en-US" sz="2000" baseline="0" dirty="0"/>
              <a:t> the CIM is pretty straightforward. In most cases, there’s a method called </a:t>
            </a:r>
            <a:r>
              <a:rPr lang="en-US" sz="2000" baseline="0" dirty="0" err="1"/>
              <a:t>GetDefinition</a:t>
            </a:r>
            <a:r>
              <a:rPr lang="en-US" sz="2000" baseline="0" dirty="0"/>
              <a:t> in the entity in question. This returns you the CIM definition. You make your desired changes setting the various property values – the same as you would on any .NET class – then you have to apply them back to the entity using </a:t>
            </a:r>
            <a:r>
              <a:rPr lang="en-US" sz="2000" baseline="0" dirty="0" err="1"/>
              <a:t>SetDefinition</a:t>
            </a:r>
            <a:r>
              <a:rPr lang="en-US" sz="2000" baseline="0" dirty="0"/>
              <a:t> – so it’s a transactional pattern.  As with all rules, there are exceptions. Notice for style items you access its contained CIM symbol directly. Additionally, there are some further convenience methods for accessing specific parts of a definition – for example use Get and Set Renderer to manipulate just the layer renderer definition….for anno (new at 2.1) you will use </a:t>
            </a:r>
            <a:r>
              <a:rPr lang="en-US" sz="2000" baseline="0" dirty="0" err="1"/>
              <a:t>GetGraphic</a:t>
            </a:r>
            <a:r>
              <a:rPr lang="en-US" sz="2000" baseline="0" dirty="0"/>
              <a:t>, </a:t>
            </a:r>
            <a:r>
              <a:rPr lang="en-US" sz="2000" baseline="0" dirty="0" err="1"/>
              <a:t>Setgraphic</a:t>
            </a:r>
            <a:endParaRPr lang="en-US" sz="2000" dirty="0"/>
          </a:p>
          <a:p>
            <a:pPr lvl="0"/>
            <a:endParaRPr lang="en-US" sz="2000"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89</a:t>
            </a:fld>
            <a:endParaRPr lang="en-US" dirty="0"/>
          </a:p>
        </p:txBody>
      </p:sp>
    </p:spTree>
    <p:extLst>
      <p:ext uri="{BB962C8B-B14F-4D97-AF65-F5344CB8AC3E}">
        <p14:creationId xmlns:p14="http://schemas.microsoft.com/office/powerpoint/2010/main" val="26691288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2400" dirty="0"/>
              <a:t>The CIM is a [Cartographic] Data Model.</a:t>
            </a:r>
          </a:p>
          <a:p>
            <a:pPr lvl="1"/>
            <a:r>
              <a:rPr lang="en-US" sz="2400" dirty="0"/>
              <a:t>It describes the content and state of Pro </a:t>
            </a:r>
            <a:r>
              <a:rPr lang="en-US" sz="2400" u="sng" dirty="0"/>
              <a:t>model</a:t>
            </a:r>
            <a:r>
              <a:rPr lang="en-US" sz="2400" dirty="0"/>
              <a:t> entities:</a:t>
            </a:r>
          </a:p>
          <a:p>
            <a:pPr lvl="2"/>
            <a:r>
              <a:rPr lang="en-US" sz="2000" dirty="0"/>
              <a:t>Their structure and relationships.</a:t>
            </a:r>
          </a:p>
          <a:p>
            <a:pPr lvl="2"/>
            <a:r>
              <a:rPr lang="en-US" sz="2000" dirty="0"/>
              <a:t>Symbolization</a:t>
            </a:r>
          </a:p>
          <a:p>
            <a:pPr lvl="2"/>
            <a:r>
              <a:rPr lang="en-US" sz="2000" dirty="0"/>
              <a:t>Labeling</a:t>
            </a:r>
          </a:p>
          <a:p>
            <a:pPr lvl="2"/>
            <a:r>
              <a:rPr lang="en-US" sz="2000" dirty="0"/>
              <a:t>State: Visible, editable, selectable, etc.</a:t>
            </a:r>
          </a:p>
          <a:p>
            <a:pPr lvl="2"/>
            <a:endParaRPr lang="en-US" sz="20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	Accessing</a:t>
            </a:r>
            <a:r>
              <a:rPr lang="en-US" sz="2000" baseline="0" dirty="0"/>
              <a:t> the CIM is pretty straightforward. In most cases, there’s a method called </a:t>
            </a:r>
            <a:r>
              <a:rPr lang="en-US" sz="2000" baseline="0" dirty="0" err="1"/>
              <a:t>GetDefinition</a:t>
            </a:r>
            <a:r>
              <a:rPr lang="en-US" sz="2000" baseline="0" dirty="0"/>
              <a:t> in the entity in question. This returns you the CIM definition. You make your desired changes setting the various property values – the same as you would on any .NET class – then you have to apply them back to the entity using </a:t>
            </a:r>
            <a:r>
              <a:rPr lang="en-US" sz="2000" baseline="0" dirty="0" err="1"/>
              <a:t>SetDefinition</a:t>
            </a:r>
            <a:r>
              <a:rPr lang="en-US" sz="2000" baseline="0" dirty="0"/>
              <a:t> – so it’s a transactional pattern.  As with all rules, there are exceptions. Notice for style items you access its contained CIM symbol directly. Additionally, there are some further convenience methods for accessing specific parts of a definition – for example use Get and Set Renderer to manipulate just the layer renderer definition….for anno (new at 2.1) you will use </a:t>
            </a:r>
            <a:r>
              <a:rPr lang="en-US" sz="2000" baseline="0" dirty="0" err="1"/>
              <a:t>GetGraphic</a:t>
            </a:r>
            <a:r>
              <a:rPr lang="en-US" sz="2000" baseline="0" dirty="0"/>
              <a:t>, </a:t>
            </a:r>
            <a:r>
              <a:rPr lang="en-US" sz="2000" baseline="0" dirty="0" err="1"/>
              <a:t>Setgraphic</a:t>
            </a:r>
            <a:endParaRPr lang="en-US" sz="2000" dirty="0"/>
          </a:p>
          <a:p>
            <a:pPr lvl="0"/>
            <a:endParaRPr lang="en-US" sz="2000"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90</a:t>
            </a:fld>
            <a:endParaRPr lang="en-US" dirty="0"/>
          </a:p>
        </p:txBody>
      </p:sp>
    </p:spTree>
    <p:extLst>
      <p:ext uri="{BB962C8B-B14F-4D97-AF65-F5344CB8AC3E}">
        <p14:creationId xmlns:p14="http://schemas.microsoft.com/office/powerpoint/2010/main" val="25564504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Expand your</a:t>
            </a:r>
            <a:r>
              <a:rPr lang="en-US" baseline="0" dirty="0"/>
              <a:t> horizons with what is possible with the CIM…..</a:t>
            </a:r>
          </a:p>
          <a:p>
            <a:endParaRPr lang="en-US" baseline="0" dirty="0"/>
          </a:p>
          <a:p>
            <a:r>
              <a:rPr lang="en-US" baseline="0" dirty="0"/>
              <a:t>some of you are already familiarizing yourselves with the CIM – manipulating </a:t>
            </a:r>
            <a:r>
              <a:rPr lang="en-US" baseline="0" dirty="0" err="1"/>
              <a:t>symbology</a:t>
            </a:r>
            <a:r>
              <a:rPr lang="en-US" baseline="0" dirty="0"/>
              <a:t>, text, and the like….and we have a number of samples and snippets to help you….but, in this demo, I’d like to expand your horizons with what is possible with the CIM….</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6</a:t>
            </a:fld>
            <a:endParaRPr lang="en-US" dirty="0"/>
          </a:p>
        </p:txBody>
      </p:sp>
    </p:spTree>
    <p:extLst>
      <p:ext uri="{BB962C8B-B14F-4D97-AF65-F5344CB8AC3E}">
        <p14:creationId xmlns:p14="http://schemas.microsoft.com/office/powerpoint/2010/main" val="960621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a:t>
            </a:fld>
            <a:endParaRPr lang="en-US" dirty="0"/>
          </a:p>
        </p:txBody>
      </p:sp>
    </p:spTree>
    <p:extLst>
      <p:ext uri="{BB962C8B-B14F-4D97-AF65-F5344CB8AC3E}">
        <p14:creationId xmlns:p14="http://schemas.microsoft.com/office/powerpoint/2010/main" val="3338758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2400" dirty="0"/>
              <a:t>The CIM is a [Cartographic] Data Model.</a:t>
            </a:r>
          </a:p>
          <a:p>
            <a:pPr lvl="1"/>
            <a:r>
              <a:rPr lang="en-US" sz="2400" dirty="0"/>
              <a:t>It describes the content and state of Pro </a:t>
            </a:r>
            <a:r>
              <a:rPr lang="en-US" sz="2400" u="sng" dirty="0"/>
              <a:t>model</a:t>
            </a:r>
            <a:r>
              <a:rPr lang="en-US" sz="2400" dirty="0"/>
              <a:t> entities:</a:t>
            </a:r>
          </a:p>
          <a:p>
            <a:pPr lvl="2"/>
            <a:r>
              <a:rPr lang="en-US" sz="2000" dirty="0"/>
              <a:t>Their structure and relationships.</a:t>
            </a:r>
          </a:p>
          <a:p>
            <a:pPr lvl="2"/>
            <a:r>
              <a:rPr lang="en-US" sz="2000" dirty="0"/>
              <a:t>Symbolization</a:t>
            </a:r>
          </a:p>
          <a:p>
            <a:pPr lvl="2"/>
            <a:r>
              <a:rPr lang="en-US" sz="2000" dirty="0"/>
              <a:t>Labeling</a:t>
            </a:r>
          </a:p>
          <a:p>
            <a:pPr lvl="2"/>
            <a:r>
              <a:rPr lang="en-US" sz="2000" dirty="0"/>
              <a:t>State: Visible, editable, selectable, etc.</a:t>
            </a:r>
          </a:p>
          <a:p>
            <a:pPr lvl="2"/>
            <a:endParaRPr lang="en-US" sz="20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	Accessing</a:t>
            </a:r>
            <a:r>
              <a:rPr lang="en-US" sz="2000" baseline="0" dirty="0"/>
              <a:t> the CIM is pretty straightforward. In most cases, there’s a method called </a:t>
            </a:r>
            <a:r>
              <a:rPr lang="en-US" sz="2000" baseline="0" dirty="0" err="1"/>
              <a:t>GetDefinition</a:t>
            </a:r>
            <a:r>
              <a:rPr lang="en-US" sz="2000" baseline="0" dirty="0"/>
              <a:t> in the entity in question. This returns you the CIM definition. You make your desired changes setting the various property values – the same as you would on any .NET class – then you have to apply them back to the entity using </a:t>
            </a:r>
            <a:r>
              <a:rPr lang="en-US" sz="2000" baseline="0" dirty="0" err="1"/>
              <a:t>SetDefinition</a:t>
            </a:r>
            <a:r>
              <a:rPr lang="en-US" sz="2000" baseline="0" dirty="0"/>
              <a:t> – so it’s a transactional pattern.  As with all rules, there are exceptions. Notice for style items you access its contained CIM symbol directly. Additionally, there are some further convenience methods for accessing specific parts of a definition – for example use Get and Set Renderer to manipulate just the layer renderer definition….for anno (new at 2.1) you will use </a:t>
            </a:r>
            <a:r>
              <a:rPr lang="en-US" sz="2000" baseline="0" dirty="0" err="1"/>
              <a:t>GetGraphic</a:t>
            </a:r>
            <a:r>
              <a:rPr lang="en-US" sz="2000" baseline="0" dirty="0"/>
              <a:t>, </a:t>
            </a:r>
            <a:r>
              <a:rPr lang="en-US" sz="2000" baseline="0" dirty="0" err="1"/>
              <a:t>Setgraphic</a:t>
            </a:r>
            <a:endParaRPr lang="en-US" sz="2000" dirty="0"/>
          </a:p>
          <a:p>
            <a:pPr lvl="0"/>
            <a:endParaRPr lang="en-US" sz="2000"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8</a:t>
            </a:fld>
            <a:endParaRPr lang="en-US" dirty="0"/>
          </a:p>
        </p:txBody>
      </p:sp>
    </p:spTree>
    <p:extLst>
      <p:ext uri="{BB962C8B-B14F-4D97-AF65-F5344CB8AC3E}">
        <p14:creationId xmlns:p14="http://schemas.microsoft.com/office/powerpoint/2010/main" val="3025665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2400" dirty="0"/>
              <a:t>The CIM is a [Cartographic] Data Model.</a:t>
            </a:r>
          </a:p>
          <a:p>
            <a:pPr lvl="1"/>
            <a:r>
              <a:rPr lang="en-US" sz="2400" dirty="0"/>
              <a:t>It describes the content and state of Pro </a:t>
            </a:r>
            <a:r>
              <a:rPr lang="en-US" sz="2400" u="sng" dirty="0"/>
              <a:t>model</a:t>
            </a:r>
            <a:r>
              <a:rPr lang="en-US" sz="2400" dirty="0"/>
              <a:t> entities:</a:t>
            </a:r>
          </a:p>
          <a:p>
            <a:pPr lvl="2"/>
            <a:r>
              <a:rPr lang="en-US" sz="2000" dirty="0"/>
              <a:t>Their structure and relationships.</a:t>
            </a:r>
          </a:p>
          <a:p>
            <a:pPr lvl="2"/>
            <a:r>
              <a:rPr lang="en-US" sz="2000" dirty="0"/>
              <a:t>Symbolization</a:t>
            </a:r>
          </a:p>
          <a:p>
            <a:pPr lvl="2"/>
            <a:r>
              <a:rPr lang="en-US" sz="2000" dirty="0"/>
              <a:t>Labeling</a:t>
            </a:r>
          </a:p>
          <a:p>
            <a:pPr lvl="2"/>
            <a:r>
              <a:rPr lang="en-US" sz="2000" dirty="0"/>
              <a:t>State: Visible, editable, selectable, etc.</a:t>
            </a:r>
          </a:p>
          <a:p>
            <a:pPr lvl="2"/>
            <a:endParaRPr lang="en-US" sz="20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	Accessing</a:t>
            </a:r>
            <a:r>
              <a:rPr lang="en-US" sz="2000" baseline="0" dirty="0"/>
              <a:t> the CIM is pretty straightforward. In most cases, there’s a method called </a:t>
            </a:r>
            <a:r>
              <a:rPr lang="en-US" sz="2000" baseline="0" dirty="0" err="1"/>
              <a:t>GetDefinition</a:t>
            </a:r>
            <a:r>
              <a:rPr lang="en-US" sz="2000" baseline="0" dirty="0"/>
              <a:t> in the entity in question. This returns you the CIM definition. You make your desired changes setting the various property values – the same as you would on any .NET class – then you have to apply them back to the entity using </a:t>
            </a:r>
            <a:r>
              <a:rPr lang="en-US" sz="2000" baseline="0" dirty="0" err="1"/>
              <a:t>SetDefinition</a:t>
            </a:r>
            <a:r>
              <a:rPr lang="en-US" sz="2000" baseline="0" dirty="0"/>
              <a:t> – so it’s a transactional pattern.  As with all rules, there are exceptions. Notice for style items you access its contained CIM symbol directly. Additionally, there are some further convenience methods for accessing specific parts of a definition – for example use Get and Set Renderer to manipulate just the layer renderer definition….for anno (new at 2.1) you will use </a:t>
            </a:r>
            <a:r>
              <a:rPr lang="en-US" sz="2000" baseline="0" dirty="0" err="1"/>
              <a:t>GetGraphic</a:t>
            </a:r>
            <a:r>
              <a:rPr lang="en-US" sz="2000" baseline="0" dirty="0"/>
              <a:t>, </a:t>
            </a:r>
            <a:r>
              <a:rPr lang="en-US" sz="2000" baseline="0" dirty="0" err="1"/>
              <a:t>Setgraphic</a:t>
            </a:r>
            <a:endParaRPr lang="en-US" sz="2000" dirty="0"/>
          </a:p>
          <a:p>
            <a:pPr lvl="0"/>
            <a:endParaRPr lang="en-US" sz="2000"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9</a:t>
            </a:fld>
            <a:endParaRPr lang="en-US" dirty="0"/>
          </a:p>
        </p:txBody>
      </p:sp>
    </p:spTree>
    <p:extLst>
      <p:ext uri="{BB962C8B-B14F-4D97-AF65-F5344CB8AC3E}">
        <p14:creationId xmlns:p14="http://schemas.microsoft.com/office/powerpoint/2010/main" val="40236581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400" baseline="0">
                <a:solidFill>
                  <a:schemeClr val="tx1"/>
                </a:solidFill>
              </a:defRPr>
            </a:lvl1pPr>
          </a:lstStyle>
          <a:p>
            <a:r>
              <a:rPr lang="en-US" dirty="0"/>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10/26/2019</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r="3940"/>
          <a:stretch/>
        </p:blipFill>
        <p:spPr>
          <a:xfrm>
            <a:off x="10013894" y="572078"/>
            <a:ext cx="1274495" cy="465533"/>
          </a:xfrm>
          <a:prstGeom prst="rect">
            <a:avLst/>
          </a:prstGeom>
        </p:spPr>
      </p:pic>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icture with Caption">
    <p:bg>
      <p:bgPr>
        <a:gradFill flip="none" rotWithShape="1">
          <a:gsLst>
            <a:gs pos="1000">
              <a:srgbClr val="0078C3"/>
            </a:gs>
            <a:gs pos="100000">
              <a:srgbClr val="0A1446"/>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7" name="Parallelogram 10"/>
          <p:cNvSpPr/>
          <p:nvPr/>
        </p:nvSpPr>
        <p:spPr bwMode="auto">
          <a:xfrm flipH="1">
            <a:off x="1" y="2"/>
            <a:ext cx="5497956" cy="6865697"/>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56" h="6865697">
                <a:moveTo>
                  <a:pt x="0" y="0"/>
                </a:moveTo>
                <a:lnTo>
                  <a:pt x="5497956" y="0"/>
                </a:lnTo>
                <a:lnTo>
                  <a:pt x="5497956" y="6858000"/>
                </a:lnTo>
                <a:lnTo>
                  <a:pt x="2747818" y="6865697"/>
                </a:lnTo>
                <a:lnTo>
                  <a:pt x="0" y="0"/>
                </a:lnTo>
                <a:close/>
              </a:path>
            </a:pathLst>
          </a:custGeom>
          <a:solidFill>
            <a:schemeClr val="accent4">
              <a:alpha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Parallelogram 10"/>
          <p:cNvSpPr/>
          <p:nvPr/>
        </p:nvSpPr>
        <p:spPr bwMode="auto">
          <a:xfrm rot="16200000" flipH="1" flipV="1">
            <a:off x="4707461" y="-626538"/>
            <a:ext cx="2777078"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0" name="Picture Placeholder 8"/>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rPr>
              <a:t>Click icon to insert Picture</a:t>
            </a:r>
          </a:p>
        </p:txBody>
      </p:sp>
      <p:sp>
        <p:nvSpPr>
          <p:cNvPr id="3" name="Text Placeholder 2"/>
          <p:cNvSpPr>
            <a:spLocks noGrp="1"/>
          </p:cNvSpPr>
          <p:nvPr>
            <p:ph type="body" idx="1" hasCustomPrompt="1"/>
          </p:nvPr>
        </p:nvSpPr>
        <p:spPr>
          <a:xfrm>
            <a:off x="6976871" y="3582548"/>
            <a:ext cx="4527741" cy="338554"/>
          </a:xfrm>
          <a:noFill/>
        </p:spPr>
        <p:txBody>
          <a:bodyPr wrap="square" anchor="t">
            <a:spAutoFit/>
          </a:bodyPr>
          <a:lstStyle>
            <a:lvl1pPr marL="0" indent="0" algn="l">
              <a:lnSpc>
                <a:spcPct val="100000"/>
              </a:lnSpc>
              <a:spcBef>
                <a:spcPts val="0"/>
              </a:spcBef>
              <a:spcAft>
                <a:spcPts val="0"/>
              </a:spcAft>
              <a:buNone/>
              <a:defRPr sz="2200" b="0">
                <a:solidFill>
                  <a:schemeClr val="accent4">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6976871" y="2348110"/>
            <a:ext cx="4527741" cy="1169551"/>
          </a:xfrm>
        </p:spPr>
        <p:txBody>
          <a:bodyPr wrap="square" anchor="b">
            <a:spAutoFit/>
          </a:bodyPr>
          <a:lstStyle>
            <a:lvl1pPr algn="l" defTabSz="457200" rtl="0" eaLnBrk="1" latinLnBrk="0" hangingPunct="1">
              <a:lnSpc>
                <a:spcPct val="100000"/>
              </a:lnSpc>
              <a:spcBef>
                <a:spcPct val="0"/>
              </a:spcBef>
              <a:buNone/>
              <a:defRPr kumimoji="0" lang="en-US" sz="3800" b="1" i="0" kern="1200" cap="none" baseline="0">
                <a:solidFill>
                  <a:schemeClr val="tx1"/>
                </a:solidFill>
                <a:effectLst/>
                <a:latin typeface="+mj-lt"/>
                <a:ea typeface="+mj-ea"/>
                <a:cs typeface="Arial"/>
              </a:defRPr>
            </a:lvl1pPr>
          </a:lstStyle>
          <a:p>
            <a:r>
              <a:rPr kumimoji="0" lang="en-US" dirty="0"/>
              <a:t>Click to Edit </a:t>
            </a:r>
            <a:br>
              <a:rPr kumimoji="0" lang="en-US" dirty="0"/>
            </a:br>
            <a:r>
              <a:rPr kumimoji="0" lang="en-US" dirty="0"/>
              <a:t>Demo Title</a:t>
            </a:r>
            <a:endParaRPr lang="en-US" dirty="0"/>
          </a:p>
        </p:txBody>
      </p:sp>
      <p:sp>
        <p:nvSpPr>
          <p:cNvPr id="9"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D6FA6FB-FDD3-A446-B5AE-30BBE73852D8}" type="datetime1">
              <a:rPr lang="en-US" smtClean="0"/>
              <a:t>10/26/2019</a:t>
            </a:fld>
            <a:endParaRPr lang="en-US"/>
          </a:p>
        </p:txBody>
      </p:sp>
      <p:sp>
        <p:nvSpPr>
          <p:cNvPr id="11"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2"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60615525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Only_User Screens">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1"/>
                </a:solidFill>
              </a:defRPr>
            </a:lvl1pPr>
          </a:lstStyle>
          <a:p>
            <a:r>
              <a:rPr lang="en-US" dirty="0"/>
              <a:t>Click to Edit User Screens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3D0726-017F-9249-8B2E-2A4DDB444ED8}" type="datetime1">
              <a:rPr lang="en-US" smtClean="0"/>
              <a:t>10/26/2019</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923879171"/>
      </p:ext>
    </p:extLst>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1" baseline="0" smtClean="0">
                <a:solidFill>
                  <a:schemeClr val="tx1">
                    <a:lumMod val="50000"/>
                    <a:lumOff val="5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10/26/2019</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198752500"/>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chemeClr val="accent4">
                    <a:lumMod val="40000"/>
                    <a:lumOff val="6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10/26/2019</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741332608"/>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sri">
    <p:spTree>
      <p:nvGrpSpPr>
        <p:cNvPr id="1" name=""/>
        <p:cNvGrpSpPr/>
        <p:nvPr/>
      </p:nvGrpSpPr>
      <p:grpSpPr>
        <a:xfrm>
          <a:off x="0" y="0"/>
          <a:ext cx="0" cy="0"/>
          <a:chOff x="0" y="0"/>
          <a:chExt cx="0" cy="0"/>
        </a:xfrm>
      </p:grpSpPr>
      <p:sp>
        <p:nvSpPr>
          <p:cNvPr id="6" name="Parallelogram 10"/>
          <p:cNvSpPr/>
          <p:nvPr userDrawn="1"/>
        </p:nvSpPr>
        <p:spPr bwMode="auto">
          <a:xfrm rot="16811740" flipH="1">
            <a:off x="2821442" y="-2136101"/>
            <a:ext cx="6318215" cy="12766191"/>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 name="connsiteX0" fmla="*/ 0 w 5497956"/>
              <a:gd name="connsiteY0" fmla="*/ 0 h 6865697"/>
              <a:gd name="connsiteX1" fmla="*/ 5497956 w 5497956"/>
              <a:gd name="connsiteY1" fmla="*/ 0 h 6865697"/>
              <a:gd name="connsiteX2" fmla="*/ 3826999 w 5497956"/>
              <a:gd name="connsiteY2" fmla="*/ 4279505 h 6865697"/>
              <a:gd name="connsiteX3" fmla="*/ 2747818 w 5497956"/>
              <a:gd name="connsiteY3" fmla="*/ 6865697 h 6865697"/>
              <a:gd name="connsiteX4" fmla="*/ 0 w 5497956"/>
              <a:gd name="connsiteY4" fmla="*/ 0 h 6865697"/>
              <a:gd name="connsiteX0" fmla="*/ 0 w 5497956"/>
              <a:gd name="connsiteY0" fmla="*/ 0 h 5277653"/>
              <a:gd name="connsiteX1" fmla="*/ 5497956 w 5497956"/>
              <a:gd name="connsiteY1" fmla="*/ 0 h 5277653"/>
              <a:gd name="connsiteX2" fmla="*/ 3826999 w 5497956"/>
              <a:gd name="connsiteY2" fmla="*/ 4279505 h 5277653"/>
              <a:gd name="connsiteX3" fmla="*/ 2377650 w 5497956"/>
              <a:gd name="connsiteY3" fmla="*/ 5277653 h 5277653"/>
              <a:gd name="connsiteX4" fmla="*/ 0 w 5497956"/>
              <a:gd name="connsiteY4" fmla="*/ 0 h 5277653"/>
              <a:gd name="connsiteX0" fmla="*/ 0 w 3863432"/>
              <a:gd name="connsiteY0" fmla="*/ 2222226 h 5277653"/>
              <a:gd name="connsiteX1" fmla="*/ 3863432 w 3863432"/>
              <a:gd name="connsiteY1" fmla="*/ 0 h 5277653"/>
              <a:gd name="connsiteX2" fmla="*/ 2192475 w 3863432"/>
              <a:gd name="connsiteY2" fmla="*/ 4279505 h 5277653"/>
              <a:gd name="connsiteX3" fmla="*/ 743126 w 3863432"/>
              <a:gd name="connsiteY3" fmla="*/ 5277653 h 5277653"/>
              <a:gd name="connsiteX4" fmla="*/ 0 w 3863432"/>
              <a:gd name="connsiteY4" fmla="*/ 2222226 h 5277653"/>
              <a:gd name="connsiteX0" fmla="*/ 0 w 4172478"/>
              <a:gd name="connsiteY0" fmla="*/ 1085159 h 4140586"/>
              <a:gd name="connsiteX1" fmla="*/ 4172478 w 4172478"/>
              <a:gd name="connsiteY1" fmla="*/ 0 h 4140586"/>
              <a:gd name="connsiteX2" fmla="*/ 2192475 w 4172478"/>
              <a:gd name="connsiteY2" fmla="*/ 3142438 h 4140586"/>
              <a:gd name="connsiteX3" fmla="*/ 743126 w 4172478"/>
              <a:gd name="connsiteY3" fmla="*/ 4140586 h 4140586"/>
              <a:gd name="connsiteX4" fmla="*/ 0 w 4172478"/>
              <a:gd name="connsiteY4" fmla="*/ 1085159 h 4140586"/>
              <a:gd name="connsiteX0" fmla="*/ 0 w 3868783"/>
              <a:gd name="connsiteY0" fmla="*/ 887305 h 4140586"/>
              <a:gd name="connsiteX1" fmla="*/ 3868783 w 3868783"/>
              <a:gd name="connsiteY1" fmla="*/ 0 h 4140586"/>
              <a:gd name="connsiteX2" fmla="*/ 1888780 w 3868783"/>
              <a:gd name="connsiteY2" fmla="*/ 3142438 h 4140586"/>
              <a:gd name="connsiteX3" fmla="*/ 439431 w 3868783"/>
              <a:gd name="connsiteY3" fmla="*/ 4140586 h 4140586"/>
              <a:gd name="connsiteX4" fmla="*/ 0 w 3868783"/>
              <a:gd name="connsiteY4" fmla="*/ 887305 h 4140586"/>
              <a:gd name="connsiteX0" fmla="*/ 269818 w 4138601"/>
              <a:gd name="connsiteY0" fmla="*/ 887305 h 3536775"/>
              <a:gd name="connsiteX1" fmla="*/ 4138601 w 4138601"/>
              <a:gd name="connsiteY1" fmla="*/ 0 h 3536775"/>
              <a:gd name="connsiteX2" fmla="*/ 2158598 w 4138601"/>
              <a:gd name="connsiteY2" fmla="*/ 3142438 h 3536775"/>
              <a:gd name="connsiteX3" fmla="*/ 0 w 4138601"/>
              <a:gd name="connsiteY3" fmla="*/ 3536775 h 3536775"/>
              <a:gd name="connsiteX4" fmla="*/ 269818 w 4138601"/>
              <a:gd name="connsiteY4" fmla="*/ 887305 h 3536775"/>
              <a:gd name="connsiteX0" fmla="*/ 269818 w 4138601"/>
              <a:gd name="connsiteY0" fmla="*/ 887305 h 3635085"/>
              <a:gd name="connsiteX1" fmla="*/ 4138601 w 4138601"/>
              <a:gd name="connsiteY1" fmla="*/ 0 h 3635085"/>
              <a:gd name="connsiteX2" fmla="*/ 2376678 w 4138601"/>
              <a:gd name="connsiteY2" fmla="*/ 3635085 h 3635085"/>
              <a:gd name="connsiteX3" fmla="*/ 0 w 4138601"/>
              <a:gd name="connsiteY3" fmla="*/ 3536775 h 3635085"/>
              <a:gd name="connsiteX4" fmla="*/ 269818 w 4138601"/>
              <a:gd name="connsiteY4" fmla="*/ 887305 h 3635085"/>
              <a:gd name="connsiteX0" fmla="*/ 453784 w 4138601"/>
              <a:gd name="connsiteY0" fmla="*/ 250562 h 3635085"/>
              <a:gd name="connsiteX1" fmla="*/ 4138601 w 4138601"/>
              <a:gd name="connsiteY1" fmla="*/ 0 h 3635085"/>
              <a:gd name="connsiteX2" fmla="*/ 2376678 w 4138601"/>
              <a:gd name="connsiteY2" fmla="*/ 3635085 h 3635085"/>
              <a:gd name="connsiteX3" fmla="*/ 0 w 4138601"/>
              <a:gd name="connsiteY3" fmla="*/ 3536775 h 3635085"/>
              <a:gd name="connsiteX4" fmla="*/ 453784 w 4138601"/>
              <a:gd name="connsiteY4" fmla="*/ 250562 h 3635085"/>
              <a:gd name="connsiteX0" fmla="*/ 1391303 w 4138601"/>
              <a:gd name="connsiteY0" fmla="*/ 75768 h 3635085"/>
              <a:gd name="connsiteX1" fmla="*/ 4138601 w 4138601"/>
              <a:gd name="connsiteY1" fmla="*/ 0 h 3635085"/>
              <a:gd name="connsiteX2" fmla="*/ 2376678 w 4138601"/>
              <a:gd name="connsiteY2" fmla="*/ 3635085 h 3635085"/>
              <a:gd name="connsiteX3" fmla="*/ 0 w 4138601"/>
              <a:gd name="connsiteY3" fmla="*/ 3536775 h 3635085"/>
              <a:gd name="connsiteX4" fmla="*/ 1391303 w 4138601"/>
              <a:gd name="connsiteY4" fmla="*/ 75768 h 3635085"/>
              <a:gd name="connsiteX0" fmla="*/ 1391303 w 4138601"/>
              <a:gd name="connsiteY0" fmla="*/ 75768 h 3536775"/>
              <a:gd name="connsiteX1" fmla="*/ 4138601 w 4138601"/>
              <a:gd name="connsiteY1" fmla="*/ 0 h 3536775"/>
              <a:gd name="connsiteX2" fmla="*/ 1273242 w 4138601"/>
              <a:gd name="connsiteY2" fmla="*/ 3407480 h 3536775"/>
              <a:gd name="connsiteX3" fmla="*/ 0 w 4138601"/>
              <a:gd name="connsiteY3" fmla="*/ 3536775 h 3536775"/>
              <a:gd name="connsiteX4" fmla="*/ 1391303 w 4138601"/>
              <a:gd name="connsiteY4" fmla="*/ 75768 h 3536775"/>
              <a:gd name="connsiteX0" fmla="*/ 1391303 w 3058684"/>
              <a:gd name="connsiteY0" fmla="*/ 103474 h 3564481"/>
              <a:gd name="connsiteX1" fmla="*/ 3058684 w 3058684"/>
              <a:gd name="connsiteY1" fmla="*/ 0 h 3564481"/>
              <a:gd name="connsiteX2" fmla="*/ 1273242 w 3058684"/>
              <a:gd name="connsiteY2" fmla="*/ 3435186 h 3564481"/>
              <a:gd name="connsiteX3" fmla="*/ 0 w 3058684"/>
              <a:gd name="connsiteY3" fmla="*/ 3564481 h 3564481"/>
              <a:gd name="connsiteX4" fmla="*/ 1391303 w 3058684"/>
              <a:gd name="connsiteY4" fmla="*/ 103474 h 3564481"/>
              <a:gd name="connsiteX0" fmla="*/ 1521436 w 3188817"/>
              <a:gd name="connsiteY0" fmla="*/ 103474 h 3464355"/>
              <a:gd name="connsiteX1" fmla="*/ 3188817 w 3188817"/>
              <a:gd name="connsiteY1" fmla="*/ 0 h 3464355"/>
              <a:gd name="connsiteX2" fmla="*/ 1403375 w 3188817"/>
              <a:gd name="connsiteY2" fmla="*/ 3435186 h 3464355"/>
              <a:gd name="connsiteX3" fmla="*/ 0 w 3188817"/>
              <a:gd name="connsiteY3" fmla="*/ 3464355 h 3464355"/>
              <a:gd name="connsiteX4" fmla="*/ 1521436 w 3188817"/>
              <a:gd name="connsiteY4" fmla="*/ 103474 h 3464355"/>
              <a:gd name="connsiteX0" fmla="*/ 1521436 w 3188817"/>
              <a:gd name="connsiteY0" fmla="*/ 103474 h 3632772"/>
              <a:gd name="connsiteX1" fmla="*/ 3188817 w 3188817"/>
              <a:gd name="connsiteY1" fmla="*/ 0 h 3632772"/>
              <a:gd name="connsiteX2" fmla="*/ 1626674 w 3188817"/>
              <a:gd name="connsiteY2" fmla="*/ 3632772 h 3632772"/>
              <a:gd name="connsiteX3" fmla="*/ 0 w 3188817"/>
              <a:gd name="connsiteY3" fmla="*/ 3464355 h 3632772"/>
              <a:gd name="connsiteX4" fmla="*/ 1521436 w 3188817"/>
              <a:gd name="connsiteY4" fmla="*/ 103474 h 3632772"/>
              <a:gd name="connsiteX0" fmla="*/ 1521436 w 3605461"/>
              <a:gd name="connsiteY0" fmla="*/ 69855 h 3599153"/>
              <a:gd name="connsiteX1" fmla="*/ 3605461 w 3605461"/>
              <a:gd name="connsiteY1" fmla="*/ 0 h 3599153"/>
              <a:gd name="connsiteX2" fmla="*/ 1626674 w 3605461"/>
              <a:gd name="connsiteY2" fmla="*/ 3599153 h 3599153"/>
              <a:gd name="connsiteX3" fmla="*/ 0 w 3605461"/>
              <a:gd name="connsiteY3" fmla="*/ 3430736 h 3599153"/>
              <a:gd name="connsiteX4" fmla="*/ 1521436 w 3605461"/>
              <a:gd name="connsiteY4" fmla="*/ 69855 h 3599153"/>
              <a:gd name="connsiteX0" fmla="*/ 1488157 w 3605461"/>
              <a:gd name="connsiteY0" fmla="*/ 0 h 3645127"/>
              <a:gd name="connsiteX1" fmla="*/ 3605461 w 3605461"/>
              <a:gd name="connsiteY1" fmla="*/ 45974 h 3645127"/>
              <a:gd name="connsiteX2" fmla="*/ 1626674 w 3605461"/>
              <a:gd name="connsiteY2" fmla="*/ 3645127 h 3645127"/>
              <a:gd name="connsiteX3" fmla="*/ 0 w 3605461"/>
              <a:gd name="connsiteY3" fmla="*/ 3476710 h 3645127"/>
              <a:gd name="connsiteX4" fmla="*/ 1488157 w 3605461"/>
              <a:gd name="connsiteY4" fmla="*/ 0 h 3645127"/>
              <a:gd name="connsiteX0" fmla="*/ 1488157 w 3494077"/>
              <a:gd name="connsiteY0" fmla="*/ 138768 h 3783895"/>
              <a:gd name="connsiteX1" fmla="*/ 3494077 w 3494077"/>
              <a:gd name="connsiteY1" fmla="*/ 0 h 3783895"/>
              <a:gd name="connsiteX2" fmla="*/ 1626674 w 3494077"/>
              <a:gd name="connsiteY2" fmla="*/ 3783895 h 3783895"/>
              <a:gd name="connsiteX3" fmla="*/ 0 w 3494077"/>
              <a:gd name="connsiteY3" fmla="*/ 3615478 h 3783895"/>
              <a:gd name="connsiteX4" fmla="*/ 1488157 w 3494077"/>
              <a:gd name="connsiteY4" fmla="*/ 138768 h 3783895"/>
              <a:gd name="connsiteX0" fmla="*/ 1124549 w 3130469"/>
              <a:gd name="connsiteY0" fmla="*/ 138768 h 3783895"/>
              <a:gd name="connsiteX1" fmla="*/ 3130469 w 3130469"/>
              <a:gd name="connsiteY1" fmla="*/ 0 h 3783895"/>
              <a:gd name="connsiteX2" fmla="*/ 1263066 w 3130469"/>
              <a:gd name="connsiteY2" fmla="*/ 3783895 h 3783895"/>
              <a:gd name="connsiteX3" fmla="*/ 0 w 3130469"/>
              <a:gd name="connsiteY3" fmla="*/ 3710249 h 3783895"/>
              <a:gd name="connsiteX4" fmla="*/ 1124549 w 3130469"/>
              <a:gd name="connsiteY4" fmla="*/ 138768 h 3783895"/>
              <a:gd name="connsiteX0" fmla="*/ 1124549 w 2637804"/>
              <a:gd name="connsiteY0" fmla="*/ 122113 h 3767240"/>
              <a:gd name="connsiteX1" fmla="*/ 2637804 w 2637804"/>
              <a:gd name="connsiteY1" fmla="*/ 0 h 3767240"/>
              <a:gd name="connsiteX2" fmla="*/ 1263066 w 2637804"/>
              <a:gd name="connsiteY2" fmla="*/ 3767240 h 3767240"/>
              <a:gd name="connsiteX3" fmla="*/ 0 w 2637804"/>
              <a:gd name="connsiteY3" fmla="*/ 3693594 h 3767240"/>
              <a:gd name="connsiteX4" fmla="*/ 1124549 w 2637804"/>
              <a:gd name="connsiteY4" fmla="*/ 122113 h 3767240"/>
              <a:gd name="connsiteX0" fmla="*/ 1305037 w 2637804"/>
              <a:gd name="connsiteY0" fmla="*/ 0 h 3855679"/>
              <a:gd name="connsiteX1" fmla="*/ 2637804 w 2637804"/>
              <a:gd name="connsiteY1" fmla="*/ 88439 h 3855679"/>
              <a:gd name="connsiteX2" fmla="*/ 1263066 w 2637804"/>
              <a:gd name="connsiteY2" fmla="*/ 3855679 h 3855679"/>
              <a:gd name="connsiteX3" fmla="*/ 0 w 2637804"/>
              <a:gd name="connsiteY3" fmla="*/ 3782033 h 3855679"/>
              <a:gd name="connsiteX4" fmla="*/ 1305037 w 2637804"/>
              <a:gd name="connsiteY4" fmla="*/ 0 h 3855679"/>
              <a:gd name="connsiteX0" fmla="*/ 1264430 w 2637804"/>
              <a:gd name="connsiteY0" fmla="*/ 0 h 3899282"/>
              <a:gd name="connsiteX1" fmla="*/ 2637804 w 2637804"/>
              <a:gd name="connsiteY1" fmla="*/ 132042 h 3899282"/>
              <a:gd name="connsiteX2" fmla="*/ 1263066 w 2637804"/>
              <a:gd name="connsiteY2" fmla="*/ 3899282 h 3899282"/>
              <a:gd name="connsiteX3" fmla="*/ 0 w 2637804"/>
              <a:gd name="connsiteY3" fmla="*/ 3825636 h 3899282"/>
              <a:gd name="connsiteX4" fmla="*/ 1264430 w 2637804"/>
              <a:gd name="connsiteY4" fmla="*/ 0 h 3899282"/>
              <a:gd name="connsiteX0" fmla="*/ 1264430 w 2637804"/>
              <a:gd name="connsiteY0" fmla="*/ 0 h 4163698"/>
              <a:gd name="connsiteX1" fmla="*/ 2637804 w 2637804"/>
              <a:gd name="connsiteY1" fmla="*/ 132042 h 4163698"/>
              <a:gd name="connsiteX2" fmla="*/ 1331152 w 2637804"/>
              <a:gd name="connsiteY2" fmla="*/ 4163698 h 4163698"/>
              <a:gd name="connsiteX3" fmla="*/ 0 w 2637804"/>
              <a:gd name="connsiteY3" fmla="*/ 3825636 h 4163698"/>
              <a:gd name="connsiteX4" fmla="*/ 1264430 w 2637804"/>
              <a:gd name="connsiteY4" fmla="*/ 0 h 4163698"/>
              <a:gd name="connsiteX0" fmla="*/ 1182770 w 2556144"/>
              <a:gd name="connsiteY0" fmla="*/ 0 h 4163698"/>
              <a:gd name="connsiteX1" fmla="*/ 2556144 w 2556144"/>
              <a:gd name="connsiteY1" fmla="*/ 132042 h 4163698"/>
              <a:gd name="connsiteX2" fmla="*/ 1249492 w 2556144"/>
              <a:gd name="connsiteY2" fmla="*/ 4163698 h 4163698"/>
              <a:gd name="connsiteX3" fmla="*/ 0 w 2556144"/>
              <a:gd name="connsiteY3" fmla="*/ 3580706 h 4163698"/>
              <a:gd name="connsiteX4" fmla="*/ 1182770 w 2556144"/>
              <a:gd name="connsiteY4" fmla="*/ 0 h 4163698"/>
              <a:gd name="connsiteX0" fmla="*/ 1182770 w 2556144"/>
              <a:gd name="connsiteY0" fmla="*/ 0 h 3715230"/>
              <a:gd name="connsiteX1" fmla="*/ 2556144 w 2556144"/>
              <a:gd name="connsiteY1" fmla="*/ 132042 h 3715230"/>
              <a:gd name="connsiteX2" fmla="*/ 1481730 w 2556144"/>
              <a:gd name="connsiteY2" fmla="*/ 3715230 h 3715230"/>
              <a:gd name="connsiteX3" fmla="*/ 0 w 2556144"/>
              <a:gd name="connsiteY3" fmla="*/ 3580706 h 3715230"/>
              <a:gd name="connsiteX4" fmla="*/ 1182770 w 2556144"/>
              <a:gd name="connsiteY4" fmla="*/ 0 h 3715230"/>
              <a:gd name="connsiteX0" fmla="*/ 1182770 w 2556144"/>
              <a:gd name="connsiteY0" fmla="*/ 0 h 3745461"/>
              <a:gd name="connsiteX1" fmla="*/ 2556144 w 2556144"/>
              <a:gd name="connsiteY1" fmla="*/ 132042 h 3745461"/>
              <a:gd name="connsiteX2" fmla="*/ 1793329 w 2556144"/>
              <a:gd name="connsiteY2" fmla="*/ 3745461 h 3745461"/>
              <a:gd name="connsiteX3" fmla="*/ 0 w 2556144"/>
              <a:gd name="connsiteY3" fmla="*/ 3580706 h 3745461"/>
              <a:gd name="connsiteX4" fmla="*/ 1182770 w 2556144"/>
              <a:gd name="connsiteY4" fmla="*/ 0 h 3745461"/>
              <a:gd name="connsiteX0" fmla="*/ 810452 w 2556144"/>
              <a:gd name="connsiteY0" fmla="*/ 0 h 3786541"/>
              <a:gd name="connsiteX1" fmla="*/ 2556144 w 2556144"/>
              <a:gd name="connsiteY1" fmla="*/ 173122 h 3786541"/>
              <a:gd name="connsiteX2" fmla="*/ 1793329 w 2556144"/>
              <a:gd name="connsiteY2" fmla="*/ 3786541 h 3786541"/>
              <a:gd name="connsiteX3" fmla="*/ 0 w 2556144"/>
              <a:gd name="connsiteY3" fmla="*/ 3621786 h 3786541"/>
              <a:gd name="connsiteX4" fmla="*/ 810452 w 2556144"/>
              <a:gd name="connsiteY4" fmla="*/ 0 h 3786541"/>
              <a:gd name="connsiteX0" fmla="*/ 810452 w 2490881"/>
              <a:gd name="connsiteY0" fmla="*/ 0 h 3786541"/>
              <a:gd name="connsiteX1" fmla="*/ 2490881 w 2490881"/>
              <a:gd name="connsiteY1" fmla="*/ 479137 h 3786541"/>
              <a:gd name="connsiteX2" fmla="*/ 1793329 w 2490881"/>
              <a:gd name="connsiteY2" fmla="*/ 3786541 h 3786541"/>
              <a:gd name="connsiteX3" fmla="*/ 0 w 2490881"/>
              <a:gd name="connsiteY3" fmla="*/ 3621786 h 3786541"/>
              <a:gd name="connsiteX4" fmla="*/ 810452 w 2490881"/>
              <a:gd name="connsiteY4" fmla="*/ 0 h 3786541"/>
              <a:gd name="connsiteX0" fmla="*/ 750890 w 2490881"/>
              <a:gd name="connsiteY0" fmla="*/ 0 h 3470057"/>
              <a:gd name="connsiteX1" fmla="*/ 2490881 w 2490881"/>
              <a:gd name="connsiteY1" fmla="*/ 162653 h 3470057"/>
              <a:gd name="connsiteX2" fmla="*/ 1793329 w 2490881"/>
              <a:gd name="connsiteY2" fmla="*/ 3470057 h 3470057"/>
              <a:gd name="connsiteX3" fmla="*/ 0 w 2490881"/>
              <a:gd name="connsiteY3" fmla="*/ 3305302 h 3470057"/>
              <a:gd name="connsiteX4" fmla="*/ 750890 w 2490881"/>
              <a:gd name="connsiteY4" fmla="*/ 0 h 3470057"/>
              <a:gd name="connsiteX0" fmla="*/ 761393 w 2490881"/>
              <a:gd name="connsiteY0" fmla="*/ 0 h 3473996"/>
              <a:gd name="connsiteX1" fmla="*/ 2490881 w 2490881"/>
              <a:gd name="connsiteY1" fmla="*/ 166592 h 3473996"/>
              <a:gd name="connsiteX2" fmla="*/ 1793329 w 2490881"/>
              <a:gd name="connsiteY2" fmla="*/ 3473996 h 3473996"/>
              <a:gd name="connsiteX3" fmla="*/ 0 w 2490881"/>
              <a:gd name="connsiteY3" fmla="*/ 3309241 h 3473996"/>
              <a:gd name="connsiteX4" fmla="*/ 761393 w 2490881"/>
              <a:gd name="connsiteY4" fmla="*/ 0 h 3473996"/>
              <a:gd name="connsiteX0" fmla="*/ 756589 w 2486077"/>
              <a:gd name="connsiteY0" fmla="*/ 0 h 3473996"/>
              <a:gd name="connsiteX1" fmla="*/ 2486077 w 2486077"/>
              <a:gd name="connsiteY1" fmla="*/ 166592 h 3473996"/>
              <a:gd name="connsiteX2" fmla="*/ 1788525 w 2486077"/>
              <a:gd name="connsiteY2" fmla="*/ 3473996 h 3473996"/>
              <a:gd name="connsiteX3" fmla="*/ 0 w 2486077"/>
              <a:gd name="connsiteY3" fmla="*/ 3294834 h 3473996"/>
              <a:gd name="connsiteX4" fmla="*/ 756589 w 2486077"/>
              <a:gd name="connsiteY4" fmla="*/ 0 h 3473996"/>
              <a:gd name="connsiteX0" fmla="*/ 740384 w 2469872"/>
              <a:gd name="connsiteY0" fmla="*/ 0 h 3473996"/>
              <a:gd name="connsiteX1" fmla="*/ 2469872 w 2469872"/>
              <a:gd name="connsiteY1" fmla="*/ 166592 h 3473996"/>
              <a:gd name="connsiteX2" fmla="*/ 1772320 w 2469872"/>
              <a:gd name="connsiteY2" fmla="*/ 3473996 h 3473996"/>
              <a:gd name="connsiteX3" fmla="*/ 0 w 2469872"/>
              <a:gd name="connsiteY3" fmla="*/ 3301364 h 3473996"/>
              <a:gd name="connsiteX4" fmla="*/ 740384 w 2469872"/>
              <a:gd name="connsiteY4" fmla="*/ 0 h 3473996"/>
              <a:gd name="connsiteX0" fmla="*/ 740384 w 3180498"/>
              <a:gd name="connsiteY0" fmla="*/ 0 h 3473996"/>
              <a:gd name="connsiteX1" fmla="*/ 3180498 w 3180498"/>
              <a:gd name="connsiteY1" fmla="*/ 240494 h 3473996"/>
              <a:gd name="connsiteX2" fmla="*/ 1772320 w 3180498"/>
              <a:gd name="connsiteY2" fmla="*/ 3473996 h 3473996"/>
              <a:gd name="connsiteX3" fmla="*/ 0 w 3180498"/>
              <a:gd name="connsiteY3" fmla="*/ 3301364 h 3473996"/>
              <a:gd name="connsiteX4" fmla="*/ 740384 w 3180498"/>
              <a:gd name="connsiteY4" fmla="*/ 0 h 3473996"/>
              <a:gd name="connsiteX0" fmla="*/ 736813 w 3180498"/>
              <a:gd name="connsiteY0" fmla="*/ 0 h 3472657"/>
              <a:gd name="connsiteX1" fmla="*/ 3180498 w 3180498"/>
              <a:gd name="connsiteY1" fmla="*/ 239155 h 3472657"/>
              <a:gd name="connsiteX2" fmla="*/ 1772320 w 3180498"/>
              <a:gd name="connsiteY2" fmla="*/ 3472657 h 3472657"/>
              <a:gd name="connsiteX3" fmla="*/ 0 w 3180498"/>
              <a:gd name="connsiteY3" fmla="*/ 3300025 h 3472657"/>
              <a:gd name="connsiteX4" fmla="*/ 736813 w 3180498"/>
              <a:gd name="connsiteY4" fmla="*/ 0 h 3472657"/>
              <a:gd name="connsiteX0" fmla="*/ 736813 w 3187641"/>
              <a:gd name="connsiteY0" fmla="*/ 0 h 3472657"/>
              <a:gd name="connsiteX1" fmla="*/ 3187641 w 3187641"/>
              <a:gd name="connsiteY1" fmla="*/ 236478 h 3472657"/>
              <a:gd name="connsiteX2" fmla="*/ 1772320 w 3187641"/>
              <a:gd name="connsiteY2" fmla="*/ 3472657 h 3472657"/>
              <a:gd name="connsiteX3" fmla="*/ 0 w 3187641"/>
              <a:gd name="connsiteY3" fmla="*/ 3300025 h 3472657"/>
              <a:gd name="connsiteX4" fmla="*/ 736813 w 3187641"/>
              <a:gd name="connsiteY4" fmla="*/ 0 h 3472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7641" h="3472657">
                <a:moveTo>
                  <a:pt x="736813" y="0"/>
                </a:moveTo>
                <a:lnTo>
                  <a:pt x="3187641" y="236478"/>
                </a:lnTo>
                <a:lnTo>
                  <a:pt x="1772320" y="3472657"/>
                </a:lnTo>
                <a:lnTo>
                  <a:pt x="0" y="3300025"/>
                </a:lnTo>
                <a:lnTo>
                  <a:pt x="736813" y="0"/>
                </a:lnTo>
                <a:close/>
              </a:path>
            </a:pathLst>
          </a:custGeom>
          <a:gradFill flip="none" rotWithShape="1">
            <a:gsLst>
              <a:gs pos="98000">
                <a:srgbClr val="053264"/>
              </a:gs>
              <a:gs pos="51000">
                <a:srgbClr val="027FB5"/>
              </a:gs>
              <a:gs pos="0">
                <a:srgbClr val="00B9F2"/>
              </a:gs>
            </a:gsLst>
            <a:path path="circle">
              <a:fillToRect l="50000" t="50000" r="50000" b="50000"/>
            </a:path>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 name="Parallelogram 10"/>
          <p:cNvSpPr/>
          <p:nvPr/>
        </p:nvSpPr>
        <p:spPr bwMode="auto">
          <a:xfrm rot="5400000" flipV="1">
            <a:off x="5295901" y="-38098"/>
            <a:ext cx="1600198"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gradFill flip="none" rotWithShape="1">
            <a:gsLst>
              <a:gs pos="100000">
                <a:srgbClr val="00B9F2"/>
              </a:gs>
              <a:gs pos="10000">
                <a:srgbClr val="053264"/>
              </a:gs>
            </a:gsLst>
            <a:lin ang="378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59008" y="2489995"/>
            <a:ext cx="6073985" cy="1878011"/>
          </a:xfrm>
          <a:prstGeom prst="rect">
            <a:avLst/>
          </a:prstGeom>
        </p:spPr>
      </p:pic>
      <p:sp>
        <p:nvSpPr>
          <p:cNvPr id="12" name="Parallelogram 10"/>
          <p:cNvSpPr/>
          <p:nvPr userDrawn="1"/>
        </p:nvSpPr>
        <p:spPr bwMode="auto">
          <a:xfrm rot="5400000" flipH="1">
            <a:off x="5320618" y="-642728"/>
            <a:ext cx="1555939" cy="12227867"/>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2777078"/>
              <a:gd name="connsiteY0" fmla="*/ 35863 h 12227861"/>
              <a:gd name="connsiteX1" fmla="*/ 2358932 w 2777078"/>
              <a:gd name="connsiteY1" fmla="*/ 0 h 12227861"/>
              <a:gd name="connsiteX2" fmla="*/ 2777078 w 2777078"/>
              <a:gd name="connsiteY2" fmla="*/ 12227861 h 12227861"/>
              <a:gd name="connsiteX3" fmla="*/ 0 w 2777078"/>
              <a:gd name="connsiteY3" fmla="*/ 12227861 h 12227861"/>
              <a:gd name="connsiteX4" fmla="*/ 1085273 w 2777078"/>
              <a:gd name="connsiteY4" fmla="*/ 35863 h 12227861"/>
              <a:gd name="connsiteX0" fmla="*/ 273578 w 1965383"/>
              <a:gd name="connsiteY0" fmla="*/ 35863 h 12245793"/>
              <a:gd name="connsiteX1" fmla="*/ 1547237 w 1965383"/>
              <a:gd name="connsiteY1" fmla="*/ 0 h 12245793"/>
              <a:gd name="connsiteX2" fmla="*/ 1965383 w 1965383"/>
              <a:gd name="connsiteY2" fmla="*/ 12227861 h 12245793"/>
              <a:gd name="connsiteX3" fmla="*/ 0 w 1965383"/>
              <a:gd name="connsiteY3" fmla="*/ 12245793 h 12245793"/>
              <a:gd name="connsiteX4" fmla="*/ 273578 w 1965383"/>
              <a:gd name="connsiteY4" fmla="*/ 35863 h 12245793"/>
              <a:gd name="connsiteX0" fmla="*/ 0 w 2257531"/>
              <a:gd name="connsiteY0" fmla="*/ 17934 h 12245793"/>
              <a:gd name="connsiteX1" fmla="*/ 1839385 w 2257531"/>
              <a:gd name="connsiteY1" fmla="*/ 0 h 12245793"/>
              <a:gd name="connsiteX2" fmla="*/ 2257531 w 2257531"/>
              <a:gd name="connsiteY2" fmla="*/ 12227861 h 12245793"/>
              <a:gd name="connsiteX3" fmla="*/ 292148 w 2257531"/>
              <a:gd name="connsiteY3" fmla="*/ 12245793 h 12245793"/>
              <a:gd name="connsiteX4" fmla="*/ 0 w 2257531"/>
              <a:gd name="connsiteY4" fmla="*/ 17934 h 12245793"/>
              <a:gd name="connsiteX0" fmla="*/ 0 w 2257531"/>
              <a:gd name="connsiteY0" fmla="*/ 17934 h 12245793"/>
              <a:gd name="connsiteX1" fmla="*/ 1445837 w 2257531"/>
              <a:gd name="connsiteY1" fmla="*/ 0 h 12245793"/>
              <a:gd name="connsiteX2" fmla="*/ 2257531 w 2257531"/>
              <a:gd name="connsiteY2" fmla="*/ 12227861 h 12245793"/>
              <a:gd name="connsiteX3" fmla="*/ 292148 w 2257531"/>
              <a:gd name="connsiteY3" fmla="*/ 12245793 h 12245793"/>
              <a:gd name="connsiteX4" fmla="*/ 0 w 2257531"/>
              <a:gd name="connsiteY4" fmla="*/ 17934 h 12245793"/>
              <a:gd name="connsiteX0" fmla="*/ 0 w 2134547"/>
              <a:gd name="connsiteY0" fmla="*/ 17934 h 12245793"/>
              <a:gd name="connsiteX1" fmla="*/ 1445837 w 2134547"/>
              <a:gd name="connsiteY1" fmla="*/ 0 h 12245793"/>
              <a:gd name="connsiteX2" fmla="*/ 2134547 w 2134547"/>
              <a:gd name="connsiteY2" fmla="*/ 12209931 h 12245793"/>
              <a:gd name="connsiteX3" fmla="*/ 292148 w 2134547"/>
              <a:gd name="connsiteY3" fmla="*/ 12245793 h 12245793"/>
              <a:gd name="connsiteX4" fmla="*/ 0 w 2134547"/>
              <a:gd name="connsiteY4" fmla="*/ 17934 h 12245793"/>
              <a:gd name="connsiteX0" fmla="*/ 0 w 2134547"/>
              <a:gd name="connsiteY0" fmla="*/ 17934 h 12227867"/>
              <a:gd name="connsiteX1" fmla="*/ 1445837 w 2134547"/>
              <a:gd name="connsiteY1" fmla="*/ 0 h 12227867"/>
              <a:gd name="connsiteX2" fmla="*/ 2134547 w 2134547"/>
              <a:gd name="connsiteY2" fmla="*/ 12209931 h 12227867"/>
              <a:gd name="connsiteX3" fmla="*/ 242953 w 2134547"/>
              <a:gd name="connsiteY3" fmla="*/ 12227867 h 12227867"/>
              <a:gd name="connsiteX4" fmla="*/ 0 w 2134547"/>
              <a:gd name="connsiteY4" fmla="*/ 17934 h 12227867"/>
              <a:gd name="connsiteX0" fmla="*/ 0 w 2134546"/>
              <a:gd name="connsiteY0" fmla="*/ 17934 h 12227867"/>
              <a:gd name="connsiteX1" fmla="*/ 1445837 w 2134546"/>
              <a:gd name="connsiteY1" fmla="*/ 0 h 12227867"/>
              <a:gd name="connsiteX2" fmla="*/ 2134546 w 2134546"/>
              <a:gd name="connsiteY2" fmla="*/ 12222126 h 12227867"/>
              <a:gd name="connsiteX3" fmla="*/ 242953 w 2134546"/>
              <a:gd name="connsiteY3" fmla="*/ 12227867 h 12227867"/>
              <a:gd name="connsiteX4" fmla="*/ 0 w 2134546"/>
              <a:gd name="connsiteY4" fmla="*/ 17934 h 12227867"/>
              <a:gd name="connsiteX0" fmla="*/ 0 w 2134546"/>
              <a:gd name="connsiteY0" fmla="*/ 17934 h 12227867"/>
              <a:gd name="connsiteX1" fmla="*/ 1445837 w 2134546"/>
              <a:gd name="connsiteY1" fmla="*/ 0 h 12227867"/>
              <a:gd name="connsiteX2" fmla="*/ 2134546 w 2134546"/>
              <a:gd name="connsiteY2" fmla="*/ 12222126 h 12227867"/>
              <a:gd name="connsiteX3" fmla="*/ 234590 w 2134546"/>
              <a:gd name="connsiteY3" fmla="*/ 12227867 h 12227867"/>
              <a:gd name="connsiteX4" fmla="*/ 0 w 2134546"/>
              <a:gd name="connsiteY4" fmla="*/ 17934 h 12227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4546" h="12227867">
                <a:moveTo>
                  <a:pt x="0" y="17934"/>
                </a:moveTo>
                <a:lnTo>
                  <a:pt x="1445837" y="0"/>
                </a:lnTo>
                <a:lnTo>
                  <a:pt x="2134546" y="12222126"/>
                </a:lnTo>
                <a:lnTo>
                  <a:pt x="234590" y="12227867"/>
                </a:lnTo>
                <a:lnTo>
                  <a:pt x="0" y="17934"/>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6" name="Parallelogram 10"/>
          <p:cNvSpPr/>
          <p:nvPr userDrawn="1"/>
        </p:nvSpPr>
        <p:spPr bwMode="auto">
          <a:xfrm rot="5400000" flipH="1">
            <a:off x="4922486" y="-4888259"/>
            <a:ext cx="2364960" cy="1220992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3244418"/>
              <a:gd name="connsiteY0" fmla="*/ 1 h 12191999"/>
              <a:gd name="connsiteX1" fmla="*/ 2777078 w 3244418"/>
              <a:gd name="connsiteY1" fmla="*/ 0 h 12191999"/>
              <a:gd name="connsiteX2" fmla="*/ 3244417 w 3244418"/>
              <a:gd name="connsiteY2" fmla="*/ 12191999 h 12191999"/>
              <a:gd name="connsiteX3" fmla="*/ 0 w 3244418"/>
              <a:gd name="connsiteY3" fmla="*/ 12191999 h 12191999"/>
              <a:gd name="connsiteX4" fmla="*/ 1085273 w 3244418"/>
              <a:gd name="connsiteY4" fmla="*/ 1 h 12191999"/>
              <a:gd name="connsiteX0" fmla="*/ 1085273 w 3244417"/>
              <a:gd name="connsiteY0" fmla="*/ 17930 h 12209928"/>
              <a:gd name="connsiteX1" fmla="*/ 2309739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 name="connsiteX0" fmla="*/ 1085273 w 3244417"/>
              <a:gd name="connsiteY0" fmla="*/ 17930 h 12209928"/>
              <a:gd name="connsiteX1" fmla="*/ 2186755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4417" h="12209928">
                <a:moveTo>
                  <a:pt x="1085273" y="17930"/>
                </a:moveTo>
                <a:lnTo>
                  <a:pt x="2186755" y="0"/>
                </a:lnTo>
                <a:lnTo>
                  <a:pt x="3244417" y="12209928"/>
                </a:lnTo>
                <a:lnTo>
                  <a:pt x="0" y="12209928"/>
                </a:lnTo>
                <a:lnTo>
                  <a:pt x="1085273" y="17930"/>
                </a:lnTo>
                <a:close/>
              </a:path>
            </a:pathLst>
          </a:custGeom>
          <a:solidFill>
            <a:schemeClr val="accent4">
              <a:alpha val="3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3" name="Parallelogram 10"/>
          <p:cNvSpPr/>
          <p:nvPr userDrawn="1"/>
        </p:nvSpPr>
        <p:spPr bwMode="auto">
          <a:xfrm rot="5400000" flipH="1">
            <a:off x="5083850" y="-5083848"/>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9" name="Parallelogram 10"/>
          <p:cNvSpPr/>
          <p:nvPr userDrawn="1"/>
        </p:nvSpPr>
        <p:spPr bwMode="auto">
          <a:xfrm rot="16200000">
            <a:off x="4904554" y="-454481"/>
            <a:ext cx="2364960" cy="1220992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3244418"/>
              <a:gd name="connsiteY0" fmla="*/ 1 h 12191999"/>
              <a:gd name="connsiteX1" fmla="*/ 2777078 w 3244418"/>
              <a:gd name="connsiteY1" fmla="*/ 0 h 12191999"/>
              <a:gd name="connsiteX2" fmla="*/ 3244417 w 3244418"/>
              <a:gd name="connsiteY2" fmla="*/ 12191999 h 12191999"/>
              <a:gd name="connsiteX3" fmla="*/ 0 w 3244418"/>
              <a:gd name="connsiteY3" fmla="*/ 12191999 h 12191999"/>
              <a:gd name="connsiteX4" fmla="*/ 1085273 w 3244418"/>
              <a:gd name="connsiteY4" fmla="*/ 1 h 12191999"/>
              <a:gd name="connsiteX0" fmla="*/ 1085273 w 3244417"/>
              <a:gd name="connsiteY0" fmla="*/ 17930 h 12209928"/>
              <a:gd name="connsiteX1" fmla="*/ 2309739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 name="connsiteX0" fmla="*/ 1085273 w 3244417"/>
              <a:gd name="connsiteY0" fmla="*/ 17930 h 12209928"/>
              <a:gd name="connsiteX1" fmla="*/ 2186755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4417" h="12209928">
                <a:moveTo>
                  <a:pt x="1085273" y="17930"/>
                </a:moveTo>
                <a:lnTo>
                  <a:pt x="2186755" y="0"/>
                </a:lnTo>
                <a:lnTo>
                  <a:pt x="3244417" y="12209928"/>
                </a:lnTo>
                <a:lnTo>
                  <a:pt x="0" y="12209928"/>
                </a:lnTo>
                <a:lnTo>
                  <a:pt x="1085273" y="17930"/>
                </a:lnTo>
                <a:close/>
              </a:path>
            </a:pathLst>
          </a:custGeom>
          <a:solidFill>
            <a:schemeClr val="accent4">
              <a:alpha val="34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0" name="Parallelogram 10"/>
          <p:cNvSpPr/>
          <p:nvPr userDrawn="1"/>
        </p:nvSpPr>
        <p:spPr bwMode="auto">
          <a:xfrm rot="5400000" flipV="1">
            <a:off x="5083849" y="-268081"/>
            <a:ext cx="2024302" cy="12227861"/>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1726245688"/>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Content and Tagllin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A5A8CDF-B04C-41D3-90E6-1B24FA66A1A1}"/>
              </a:ext>
            </a:extLst>
          </p:cNvPr>
          <p:cNvGrpSpPr/>
          <p:nvPr userDrawn="1"/>
        </p:nvGrpSpPr>
        <p:grpSpPr>
          <a:xfrm>
            <a:off x="2" y="0"/>
            <a:ext cx="12192000" cy="6859283"/>
            <a:chOff x="0" y="-1284"/>
            <a:chExt cx="12192000" cy="6859283"/>
          </a:xfrm>
          <a:effectLst/>
        </p:grpSpPr>
        <p:sp>
          <p:nvSpPr>
            <p:cNvPr id="15" name="Rectangle 14">
              <a:extLst>
                <a:ext uri="{FF2B5EF4-FFF2-40B4-BE49-F238E27FC236}">
                  <a16:creationId xmlns:a16="http://schemas.microsoft.com/office/drawing/2014/main" id="{E0AC0321-6A44-45FA-8031-EAF3247227E3}"/>
                </a:ext>
              </a:extLst>
            </p:cNvPr>
            <p:cNvSpPr/>
            <p:nvPr/>
          </p:nvSpPr>
          <p:spPr bwMode="auto">
            <a:xfrm>
              <a:off x="0" y="0"/>
              <a:ext cx="12192000" cy="6857999"/>
            </a:xfrm>
            <a:prstGeom prst="rect">
              <a:avLst/>
            </a:prstGeom>
            <a:gradFill flip="none" rotWithShape="1">
              <a:gsLst>
                <a:gs pos="0">
                  <a:srgbClr val="6BEAC7"/>
                </a:gs>
                <a:gs pos="85000">
                  <a:srgbClr val="0192FF"/>
                </a:gs>
              </a:gsLst>
              <a:lin ang="135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6" name="Picture 15">
              <a:extLst>
                <a:ext uri="{FF2B5EF4-FFF2-40B4-BE49-F238E27FC236}">
                  <a16:creationId xmlns:a16="http://schemas.microsoft.com/office/drawing/2014/main" id="{F0929492-D88E-4EE9-AB7A-44B22C3ACD1B}"/>
                </a:ext>
              </a:extLst>
            </p:cNvPr>
            <p:cNvPicPr>
              <a:picLocks noChangeAspect="1"/>
            </p:cNvPicPr>
            <p:nvPr/>
          </p:nvPicPr>
          <p:blipFill>
            <a:blip r:embed="rId2">
              <a:alphaModFix amt="70000"/>
              <a:extLst>
                <a:ext uri="{28A0092B-C50C-407E-A947-70E740481C1C}">
                  <a14:useLocalDpi xmlns:a14="http://schemas.microsoft.com/office/drawing/2010/main" val="0"/>
                </a:ext>
              </a:extLst>
            </a:blip>
            <a:stretch>
              <a:fillRect/>
            </a:stretch>
          </p:blipFill>
          <p:spPr>
            <a:xfrm>
              <a:off x="7010400" y="-1284"/>
              <a:ext cx="5181600" cy="2799837"/>
            </a:xfrm>
            <a:prstGeom prst="rect">
              <a:avLst/>
            </a:prstGeom>
            <a:ln>
              <a:noFill/>
            </a:ln>
          </p:spPr>
        </p:pic>
        <p:pic>
          <p:nvPicPr>
            <p:cNvPr id="17" name="Picture 16">
              <a:extLst>
                <a:ext uri="{FF2B5EF4-FFF2-40B4-BE49-F238E27FC236}">
                  <a16:creationId xmlns:a16="http://schemas.microsoft.com/office/drawing/2014/main" id="{6BFEB574-E7B2-4804-B1EC-882EDC2501A5}"/>
                </a:ext>
              </a:extLst>
            </p:cNvPr>
            <p:cNvPicPr>
              <a:picLocks noChangeAspect="1"/>
            </p:cNvPicPr>
            <p:nvPr/>
          </p:nvPicPr>
          <p:blipFill rotWithShape="1">
            <a:blip r:embed="rId3">
              <a:alphaModFix amt="58000"/>
              <a:extLst>
                <a:ext uri="{28A0092B-C50C-407E-A947-70E740481C1C}">
                  <a14:useLocalDpi xmlns:a14="http://schemas.microsoft.com/office/drawing/2010/main" val="0"/>
                </a:ext>
              </a:extLst>
            </a:blip>
            <a:srcRect b="32826"/>
            <a:stretch/>
          </p:blipFill>
          <p:spPr>
            <a:xfrm>
              <a:off x="2" y="4682564"/>
              <a:ext cx="12191998" cy="2175435"/>
            </a:xfrm>
            <a:prstGeom prst="rect">
              <a:avLst/>
            </a:prstGeom>
            <a:ln>
              <a:noFill/>
            </a:ln>
            <a:effectLst/>
          </p:spPr>
        </p:pic>
      </p:grpSp>
      <p:sp>
        <p:nvSpPr>
          <p:cNvPr id="18" name="Title 8">
            <a:extLst>
              <a:ext uri="{FF2B5EF4-FFF2-40B4-BE49-F238E27FC236}">
                <a16:creationId xmlns:a16="http://schemas.microsoft.com/office/drawing/2014/main" id="{3DCA2033-CA7D-495C-958A-19D3CA4DE484}"/>
              </a:ext>
            </a:extLst>
          </p:cNvPr>
          <p:cNvSpPr>
            <a:spLocks noGrp="1"/>
          </p:cNvSpPr>
          <p:nvPr>
            <p:ph type="title"/>
          </p:nvPr>
        </p:nvSpPr>
        <p:spPr>
          <a:xfrm>
            <a:off x="685800" y="682625"/>
            <a:ext cx="10826496" cy="369332"/>
          </a:xfrm>
        </p:spPr>
        <p:txBody>
          <a:bodyPr/>
          <a:lstStyle/>
          <a:p>
            <a:pPr algn="l"/>
            <a:r>
              <a:rPr lang="en-US" sz="2800" b="0"/>
              <a:t>Headline Here</a:t>
            </a:r>
            <a:endParaRPr lang="en-US" sz="2800" b="0" dirty="0"/>
          </a:p>
        </p:txBody>
      </p:sp>
      <p:sp>
        <p:nvSpPr>
          <p:cNvPr id="19" name="Content Placeholder 1">
            <a:extLst>
              <a:ext uri="{FF2B5EF4-FFF2-40B4-BE49-F238E27FC236}">
                <a16:creationId xmlns:a16="http://schemas.microsoft.com/office/drawing/2014/main" id="{A0AF6DE7-FB64-49FD-96AF-0590F2771749}"/>
              </a:ext>
            </a:extLst>
          </p:cNvPr>
          <p:cNvSpPr>
            <a:spLocks noGrp="1"/>
          </p:cNvSpPr>
          <p:nvPr>
            <p:ph sz="quarter" idx="10"/>
          </p:nvPr>
        </p:nvSpPr>
        <p:spPr>
          <a:xfrm>
            <a:off x="914400" y="1828800"/>
            <a:ext cx="10369296" cy="3429000"/>
          </a:xfrm>
        </p:spPr>
        <p:txBody>
          <a:bodyPr/>
          <a:lstStyle/>
          <a:p>
            <a:pPr marL="0" indent="0">
              <a:buNone/>
            </a:pPr>
            <a:r>
              <a:rPr lang="en-US" b="0" dirty="0"/>
              <a:t>Text goes here</a:t>
            </a:r>
          </a:p>
        </p:txBody>
      </p:sp>
    </p:spTree>
    <p:extLst>
      <p:ext uri="{BB962C8B-B14F-4D97-AF65-F5344CB8AC3E}">
        <p14:creationId xmlns:p14="http://schemas.microsoft.com/office/powerpoint/2010/main" val="3080698963"/>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p>
            <a:r>
              <a:rPr lang="en-US" dirty="0"/>
              <a:t>Click to Edit Master Title Style</a:t>
            </a:r>
          </a:p>
        </p:txBody>
      </p:sp>
      <p:sp>
        <p:nvSpPr>
          <p:cNvPr id="5" name="Content Placeholder 4"/>
          <p:cNvSpPr>
            <a:spLocks noGrp="1"/>
          </p:cNvSpPr>
          <p:nvPr>
            <p:ph sz="quarter" idx="10"/>
          </p:nvPr>
        </p:nvSpPr>
        <p:spPr>
          <a:xfrm>
            <a:off x="914400" y="1828800"/>
            <a:ext cx="10369296" cy="3429000"/>
          </a:xfrm>
        </p:spPr>
        <p:txBody>
          <a:body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10/26/2019</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2625" y="682625"/>
            <a:ext cx="10826496" cy="369332"/>
          </a:xfrm>
        </p:spPr>
        <p:txBody>
          <a:bodyPr/>
          <a:lstStyle>
            <a:lvl1pPr>
              <a:defRPr lang="en-US" sz="2400" b="1" kern="1200" spc="0" dirty="0" smtClean="0">
                <a:solidFill>
                  <a:schemeClr val="tx1"/>
                </a:solidFill>
                <a:latin typeface="+mj-lt"/>
                <a:ea typeface="+mj-ea"/>
                <a:cs typeface="Arial"/>
              </a:defRPr>
            </a:lvl1pPr>
          </a:lstStyle>
          <a:p>
            <a:r>
              <a:rPr lang="en-US" dirty="0"/>
              <a:t>Click to Edit Master Title Style</a:t>
            </a:r>
          </a:p>
        </p:txBody>
      </p:sp>
      <p:sp>
        <p:nvSpPr>
          <p:cNvPr id="8" name="Text Placeholder 7"/>
          <p:cNvSpPr>
            <a:spLocks noGrp="1"/>
          </p:cNvSpPr>
          <p:nvPr>
            <p:ph type="body" sz="quarter" idx="11" hasCustomPrompt="1"/>
          </p:nvPr>
        </p:nvSpPr>
        <p:spPr>
          <a:xfrm>
            <a:off x="682625" y="1097309"/>
            <a:ext cx="10826496" cy="246221"/>
          </a:xfrm>
        </p:spPr>
        <p:txBody>
          <a:bodyPr anchor="t" anchorCtr="0">
            <a:spAutoFit/>
          </a:bodyPr>
          <a:lstStyle>
            <a:lvl1pPr marL="0" indent="0">
              <a:spcBef>
                <a:spcPts val="0"/>
              </a:spcBef>
              <a:spcAft>
                <a:spcPts val="0"/>
              </a:spcAft>
              <a:buNone/>
              <a:defRPr sz="1600">
                <a:solidFill>
                  <a:schemeClr val="accent4">
                    <a:lumMod val="40000"/>
                    <a:lumOff val="60000"/>
                  </a:schemeClr>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p:nvPr>
        </p:nvSpPr>
        <p:spPr>
          <a:xfrm>
            <a:off x="914400" y="1828804"/>
            <a:ext cx="10369296" cy="3427413"/>
          </a:xfrm>
        </p:spPr>
        <p:txBody>
          <a:bodyPr/>
          <a:lstStyle/>
          <a:p>
            <a:pPr lvl="0"/>
            <a:r>
              <a:rPr lang="en-US"/>
              <a:t>Click to edit Master text styles</a:t>
            </a:r>
          </a:p>
          <a:p>
            <a:pPr lvl="1"/>
            <a:r>
              <a:rPr lang="en-US"/>
              <a:t>Second level</a:t>
            </a:r>
          </a:p>
          <a:p>
            <a:pPr lvl="2"/>
            <a:r>
              <a:rPr lang="en-US"/>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10/26/2019</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2625"/>
            <a:ext cx="10826496" cy="369332"/>
          </a:xfrm>
          <a:noFill/>
        </p:spPr>
        <p:txBody>
          <a:bodyPr vert="horz" wrap="square" lIns="0" tIns="0" rIns="0" bIns="0" rtlCol="0" anchor="t">
            <a:spAutoFit/>
          </a:bodyPr>
          <a:lstStyle>
            <a:lvl1pPr>
              <a:defRPr lang="en-US" dirty="0"/>
            </a:lvl1pPr>
          </a:lstStyle>
          <a:p>
            <a:pPr lvl="0"/>
            <a:r>
              <a:rPr lang="en-US" dirty="0"/>
              <a:t>Click to Edit Master Title Style</a:t>
            </a:r>
          </a:p>
        </p:txBody>
      </p:sp>
      <p:sp>
        <p:nvSpPr>
          <p:cNvPr id="4" name="Content Placeholder 3"/>
          <p:cNvSpPr>
            <a:spLocks noGrp="1"/>
          </p:cNvSpPr>
          <p:nvPr>
            <p:ph sz="half" idx="2"/>
          </p:nvPr>
        </p:nvSpPr>
        <p:spPr>
          <a:xfrm>
            <a:off x="914400" y="18288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687263" y="6177085"/>
            <a:ext cx="10826495" cy="215444"/>
          </a:xfrm>
        </p:spPr>
        <p:txBody>
          <a:bodyPr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dirty="0"/>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10/26/2019</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685800" y="682625"/>
            <a:ext cx="10826496" cy="369332"/>
          </a:xfrm>
        </p:spPr>
        <p:txBody>
          <a:bodyPr/>
          <a:lstStyle>
            <a:lvl1pPr>
              <a:defRPr/>
            </a:lvl1pPr>
          </a:lstStyle>
          <a:p>
            <a:r>
              <a:rPr lang="en-US" dirty="0"/>
              <a:t>Click to Edit Master Title Style</a:t>
            </a:r>
          </a:p>
        </p:txBody>
      </p:sp>
      <p:sp>
        <p:nvSpPr>
          <p:cNvPr id="9" name="Content Placeholder 21"/>
          <p:cNvSpPr>
            <a:spLocks noGrp="1"/>
          </p:cNvSpPr>
          <p:nvPr>
            <p:ph sz="quarter" idx="18"/>
          </p:nvPr>
        </p:nvSpPr>
        <p:spPr>
          <a:xfrm>
            <a:off x="914400" y="1828800"/>
            <a:ext cx="10369296" cy="3429000"/>
          </a:xfrm>
        </p:spPr>
        <p:txBody>
          <a:bodyPr/>
          <a:lstStyle/>
          <a:p>
            <a:pPr lvl="0"/>
            <a:r>
              <a:rPr lang="en-US"/>
              <a:t>Click to edit Master text styles</a:t>
            </a:r>
          </a:p>
          <a:p>
            <a:pPr lvl="1"/>
            <a:r>
              <a:rPr lang="en-US"/>
              <a:t>Second level</a:t>
            </a:r>
          </a:p>
          <a:p>
            <a:pPr lvl="2"/>
            <a:r>
              <a:rPr lang="en-US"/>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dirty="0">
              <a:ea typeface="+mn-ea"/>
              <a:cs typeface="+mn-cs"/>
            </a:endParaRPr>
          </a:p>
        </p:txBody>
      </p:sp>
      <p:sp>
        <p:nvSpPr>
          <p:cNvPr id="10" name="Text Placeholder 9"/>
          <p:cNvSpPr>
            <a:spLocks noGrp="1"/>
          </p:cNvSpPr>
          <p:nvPr>
            <p:ph type="body" sz="quarter" idx="16" hasCustomPrompt="1"/>
          </p:nvPr>
        </p:nvSpPr>
        <p:spPr>
          <a:xfrm>
            <a:off x="685800" y="1097309"/>
            <a:ext cx="10826496" cy="246221"/>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600" b="1" kern="1200" dirty="0" smtClean="0">
                <a:solidFill>
                  <a:srgbClr val="94E6FF"/>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12" name="Text Placeholder 25"/>
          <p:cNvSpPr>
            <a:spLocks noGrp="1"/>
          </p:cNvSpPr>
          <p:nvPr>
            <p:ph type="body" sz="quarter" idx="20" hasCustomPrompt="1"/>
          </p:nvPr>
        </p:nvSpPr>
        <p:spPr>
          <a:xfrm>
            <a:off x="685800" y="6185356"/>
            <a:ext cx="10826496" cy="215444"/>
          </a:xfrm>
        </p:spPr>
        <p:txBody>
          <a:bodyPr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dirty="0"/>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dirty="0">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10/26/2019</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86547399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10/26/2019</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a:lvl1pPr>
          </a:lstStyle>
          <a:p>
            <a:r>
              <a:rPr lang="en-US" dirty="0"/>
              <a:t>Click to Edit Master Title Style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10/26/2019</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10/26/2019</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ection Header">
    <p:bg>
      <p:bgPr>
        <a:gradFill flip="none" rotWithShape="1">
          <a:gsLst>
            <a:gs pos="0">
              <a:srgbClr val="0078C3"/>
            </a:gs>
            <a:gs pos="100000">
              <a:srgbClr val="0A1446"/>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8" name="Parallelogram 10"/>
          <p:cNvSpPr/>
          <p:nvPr/>
        </p:nvSpPr>
        <p:spPr bwMode="auto">
          <a:xfrm flipV="1">
            <a:off x="8866909" y="0"/>
            <a:ext cx="3325091" cy="6865698"/>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56" h="6865697">
                <a:moveTo>
                  <a:pt x="0" y="0"/>
                </a:moveTo>
                <a:lnTo>
                  <a:pt x="5497956" y="0"/>
                </a:lnTo>
                <a:lnTo>
                  <a:pt x="5497956" y="6858000"/>
                </a:lnTo>
                <a:lnTo>
                  <a:pt x="2747818" y="6865697"/>
                </a:lnTo>
                <a:lnTo>
                  <a:pt x="0" y="0"/>
                </a:lnTo>
                <a:close/>
              </a:path>
            </a:pathLst>
          </a:custGeom>
          <a:solidFill>
            <a:schemeClr val="accent4">
              <a:alpha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0" name="Parallelogram 10"/>
          <p:cNvSpPr/>
          <p:nvPr/>
        </p:nvSpPr>
        <p:spPr bwMode="auto">
          <a:xfrm rot="5400000" flipH="1">
            <a:off x="5083849" y="-5083848"/>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2" name="Parallelogram 10"/>
          <p:cNvSpPr/>
          <p:nvPr/>
        </p:nvSpPr>
        <p:spPr bwMode="auto">
          <a:xfrm rot="16200000" flipH="1" flipV="1">
            <a:off x="5083850" y="-250150"/>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 name="Text Placeholder 2"/>
          <p:cNvSpPr>
            <a:spLocks noGrp="1"/>
          </p:cNvSpPr>
          <p:nvPr>
            <p:ph type="body" idx="1" hasCustomPrompt="1"/>
          </p:nvPr>
        </p:nvSpPr>
        <p:spPr>
          <a:xfrm>
            <a:off x="914401" y="3512743"/>
            <a:ext cx="8221903" cy="338554"/>
          </a:xfrm>
          <a:noFill/>
        </p:spPr>
        <p:txBody>
          <a:bodyPr wrap="square" anchor="t">
            <a:spAutoFit/>
          </a:bodyPr>
          <a:lstStyle>
            <a:lvl1pPr marL="0" indent="0" algn="l">
              <a:lnSpc>
                <a:spcPct val="100000"/>
              </a:lnSpc>
              <a:spcBef>
                <a:spcPts val="0"/>
              </a:spcBef>
              <a:spcAft>
                <a:spcPts val="0"/>
              </a:spcAft>
              <a:buNone/>
              <a:defRPr sz="2200" b="0">
                <a:solidFill>
                  <a:schemeClr val="accent4">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1" i="0" kern="1200" cap="none" baseline="0">
                <a:solidFill>
                  <a:schemeClr val="tx1"/>
                </a:solidFill>
                <a:effectLst/>
                <a:latin typeface="+mj-lt"/>
                <a:ea typeface="+mj-ea"/>
                <a:cs typeface="Arial"/>
              </a:defRPr>
            </a:lvl1pPr>
          </a:lstStyle>
          <a:p>
            <a:r>
              <a:rPr kumimoji="0" lang="en-US" dirty="0"/>
              <a:t>Click to Edit Section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10/26/2019</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780485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95000">
              <a:srgbClr val="053264"/>
            </a:gs>
            <a:gs pos="0">
              <a:srgbClr val="00B9F2"/>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682625"/>
            <a:ext cx="10826496" cy="369332"/>
          </a:xfrm>
          <a:prstGeom prst="rect">
            <a:avLst/>
          </a:prstGeom>
          <a:noFill/>
        </p:spPr>
        <p:txBody>
          <a:bodyPr vert="horz" wrap="square" lIns="0" tIns="0" rIns="0" bIns="0" rtlCol="0" anchor="t">
            <a:spAutoFit/>
          </a:bodyPr>
          <a:lstStyle/>
          <a:p>
            <a:r>
              <a:rPr lang="en-US"/>
              <a:t>Click to edit Master title style</a:t>
            </a:r>
            <a:endParaRPr lang="en-US" dirty="0"/>
          </a:p>
        </p:txBody>
      </p:sp>
      <p:sp>
        <p:nvSpPr>
          <p:cNvPr id="3" name="Text Placeholder 2"/>
          <p:cNvSpPr>
            <a:spLocks noGrp="1"/>
          </p:cNvSpPr>
          <p:nvPr>
            <p:ph type="body" idx="1"/>
          </p:nvPr>
        </p:nvSpPr>
        <p:spPr>
          <a:xfrm>
            <a:off x="914400" y="1828800"/>
            <a:ext cx="10361957" cy="3429000"/>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10/26/2019</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6800" r:id="rId1"/>
    <p:sldLayoutId id="2147486801" r:id="rId2"/>
    <p:sldLayoutId id="2147486802" r:id="rId3"/>
    <p:sldLayoutId id="2147486803" r:id="rId4"/>
    <p:sldLayoutId id="2147486804" r:id="rId5"/>
    <p:sldLayoutId id="2147486805" r:id="rId6"/>
    <p:sldLayoutId id="2147486806" r:id="rId7"/>
    <p:sldLayoutId id="2147486807" r:id="rId8"/>
    <p:sldLayoutId id="2147486808" r:id="rId9"/>
    <p:sldLayoutId id="2147486809" r:id="rId10"/>
    <p:sldLayoutId id="2147486810" r:id="rId11"/>
    <p:sldLayoutId id="2147486811" r:id="rId12"/>
    <p:sldLayoutId id="2147486812" r:id="rId13"/>
    <p:sldLayoutId id="2147486816" r:id="rId14"/>
    <p:sldLayoutId id="2147486817" r:id="rId15"/>
  </p:sldLayoutIdLst>
  <p:transition spd="med">
    <p:fade/>
  </p:transition>
  <p:hf sldNum="0" hdr="0" ftr="0" dt="0"/>
  <p:txStyles>
    <p:title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p:titleStyle>
    <p:body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github.com/esri/arcgis-pro-sdk-cim-viewer"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s://github.com/Esri/arcgis-pro-sdk-community-samples/tree/master/Map-Authoring" TargetMode="External"/><Relationship Id="rId7" Type="http://schemas.openxmlformats.org/officeDocument/2006/relationships/image" Target="../media/image15.png"/><Relationship Id="rId2" Type="http://schemas.openxmlformats.org/officeDocument/2006/relationships/hyperlink" Target="https://github.com/esri/arcgis-pro-sdk/wiki" TargetMode="External"/><Relationship Id="rId1" Type="http://schemas.openxmlformats.org/officeDocument/2006/relationships/slideLayout" Target="../slideLayouts/slideLayout3.xml"/><Relationship Id="rId6" Type="http://schemas.openxmlformats.org/officeDocument/2006/relationships/hyperlink" Target="https://github.com/esri/cim-spec" TargetMode="External"/><Relationship Id="rId5" Type="http://schemas.openxmlformats.org/officeDocument/2006/relationships/hyperlink" Target="https://pro.arcgis.com/en/pro-app/sdk/api-reference" TargetMode="External"/><Relationship Id="rId4" Type="http://schemas.openxmlformats.org/officeDocument/2006/relationships/hyperlink" Target="https://community.esri.com/groups/arcgis-pro-sdk"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png"/><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2.png"/><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4.png"/><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4.png"/><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4.png"/><Relationship Id="rId1" Type="http://schemas.openxmlformats.org/officeDocument/2006/relationships/slideLayout" Target="../slideLayouts/slideLayout3.xml"/><Relationship Id="rId5" Type="http://schemas.openxmlformats.org/officeDocument/2006/relationships/image" Target="../media/image37.png"/><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image" Target="../media/image3.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14.xml"/><Relationship Id="rId4" Type="http://schemas.openxmlformats.org/officeDocument/2006/relationships/image" Target="../media/image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59.png"/><Relationship Id="rId4" Type="http://schemas.openxmlformats.org/officeDocument/2006/relationships/image" Target="../media/image57.png"/></Relationships>
</file>

<file path=ppt/slides/_rels/slide6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hyperlink" Target="https://github.com/esri/arcgis-pro-sdk/wiki/ProSnippets-Symbology" TargetMode="External"/><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68.png"/></Relationships>
</file>

<file path=ppt/slides/_rels/slide7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52E455C-4014-1C4D-AD50-41AA791BEC28}"/>
              </a:ext>
            </a:extLst>
          </p:cNvPr>
          <p:cNvPicPr>
            <a:picLocks noChangeAspect="1"/>
          </p:cNvPicPr>
          <p:nvPr/>
        </p:nvPicPr>
        <p:blipFill>
          <a:blip r:embed="rId3"/>
          <a:stretch>
            <a:fillRect/>
          </a:stretch>
        </p:blipFill>
        <p:spPr>
          <a:xfrm>
            <a:off x="0" y="0"/>
            <a:ext cx="12192000" cy="6858000"/>
          </a:xfrm>
          <a:prstGeom prst="rect">
            <a:avLst/>
          </a:prstGeom>
        </p:spPr>
      </p:pic>
      <p:sp>
        <p:nvSpPr>
          <p:cNvPr id="21" name="Subtitle 23">
            <a:extLst>
              <a:ext uri="{FF2B5EF4-FFF2-40B4-BE49-F238E27FC236}">
                <a16:creationId xmlns:a16="http://schemas.microsoft.com/office/drawing/2014/main" id="{37F4B2CF-A224-604B-B851-520F8016EAB1}"/>
              </a:ext>
            </a:extLst>
          </p:cNvPr>
          <p:cNvSpPr>
            <a:spLocks noGrp="1"/>
          </p:cNvSpPr>
          <p:nvPr>
            <p:ph type="subTitle" idx="1"/>
          </p:nvPr>
        </p:nvSpPr>
        <p:spPr>
          <a:xfrm>
            <a:off x="784649" y="2816316"/>
            <a:ext cx="5940716" cy="1423687"/>
          </a:xfrm>
        </p:spPr>
        <p:txBody>
          <a:bodyPr/>
          <a:lstStyle/>
          <a:p>
            <a:pPr algn="l"/>
            <a:r>
              <a:rPr lang="en-US" dirty="0">
                <a:solidFill>
                  <a:srgbClr val="E6DD56"/>
                </a:solidFill>
              </a:rPr>
              <a:t>Charlie Macleod</a:t>
            </a:r>
          </a:p>
        </p:txBody>
      </p:sp>
      <p:sp>
        <p:nvSpPr>
          <p:cNvPr id="20" name="Title 22">
            <a:extLst>
              <a:ext uri="{FF2B5EF4-FFF2-40B4-BE49-F238E27FC236}">
                <a16:creationId xmlns:a16="http://schemas.microsoft.com/office/drawing/2014/main" id="{AAB9D336-F351-EB47-8891-FC2F845FDB1D}"/>
              </a:ext>
            </a:extLst>
          </p:cNvPr>
          <p:cNvSpPr>
            <a:spLocks noGrp="1"/>
          </p:cNvSpPr>
          <p:nvPr>
            <p:ph type="ctrTitle"/>
          </p:nvPr>
        </p:nvSpPr>
        <p:spPr>
          <a:xfrm>
            <a:off x="767231" y="452846"/>
            <a:ext cx="6192369" cy="2228354"/>
          </a:xfrm>
        </p:spPr>
        <p:txBody>
          <a:bodyPr anchor="b"/>
          <a:lstStyle/>
          <a:p>
            <a:pPr algn="l"/>
            <a:r>
              <a:rPr lang="en-US" sz="4800" b="0" dirty="0"/>
              <a:t>Understanding the CIM, a Guide for Developers</a:t>
            </a:r>
          </a:p>
        </p:txBody>
      </p:sp>
      <p:pic>
        <p:nvPicPr>
          <p:cNvPr id="24" name="Picture 23">
            <a:extLst>
              <a:ext uri="{FF2B5EF4-FFF2-40B4-BE49-F238E27FC236}">
                <a16:creationId xmlns:a16="http://schemas.microsoft.com/office/drawing/2014/main" id="{DC26D2C9-B25B-9145-9969-D3986D7DA5AB}"/>
              </a:ext>
            </a:extLst>
          </p:cNvPr>
          <p:cNvPicPr>
            <a:picLocks noChangeAspect="1"/>
          </p:cNvPicPr>
          <p:nvPr/>
        </p:nvPicPr>
        <p:blipFill rotWithShape="1">
          <a:blip r:embed="rId4">
            <a:alphaModFix amt="80000"/>
            <a:extLst>
              <a:ext uri="{28A0092B-C50C-407E-A947-70E740481C1C}">
                <a14:useLocalDpi xmlns:a14="http://schemas.microsoft.com/office/drawing/2010/main" val="0"/>
              </a:ext>
            </a:extLst>
          </a:blip>
          <a:srcRect r="3940"/>
          <a:stretch/>
        </p:blipFill>
        <p:spPr>
          <a:xfrm>
            <a:off x="784649" y="6178000"/>
            <a:ext cx="1053018" cy="384635"/>
          </a:xfrm>
          <a:prstGeom prst="rect">
            <a:avLst/>
          </a:prstGeom>
        </p:spPr>
      </p:pic>
      <p:sp>
        <p:nvSpPr>
          <p:cNvPr id="9" name="TextBox 8">
            <a:extLst>
              <a:ext uri="{FF2B5EF4-FFF2-40B4-BE49-F238E27FC236}">
                <a16:creationId xmlns:a16="http://schemas.microsoft.com/office/drawing/2014/main" id="{6FFB51CB-9412-9F4C-AB2A-AB4453B67DB9}"/>
              </a:ext>
            </a:extLst>
          </p:cNvPr>
          <p:cNvSpPr txBox="1"/>
          <p:nvPr/>
        </p:nvSpPr>
        <p:spPr>
          <a:xfrm flipH="1">
            <a:off x="784648" y="4746792"/>
            <a:ext cx="3971109" cy="384635"/>
          </a:xfrm>
          <a:prstGeom prst="rect">
            <a:avLst/>
          </a:prstGeom>
          <a:noFill/>
          <a:effectLst/>
        </p:spPr>
        <p:txBody>
          <a:bodyPr wrap="none" lIns="0" tIns="0" rIns="0" bIns="0" rtlCol="0">
            <a:noAutofit/>
          </a:bodyPr>
          <a:lstStyle/>
          <a:p>
            <a:pPr eaLnBrk="0" hangingPunct="0">
              <a:lnSpc>
                <a:spcPts val="1600"/>
              </a:lnSpc>
            </a:pPr>
            <a:r>
              <a:rPr lang="en-US" sz="1300" dirty="0">
                <a:solidFill>
                  <a:schemeClr val="tx1">
                    <a:alpha val="60000"/>
                  </a:schemeClr>
                </a:solidFill>
              </a:rPr>
              <a:t>ESRI EUROPEAN DEVELOPER SUMMIT 2019</a:t>
            </a:r>
          </a:p>
        </p:txBody>
      </p:sp>
    </p:spTree>
    <p:extLst>
      <p:ext uri="{BB962C8B-B14F-4D97-AF65-F5344CB8AC3E}">
        <p14:creationId xmlns:p14="http://schemas.microsoft.com/office/powerpoint/2010/main" val="1229440167"/>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background">
            <a:extLst>
              <a:ext uri="{FF2B5EF4-FFF2-40B4-BE49-F238E27FC236}">
                <a16:creationId xmlns:a16="http://schemas.microsoft.com/office/drawing/2014/main" id="{408BA9ED-8BBF-4870-8407-0A418AB88CCB}"/>
              </a:ext>
            </a:extLst>
          </p:cNvPr>
          <p:cNvGrpSpPr/>
          <p:nvPr/>
        </p:nvGrpSpPr>
        <p:grpSpPr>
          <a:xfrm>
            <a:off x="-22469" y="13762"/>
            <a:ext cx="12252401" cy="6858000"/>
            <a:chOff x="-43251" y="0"/>
            <a:chExt cx="12252401" cy="6858000"/>
          </a:xfrm>
        </p:grpSpPr>
        <p:sp>
          <p:nvSpPr>
            <p:cNvPr id="8" name="Rectangle 7">
              <a:extLst>
                <a:ext uri="{FF2B5EF4-FFF2-40B4-BE49-F238E27FC236}">
                  <a16:creationId xmlns:a16="http://schemas.microsoft.com/office/drawing/2014/main" id="{76669A7D-A011-4E52-AEB8-3700D4F6F7C5}"/>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9" name="shading (lower right)">
              <a:extLst>
                <a:ext uri="{FF2B5EF4-FFF2-40B4-BE49-F238E27FC236}">
                  <a16:creationId xmlns:a16="http://schemas.microsoft.com/office/drawing/2014/main" id="{666FB695-CED6-4B0F-BF86-BEB4CFD0084A}"/>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a:xfrm>
            <a:off x="682625" y="497959"/>
            <a:ext cx="10826496" cy="369332"/>
          </a:xfrm>
        </p:spPr>
        <p:txBody>
          <a:bodyPr/>
          <a:lstStyle/>
          <a:p>
            <a:r>
              <a:rPr lang="en-US" dirty="0"/>
              <a:t>Understanding the CIM – Examples</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435882" y="1291775"/>
            <a:ext cx="10369296" cy="3427413"/>
          </a:xfrm>
        </p:spPr>
        <p:txBody>
          <a:bodyPr/>
          <a:lstStyle/>
          <a:p>
            <a:r>
              <a:rPr lang="en-US" dirty="0"/>
              <a:t>Updating Arrays</a:t>
            </a:r>
          </a:p>
          <a:p>
            <a:pPr lvl="1"/>
            <a:r>
              <a:rPr lang="en-US" dirty="0"/>
              <a:t>CIM Objects store their collection properties as arrays</a:t>
            </a:r>
          </a:p>
          <a:p>
            <a:pPr lvl="2"/>
            <a:r>
              <a:rPr lang="en-US" dirty="0"/>
              <a:t>By product of CIM objects existing in .NET and Native code</a:t>
            </a:r>
          </a:p>
          <a:p>
            <a:pPr lvl="2"/>
            <a:r>
              <a:rPr lang="en-US" dirty="0"/>
              <a:t>Lacking “nice” List semantics for Add, Update, Remove</a:t>
            </a:r>
          </a:p>
          <a:p>
            <a:pPr lvl="2"/>
            <a:r>
              <a:rPr lang="en-US" dirty="0"/>
              <a:t>Many times when editing the CIM we want to update the collections (add, update, remove, </a:t>
            </a:r>
            <a:r>
              <a:rPr lang="en-US" dirty="0" err="1"/>
              <a:t>etc</a:t>
            </a:r>
            <a:r>
              <a:rPr lang="en-US" dirty="0"/>
              <a:t>)</a:t>
            </a:r>
          </a:p>
          <a:p>
            <a:pPr lvl="2"/>
            <a:endParaRPr lang="en-US" dirty="0"/>
          </a:p>
          <a:p>
            <a:pPr marL="0" indent="0">
              <a:buNone/>
            </a:pPr>
            <a:endParaRPr lang="en-US" dirty="0"/>
          </a:p>
        </p:txBody>
      </p:sp>
      <p:pic>
        <p:nvPicPr>
          <p:cNvPr id="11266" name="Picture 2" descr="C:\Users\charlesm\AppData\Local\Temp\2\SNAGHTML8bf52ea1.PNG">
            <a:extLst>
              <a:ext uri="{FF2B5EF4-FFF2-40B4-BE49-F238E27FC236}">
                <a16:creationId xmlns:a16="http://schemas.microsoft.com/office/drawing/2014/main" id="{8C062C31-B0DF-49AC-8865-835A255AC2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8794" y="3525052"/>
            <a:ext cx="8296275" cy="2524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074579"/>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background">
            <a:extLst>
              <a:ext uri="{FF2B5EF4-FFF2-40B4-BE49-F238E27FC236}">
                <a16:creationId xmlns:a16="http://schemas.microsoft.com/office/drawing/2014/main" id="{408BA9ED-8BBF-4870-8407-0A418AB88CCB}"/>
              </a:ext>
            </a:extLst>
          </p:cNvPr>
          <p:cNvGrpSpPr/>
          <p:nvPr/>
        </p:nvGrpSpPr>
        <p:grpSpPr>
          <a:xfrm>
            <a:off x="-22469" y="13762"/>
            <a:ext cx="12252401" cy="6858000"/>
            <a:chOff x="-43251" y="0"/>
            <a:chExt cx="12252401" cy="6858000"/>
          </a:xfrm>
        </p:grpSpPr>
        <p:sp>
          <p:nvSpPr>
            <p:cNvPr id="8" name="Rectangle 7">
              <a:extLst>
                <a:ext uri="{FF2B5EF4-FFF2-40B4-BE49-F238E27FC236}">
                  <a16:creationId xmlns:a16="http://schemas.microsoft.com/office/drawing/2014/main" id="{76669A7D-A011-4E52-AEB8-3700D4F6F7C5}"/>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9" name="shading (lower right)">
              <a:extLst>
                <a:ext uri="{FF2B5EF4-FFF2-40B4-BE49-F238E27FC236}">
                  <a16:creationId xmlns:a16="http://schemas.microsoft.com/office/drawing/2014/main" id="{666FB695-CED6-4B0F-BF86-BEB4CFD0084A}"/>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a:xfrm>
            <a:off x="682625" y="497959"/>
            <a:ext cx="10826496" cy="369332"/>
          </a:xfrm>
        </p:spPr>
        <p:txBody>
          <a:bodyPr/>
          <a:lstStyle/>
          <a:p>
            <a:r>
              <a:rPr lang="en-US" dirty="0"/>
              <a:t>Understanding the CIM – Examples</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435882" y="1291775"/>
            <a:ext cx="10369296" cy="3427413"/>
          </a:xfrm>
        </p:spPr>
        <p:txBody>
          <a:bodyPr/>
          <a:lstStyle/>
          <a:p>
            <a:r>
              <a:rPr lang="en-US" dirty="0"/>
              <a:t>Updating Arrays</a:t>
            </a:r>
          </a:p>
          <a:p>
            <a:pPr lvl="1"/>
            <a:r>
              <a:rPr lang="en-US" dirty="0"/>
              <a:t>Simplest approach is to use LINQ to convert array to List (“</a:t>
            </a:r>
            <a:r>
              <a:rPr lang="en-US" dirty="0" err="1"/>
              <a:t>array.ToList</a:t>
            </a:r>
            <a:r>
              <a:rPr lang="en-US" dirty="0"/>
              <a:t>()”)</a:t>
            </a:r>
          </a:p>
          <a:p>
            <a:pPr lvl="1"/>
            <a:r>
              <a:rPr lang="en-US" dirty="0"/>
              <a:t>Modify the list</a:t>
            </a:r>
          </a:p>
          <a:p>
            <a:pPr lvl="1"/>
            <a:r>
              <a:rPr lang="en-US" dirty="0"/>
              <a:t>Set the list back to the array property using “</a:t>
            </a:r>
            <a:r>
              <a:rPr lang="en-US" dirty="0" err="1"/>
              <a:t>list.ToArray</a:t>
            </a:r>
            <a:r>
              <a:rPr lang="en-US" dirty="0"/>
              <a:t>()”</a:t>
            </a:r>
          </a:p>
          <a:p>
            <a:pPr lvl="2"/>
            <a:r>
              <a:rPr lang="en-US" dirty="0"/>
              <a:t>Also use </a:t>
            </a:r>
            <a:r>
              <a:rPr lang="en-US" dirty="0" err="1"/>
              <a:t>list.ToArray</a:t>
            </a:r>
            <a:r>
              <a:rPr lang="en-US" dirty="0"/>
              <a:t>() to assign a collection when the property is null</a:t>
            </a:r>
          </a:p>
          <a:p>
            <a:pPr lvl="2"/>
            <a:endParaRPr lang="en-US" dirty="0"/>
          </a:p>
          <a:p>
            <a:pPr marL="0" indent="0">
              <a:buNone/>
            </a:pPr>
            <a:endParaRPr lang="en-US" dirty="0"/>
          </a:p>
        </p:txBody>
      </p:sp>
      <p:pic>
        <p:nvPicPr>
          <p:cNvPr id="3" name="Picture 2">
            <a:extLst>
              <a:ext uri="{FF2B5EF4-FFF2-40B4-BE49-F238E27FC236}">
                <a16:creationId xmlns:a16="http://schemas.microsoft.com/office/drawing/2014/main" id="{B000BD47-EC91-4F62-BD67-A1950616F92C}"/>
              </a:ext>
            </a:extLst>
          </p:cNvPr>
          <p:cNvPicPr>
            <a:picLocks noChangeAspect="1"/>
          </p:cNvPicPr>
          <p:nvPr/>
        </p:nvPicPr>
        <p:blipFill>
          <a:blip r:embed="rId3"/>
          <a:stretch>
            <a:fillRect/>
          </a:stretch>
        </p:blipFill>
        <p:spPr>
          <a:xfrm>
            <a:off x="1002578" y="3325811"/>
            <a:ext cx="8176685" cy="2671389"/>
          </a:xfrm>
          <a:prstGeom prst="rect">
            <a:avLst/>
          </a:prstGeom>
        </p:spPr>
      </p:pic>
    </p:spTree>
    <p:extLst>
      <p:ext uri="{BB962C8B-B14F-4D97-AF65-F5344CB8AC3E}">
        <p14:creationId xmlns:p14="http://schemas.microsoft.com/office/powerpoint/2010/main" val="309234042"/>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CIM Viewer</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914400" y="1828804"/>
            <a:ext cx="6177516" cy="3427413"/>
          </a:xfrm>
        </p:spPr>
        <p:txBody>
          <a:bodyPr/>
          <a:lstStyle/>
          <a:p>
            <a:r>
              <a:rPr lang="en-US" sz="2200" dirty="0"/>
              <a:t>Diagnostic tool for examining CIM definitions:</a:t>
            </a:r>
          </a:p>
          <a:p>
            <a:pPr lvl="1"/>
            <a:r>
              <a:rPr lang="en-US" sz="2000" dirty="0"/>
              <a:t>Available on </a:t>
            </a:r>
            <a:r>
              <a:rPr lang="en-US" sz="2000" dirty="0" err="1"/>
              <a:t>Github</a:t>
            </a:r>
            <a:r>
              <a:rPr lang="en-US" sz="2000" dirty="0"/>
              <a:t> </a:t>
            </a:r>
            <a:r>
              <a:rPr lang="en-US" sz="2000" dirty="0">
                <a:hlinkClick r:id="rId3"/>
              </a:rPr>
              <a:t>https://github.com/esri/arcgis-pro-sdk-cim-viewer</a:t>
            </a:r>
            <a:r>
              <a:rPr lang="en-US" sz="2000" dirty="0"/>
              <a:t> </a:t>
            </a:r>
          </a:p>
          <a:p>
            <a:pPr lvl="1"/>
            <a:r>
              <a:rPr lang="en-US" sz="2000" dirty="0"/>
              <a:t>Leverages the XML nature of the CIM to view structure and values</a:t>
            </a:r>
          </a:p>
          <a:p>
            <a:pPr marL="621792" lvl="2" indent="0">
              <a:buNone/>
            </a:pP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pic>
        <p:nvPicPr>
          <p:cNvPr id="2" name="Picture 1">
            <a:extLst>
              <a:ext uri="{FF2B5EF4-FFF2-40B4-BE49-F238E27FC236}">
                <a16:creationId xmlns:a16="http://schemas.microsoft.com/office/drawing/2014/main" id="{76C19AC3-5957-4CBA-A1A7-76ED14B96B50}"/>
              </a:ext>
            </a:extLst>
          </p:cNvPr>
          <p:cNvPicPr>
            <a:picLocks noChangeAspect="1"/>
          </p:cNvPicPr>
          <p:nvPr/>
        </p:nvPicPr>
        <p:blipFill>
          <a:blip r:embed="rId4"/>
          <a:stretch>
            <a:fillRect/>
          </a:stretch>
        </p:blipFill>
        <p:spPr>
          <a:xfrm>
            <a:off x="6968854" y="1588962"/>
            <a:ext cx="4545518" cy="4503494"/>
          </a:xfrm>
          <a:prstGeom prst="rect">
            <a:avLst/>
          </a:prstGeom>
        </p:spPr>
      </p:pic>
    </p:spTree>
    <p:extLst>
      <p:ext uri="{BB962C8B-B14F-4D97-AF65-F5344CB8AC3E}">
        <p14:creationId xmlns:p14="http://schemas.microsoft.com/office/powerpoint/2010/main" val="693329389"/>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CIM Characteristics</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a:t>Demo</a:t>
            </a:r>
            <a:endParaRPr lang="en-US" sz="1800" u="sng" dirty="0"/>
          </a:p>
          <a:p>
            <a:pPr marL="621792" lvl="2" indent="0">
              <a:buNone/>
            </a:pP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20604668"/>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FDBFCBBF-3FA5-4B00-87E6-7DBA4B442BEB}"/>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ED0D26A0-32BC-453F-962B-874E615AE59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9C44B23E-D14D-49B4-9A12-6E69AD010FA2}"/>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Practical Guidelines</a:t>
            </a:r>
          </a:p>
        </p:txBody>
      </p:sp>
      <p:sp>
        <p:nvSpPr>
          <p:cNvPr id="3" name="Text Placeholder 2">
            <a:extLst>
              <a:ext uri="{FF2B5EF4-FFF2-40B4-BE49-F238E27FC236}">
                <a16:creationId xmlns:a16="http://schemas.microsoft.com/office/drawing/2014/main" id="{2053A7E1-845D-461C-8D5B-2FFDEEEDD866}"/>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2"/>
          </p:nvPr>
        </p:nvSpPr>
        <p:spPr/>
        <p:txBody>
          <a:bodyPr/>
          <a:lstStyle/>
          <a:p>
            <a:r>
              <a:rPr lang="en-US" dirty="0"/>
              <a:t>When to use the CIM?</a:t>
            </a:r>
          </a:p>
          <a:p>
            <a:pPr lvl="1"/>
            <a:r>
              <a:rPr lang="en-US" dirty="0"/>
              <a:t>Model properties are insufficient</a:t>
            </a:r>
          </a:p>
          <a:p>
            <a:pPr lvl="2"/>
            <a:r>
              <a:rPr lang="en-US" dirty="0"/>
              <a:t>You need to modify a setting not exposed on the model</a:t>
            </a:r>
          </a:p>
          <a:p>
            <a:pPr lvl="1"/>
            <a:r>
              <a:rPr lang="en-US" dirty="0"/>
              <a:t>You want to make multiple changes as a single transaction</a:t>
            </a:r>
          </a:p>
          <a:p>
            <a:pPr lvl="2"/>
            <a:r>
              <a:rPr lang="en-US" dirty="0"/>
              <a:t>i.e. </a:t>
            </a:r>
            <a:r>
              <a:rPr lang="en-US" dirty="0" err="1"/>
              <a:t>GetDefinition</a:t>
            </a:r>
            <a:r>
              <a:rPr lang="en-US" dirty="0"/>
              <a:t>….changes….</a:t>
            </a:r>
            <a:r>
              <a:rPr lang="en-US" dirty="0" err="1"/>
              <a:t>SetDefinition</a:t>
            </a:r>
            <a:endParaRPr lang="en-US" dirty="0"/>
          </a:p>
          <a:p>
            <a:pPr lvl="1"/>
            <a:r>
              <a:rPr lang="en-US" dirty="0"/>
              <a:t>There is no corresponding model</a:t>
            </a:r>
          </a:p>
          <a:p>
            <a:pPr lvl="2"/>
            <a:r>
              <a:rPr lang="en-US" dirty="0" err="1"/>
              <a:t>Eg</a:t>
            </a:r>
            <a:r>
              <a:rPr lang="en-US" dirty="0"/>
              <a:t> Renderers, Labelling, Symbology</a:t>
            </a:r>
          </a:p>
        </p:txBody>
      </p:sp>
    </p:spTree>
    <p:extLst>
      <p:ext uri="{BB962C8B-B14F-4D97-AF65-F5344CB8AC3E}">
        <p14:creationId xmlns:p14="http://schemas.microsoft.com/office/powerpoint/2010/main" val="2223754414"/>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FDBFCBBF-3FA5-4B00-87E6-7DBA4B442BEB}"/>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ED0D26A0-32BC-453F-962B-874E615AE59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9C44B23E-D14D-49B4-9A12-6E69AD010FA2}"/>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A Generic Approach</a:t>
            </a:r>
          </a:p>
        </p:txBody>
      </p:sp>
      <p:sp>
        <p:nvSpPr>
          <p:cNvPr id="3" name="Text Placeholder 2">
            <a:extLst>
              <a:ext uri="{FF2B5EF4-FFF2-40B4-BE49-F238E27FC236}">
                <a16:creationId xmlns:a16="http://schemas.microsoft.com/office/drawing/2014/main" id="{2053A7E1-845D-461C-8D5B-2FFDEEEDD866}"/>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2"/>
          </p:nvPr>
        </p:nvSpPr>
        <p:spPr/>
        <p:txBody>
          <a:bodyPr/>
          <a:lstStyle/>
          <a:p>
            <a:r>
              <a:rPr lang="en-US" dirty="0"/>
              <a:t>Assume we need to update the CIM</a:t>
            </a:r>
          </a:p>
          <a:p>
            <a:r>
              <a:rPr lang="en-US" dirty="0"/>
              <a:t>Two common challenges:</a:t>
            </a:r>
          </a:p>
          <a:p>
            <a:pPr lvl="1"/>
            <a:r>
              <a:rPr lang="en-US" dirty="0"/>
              <a:t>Which aspects of the CIM do we need to modify?</a:t>
            </a:r>
          </a:p>
          <a:p>
            <a:pPr lvl="1"/>
            <a:r>
              <a:rPr lang="en-US" dirty="0"/>
              <a:t>Translating that into our .NET code</a:t>
            </a:r>
          </a:p>
          <a:p>
            <a:pPr lvl="2"/>
            <a:r>
              <a:rPr lang="en-US" dirty="0"/>
              <a:t>Can be tricky to figure out the right casts and assignments</a:t>
            </a:r>
          </a:p>
          <a:p>
            <a:pPr marL="283464" lvl="1" indent="0">
              <a:buNone/>
            </a:pPr>
            <a:endParaRPr lang="en-US" dirty="0"/>
          </a:p>
          <a:p>
            <a:pPr lvl="1"/>
            <a:r>
              <a:rPr lang="en-US" dirty="0"/>
              <a:t>Toward deriving a generic or repeatable approach…we will use two examples….</a:t>
            </a:r>
          </a:p>
        </p:txBody>
      </p:sp>
    </p:spTree>
    <p:extLst>
      <p:ext uri="{BB962C8B-B14F-4D97-AF65-F5344CB8AC3E}">
        <p14:creationId xmlns:p14="http://schemas.microsoft.com/office/powerpoint/2010/main" val="2804442378"/>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FDBFCBBF-3FA5-4B00-87E6-7DBA4B442BEB}"/>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ED0D26A0-32BC-453F-962B-874E615AE59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9C44B23E-D14D-49B4-9A12-6E69AD010FA2}"/>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Usage Scenarios</a:t>
            </a:r>
          </a:p>
        </p:txBody>
      </p:sp>
      <p:sp>
        <p:nvSpPr>
          <p:cNvPr id="3" name="Text Placeholder 2">
            <a:extLst>
              <a:ext uri="{FF2B5EF4-FFF2-40B4-BE49-F238E27FC236}">
                <a16:creationId xmlns:a16="http://schemas.microsoft.com/office/drawing/2014/main" id="{2053A7E1-845D-461C-8D5B-2FFDEEEDD866}"/>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2"/>
          </p:nvPr>
        </p:nvSpPr>
        <p:spPr/>
        <p:txBody>
          <a:bodyPr/>
          <a:lstStyle/>
          <a:p>
            <a:pPr lvl="1"/>
            <a:r>
              <a:rPr lang="en-US" dirty="0"/>
              <a:t>Mapping</a:t>
            </a:r>
          </a:p>
          <a:p>
            <a:pPr lvl="2"/>
            <a:r>
              <a:rPr lang="en-US" dirty="0"/>
              <a:t>Modify a (Unique Value) Renderer</a:t>
            </a:r>
          </a:p>
          <a:p>
            <a:pPr lvl="3"/>
            <a:r>
              <a:rPr lang="en-US" dirty="0"/>
              <a:t>Add total counts per subtype for each legend class</a:t>
            </a:r>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p:txBody>
      </p:sp>
      <p:pic>
        <p:nvPicPr>
          <p:cNvPr id="8" name="Picture 7">
            <a:extLst>
              <a:ext uri="{FF2B5EF4-FFF2-40B4-BE49-F238E27FC236}">
                <a16:creationId xmlns:a16="http://schemas.microsoft.com/office/drawing/2014/main" id="{BCB53A98-D531-4FD4-9B40-F3CF0FECC976}"/>
              </a:ext>
            </a:extLst>
          </p:cNvPr>
          <p:cNvPicPr>
            <a:picLocks noChangeAspect="1"/>
          </p:cNvPicPr>
          <p:nvPr/>
        </p:nvPicPr>
        <p:blipFill>
          <a:blip r:embed="rId2"/>
          <a:stretch>
            <a:fillRect/>
          </a:stretch>
        </p:blipFill>
        <p:spPr>
          <a:xfrm>
            <a:off x="796889" y="3240908"/>
            <a:ext cx="3152381" cy="1742857"/>
          </a:xfrm>
          <a:prstGeom prst="rect">
            <a:avLst/>
          </a:prstGeom>
        </p:spPr>
      </p:pic>
      <p:sp>
        <p:nvSpPr>
          <p:cNvPr id="9" name="Arrow: Right 8">
            <a:extLst>
              <a:ext uri="{FF2B5EF4-FFF2-40B4-BE49-F238E27FC236}">
                <a16:creationId xmlns:a16="http://schemas.microsoft.com/office/drawing/2014/main" id="{783E991F-72B5-4A83-8B61-BC1A8A499B9F}"/>
              </a:ext>
            </a:extLst>
          </p:cNvPr>
          <p:cNvSpPr/>
          <p:nvPr/>
        </p:nvSpPr>
        <p:spPr bwMode="auto">
          <a:xfrm>
            <a:off x="4549698" y="4025590"/>
            <a:ext cx="1070517" cy="446049"/>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0" name="Picture 9">
            <a:extLst>
              <a:ext uri="{FF2B5EF4-FFF2-40B4-BE49-F238E27FC236}">
                <a16:creationId xmlns:a16="http://schemas.microsoft.com/office/drawing/2014/main" id="{75F47F61-E8F8-4AB1-9C0F-A2027363F8EE}"/>
              </a:ext>
            </a:extLst>
          </p:cNvPr>
          <p:cNvPicPr>
            <a:picLocks noChangeAspect="1"/>
          </p:cNvPicPr>
          <p:nvPr/>
        </p:nvPicPr>
        <p:blipFill>
          <a:blip r:embed="rId3"/>
          <a:stretch>
            <a:fillRect/>
          </a:stretch>
        </p:blipFill>
        <p:spPr>
          <a:xfrm>
            <a:off x="6238373" y="3174001"/>
            <a:ext cx="3377525" cy="1809764"/>
          </a:xfrm>
          <a:prstGeom prst="rect">
            <a:avLst/>
          </a:prstGeom>
        </p:spPr>
      </p:pic>
    </p:spTree>
    <p:extLst>
      <p:ext uri="{BB962C8B-B14F-4D97-AF65-F5344CB8AC3E}">
        <p14:creationId xmlns:p14="http://schemas.microsoft.com/office/powerpoint/2010/main" val="622066539"/>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FDBFCBBF-3FA5-4B00-87E6-7DBA4B442BEB}"/>
              </a:ext>
            </a:extLst>
          </p:cNvPr>
          <p:cNvGrpSpPr/>
          <p:nvPr/>
        </p:nvGrpSpPr>
        <p:grpSpPr>
          <a:xfrm>
            <a:off x="20782" y="0"/>
            <a:ext cx="12252401" cy="6858000"/>
            <a:chOff x="-43251" y="0"/>
            <a:chExt cx="12252401" cy="6858000"/>
          </a:xfrm>
        </p:grpSpPr>
        <p:sp>
          <p:nvSpPr>
            <p:cNvPr id="6" name="Rectangle 5">
              <a:extLst>
                <a:ext uri="{FF2B5EF4-FFF2-40B4-BE49-F238E27FC236}">
                  <a16:creationId xmlns:a16="http://schemas.microsoft.com/office/drawing/2014/main" id="{ED0D26A0-32BC-453F-962B-874E615AE59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9C44B23E-D14D-49B4-9A12-6E69AD010FA2}"/>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Usage Scenarios</a:t>
            </a:r>
          </a:p>
        </p:txBody>
      </p:sp>
      <p:sp>
        <p:nvSpPr>
          <p:cNvPr id="3" name="Text Placeholder 2">
            <a:extLst>
              <a:ext uri="{FF2B5EF4-FFF2-40B4-BE49-F238E27FC236}">
                <a16:creationId xmlns:a16="http://schemas.microsoft.com/office/drawing/2014/main" id="{2053A7E1-845D-461C-8D5B-2FFDEEEDD866}"/>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2"/>
          </p:nvPr>
        </p:nvSpPr>
        <p:spPr/>
        <p:txBody>
          <a:bodyPr/>
          <a:lstStyle/>
          <a:p>
            <a:pPr lvl="1"/>
            <a:r>
              <a:rPr lang="en-US" dirty="0"/>
              <a:t>Layout</a:t>
            </a:r>
          </a:p>
          <a:p>
            <a:pPr lvl="2"/>
            <a:r>
              <a:rPr lang="en-US" dirty="0"/>
              <a:t>Customize a Layout map frame</a:t>
            </a:r>
          </a:p>
          <a:p>
            <a:pPr lvl="3"/>
            <a:r>
              <a:rPr lang="en-US" dirty="0"/>
              <a:t>Use a  polygon feature(s) as the map frame outline</a:t>
            </a:r>
          </a:p>
        </p:txBody>
      </p:sp>
      <p:pic>
        <p:nvPicPr>
          <p:cNvPr id="9" name="Picture 8">
            <a:extLst>
              <a:ext uri="{FF2B5EF4-FFF2-40B4-BE49-F238E27FC236}">
                <a16:creationId xmlns:a16="http://schemas.microsoft.com/office/drawing/2014/main" id="{13C428A3-B967-4F1D-9637-A00C64D0405E}"/>
              </a:ext>
            </a:extLst>
          </p:cNvPr>
          <p:cNvPicPr>
            <a:picLocks noChangeAspect="1"/>
          </p:cNvPicPr>
          <p:nvPr/>
        </p:nvPicPr>
        <p:blipFill>
          <a:blip r:embed="rId2"/>
          <a:stretch>
            <a:fillRect/>
          </a:stretch>
        </p:blipFill>
        <p:spPr>
          <a:xfrm>
            <a:off x="540275" y="2824495"/>
            <a:ext cx="3956830" cy="3055434"/>
          </a:xfrm>
          <a:prstGeom prst="rect">
            <a:avLst/>
          </a:prstGeom>
        </p:spPr>
      </p:pic>
      <p:pic>
        <p:nvPicPr>
          <p:cNvPr id="10" name="Picture 9">
            <a:extLst>
              <a:ext uri="{FF2B5EF4-FFF2-40B4-BE49-F238E27FC236}">
                <a16:creationId xmlns:a16="http://schemas.microsoft.com/office/drawing/2014/main" id="{CC579FC1-1FD9-4484-89EB-1595D83E944E}"/>
              </a:ext>
            </a:extLst>
          </p:cNvPr>
          <p:cNvPicPr>
            <a:picLocks noChangeAspect="1"/>
          </p:cNvPicPr>
          <p:nvPr/>
        </p:nvPicPr>
        <p:blipFill>
          <a:blip r:embed="rId3"/>
          <a:stretch>
            <a:fillRect/>
          </a:stretch>
        </p:blipFill>
        <p:spPr>
          <a:xfrm>
            <a:off x="6685715" y="2775886"/>
            <a:ext cx="3956830" cy="3051202"/>
          </a:xfrm>
          <a:prstGeom prst="rect">
            <a:avLst/>
          </a:prstGeom>
        </p:spPr>
      </p:pic>
      <p:sp>
        <p:nvSpPr>
          <p:cNvPr id="11" name="Arrow: Right 10">
            <a:extLst>
              <a:ext uri="{FF2B5EF4-FFF2-40B4-BE49-F238E27FC236}">
                <a16:creationId xmlns:a16="http://schemas.microsoft.com/office/drawing/2014/main" id="{97B8F5F2-A55B-4919-B5FC-34BF974C66EC}"/>
              </a:ext>
            </a:extLst>
          </p:cNvPr>
          <p:cNvSpPr/>
          <p:nvPr/>
        </p:nvSpPr>
        <p:spPr bwMode="auto">
          <a:xfrm>
            <a:off x="5016598" y="4125501"/>
            <a:ext cx="1294992" cy="513406"/>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414305624"/>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FDBFCBBF-3FA5-4B00-87E6-7DBA4B442BEB}"/>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ED0D26A0-32BC-453F-962B-874E615AE59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9C44B23E-D14D-49B4-9A12-6E69AD010FA2}"/>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2053A7E1-845D-461C-8D5B-2FFDEEEDD866}"/>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2"/>
          </p:nvPr>
        </p:nvSpPr>
        <p:spPr>
          <a:xfrm>
            <a:off x="682625" y="1715293"/>
            <a:ext cx="10369296" cy="3427413"/>
          </a:xfrm>
        </p:spPr>
        <p:txBody>
          <a:bodyPr/>
          <a:lstStyle/>
          <a:p>
            <a:r>
              <a:rPr lang="en-US" dirty="0"/>
              <a:t>How can we resolve what aspect of the CIM to modify?</a:t>
            </a:r>
          </a:p>
          <a:p>
            <a:pPr lvl="1"/>
            <a:r>
              <a:rPr lang="en-US" dirty="0"/>
              <a:t>1. SDK Resources</a:t>
            </a:r>
          </a:p>
          <a:p>
            <a:pPr lvl="2"/>
            <a:r>
              <a:rPr lang="en-US" dirty="0">
                <a:hlinkClick r:id="rId2"/>
              </a:rPr>
              <a:t>https://github.com/esri/arcgis-pro-sdk/wiki</a:t>
            </a:r>
            <a:r>
              <a:rPr lang="en-US" dirty="0"/>
              <a:t> </a:t>
            </a:r>
          </a:p>
          <a:p>
            <a:pPr lvl="2"/>
            <a:r>
              <a:rPr lang="en-US" dirty="0">
                <a:hlinkClick r:id="rId3"/>
              </a:rPr>
              <a:t>https://github.com/Esri/arcgis-pro-sdk-community-samples/tree/master/Map-Authoring</a:t>
            </a:r>
            <a:r>
              <a:rPr lang="en-US" dirty="0"/>
              <a:t> </a:t>
            </a:r>
          </a:p>
          <a:p>
            <a:pPr lvl="2"/>
            <a:r>
              <a:rPr lang="en-US" dirty="0">
                <a:hlinkClick r:id="rId4"/>
              </a:rPr>
              <a:t>https://community.esri.com/groups/arcgis-pro-sdk</a:t>
            </a:r>
            <a:r>
              <a:rPr lang="en-US" dirty="0"/>
              <a:t> </a:t>
            </a:r>
          </a:p>
          <a:p>
            <a:pPr lvl="2"/>
            <a:r>
              <a:rPr lang="en-US" dirty="0">
                <a:hlinkClick r:id="rId5"/>
              </a:rPr>
              <a:t>https://pro.arcgis.com/en/pro-app/sdk/api-reference</a:t>
            </a:r>
            <a:r>
              <a:rPr lang="en-US" dirty="0"/>
              <a:t> </a:t>
            </a:r>
          </a:p>
          <a:p>
            <a:pPr lvl="2"/>
            <a:r>
              <a:rPr lang="en-US" dirty="0">
                <a:hlinkClick r:id="rId6"/>
              </a:rPr>
              <a:t>https://github.com/esri/cim-spec</a:t>
            </a:r>
            <a:r>
              <a:rPr lang="en-US" dirty="0"/>
              <a:t> </a:t>
            </a:r>
          </a:p>
          <a:p>
            <a:pPr lvl="2"/>
            <a:endParaRPr lang="en-US" dirty="0"/>
          </a:p>
          <a:p>
            <a:pPr lvl="2"/>
            <a:r>
              <a:rPr lang="en-US" dirty="0"/>
              <a:t>Snippets, Samples, Geonet, API Reference</a:t>
            </a:r>
          </a:p>
          <a:p>
            <a:pPr marL="621792" lvl="2" indent="0">
              <a:buNone/>
            </a:pPr>
            <a:endParaRPr lang="en-US" dirty="0"/>
          </a:p>
          <a:p>
            <a:pPr lvl="2"/>
            <a:endParaRPr lang="en-US" dirty="0"/>
          </a:p>
          <a:p>
            <a:pPr marL="283464" lvl="1" indent="0">
              <a:buNone/>
            </a:pPr>
            <a:endParaRPr lang="en-US" dirty="0"/>
          </a:p>
        </p:txBody>
      </p:sp>
      <p:pic>
        <p:nvPicPr>
          <p:cNvPr id="8" name="Picture 7">
            <a:extLst>
              <a:ext uri="{FF2B5EF4-FFF2-40B4-BE49-F238E27FC236}">
                <a16:creationId xmlns:a16="http://schemas.microsoft.com/office/drawing/2014/main" id="{FB5B100F-E126-41DA-9085-565A242A6340}"/>
              </a:ext>
            </a:extLst>
          </p:cNvPr>
          <p:cNvPicPr>
            <a:picLocks noChangeAspect="1"/>
          </p:cNvPicPr>
          <p:nvPr/>
        </p:nvPicPr>
        <p:blipFill>
          <a:blip r:embed="rId7"/>
          <a:stretch>
            <a:fillRect/>
          </a:stretch>
        </p:blipFill>
        <p:spPr>
          <a:xfrm>
            <a:off x="6792286" y="3543034"/>
            <a:ext cx="2666667" cy="2819048"/>
          </a:xfrm>
          <a:prstGeom prst="rect">
            <a:avLst/>
          </a:prstGeom>
        </p:spPr>
      </p:pic>
      <p:pic>
        <p:nvPicPr>
          <p:cNvPr id="9" name="Picture 8">
            <a:extLst>
              <a:ext uri="{FF2B5EF4-FFF2-40B4-BE49-F238E27FC236}">
                <a16:creationId xmlns:a16="http://schemas.microsoft.com/office/drawing/2014/main" id="{E6A45EEB-8BEC-47EB-8BBA-FE7668EA894C}"/>
              </a:ext>
            </a:extLst>
          </p:cNvPr>
          <p:cNvPicPr>
            <a:picLocks noChangeAspect="1"/>
          </p:cNvPicPr>
          <p:nvPr/>
        </p:nvPicPr>
        <p:blipFill>
          <a:blip r:embed="rId8"/>
          <a:stretch>
            <a:fillRect/>
          </a:stretch>
        </p:blipFill>
        <p:spPr>
          <a:xfrm>
            <a:off x="9458953" y="4104939"/>
            <a:ext cx="2571429" cy="2257143"/>
          </a:xfrm>
          <a:prstGeom prst="rect">
            <a:avLst/>
          </a:prstGeom>
        </p:spPr>
      </p:pic>
    </p:spTree>
    <p:extLst>
      <p:ext uri="{BB962C8B-B14F-4D97-AF65-F5344CB8AC3E}">
        <p14:creationId xmlns:p14="http://schemas.microsoft.com/office/powerpoint/2010/main" val="3495077439"/>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FDBFCBBF-3FA5-4B00-87E6-7DBA4B442BEB}"/>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ED0D26A0-32BC-453F-962B-874E615AE59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9C44B23E-D14D-49B4-9A12-6E69AD010FA2}"/>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2053A7E1-845D-461C-8D5B-2FFDEEEDD866}"/>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2"/>
          </p:nvPr>
        </p:nvSpPr>
        <p:spPr/>
        <p:txBody>
          <a:bodyPr/>
          <a:lstStyle/>
          <a:p>
            <a:r>
              <a:rPr lang="en-US" dirty="0"/>
              <a:t>How can we resolve what aspect of the CIM to modify?</a:t>
            </a:r>
          </a:p>
          <a:p>
            <a:pPr lvl="1"/>
            <a:r>
              <a:rPr lang="en-US" dirty="0"/>
              <a:t>2. Leverage the CIM Serialization to XML</a:t>
            </a:r>
          </a:p>
          <a:p>
            <a:pPr lvl="2"/>
            <a:r>
              <a:rPr lang="en-US" dirty="0"/>
              <a:t>Allows us to examine the CIM for a given model</a:t>
            </a:r>
          </a:p>
          <a:p>
            <a:pPr lvl="2"/>
            <a:r>
              <a:rPr lang="en-US" dirty="0" err="1"/>
              <a:t>CIMViewer</a:t>
            </a:r>
            <a:r>
              <a:rPr lang="en-US" dirty="0"/>
              <a:t> for “interactive” investigation or use XML Viewer of Visual Studio</a:t>
            </a:r>
          </a:p>
          <a:p>
            <a:pPr lvl="3"/>
            <a:r>
              <a:rPr lang="en-US" dirty="0"/>
              <a:t>Edit the CIM, observe the changes on the UI</a:t>
            </a:r>
          </a:p>
          <a:p>
            <a:pPr lvl="2"/>
            <a:r>
              <a:rPr lang="en-US" dirty="0"/>
              <a:t>“Translate” observations of the CIM XML back into code</a:t>
            </a:r>
          </a:p>
        </p:txBody>
      </p:sp>
    </p:spTree>
    <p:extLst>
      <p:ext uri="{BB962C8B-B14F-4D97-AF65-F5344CB8AC3E}">
        <p14:creationId xmlns:p14="http://schemas.microsoft.com/office/powerpoint/2010/main" val="594493703"/>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Understanding the CIM – A Guide for Developers</a:t>
            </a:r>
          </a:p>
        </p:txBody>
      </p:sp>
      <p:sp>
        <p:nvSpPr>
          <p:cNvPr id="19" name="Content Placeholder 18"/>
          <p:cNvSpPr>
            <a:spLocks noGrp="1"/>
          </p:cNvSpPr>
          <p:nvPr>
            <p:ph sz="quarter" idx="10"/>
          </p:nvPr>
        </p:nvSpPr>
        <p:spPr/>
        <p:txBody>
          <a:bodyPr/>
          <a:lstStyle/>
          <a:p>
            <a:pPr lvl="1"/>
            <a:r>
              <a:rPr lang="en-US" sz="2000" dirty="0"/>
              <a:t>Overview</a:t>
            </a:r>
          </a:p>
          <a:p>
            <a:pPr lvl="2"/>
            <a:r>
              <a:rPr lang="en-US" dirty="0"/>
              <a:t>Definition</a:t>
            </a:r>
          </a:p>
          <a:p>
            <a:pPr lvl="2"/>
            <a:r>
              <a:rPr lang="en-US" dirty="0"/>
              <a:t>How to retrieve and access the CIM</a:t>
            </a:r>
          </a:p>
          <a:p>
            <a:pPr lvl="2"/>
            <a:r>
              <a:rPr lang="en-US" dirty="0"/>
              <a:t>Transactional Model</a:t>
            </a:r>
          </a:p>
          <a:p>
            <a:pPr lvl="1"/>
            <a:r>
              <a:rPr lang="en-US" dirty="0"/>
              <a:t>Practical Guidelines</a:t>
            </a:r>
          </a:p>
          <a:p>
            <a:pPr lvl="2"/>
            <a:r>
              <a:rPr lang="en-US" dirty="0"/>
              <a:t>Leveraging </a:t>
            </a:r>
            <a:r>
              <a:rPr lang="en-US" dirty="0" err="1"/>
              <a:t>CIMViewer</a:t>
            </a:r>
            <a:r>
              <a:rPr lang="en-US" dirty="0"/>
              <a:t> or CIM Serialization</a:t>
            </a:r>
          </a:p>
          <a:p>
            <a:pPr lvl="3"/>
            <a:r>
              <a:rPr lang="en-US" dirty="0"/>
              <a:t>Recipe for developing custom CIM Code</a:t>
            </a:r>
          </a:p>
          <a:p>
            <a:pPr marL="1042416" lvl="3" indent="0">
              <a:buNone/>
            </a:pPr>
            <a:endParaRPr lang="en-US" dirty="0"/>
          </a:p>
          <a:p>
            <a:pPr marL="1042416" lvl="3" indent="0">
              <a:buNone/>
            </a:pPr>
            <a:endParaRPr lang="en-US" dirty="0"/>
          </a:p>
          <a:p>
            <a:pPr marL="0" indent="0">
              <a:buNone/>
            </a:pPr>
            <a:endParaRPr lang="en-US" dirty="0"/>
          </a:p>
        </p:txBody>
      </p:sp>
    </p:spTree>
    <p:extLst>
      <p:ext uri="{BB962C8B-B14F-4D97-AF65-F5344CB8AC3E}">
        <p14:creationId xmlns:p14="http://schemas.microsoft.com/office/powerpoint/2010/main" val="1866303047"/>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FDBFCBBF-3FA5-4B00-87E6-7DBA4B442BEB}"/>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ED0D26A0-32BC-453F-962B-874E615AE59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9C44B23E-D14D-49B4-9A12-6E69AD010FA2}"/>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2053A7E1-845D-461C-8D5B-2FFDEEEDD866}"/>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2"/>
          </p:nvPr>
        </p:nvSpPr>
        <p:spPr>
          <a:xfrm>
            <a:off x="914400" y="1828804"/>
            <a:ext cx="10369296" cy="4199856"/>
          </a:xfrm>
        </p:spPr>
        <p:txBody>
          <a:bodyPr/>
          <a:lstStyle/>
          <a:p>
            <a:r>
              <a:rPr lang="en-US" dirty="0"/>
              <a:t>Scenario 1</a:t>
            </a:r>
          </a:p>
          <a:p>
            <a:pPr lvl="1"/>
            <a:r>
              <a:rPr lang="en-US" dirty="0"/>
              <a:t>Customize the layer legend labels (UV Renderer)…assume SDK resources have been consulted</a:t>
            </a:r>
          </a:p>
          <a:p>
            <a:pPr lvl="1"/>
            <a:endParaRPr lang="en-US" dirty="0"/>
          </a:p>
          <a:p>
            <a:pPr lvl="1"/>
            <a:endParaRPr lang="en-US" dirty="0"/>
          </a:p>
          <a:p>
            <a:pPr lvl="1"/>
            <a:endParaRPr lang="en-US" dirty="0"/>
          </a:p>
          <a:p>
            <a:pPr lvl="1"/>
            <a:endParaRPr lang="en-US" dirty="0"/>
          </a:p>
          <a:p>
            <a:pPr lvl="1"/>
            <a:endParaRPr lang="en-US" dirty="0"/>
          </a:p>
          <a:p>
            <a:pPr lvl="1"/>
            <a:endParaRPr lang="en-US" dirty="0"/>
          </a:p>
          <a:p>
            <a:r>
              <a:rPr lang="en-US" dirty="0"/>
              <a:t>Select the layer (with the renderer)</a:t>
            </a:r>
          </a:p>
          <a:p>
            <a:r>
              <a:rPr lang="en-US" dirty="0"/>
              <a:t>Observe the layer definition in the CIM Viewer or in code (using “</a:t>
            </a:r>
            <a:r>
              <a:rPr lang="en-US" dirty="0" err="1">
                <a:latin typeface="Consolas" panose="020B0609020204030204" pitchFamily="49" charset="0"/>
              </a:rPr>
              <a:t>def.ToXml</a:t>
            </a:r>
            <a:r>
              <a:rPr lang="en-US" dirty="0">
                <a:latin typeface="Consolas" panose="020B0609020204030204" pitchFamily="49" charset="0"/>
              </a:rPr>
              <a:t>()</a:t>
            </a:r>
            <a:r>
              <a:rPr lang="en-US" dirty="0"/>
              <a:t>”)</a:t>
            </a:r>
          </a:p>
          <a:p>
            <a:pPr lvl="1"/>
            <a:endParaRPr lang="en-US" dirty="0"/>
          </a:p>
          <a:p>
            <a:pPr lvl="1"/>
            <a:endParaRPr lang="en-US" dirty="0"/>
          </a:p>
          <a:p>
            <a:pPr lvl="1"/>
            <a:endParaRPr lang="en-US" dirty="0"/>
          </a:p>
          <a:p>
            <a:pPr lvl="1"/>
            <a:endParaRPr lang="en-US" dirty="0"/>
          </a:p>
        </p:txBody>
      </p:sp>
      <p:pic>
        <p:nvPicPr>
          <p:cNvPr id="8" name="Picture 7">
            <a:extLst>
              <a:ext uri="{FF2B5EF4-FFF2-40B4-BE49-F238E27FC236}">
                <a16:creationId xmlns:a16="http://schemas.microsoft.com/office/drawing/2014/main" id="{B06F2E5E-60DF-45CA-BC7D-5748D6549964}"/>
              </a:ext>
            </a:extLst>
          </p:cNvPr>
          <p:cNvPicPr>
            <a:picLocks noChangeAspect="1"/>
          </p:cNvPicPr>
          <p:nvPr/>
        </p:nvPicPr>
        <p:blipFill>
          <a:blip r:embed="rId2"/>
          <a:stretch>
            <a:fillRect/>
          </a:stretch>
        </p:blipFill>
        <p:spPr>
          <a:xfrm>
            <a:off x="1189628" y="2963676"/>
            <a:ext cx="3152381" cy="1742857"/>
          </a:xfrm>
          <a:prstGeom prst="rect">
            <a:avLst/>
          </a:prstGeom>
        </p:spPr>
      </p:pic>
    </p:spTree>
    <p:extLst>
      <p:ext uri="{BB962C8B-B14F-4D97-AF65-F5344CB8AC3E}">
        <p14:creationId xmlns:p14="http://schemas.microsoft.com/office/powerpoint/2010/main" val="1714585631"/>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FDBFCBBF-3FA5-4B00-87E6-7DBA4B442BEB}"/>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ED0D26A0-32BC-453F-962B-874E615AE59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9C44B23E-D14D-49B4-9A12-6E69AD010FA2}"/>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Using the CIM Viewer</a:t>
            </a:r>
          </a:p>
        </p:txBody>
      </p:sp>
      <p:sp>
        <p:nvSpPr>
          <p:cNvPr id="3" name="Text Placeholder 2">
            <a:extLst>
              <a:ext uri="{FF2B5EF4-FFF2-40B4-BE49-F238E27FC236}">
                <a16:creationId xmlns:a16="http://schemas.microsoft.com/office/drawing/2014/main" id="{2053A7E1-845D-461C-8D5B-2FFDEEEDD866}"/>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2"/>
          </p:nvPr>
        </p:nvSpPr>
        <p:spPr>
          <a:xfrm>
            <a:off x="786809" y="1682894"/>
            <a:ext cx="10369296" cy="4199856"/>
          </a:xfrm>
        </p:spPr>
        <p:txBody>
          <a:bodyPr/>
          <a:lstStyle/>
          <a:p>
            <a:r>
              <a:rPr lang="en-US" dirty="0"/>
              <a:t>Hone in on the top-level CIM characteristic you wish to modify.</a:t>
            </a:r>
          </a:p>
          <a:p>
            <a:pPr lvl="1"/>
            <a:r>
              <a:rPr lang="en-US" dirty="0"/>
              <a:t>The </a:t>
            </a:r>
            <a:r>
              <a:rPr lang="en-US" u="sng" dirty="0"/>
              <a:t>Renderer</a:t>
            </a:r>
            <a:r>
              <a:rPr lang="en-US" dirty="0"/>
              <a:t> in this case</a:t>
            </a:r>
          </a:p>
          <a:p>
            <a:pPr lvl="2"/>
            <a:r>
              <a:rPr lang="en-US" dirty="0" err="1"/>
              <a:t>eg</a:t>
            </a:r>
            <a:r>
              <a:rPr lang="en-US" dirty="0"/>
              <a:t> “Ctrl + F” search for “Renderer”</a:t>
            </a:r>
          </a:p>
          <a:p>
            <a:pPr lvl="1"/>
            <a:endParaRPr lang="en-US" dirty="0"/>
          </a:p>
          <a:p>
            <a:pPr lvl="1"/>
            <a:endParaRPr lang="en-US" dirty="0"/>
          </a:p>
          <a:p>
            <a:pPr lvl="1"/>
            <a:endParaRPr lang="en-US" dirty="0"/>
          </a:p>
          <a:p>
            <a:pPr lvl="1"/>
            <a:endParaRPr lang="en-US" dirty="0"/>
          </a:p>
          <a:p>
            <a:pPr lvl="1"/>
            <a:endParaRPr lang="en-US" dirty="0"/>
          </a:p>
        </p:txBody>
      </p:sp>
      <p:pic>
        <p:nvPicPr>
          <p:cNvPr id="8" name="Picture 7">
            <a:extLst>
              <a:ext uri="{FF2B5EF4-FFF2-40B4-BE49-F238E27FC236}">
                <a16:creationId xmlns:a16="http://schemas.microsoft.com/office/drawing/2014/main" id="{B06F2E5E-60DF-45CA-BC7D-5748D6549964}"/>
              </a:ext>
            </a:extLst>
          </p:cNvPr>
          <p:cNvPicPr>
            <a:picLocks noChangeAspect="1"/>
          </p:cNvPicPr>
          <p:nvPr/>
        </p:nvPicPr>
        <p:blipFill>
          <a:blip r:embed="rId2"/>
          <a:stretch>
            <a:fillRect/>
          </a:stretch>
        </p:blipFill>
        <p:spPr>
          <a:xfrm>
            <a:off x="533770" y="3429000"/>
            <a:ext cx="3152381" cy="1742857"/>
          </a:xfrm>
          <a:prstGeom prst="rect">
            <a:avLst/>
          </a:prstGeom>
        </p:spPr>
      </p:pic>
      <p:pic>
        <p:nvPicPr>
          <p:cNvPr id="10" name="Picture 9">
            <a:extLst>
              <a:ext uri="{FF2B5EF4-FFF2-40B4-BE49-F238E27FC236}">
                <a16:creationId xmlns:a16="http://schemas.microsoft.com/office/drawing/2014/main" id="{EDFAE0BC-992C-4040-9F06-184ECD390FE2}"/>
              </a:ext>
            </a:extLst>
          </p:cNvPr>
          <p:cNvPicPr>
            <a:picLocks noChangeAspect="1"/>
          </p:cNvPicPr>
          <p:nvPr/>
        </p:nvPicPr>
        <p:blipFill>
          <a:blip r:embed="rId3"/>
          <a:stretch>
            <a:fillRect/>
          </a:stretch>
        </p:blipFill>
        <p:spPr>
          <a:xfrm>
            <a:off x="4381132" y="3419476"/>
            <a:ext cx="6756000" cy="2117724"/>
          </a:xfrm>
          <a:prstGeom prst="rect">
            <a:avLst/>
          </a:prstGeom>
        </p:spPr>
      </p:pic>
    </p:spTree>
    <p:extLst>
      <p:ext uri="{BB962C8B-B14F-4D97-AF65-F5344CB8AC3E}">
        <p14:creationId xmlns:p14="http://schemas.microsoft.com/office/powerpoint/2010/main" val="1971500269"/>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FDBFCBBF-3FA5-4B00-87E6-7DBA4B442BEB}"/>
              </a:ext>
            </a:extLst>
          </p:cNvPr>
          <p:cNvGrpSpPr/>
          <p:nvPr/>
        </p:nvGrpSpPr>
        <p:grpSpPr>
          <a:xfrm>
            <a:off x="20782" y="13762"/>
            <a:ext cx="12252401" cy="6858000"/>
            <a:chOff x="-43251" y="0"/>
            <a:chExt cx="12252401" cy="6858000"/>
          </a:xfrm>
        </p:grpSpPr>
        <p:sp>
          <p:nvSpPr>
            <p:cNvPr id="6" name="Rectangle 5">
              <a:extLst>
                <a:ext uri="{FF2B5EF4-FFF2-40B4-BE49-F238E27FC236}">
                  <a16:creationId xmlns:a16="http://schemas.microsoft.com/office/drawing/2014/main" id="{ED0D26A0-32BC-453F-962B-874E615AE59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9C44B23E-D14D-49B4-9A12-6E69AD010FA2}"/>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CIM Xml Elements</a:t>
            </a:r>
          </a:p>
        </p:txBody>
      </p:sp>
      <p:sp>
        <p:nvSpPr>
          <p:cNvPr id="3" name="Text Placeholder 2">
            <a:extLst>
              <a:ext uri="{FF2B5EF4-FFF2-40B4-BE49-F238E27FC236}">
                <a16:creationId xmlns:a16="http://schemas.microsoft.com/office/drawing/2014/main" id="{2053A7E1-845D-461C-8D5B-2FFDEEEDD866}"/>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2"/>
          </p:nvPr>
        </p:nvSpPr>
        <p:spPr>
          <a:xfrm>
            <a:off x="570909" y="1682894"/>
            <a:ext cx="10369296" cy="4199856"/>
          </a:xfrm>
        </p:spPr>
        <p:txBody>
          <a:bodyPr/>
          <a:lstStyle/>
          <a:p>
            <a:pPr lvl="1"/>
            <a:r>
              <a:rPr lang="en-US" dirty="0"/>
              <a:t>Xml Element names correspond to the </a:t>
            </a:r>
            <a:r>
              <a:rPr lang="en-US" u="sng" dirty="0"/>
              <a:t>names of the CIM properties*</a:t>
            </a:r>
          </a:p>
          <a:p>
            <a:pPr lvl="2"/>
            <a:r>
              <a:rPr lang="en-US" dirty="0"/>
              <a:t>The “</a:t>
            </a:r>
            <a:r>
              <a:rPr lang="en-US" dirty="0" err="1"/>
              <a:t>typens</a:t>
            </a:r>
            <a:r>
              <a:rPr lang="en-US" dirty="0"/>
              <a:t>:” value gives you their (.NET) type.</a:t>
            </a:r>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r>
              <a:rPr lang="en-US" dirty="0"/>
              <a:t>*Array properties identify the </a:t>
            </a:r>
            <a:r>
              <a:rPr lang="en-US" i="1" u="sng" dirty="0"/>
              <a:t>name</a:t>
            </a:r>
            <a:r>
              <a:rPr lang="en-US" dirty="0"/>
              <a:t>. Each </a:t>
            </a:r>
            <a:r>
              <a:rPr lang="en-US" i="1" dirty="0"/>
              <a:t>Child</a:t>
            </a:r>
            <a:r>
              <a:rPr lang="en-US" dirty="0"/>
              <a:t> element identifies the type</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p:txBody>
      </p:sp>
      <p:pic>
        <p:nvPicPr>
          <p:cNvPr id="10" name="Picture 9">
            <a:extLst>
              <a:ext uri="{FF2B5EF4-FFF2-40B4-BE49-F238E27FC236}">
                <a16:creationId xmlns:a16="http://schemas.microsoft.com/office/drawing/2014/main" id="{622E965D-B127-4073-B6A7-2C5DB1729AEC}"/>
              </a:ext>
            </a:extLst>
          </p:cNvPr>
          <p:cNvPicPr>
            <a:picLocks noChangeAspect="1"/>
          </p:cNvPicPr>
          <p:nvPr/>
        </p:nvPicPr>
        <p:blipFill>
          <a:blip r:embed="rId2"/>
          <a:stretch>
            <a:fillRect/>
          </a:stretch>
        </p:blipFill>
        <p:spPr>
          <a:xfrm>
            <a:off x="1105419" y="2489936"/>
            <a:ext cx="7889502" cy="1518762"/>
          </a:xfrm>
          <a:prstGeom prst="rect">
            <a:avLst/>
          </a:prstGeom>
        </p:spPr>
      </p:pic>
      <p:pic>
        <p:nvPicPr>
          <p:cNvPr id="14" name="Picture 13">
            <a:extLst>
              <a:ext uri="{FF2B5EF4-FFF2-40B4-BE49-F238E27FC236}">
                <a16:creationId xmlns:a16="http://schemas.microsoft.com/office/drawing/2014/main" id="{3BB49452-AE1B-405D-987E-1733ED87ED07}"/>
              </a:ext>
            </a:extLst>
          </p:cNvPr>
          <p:cNvPicPr>
            <a:picLocks noChangeAspect="1"/>
          </p:cNvPicPr>
          <p:nvPr/>
        </p:nvPicPr>
        <p:blipFill>
          <a:blip r:embed="rId3"/>
          <a:stretch>
            <a:fillRect/>
          </a:stretch>
        </p:blipFill>
        <p:spPr>
          <a:xfrm>
            <a:off x="1251795" y="4970486"/>
            <a:ext cx="6054068" cy="1251627"/>
          </a:xfrm>
          <a:prstGeom prst="rect">
            <a:avLst/>
          </a:prstGeom>
        </p:spPr>
      </p:pic>
    </p:spTree>
    <p:extLst>
      <p:ext uri="{BB962C8B-B14F-4D97-AF65-F5344CB8AC3E}">
        <p14:creationId xmlns:p14="http://schemas.microsoft.com/office/powerpoint/2010/main" val="1131864014"/>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FDBFCBBF-3FA5-4B00-87E6-7DBA4B442BEB}"/>
              </a:ext>
            </a:extLst>
          </p:cNvPr>
          <p:cNvGrpSpPr/>
          <p:nvPr/>
        </p:nvGrpSpPr>
        <p:grpSpPr>
          <a:xfrm>
            <a:off x="20782" y="13762"/>
            <a:ext cx="12252401" cy="6858000"/>
            <a:chOff x="-43251" y="0"/>
            <a:chExt cx="12252401" cy="6858000"/>
          </a:xfrm>
        </p:grpSpPr>
        <p:sp>
          <p:nvSpPr>
            <p:cNvPr id="6" name="Rectangle 5">
              <a:extLst>
                <a:ext uri="{FF2B5EF4-FFF2-40B4-BE49-F238E27FC236}">
                  <a16:creationId xmlns:a16="http://schemas.microsoft.com/office/drawing/2014/main" id="{ED0D26A0-32BC-453F-962B-874E615AE59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9C44B23E-D14D-49B4-9A12-6E69AD010FA2}"/>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CIM Xml Elements</a:t>
            </a:r>
          </a:p>
        </p:txBody>
      </p:sp>
      <p:sp>
        <p:nvSpPr>
          <p:cNvPr id="3" name="Text Placeholder 2">
            <a:extLst>
              <a:ext uri="{FF2B5EF4-FFF2-40B4-BE49-F238E27FC236}">
                <a16:creationId xmlns:a16="http://schemas.microsoft.com/office/drawing/2014/main" id="{2053A7E1-845D-461C-8D5B-2FFDEEEDD866}"/>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2"/>
          </p:nvPr>
        </p:nvSpPr>
        <p:spPr>
          <a:xfrm>
            <a:off x="570909" y="1682894"/>
            <a:ext cx="10369296" cy="4199856"/>
          </a:xfrm>
        </p:spPr>
        <p:txBody>
          <a:bodyPr/>
          <a:lstStyle/>
          <a:p>
            <a:pPr lvl="1"/>
            <a:r>
              <a:rPr lang="en-US" dirty="0"/>
              <a:t>Based on the XML “Build up” corresponding CIM “dot” property hierarchy based on the Xml in your code</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p:txBody>
      </p:sp>
      <p:pic>
        <p:nvPicPr>
          <p:cNvPr id="10" name="Picture 9">
            <a:extLst>
              <a:ext uri="{FF2B5EF4-FFF2-40B4-BE49-F238E27FC236}">
                <a16:creationId xmlns:a16="http://schemas.microsoft.com/office/drawing/2014/main" id="{622E965D-B127-4073-B6A7-2C5DB1729AEC}"/>
              </a:ext>
            </a:extLst>
          </p:cNvPr>
          <p:cNvPicPr>
            <a:picLocks noChangeAspect="1"/>
          </p:cNvPicPr>
          <p:nvPr/>
        </p:nvPicPr>
        <p:blipFill>
          <a:blip r:embed="rId2"/>
          <a:stretch>
            <a:fillRect/>
          </a:stretch>
        </p:blipFill>
        <p:spPr>
          <a:xfrm>
            <a:off x="889194" y="2513956"/>
            <a:ext cx="8904218" cy="1714099"/>
          </a:xfrm>
          <a:prstGeom prst="rect">
            <a:avLst/>
          </a:prstGeom>
        </p:spPr>
      </p:pic>
      <p:sp>
        <p:nvSpPr>
          <p:cNvPr id="12" name="TextBox 11">
            <a:extLst>
              <a:ext uri="{FF2B5EF4-FFF2-40B4-BE49-F238E27FC236}">
                <a16:creationId xmlns:a16="http://schemas.microsoft.com/office/drawing/2014/main" id="{7082AB3A-709F-4527-A462-9289EF3F11C2}"/>
              </a:ext>
            </a:extLst>
          </p:cNvPr>
          <p:cNvSpPr txBox="1"/>
          <p:nvPr/>
        </p:nvSpPr>
        <p:spPr>
          <a:xfrm>
            <a:off x="889194" y="4632870"/>
            <a:ext cx="9460835" cy="1014845"/>
          </a:xfrm>
          <a:prstGeom prst="rect">
            <a:avLst/>
          </a:prstGeom>
          <a:solidFill>
            <a:schemeClr val="tx1"/>
          </a:solidFill>
          <a:effectLst/>
        </p:spPr>
        <p:txBody>
          <a:bodyPr wrap="square" lIns="0" tIns="0" rIns="0" bIns="0" rtlCol="0">
            <a:noAutofit/>
          </a:bodyPr>
          <a:lstStyle/>
          <a:p>
            <a:r>
              <a:rPr lang="en-US" sz="1400" dirty="0">
                <a:solidFill>
                  <a:srgbClr val="0000FF"/>
                </a:solidFill>
                <a:latin typeface="Consolas" panose="020B0609020204030204" pitchFamily="49" charset="0"/>
              </a:rPr>
              <a:t>  </a:t>
            </a:r>
          </a:p>
          <a:p>
            <a:r>
              <a:rPr lang="en-US" dirty="0">
                <a:solidFill>
                  <a:srgbClr val="0000FF"/>
                </a:solidFill>
                <a:latin typeface="Consolas" panose="020B0609020204030204" pitchFamily="49" charset="0"/>
              </a:rPr>
              <a:t>   </a:t>
            </a:r>
            <a:r>
              <a:rPr lang="en-US" dirty="0" err="1">
                <a:solidFill>
                  <a:srgbClr val="0000FF"/>
                </a:solidFill>
                <a:latin typeface="Consolas" panose="020B0609020204030204" pitchFamily="49" charset="0"/>
              </a:rPr>
              <a:t>var</a:t>
            </a:r>
            <a:r>
              <a:rPr lang="en-US" dirty="0">
                <a:solidFill>
                  <a:srgbClr val="000000"/>
                </a:solidFill>
                <a:latin typeface="Consolas" panose="020B0609020204030204" pitchFamily="49" charset="0"/>
              </a:rPr>
              <a:t> def = </a:t>
            </a:r>
            <a:r>
              <a:rPr lang="en-US" dirty="0" err="1">
                <a:solidFill>
                  <a:srgbClr val="000000"/>
                </a:solidFill>
                <a:latin typeface="Consolas" panose="020B0609020204030204" pitchFamily="49" charset="0"/>
              </a:rPr>
              <a:t>crimes.GetDefinition</a:t>
            </a:r>
            <a:r>
              <a:rPr lang="en-US" dirty="0">
                <a:solidFill>
                  <a:srgbClr val="000000"/>
                </a:solidFill>
                <a:latin typeface="Consolas" panose="020B0609020204030204" pitchFamily="49" charset="0"/>
              </a:rPr>
              <a:t>() </a:t>
            </a:r>
            <a:r>
              <a:rPr lang="en-US" dirty="0">
                <a:solidFill>
                  <a:srgbClr val="0000FF"/>
                </a:solidFill>
                <a:latin typeface="Consolas" panose="020B0609020204030204" pitchFamily="49" charset="0"/>
              </a:rPr>
              <a:t>as</a:t>
            </a:r>
            <a:r>
              <a:rPr lang="en-US" dirty="0">
                <a:solidFill>
                  <a:srgbClr val="000000"/>
                </a:solidFill>
                <a:latin typeface="Consolas" panose="020B0609020204030204" pitchFamily="49" charset="0"/>
              </a:rPr>
              <a:t> </a:t>
            </a:r>
            <a:r>
              <a:rPr lang="en-US" dirty="0" err="1">
                <a:solidFill>
                  <a:srgbClr val="2B91AF"/>
                </a:solidFill>
                <a:latin typeface="Consolas" panose="020B0609020204030204" pitchFamily="49" charset="0"/>
              </a:rPr>
              <a:t>CIMFeatureLayer</a:t>
            </a:r>
            <a:r>
              <a:rPr lang="en-US" dirty="0">
                <a:solidFill>
                  <a:srgbClr val="000000"/>
                </a:solidFill>
                <a:latin typeface="Consolas" panose="020B0609020204030204" pitchFamily="49" charset="0"/>
              </a:rPr>
              <a:t>;</a:t>
            </a:r>
          </a:p>
          <a:p>
            <a:r>
              <a:rPr lang="en-US" dirty="0">
                <a:solidFill>
                  <a:srgbClr val="008000"/>
                </a:solidFill>
                <a:latin typeface="Consolas" panose="020B0609020204030204" pitchFamily="49" charset="0"/>
              </a:rPr>
              <a:t>   </a:t>
            </a:r>
            <a:r>
              <a:rPr lang="en-US" dirty="0" err="1">
                <a:solidFill>
                  <a:srgbClr val="0000FF"/>
                </a:solidFill>
                <a:latin typeface="Consolas" panose="020B0609020204030204" pitchFamily="49" charset="0"/>
              </a:rPr>
              <a:t>var</a:t>
            </a:r>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uvr</a:t>
            </a:r>
            <a:r>
              <a:rPr lang="en-US" dirty="0">
                <a:solidFill>
                  <a:srgbClr val="000000"/>
                </a:solidFill>
                <a:latin typeface="Consolas" panose="020B0609020204030204" pitchFamily="49" charset="0"/>
              </a:rPr>
              <a:t> = </a:t>
            </a:r>
            <a:r>
              <a:rPr lang="en-US" dirty="0" err="1">
                <a:solidFill>
                  <a:srgbClr val="000000"/>
                </a:solidFill>
                <a:latin typeface="Consolas" panose="020B0609020204030204" pitchFamily="49" charset="0"/>
              </a:rPr>
              <a:t>def.Renderer</a:t>
            </a:r>
            <a:r>
              <a:rPr lang="en-US" dirty="0">
                <a:solidFill>
                  <a:srgbClr val="000000"/>
                </a:solidFill>
                <a:latin typeface="Consolas" panose="020B0609020204030204" pitchFamily="49" charset="0"/>
              </a:rPr>
              <a:t> as </a:t>
            </a:r>
            <a:r>
              <a:rPr lang="en-US" dirty="0" err="1">
                <a:solidFill>
                  <a:srgbClr val="2B91AF"/>
                </a:solidFill>
                <a:latin typeface="Consolas" panose="020B0609020204030204" pitchFamily="49" charset="0"/>
              </a:rPr>
              <a:t>CIMUniqueValueRenderer</a:t>
            </a:r>
            <a:r>
              <a:rPr lang="en-US" dirty="0">
                <a:solidFill>
                  <a:srgbClr val="000000"/>
                </a:solidFill>
                <a:latin typeface="Consolas" panose="020B0609020204030204" pitchFamily="49" charset="0"/>
              </a:rPr>
              <a:t>;</a:t>
            </a:r>
            <a:endParaRPr lang="en-US" dirty="0">
              <a:solidFill>
                <a:srgbClr val="008000"/>
              </a:solidFill>
              <a:latin typeface="Consolas" panose="020B0609020204030204" pitchFamily="49" charset="0"/>
            </a:endParaRPr>
          </a:p>
          <a:p>
            <a:r>
              <a:rPr lang="en-US" dirty="0">
                <a:solidFill>
                  <a:srgbClr val="2B91AF"/>
                </a:solidFill>
                <a:latin typeface="Consolas" panose="020B0609020204030204" pitchFamily="49" charset="0"/>
              </a:rPr>
              <a:t>  </a:t>
            </a:r>
            <a:endParaRPr lang="en-US" dirty="0">
              <a:solidFill>
                <a:srgbClr val="000000"/>
              </a:solidFill>
              <a:latin typeface="Consolas" panose="020B0609020204030204" pitchFamily="49" charset="0"/>
            </a:endParaRPr>
          </a:p>
          <a:p>
            <a:endParaRPr lang="en-US" dirty="0">
              <a:solidFill>
                <a:srgbClr val="000000"/>
              </a:solidFill>
              <a:latin typeface="Consolas" panose="020B0609020204030204" pitchFamily="49" charset="0"/>
            </a:endParaRPr>
          </a:p>
          <a:p>
            <a:endParaRPr lang="en-US" sz="1400" b="1" dirty="0">
              <a:ea typeface="+mn-ea"/>
              <a:cs typeface="+mn-cs"/>
            </a:endParaRPr>
          </a:p>
        </p:txBody>
      </p:sp>
    </p:spTree>
    <p:extLst>
      <p:ext uri="{BB962C8B-B14F-4D97-AF65-F5344CB8AC3E}">
        <p14:creationId xmlns:p14="http://schemas.microsoft.com/office/powerpoint/2010/main" val="991189618"/>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ACB48325-5F60-4597-8F25-6876E1D7E504}"/>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8E2D4AF6-5F89-4577-B6E2-ECD837947207}"/>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BC6F8032-C9DE-4429-97A9-16758651DAAA}"/>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DC866163-A629-453D-89C9-961DCF4436DB}"/>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DF73B6C3-9384-4229-987C-A551879F9D47}"/>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4FB112EA-FB0F-4ABC-8A02-37BB3878DC66}"/>
              </a:ext>
            </a:extLst>
          </p:cNvPr>
          <p:cNvSpPr>
            <a:spLocks noGrp="1"/>
          </p:cNvSpPr>
          <p:nvPr>
            <p:ph sz="quarter" idx="12"/>
          </p:nvPr>
        </p:nvSpPr>
        <p:spPr>
          <a:xfrm>
            <a:off x="545268" y="1604185"/>
            <a:ext cx="10369296" cy="3427413"/>
          </a:xfrm>
        </p:spPr>
        <p:txBody>
          <a:bodyPr/>
          <a:lstStyle/>
          <a:p>
            <a:r>
              <a:rPr lang="en-US" dirty="0"/>
              <a:t>Find the value field(s) for which we want counts</a:t>
            </a:r>
          </a:p>
        </p:txBody>
      </p:sp>
      <p:pic>
        <p:nvPicPr>
          <p:cNvPr id="8" name="Picture 7">
            <a:extLst>
              <a:ext uri="{FF2B5EF4-FFF2-40B4-BE49-F238E27FC236}">
                <a16:creationId xmlns:a16="http://schemas.microsoft.com/office/drawing/2014/main" id="{4C12A5A8-8697-4222-A2D7-814C81EAB875}"/>
              </a:ext>
            </a:extLst>
          </p:cNvPr>
          <p:cNvPicPr>
            <a:picLocks noChangeAspect="1"/>
          </p:cNvPicPr>
          <p:nvPr/>
        </p:nvPicPr>
        <p:blipFill>
          <a:blip r:embed="rId2"/>
          <a:stretch>
            <a:fillRect/>
          </a:stretch>
        </p:blipFill>
        <p:spPr>
          <a:xfrm>
            <a:off x="8411292" y="1533706"/>
            <a:ext cx="3152381" cy="1742857"/>
          </a:xfrm>
          <a:prstGeom prst="rect">
            <a:avLst/>
          </a:prstGeom>
        </p:spPr>
      </p:pic>
      <p:pic>
        <p:nvPicPr>
          <p:cNvPr id="10" name="Picture 9">
            <a:extLst>
              <a:ext uri="{FF2B5EF4-FFF2-40B4-BE49-F238E27FC236}">
                <a16:creationId xmlns:a16="http://schemas.microsoft.com/office/drawing/2014/main" id="{96CC4BDE-5533-4E28-BE1C-BFE61B013A7A}"/>
              </a:ext>
            </a:extLst>
          </p:cNvPr>
          <p:cNvPicPr>
            <a:picLocks noChangeAspect="1"/>
          </p:cNvPicPr>
          <p:nvPr/>
        </p:nvPicPr>
        <p:blipFill>
          <a:blip r:embed="rId3"/>
          <a:stretch>
            <a:fillRect/>
          </a:stretch>
        </p:blipFill>
        <p:spPr>
          <a:xfrm>
            <a:off x="654700" y="4986831"/>
            <a:ext cx="7038095" cy="1028571"/>
          </a:xfrm>
          <a:prstGeom prst="rect">
            <a:avLst/>
          </a:prstGeom>
        </p:spPr>
      </p:pic>
      <p:pic>
        <p:nvPicPr>
          <p:cNvPr id="9" name="Picture 8">
            <a:extLst>
              <a:ext uri="{FF2B5EF4-FFF2-40B4-BE49-F238E27FC236}">
                <a16:creationId xmlns:a16="http://schemas.microsoft.com/office/drawing/2014/main" id="{BECB69B5-2C1A-444D-9A04-DBFEBBAFA32C}"/>
              </a:ext>
            </a:extLst>
          </p:cNvPr>
          <p:cNvPicPr>
            <a:picLocks noChangeAspect="1"/>
          </p:cNvPicPr>
          <p:nvPr/>
        </p:nvPicPr>
        <p:blipFill>
          <a:blip r:embed="rId4"/>
          <a:stretch>
            <a:fillRect/>
          </a:stretch>
        </p:blipFill>
        <p:spPr>
          <a:xfrm>
            <a:off x="8326713" y="3595568"/>
            <a:ext cx="2161905" cy="2771429"/>
          </a:xfrm>
          <a:prstGeom prst="rect">
            <a:avLst/>
          </a:prstGeom>
        </p:spPr>
      </p:pic>
      <p:pic>
        <p:nvPicPr>
          <p:cNvPr id="12" name="Picture 11">
            <a:extLst>
              <a:ext uri="{FF2B5EF4-FFF2-40B4-BE49-F238E27FC236}">
                <a16:creationId xmlns:a16="http://schemas.microsoft.com/office/drawing/2014/main" id="{34A81B88-79FC-4379-B69B-A1CB3D47489C}"/>
              </a:ext>
            </a:extLst>
          </p:cNvPr>
          <p:cNvPicPr>
            <a:picLocks noChangeAspect="1"/>
          </p:cNvPicPr>
          <p:nvPr/>
        </p:nvPicPr>
        <p:blipFill>
          <a:blip r:embed="rId5"/>
          <a:stretch>
            <a:fillRect/>
          </a:stretch>
        </p:blipFill>
        <p:spPr>
          <a:xfrm>
            <a:off x="682625" y="2129190"/>
            <a:ext cx="6828655" cy="2125309"/>
          </a:xfrm>
          <a:prstGeom prst="rect">
            <a:avLst/>
          </a:prstGeom>
        </p:spPr>
      </p:pic>
    </p:spTree>
    <p:extLst>
      <p:ext uri="{BB962C8B-B14F-4D97-AF65-F5344CB8AC3E}">
        <p14:creationId xmlns:p14="http://schemas.microsoft.com/office/powerpoint/2010/main" val="2031771532"/>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a:xfrm>
            <a:off x="584052" y="493980"/>
            <a:ext cx="10826496" cy="369332"/>
          </a:xfrm>
        </p:spPr>
        <p:txBody>
          <a:bodyPr/>
          <a:lstStyle/>
          <a:p>
            <a:r>
              <a:rPr lang="en-US" dirty="0"/>
              <a:t>Understanding the CIM – A Practical Approach</a:t>
            </a:r>
          </a:p>
        </p:txBody>
      </p:sp>
      <p:sp>
        <p:nvSpPr>
          <p:cNvPr id="4" name="Content Placeholder 3">
            <a:extLst>
              <a:ext uri="{FF2B5EF4-FFF2-40B4-BE49-F238E27FC236}">
                <a16:creationId xmlns:a16="http://schemas.microsoft.com/office/drawing/2014/main" id="{969DB07D-5E4F-48EA-B92E-CBEDD9F5172D}"/>
              </a:ext>
            </a:extLst>
          </p:cNvPr>
          <p:cNvSpPr>
            <a:spLocks noGrp="1"/>
          </p:cNvSpPr>
          <p:nvPr>
            <p:ph sz="quarter" idx="12"/>
          </p:nvPr>
        </p:nvSpPr>
        <p:spPr>
          <a:xfrm>
            <a:off x="377149" y="1263735"/>
            <a:ext cx="10369296" cy="3427413"/>
          </a:xfrm>
        </p:spPr>
        <p:txBody>
          <a:bodyPr/>
          <a:lstStyle/>
          <a:p>
            <a:r>
              <a:rPr lang="en-US" dirty="0"/>
              <a:t>Find where the labels are stored that we need to update</a:t>
            </a:r>
          </a:p>
        </p:txBody>
      </p:sp>
      <p:pic>
        <p:nvPicPr>
          <p:cNvPr id="10" name="Picture 9">
            <a:extLst>
              <a:ext uri="{FF2B5EF4-FFF2-40B4-BE49-F238E27FC236}">
                <a16:creationId xmlns:a16="http://schemas.microsoft.com/office/drawing/2014/main" id="{582EF3F0-09FA-4A04-81BA-141E0CF28C64}"/>
              </a:ext>
            </a:extLst>
          </p:cNvPr>
          <p:cNvPicPr>
            <a:picLocks noChangeAspect="1"/>
          </p:cNvPicPr>
          <p:nvPr/>
        </p:nvPicPr>
        <p:blipFill>
          <a:blip r:embed="rId2"/>
          <a:stretch>
            <a:fillRect/>
          </a:stretch>
        </p:blipFill>
        <p:spPr>
          <a:xfrm>
            <a:off x="584052" y="1748344"/>
            <a:ext cx="8140667" cy="4804505"/>
          </a:xfrm>
          <a:prstGeom prst="rect">
            <a:avLst/>
          </a:prstGeom>
        </p:spPr>
      </p:pic>
      <p:pic>
        <p:nvPicPr>
          <p:cNvPr id="11" name="Picture 10">
            <a:extLst>
              <a:ext uri="{FF2B5EF4-FFF2-40B4-BE49-F238E27FC236}">
                <a16:creationId xmlns:a16="http://schemas.microsoft.com/office/drawing/2014/main" id="{427E13BC-5EC0-460C-A600-F0CFFBE9C6D3}"/>
              </a:ext>
            </a:extLst>
          </p:cNvPr>
          <p:cNvPicPr>
            <a:picLocks noChangeAspect="1"/>
          </p:cNvPicPr>
          <p:nvPr/>
        </p:nvPicPr>
        <p:blipFill>
          <a:blip r:embed="rId3"/>
          <a:stretch>
            <a:fillRect/>
          </a:stretch>
        </p:blipFill>
        <p:spPr>
          <a:xfrm>
            <a:off x="8904596" y="1343530"/>
            <a:ext cx="3152381" cy="1742857"/>
          </a:xfrm>
          <a:prstGeom prst="rect">
            <a:avLst/>
          </a:prstGeom>
        </p:spPr>
      </p:pic>
    </p:spTree>
    <p:extLst>
      <p:ext uri="{BB962C8B-B14F-4D97-AF65-F5344CB8AC3E}">
        <p14:creationId xmlns:p14="http://schemas.microsoft.com/office/powerpoint/2010/main" val="3141769225"/>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69DB07D-5E4F-48EA-B92E-CBEDD9F5172D}"/>
              </a:ext>
            </a:extLst>
          </p:cNvPr>
          <p:cNvSpPr>
            <a:spLocks noGrp="1"/>
          </p:cNvSpPr>
          <p:nvPr>
            <p:ph sz="quarter" idx="12"/>
          </p:nvPr>
        </p:nvSpPr>
        <p:spPr>
          <a:xfrm>
            <a:off x="914400" y="1828804"/>
            <a:ext cx="10369296" cy="3427413"/>
          </a:xfrm>
        </p:spPr>
        <p:txBody>
          <a:bodyPr/>
          <a:lstStyle/>
          <a:p>
            <a:endParaRPr lang="en-US" dirty="0"/>
          </a:p>
        </p:txBody>
      </p:sp>
      <p:pic>
        <p:nvPicPr>
          <p:cNvPr id="8" name="Picture 7">
            <a:extLst>
              <a:ext uri="{FF2B5EF4-FFF2-40B4-BE49-F238E27FC236}">
                <a16:creationId xmlns:a16="http://schemas.microsoft.com/office/drawing/2014/main" id="{6F7BD3A4-B39F-4316-BF61-5D1F623E5822}"/>
              </a:ext>
            </a:extLst>
          </p:cNvPr>
          <p:cNvPicPr>
            <a:picLocks noChangeAspect="1"/>
          </p:cNvPicPr>
          <p:nvPr/>
        </p:nvPicPr>
        <p:blipFill>
          <a:blip r:embed="rId2"/>
          <a:stretch>
            <a:fillRect/>
          </a:stretch>
        </p:blipFill>
        <p:spPr>
          <a:xfrm>
            <a:off x="582450" y="1748344"/>
            <a:ext cx="8157513" cy="4814447"/>
          </a:xfrm>
          <a:prstGeom prst="rect">
            <a:avLst/>
          </a:prstGeom>
        </p:spPr>
      </p:pic>
      <p:pic>
        <p:nvPicPr>
          <p:cNvPr id="11" name="Picture 10">
            <a:extLst>
              <a:ext uri="{FF2B5EF4-FFF2-40B4-BE49-F238E27FC236}">
                <a16:creationId xmlns:a16="http://schemas.microsoft.com/office/drawing/2014/main" id="{59C2D97B-47DE-4225-8246-6DD994BAA9E8}"/>
              </a:ext>
            </a:extLst>
          </p:cNvPr>
          <p:cNvPicPr>
            <a:picLocks noChangeAspect="1"/>
          </p:cNvPicPr>
          <p:nvPr/>
        </p:nvPicPr>
        <p:blipFill>
          <a:blip r:embed="rId3"/>
          <a:stretch>
            <a:fillRect/>
          </a:stretch>
        </p:blipFill>
        <p:spPr>
          <a:xfrm>
            <a:off x="8756077" y="1343530"/>
            <a:ext cx="3152381" cy="1742857"/>
          </a:xfrm>
          <a:prstGeom prst="rect">
            <a:avLst/>
          </a:prstGeom>
        </p:spPr>
      </p:pic>
    </p:spTree>
    <p:extLst>
      <p:ext uri="{BB962C8B-B14F-4D97-AF65-F5344CB8AC3E}">
        <p14:creationId xmlns:p14="http://schemas.microsoft.com/office/powerpoint/2010/main" val="3097933275"/>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69DB07D-5E4F-48EA-B92E-CBEDD9F5172D}"/>
              </a:ext>
            </a:extLst>
          </p:cNvPr>
          <p:cNvSpPr>
            <a:spLocks noGrp="1"/>
          </p:cNvSpPr>
          <p:nvPr>
            <p:ph sz="quarter" idx="12"/>
          </p:nvPr>
        </p:nvSpPr>
        <p:spPr>
          <a:xfrm>
            <a:off x="914400" y="1828804"/>
            <a:ext cx="10369296" cy="3427413"/>
          </a:xfrm>
        </p:spPr>
        <p:txBody>
          <a:bodyPr/>
          <a:lstStyle/>
          <a:p>
            <a:endParaRPr lang="en-US" dirty="0"/>
          </a:p>
        </p:txBody>
      </p:sp>
      <p:pic>
        <p:nvPicPr>
          <p:cNvPr id="8" name="Picture 7">
            <a:extLst>
              <a:ext uri="{FF2B5EF4-FFF2-40B4-BE49-F238E27FC236}">
                <a16:creationId xmlns:a16="http://schemas.microsoft.com/office/drawing/2014/main" id="{0976F593-7FCD-4C2E-83ED-34467E399CD2}"/>
              </a:ext>
            </a:extLst>
          </p:cNvPr>
          <p:cNvPicPr>
            <a:picLocks noChangeAspect="1"/>
          </p:cNvPicPr>
          <p:nvPr/>
        </p:nvPicPr>
        <p:blipFill>
          <a:blip r:embed="rId2"/>
          <a:stretch>
            <a:fillRect/>
          </a:stretch>
        </p:blipFill>
        <p:spPr>
          <a:xfrm>
            <a:off x="574481" y="1748344"/>
            <a:ext cx="8079996" cy="4768698"/>
          </a:xfrm>
          <a:prstGeom prst="rect">
            <a:avLst/>
          </a:prstGeom>
        </p:spPr>
      </p:pic>
      <p:pic>
        <p:nvPicPr>
          <p:cNvPr id="11" name="Picture 10">
            <a:extLst>
              <a:ext uri="{FF2B5EF4-FFF2-40B4-BE49-F238E27FC236}">
                <a16:creationId xmlns:a16="http://schemas.microsoft.com/office/drawing/2014/main" id="{AC28C03D-4928-403A-9478-013AC33FA533}"/>
              </a:ext>
            </a:extLst>
          </p:cNvPr>
          <p:cNvPicPr>
            <a:picLocks noChangeAspect="1"/>
          </p:cNvPicPr>
          <p:nvPr/>
        </p:nvPicPr>
        <p:blipFill>
          <a:blip r:embed="rId3"/>
          <a:stretch>
            <a:fillRect/>
          </a:stretch>
        </p:blipFill>
        <p:spPr>
          <a:xfrm>
            <a:off x="8696659" y="1343530"/>
            <a:ext cx="3152381" cy="1742857"/>
          </a:xfrm>
          <a:prstGeom prst="rect">
            <a:avLst/>
          </a:prstGeom>
        </p:spPr>
      </p:pic>
    </p:spTree>
    <p:extLst>
      <p:ext uri="{BB962C8B-B14F-4D97-AF65-F5344CB8AC3E}">
        <p14:creationId xmlns:p14="http://schemas.microsoft.com/office/powerpoint/2010/main" val="3310859874"/>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69DB07D-5E4F-48EA-B92E-CBEDD9F5172D}"/>
              </a:ext>
            </a:extLst>
          </p:cNvPr>
          <p:cNvSpPr>
            <a:spLocks noGrp="1"/>
          </p:cNvSpPr>
          <p:nvPr>
            <p:ph sz="quarter" idx="12"/>
          </p:nvPr>
        </p:nvSpPr>
        <p:spPr>
          <a:xfrm>
            <a:off x="914400" y="1828804"/>
            <a:ext cx="10369296" cy="3427413"/>
          </a:xfrm>
        </p:spPr>
        <p:txBody>
          <a:bodyPr/>
          <a:lstStyle/>
          <a:p>
            <a:endParaRPr lang="en-US" dirty="0"/>
          </a:p>
        </p:txBody>
      </p:sp>
      <p:pic>
        <p:nvPicPr>
          <p:cNvPr id="8" name="Picture 7">
            <a:extLst>
              <a:ext uri="{FF2B5EF4-FFF2-40B4-BE49-F238E27FC236}">
                <a16:creationId xmlns:a16="http://schemas.microsoft.com/office/drawing/2014/main" id="{0976F593-7FCD-4C2E-83ED-34467E399CD2}"/>
              </a:ext>
            </a:extLst>
          </p:cNvPr>
          <p:cNvPicPr>
            <a:picLocks noChangeAspect="1"/>
          </p:cNvPicPr>
          <p:nvPr/>
        </p:nvPicPr>
        <p:blipFill>
          <a:blip r:embed="rId2"/>
          <a:stretch>
            <a:fillRect/>
          </a:stretch>
        </p:blipFill>
        <p:spPr>
          <a:xfrm>
            <a:off x="574481" y="1748344"/>
            <a:ext cx="8079996" cy="4768698"/>
          </a:xfrm>
          <a:prstGeom prst="rect">
            <a:avLst/>
          </a:prstGeom>
        </p:spPr>
      </p:pic>
      <p:pic>
        <p:nvPicPr>
          <p:cNvPr id="9" name="Picture 8">
            <a:extLst>
              <a:ext uri="{FF2B5EF4-FFF2-40B4-BE49-F238E27FC236}">
                <a16:creationId xmlns:a16="http://schemas.microsoft.com/office/drawing/2014/main" id="{BC77CF1A-7358-4711-8702-821F253D1E82}"/>
              </a:ext>
            </a:extLst>
          </p:cNvPr>
          <p:cNvPicPr>
            <a:picLocks noChangeAspect="1"/>
          </p:cNvPicPr>
          <p:nvPr/>
        </p:nvPicPr>
        <p:blipFill>
          <a:blip r:embed="rId3"/>
          <a:stretch>
            <a:fillRect/>
          </a:stretch>
        </p:blipFill>
        <p:spPr>
          <a:xfrm>
            <a:off x="5732945" y="4009421"/>
            <a:ext cx="5361905" cy="1323810"/>
          </a:xfrm>
          <a:prstGeom prst="rect">
            <a:avLst/>
          </a:prstGeom>
        </p:spPr>
      </p:pic>
      <p:pic>
        <p:nvPicPr>
          <p:cNvPr id="10" name="Picture 9">
            <a:extLst>
              <a:ext uri="{FF2B5EF4-FFF2-40B4-BE49-F238E27FC236}">
                <a16:creationId xmlns:a16="http://schemas.microsoft.com/office/drawing/2014/main" id="{3A90E60B-5F76-436E-A1E8-C22953495074}"/>
              </a:ext>
            </a:extLst>
          </p:cNvPr>
          <p:cNvPicPr>
            <a:picLocks noChangeAspect="1"/>
          </p:cNvPicPr>
          <p:nvPr/>
        </p:nvPicPr>
        <p:blipFill>
          <a:blip r:embed="rId4"/>
          <a:stretch>
            <a:fillRect/>
          </a:stretch>
        </p:blipFill>
        <p:spPr>
          <a:xfrm>
            <a:off x="8697728" y="1335255"/>
            <a:ext cx="3152381" cy="1742857"/>
          </a:xfrm>
          <a:prstGeom prst="rect">
            <a:avLst/>
          </a:prstGeom>
        </p:spPr>
      </p:pic>
    </p:spTree>
    <p:extLst>
      <p:ext uri="{BB962C8B-B14F-4D97-AF65-F5344CB8AC3E}">
        <p14:creationId xmlns:p14="http://schemas.microsoft.com/office/powerpoint/2010/main" val="1333067411"/>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69DB07D-5E4F-48EA-B92E-CBEDD9F5172D}"/>
              </a:ext>
            </a:extLst>
          </p:cNvPr>
          <p:cNvSpPr>
            <a:spLocks noGrp="1"/>
          </p:cNvSpPr>
          <p:nvPr>
            <p:ph sz="quarter" idx="12"/>
          </p:nvPr>
        </p:nvSpPr>
        <p:spPr>
          <a:xfrm>
            <a:off x="914400" y="1828804"/>
            <a:ext cx="10369296" cy="3427413"/>
          </a:xfrm>
        </p:spPr>
        <p:txBody>
          <a:bodyPr/>
          <a:lstStyle/>
          <a:p>
            <a:endParaRPr lang="en-US" dirty="0"/>
          </a:p>
        </p:txBody>
      </p:sp>
      <p:pic>
        <p:nvPicPr>
          <p:cNvPr id="8" name="Picture 7">
            <a:extLst>
              <a:ext uri="{FF2B5EF4-FFF2-40B4-BE49-F238E27FC236}">
                <a16:creationId xmlns:a16="http://schemas.microsoft.com/office/drawing/2014/main" id="{C692DDAC-E728-43A4-B0E5-6FAE4B98DEE8}"/>
              </a:ext>
            </a:extLst>
          </p:cNvPr>
          <p:cNvPicPr>
            <a:picLocks noChangeAspect="1"/>
          </p:cNvPicPr>
          <p:nvPr/>
        </p:nvPicPr>
        <p:blipFill>
          <a:blip r:embed="rId2"/>
          <a:stretch>
            <a:fillRect/>
          </a:stretch>
        </p:blipFill>
        <p:spPr>
          <a:xfrm>
            <a:off x="597565" y="1748344"/>
            <a:ext cx="7977555" cy="4754408"/>
          </a:xfrm>
          <a:prstGeom prst="rect">
            <a:avLst/>
          </a:prstGeom>
        </p:spPr>
      </p:pic>
      <p:pic>
        <p:nvPicPr>
          <p:cNvPr id="11" name="Picture 10">
            <a:extLst>
              <a:ext uri="{FF2B5EF4-FFF2-40B4-BE49-F238E27FC236}">
                <a16:creationId xmlns:a16="http://schemas.microsoft.com/office/drawing/2014/main" id="{4F340D65-0825-4F02-9F46-2099301131CB}"/>
              </a:ext>
            </a:extLst>
          </p:cNvPr>
          <p:cNvPicPr>
            <a:picLocks noChangeAspect="1"/>
          </p:cNvPicPr>
          <p:nvPr/>
        </p:nvPicPr>
        <p:blipFill>
          <a:blip r:embed="rId3"/>
          <a:stretch>
            <a:fillRect/>
          </a:stretch>
        </p:blipFill>
        <p:spPr>
          <a:xfrm>
            <a:off x="5732945" y="4012867"/>
            <a:ext cx="5361905" cy="1323810"/>
          </a:xfrm>
          <a:prstGeom prst="rect">
            <a:avLst/>
          </a:prstGeom>
        </p:spPr>
      </p:pic>
      <p:pic>
        <p:nvPicPr>
          <p:cNvPr id="12" name="Picture 11">
            <a:extLst>
              <a:ext uri="{FF2B5EF4-FFF2-40B4-BE49-F238E27FC236}">
                <a16:creationId xmlns:a16="http://schemas.microsoft.com/office/drawing/2014/main" id="{AEEF28CE-2E60-4CE2-BBB0-CCFDC6B88997}"/>
              </a:ext>
            </a:extLst>
          </p:cNvPr>
          <p:cNvPicPr>
            <a:picLocks noChangeAspect="1"/>
          </p:cNvPicPr>
          <p:nvPr/>
        </p:nvPicPr>
        <p:blipFill>
          <a:blip r:embed="rId4"/>
          <a:stretch>
            <a:fillRect/>
          </a:stretch>
        </p:blipFill>
        <p:spPr>
          <a:xfrm>
            <a:off x="8618371" y="1335255"/>
            <a:ext cx="3152381" cy="1742857"/>
          </a:xfrm>
          <a:prstGeom prst="rect">
            <a:avLst/>
          </a:prstGeom>
        </p:spPr>
      </p:pic>
    </p:spTree>
    <p:extLst>
      <p:ext uri="{BB962C8B-B14F-4D97-AF65-F5344CB8AC3E}">
        <p14:creationId xmlns:p14="http://schemas.microsoft.com/office/powerpoint/2010/main" val="1129962755"/>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background"/>
          <p:cNvGrpSpPr/>
          <p:nvPr/>
        </p:nvGrpSpPr>
        <p:grpSpPr>
          <a:xfrm>
            <a:off x="-43251" y="0"/>
            <a:ext cx="12252401" cy="6858000"/>
            <a:chOff x="-43251" y="0"/>
            <a:chExt cx="12252401" cy="6858000"/>
          </a:xfrm>
        </p:grpSpPr>
        <p:sp>
          <p:nvSpPr>
            <p:cNvPr id="7" name="Rectangle 6"/>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6" name="shading (lower right)">
              <a:extLst>
                <a:ext uri="{FF2B5EF4-FFF2-40B4-BE49-F238E27FC236}">
                  <a16:creationId xmlns:a16="http://schemas.microsoft.com/office/drawing/2014/main" id="{C0783C77-C7D8-1647-BFDB-8532B647668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4" name="Content Placeholder 3"/>
          <p:cNvSpPr>
            <a:spLocks noGrp="1"/>
          </p:cNvSpPr>
          <p:nvPr>
            <p:ph sz="quarter" idx="10"/>
          </p:nvPr>
        </p:nvSpPr>
        <p:spPr/>
        <p:txBody>
          <a:bodyPr/>
          <a:lstStyle/>
          <a:p>
            <a:r>
              <a:rPr lang="en-US" sz="2400" dirty="0"/>
              <a:t>There are three major patterns within the Pro SDK </a:t>
            </a:r>
          </a:p>
          <a:p>
            <a:pPr lvl="1"/>
            <a:r>
              <a:rPr lang="en-US" sz="2000" dirty="0" err="1"/>
              <a:t>QueuedTask</a:t>
            </a:r>
            <a:r>
              <a:rPr lang="en-US" sz="2000" dirty="0"/>
              <a:t> with </a:t>
            </a:r>
            <a:r>
              <a:rPr lang="en-US" sz="2000" dirty="0" err="1"/>
              <a:t>async</a:t>
            </a:r>
            <a:r>
              <a:rPr lang="en-US" sz="2000" dirty="0"/>
              <a:t> and await</a:t>
            </a:r>
          </a:p>
          <a:p>
            <a:pPr lvl="1"/>
            <a:r>
              <a:rPr lang="en-US" sz="2000" dirty="0"/>
              <a:t>MVVM (Model, View , View Model)</a:t>
            </a:r>
          </a:p>
          <a:p>
            <a:pPr marL="283464" lvl="1" indent="0">
              <a:buNone/>
            </a:pPr>
            <a:endParaRPr lang="en-US" sz="2000" dirty="0"/>
          </a:p>
          <a:p>
            <a:pPr lvl="1"/>
            <a:r>
              <a:rPr lang="en-US" sz="2000" dirty="0"/>
              <a:t>…..and</a:t>
            </a:r>
          </a:p>
          <a:p>
            <a:pPr marL="283464" lvl="1" indent="0">
              <a:buNone/>
            </a:pPr>
            <a:endParaRPr lang="en-US" sz="2000" dirty="0"/>
          </a:p>
          <a:p>
            <a:pPr lvl="1"/>
            <a:r>
              <a:rPr lang="en-US" sz="2000" dirty="0"/>
              <a:t>the CIM</a:t>
            </a:r>
            <a:endParaRPr lang="en-US" dirty="0"/>
          </a:p>
          <a:p>
            <a:pPr marL="0" indent="0">
              <a:buNone/>
            </a:pPr>
            <a:endParaRPr lang="en-US" dirty="0"/>
          </a:p>
        </p:txBody>
      </p:sp>
      <p:sp>
        <p:nvSpPr>
          <p:cNvPr id="3" name="Title 2"/>
          <p:cNvSpPr>
            <a:spLocks noGrp="1"/>
          </p:cNvSpPr>
          <p:nvPr>
            <p:ph type="title"/>
          </p:nvPr>
        </p:nvSpPr>
        <p:spPr/>
        <p:txBody>
          <a:bodyPr/>
          <a:lstStyle/>
          <a:p>
            <a:r>
              <a:rPr lang="en-US" dirty="0"/>
              <a:t>Understanding the CIM</a:t>
            </a:r>
          </a:p>
        </p:txBody>
      </p:sp>
    </p:spTree>
    <p:extLst>
      <p:ext uri="{BB962C8B-B14F-4D97-AF65-F5344CB8AC3E}">
        <p14:creationId xmlns:p14="http://schemas.microsoft.com/office/powerpoint/2010/main" val="2810658507"/>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69DB07D-5E4F-48EA-B92E-CBEDD9F5172D}"/>
              </a:ext>
            </a:extLst>
          </p:cNvPr>
          <p:cNvSpPr>
            <a:spLocks noGrp="1"/>
          </p:cNvSpPr>
          <p:nvPr>
            <p:ph sz="quarter" idx="12"/>
          </p:nvPr>
        </p:nvSpPr>
        <p:spPr>
          <a:xfrm>
            <a:off x="914400" y="1828804"/>
            <a:ext cx="10369296" cy="3427413"/>
          </a:xfrm>
        </p:spPr>
        <p:txBody>
          <a:bodyPr/>
          <a:lstStyle/>
          <a:p>
            <a:endParaRPr lang="en-US" dirty="0"/>
          </a:p>
        </p:txBody>
      </p:sp>
      <p:pic>
        <p:nvPicPr>
          <p:cNvPr id="9" name="Picture 8">
            <a:extLst>
              <a:ext uri="{FF2B5EF4-FFF2-40B4-BE49-F238E27FC236}">
                <a16:creationId xmlns:a16="http://schemas.microsoft.com/office/drawing/2014/main" id="{68395C6E-B26E-4A5B-9390-9A464FEDCD6B}"/>
              </a:ext>
            </a:extLst>
          </p:cNvPr>
          <p:cNvPicPr>
            <a:picLocks noChangeAspect="1"/>
          </p:cNvPicPr>
          <p:nvPr/>
        </p:nvPicPr>
        <p:blipFill>
          <a:blip r:embed="rId2"/>
          <a:stretch>
            <a:fillRect/>
          </a:stretch>
        </p:blipFill>
        <p:spPr>
          <a:xfrm>
            <a:off x="586932" y="1729379"/>
            <a:ext cx="7998880" cy="4767117"/>
          </a:xfrm>
          <a:prstGeom prst="rect">
            <a:avLst/>
          </a:prstGeom>
        </p:spPr>
      </p:pic>
      <p:pic>
        <p:nvPicPr>
          <p:cNvPr id="11" name="Picture 10">
            <a:extLst>
              <a:ext uri="{FF2B5EF4-FFF2-40B4-BE49-F238E27FC236}">
                <a16:creationId xmlns:a16="http://schemas.microsoft.com/office/drawing/2014/main" id="{4F340D65-0825-4F02-9F46-2099301131CB}"/>
              </a:ext>
            </a:extLst>
          </p:cNvPr>
          <p:cNvPicPr>
            <a:picLocks noChangeAspect="1"/>
          </p:cNvPicPr>
          <p:nvPr/>
        </p:nvPicPr>
        <p:blipFill>
          <a:blip r:embed="rId3"/>
          <a:stretch>
            <a:fillRect/>
          </a:stretch>
        </p:blipFill>
        <p:spPr>
          <a:xfrm>
            <a:off x="5732945" y="4013952"/>
            <a:ext cx="5361905" cy="1323810"/>
          </a:xfrm>
          <a:prstGeom prst="rect">
            <a:avLst/>
          </a:prstGeom>
        </p:spPr>
      </p:pic>
      <p:pic>
        <p:nvPicPr>
          <p:cNvPr id="12" name="Picture 11">
            <a:extLst>
              <a:ext uri="{FF2B5EF4-FFF2-40B4-BE49-F238E27FC236}">
                <a16:creationId xmlns:a16="http://schemas.microsoft.com/office/drawing/2014/main" id="{2C38364E-C553-4A09-9F04-3C0110785D1F}"/>
              </a:ext>
            </a:extLst>
          </p:cNvPr>
          <p:cNvPicPr>
            <a:picLocks noChangeAspect="1"/>
          </p:cNvPicPr>
          <p:nvPr/>
        </p:nvPicPr>
        <p:blipFill>
          <a:blip r:embed="rId4"/>
          <a:stretch>
            <a:fillRect/>
          </a:stretch>
        </p:blipFill>
        <p:spPr>
          <a:xfrm>
            <a:off x="8629063" y="1335255"/>
            <a:ext cx="3152381" cy="1742857"/>
          </a:xfrm>
          <a:prstGeom prst="rect">
            <a:avLst/>
          </a:prstGeom>
        </p:spPr>
      </p:pic>
    </p:spTree>
    <p:extLst>
      <p:ext uri="{BB962C8B-B14F-4D97-AF65-F5344CB8AC3E}">
        <p14:creationId xmlns:p14="http://schemas.microsoft.com/office/powerpoint/2010/main" val="588687191"/>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69DB07D-5E4F-48EA-B92E-CBEDD9F5172D}"/>
              </a:ext>
            </a:extLst>
          </p:cNvPr>
          <p:cNvSpPr>
            <a:spLocks noGrp="1"/>
          </p:cNvSpPr>
          <p:nvPr>
            <p:ph sz="quarter" idx="12"/>
          </p:nvPr>
        </p:nvSpPr>
        <p:spPr>
          <a:xfrm>
            <a:off x="914400" y="1828804"/>
            <a:ext cx="10369296" cy="3427413"/>
          </a:xfrm>
        </p:spPr>
        <p:txBody>
          <a:bodyPr/>
          <a:lstStyle/>
          <a:p>
            <a:endParaRPr lang="en-US" dirty="0"/>
          </a:p>
        </p:txBody>
      </p:sp>
      <p:pic>
        <p:nvPicPr>
          <p:cNvPr id="9" name="Picture 8">
            <a:extLst>
              <a:ext uri="{FF2B5EF4-FFF2-40B4-BE49-F238E27FC236}">
                <a16:creationId xmlns:a16="http://schemas.microsoft.com/office/drawing/2014/main" id="{68395C6E-B26E-4A5B-9390-9A464FEDCD6B}"/>
              </a:ext>
            </a:extLst>
          </p:cNvPr>
          <p:cNvPicPr>
            <a:picLocks noChangeAspect="1"/>
          </p:cNvPicPr>
          <p:nvPr/>
        </p:nvPicPr>
        <p:blipFill>
          <a:blip r:embed="rId2"/>
          <a:stretch>
            <a:fillRect/>
          </a:stretch>
        </p:blipFill>
        <p:spPr>
          <a:xfrm>
            <a:off x="586932" y="1729379"/>
            <a:ext cx="7998880" cy="4767117"/>
          </a:xfrm>
          <a:prstGeom prst="rect">
            <a:avLst/>
          </a:prstGeom>
        </p:spPr>
      </p:pic>
      <p:pic>
        <p:nvPicPr>
          <p:cNvPr id="8" name="Picture 7">
            <a:extLst>
              <a:ext uri="{FF2B5EF4-FFF2-40B4-BE49-F238E27FC236}">
                <a16:creationId xmlns:a16="http://schemas.microsoft.com/office/drawing/2014/main" id="{E6EA264F-F943-47E8-8B26-3D81AA2B3C66}"/>
              </a:ext>
            </a:extLst>
          </p:cNvPr>
          <p:cNvPicPr>
            <a:picLocks noChangeAspect="1"/>
          </p:cNvPicPr>
          <p:nvPr/>
        </p:nvPicPr>
        <p:blipFill>
          <a:blip r:embed="rId3"/>
          <a:stretch>
            <a:fillRect/>
          </a:stretch>
        </p:blipFill>
        <p:spPr>
          <a:xfrm>
            <a:off x="5451993" y="4080137"/>
            <a:ext cx="5825607" cy="2095238"/>
          </a:xfrm>
          <a:prstGeom prst="rect">
            <a:avLst/>
          </a:prstGeom>
        </p:spPr>
      </p:pic>
      <p:pic>
        <p:nvPicPr>
          <p:cNvPr id="12" name="Picture 11">
            <a:extLst>
              <a:ext uri="{FF2B5EF4-FFF2-40B4-BE49-F238E27FC236}">
                <a16:creationId xmlns:a16="http://schemas.microsoft.com/office/drawing/2014/main" id="{E8ACF126-A11D-4FE7-8CDA-3172DCD3E192}"/>
              </a:ext>
            </a:extLst>
          </p:cNvPr>
          <p:cNvPicPr>
            <a:picLocks noChangeAspect="1"/>
          </p:cNvPicPr>
          <p:nvPr/>
        </p:nvPicPr>
        <p:blipFill>
          <a:blip r:embed="rId4"/>
          <a:stretch>
            <a:fillRect/>
          </a:stretch>
        </p:blipFill>
        <p:spPr>
          <a:xfrm>
            <a:off x="8629063" y="1343530"/>
            <a:ext cx="3152381" cy="1742857"/>
          </a:xfrm>
          <a:prstGeom prst="rect">
            <a:avLst/>
          </a:prstGeom>
        </p:spPr>
      </p:pic>
    </p:spTree>
    <p:extLst>
      <p:ext uri="{BB962C8B-B14F-4D97-AF65-F5344CB8AC3E}">
        <p14:creationId xmlns:p14="http://schemas.microsoft.com/office/powerpoint/2010/main" val="1266361672"/>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69DB07D-5E4F-48EA-B92E-CBEDD9F5172D}"/>
              </a:ext>
            </a:extLst>
          </p:cNvPr>
          <p:cNvSpPr>
            <a:spLocks noGrp="1"/>
          </p:cNvSpPr>
          <p:nvPr>
            <p:ph sz="quarter" idx="12"/>
          </p:nvPr>
        </p:nvSpPr>
        <p:spPr>
          <a:xfrm>
            <a:off x="914400" y="1828804"/>
            <a:ext cx="10369296" cy="3427413"/>
          </a:xfrm>
        </p:spPr>
        <p:txBody>
          <a:bodyPr/>
          <a:lstStyle/>
          <a:p>
            <a:endParaRPr lang="en-US" dirty="0"/>
          </a:p>
        </p:txBody>
      </p:sp>
      <p:pic>
        <p:nvPicPr>
          <p:cNvPr id="10" name="Picture 9">
            <a:extLst>
              <a:ext uri="{FF2B5EF4-FFF2-40B4-BE49-F238E27FC236}">
                <a16:creationId xmlns:a16="http://schemas.microsoft.com/office/drawing/2014/main" id="{6A7F13FE-457F-43EA-A3ED-74CCFDD117F5}"/>
              </a:ext>
            </a:extLst>
          </p:cNvPr>
          <p:cNvPicPr>
            <a:picLocks noChangeAspect="1"/>
          </p:cNvPicPr>
          <p:nvPr/>
        </p:nvPicPr>
        <p:blipFill>
          <a:blip r:embed="rId2"/>
          <a:stretch>
            <a:fillRect/>
          </a:stretch>
        </p:blipFill>
        <p:spPr>
          <a:xfrm>
            <a:off x="578859" y="1727792"/>
            <a:ext cx="8003500" cy="4752749"/>
          </a:xfrm>
          <a:prstGeom prst="rect">
            <a:avLst/>
          </a:prstGeom>
        </p:spPr>
      </p:pic>
      <p:pic>
        <p:nvPicPr>
          <p:cNvPr id="8" name="Picture 7">
            <a:extLst>
              <a:ext uri="{FF2B5EF4-FFF2-40B4-BE49-F238E27FC236}">
                <a16:creationId xmlns:a16="http://schemas.microsoft.com/office/drawing/2014/main" id="{E6EA264F-F943-47E8-8B26-3D81AA2B3C66}"/>
              </a:ext>
            </a:extLst>
          </p:cNvPr>
          <p:cNvPicPr>
            <a:picLocks noChangeAspect="1"/>
          </p:cNvPicPr>
          <p:nvPr/>
        </p:nvPicPr>
        <p:blipFill>
          <a:blip r:embed="rId3"/>
          <a:stretch>
            <a:fillRect/>
          </a:stretch>
        </p:blipFill>
        <p:spPr>
          <a:xfrm>
            <a:off x="5451993" y="4080137"/>
            <a:ext cx="5825607" cy="2095238"/>
          </a:xfrm>
          <a:prstGeom prst="rect">
            <a:avLst/>
          </a:prstGeom>
        </p:spPr>
      </p:pic>
      <p:pic>
        <p:nvPicPr>
          <p:cNvPr id="11" name="Picture 10">
            <a:extLst>
              <a:ext uri="{FF2B5EF4-FFF2-40B4-BE49-F238E27FC236}">
                <a16:creationId xmlns:a16="http://schemas.microsoft.com/office/drawing/2014/main" id="{D8382DC2-6FA3-4985-87F7-D9DF44F48936}"/>
              </a:ext>
            </a:extLst>
          </p:cNvPr>
          <p:cNvPicPr>
            <a:picLocks noChangeAspect="1"/>
          </p:cNvPicPr>
          <p:nvPr/>
        </p:nvPicPr>
        <p:blipFill>
          <a:blip r:embed="rId4"/>
          <a:stretch>
            <a:fillRect/>
          </a:stretch>
        </p:blipFill>
        <p:spPr>
          <a:xfrm>
            <a:off x="8625610" y="1335255"/>
            <a:ext cx="3152381" cy="1742857"/>
          </a:xfrm>
          <a:prstGeom prst="rect">
            <a:avLst/>
          </a:prstGeom>
        </p:spPr>
      </p:pic>
    </p:spTree>
    <p:extLst>
      <p:ext uri="{BB962C8B-B14F-4D97-AF65-F5344CB8AC3E}">
        <p14:creationId xmlns:p14="http://schemas.microsoft.com/office/powerpoint/2010/main" val="736408919"/>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69DB07D-5E4F-48EA-B92E-CBEDD9F5172D}"/>
              </a:ext>
            </a:extLst>
          </p:cNvPr>
          <p:cNvSpPr>
            <a:spLocks noGrp="1"/>
          </p:cNvSpPr>
          <p:nvPr>
            <p:ph sz="quarter" idx="12"/>
          </p:nvPr>
        </p:nvSpPr>
        <p:spPr>
          <a:xfrm>
            <a:off x="914400" y="1828804"/>
            <a:ext cx="10369296" cy="3427413"/>
          </a:xfrm>
        </p:spPr>
        <p:txBody>
          <a:bodyPr/>
          <a:lstStyle/>
          <a:p>
            <a:endParaRPr lang="en-US" dirty="0"/>
          </a:p>
        </p:txBody>
      </p:sp>
      <p:pic>
        <p:nvPicPr>
          <p:cNvPr id="10" name="Picture 9">
            <a:extLst>
              <a:ext uri="{FF2B5EF4-FFF2-40B4-BE49-F238E27FC236}">
                <a16:creationId xmlns:a16="http://schemas.microsoft.com/office/drawing/2014/main" id="{6A7F13FE-457F-43EA-A3ED-74CCFDD117F5}"/>
              </a:ext>
            </a:extLst>
          </p:cNvPr>
          <p:cNvPicPr>
            <a:picLocks noChangeAspect="1"/>
          </p:cNvPicPr>
          <p:nvPr/>
        </p:nvPicPr>
        <p:blipFill>
          <a:blip r:embed="rId2"/>
          <a:stretch>
            <a:fillRect/>
          </a:stretch>
        </p:blipFill>
        <p:spPr>
          <a:xfrm>
            <a:off x="578859" y="1727792"/>
            <a:ext cx="8003500" cy="4752749"/>
          </a:xfrm>
          <a:prstGeom prst="rect">
            <a:avLst/>
          </a:prstGeom>
        </p:spPr>
      </p:pic>
      <p:pic>
        <p:nvPicPr>
          <p:cNvPr id="11" name="Picture 10">
            <a:extLst>
              <a:ext uri="{FF2B5EF4-FFF2-40B4-BE49-F238E27FC236}">
                <a16:creationId xmlns:a16="http://schemas.microsoft.com/office/drawing/2014/main" id="{22CE6547-DB43-4293-859C-97CAFCDCA121}"/>
              </a:ext>
            </a:extLst>
          </p:cNvPr>
          <p:cNvPicPr>
            <a:picLocks noChangeAspect="1"/>
          </p:cNvPicPr>
          <p:nvPr/>
        </p:nvPicPr>
        <p:blipFill>
          <a:blip r:embed="rId3"/>
          <a:stretch>
            <a:fillRect/>
          </a:stretch>
        </p:blipFill>
        <p:spPr>
          <a:xfrm>
            <a:off x="5475999" y="4072267"/>
            <a:ext cx="5514286" cy="2104762"/>
          </a:xfrm>
          <a:prstGeom prst="rect">
            <a:avLst/>
          </a:prstGeom>
        </p:spPr>
      </p:pic>
      <p:pic>
        <p:nvPicPr>
          <p:cNvPr id="12" name="Picture 11">
            <a:extLst>
              <a:ext uri="{FF2B5EF4-FFF2-40B4-BE49-F238E27FC236}">
                <a16:creationId xmlns:a16="http://schemas.microsoft.com/office/drawing/2014/main" id="{4337102D-2C8C-4A4D-83A8-9B9EB1F75608}"/>
              </a:ext>
            </a:extLst>
          </p:cNvPr>
          <p:cNvPicPr>
            <a:picLocks noChangeAspect="1"/>
          </p:cNvPicPr>
          <p:nvPr/>
        </p:nvPicPr>
        <p:blipFill>
          <a:blip r:embed="rId4"/>
          <a:stretch>
            <a:fillRect/>
          </a:stretch>
        </p:blipFill>
        <p:spPr>
          <a:xfrm>
            <a:off x="8625610" y="1335255"/>
            <a:ext cx="3152381" cy="1742857"/>
          </a:xfrm>
          <a:prstGeom prst="rect">
            <a:avLst/>
          </a:prstGeom>
        </p:spPr>
      </p:pic>
    </p:spTree>
    <p:extLst>
      <p:ext uri="{BB962C8B-B14F-4D97-AF65-F5344CB8AC3E}">
        <p14:creationId xmlns:p14="http://schemas.microsoft.com/office/powerpoint/2010/main" val="150348272"/>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60401" y="0"/>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69DB07D-5E4F-48EA-B92E-CBEDD9F5172D}"/>
              </a:ext>
            </a:extLst>
          </p:cNvPr>
          <p:cNvSpPr>
            <a:spLocks noGrp="1"/>
          </p:cNvSpPr>
          <p:nvPr>
            <p:ph sz="quarter" idx="12"/>
          </p:nvPr>
        </p:nvSpPr>
        <p:spPr>
          <a:xfrm>
            <a:off x="914400" y="1828804"/>
            <a:ext cx="10369296" cy="3427413"/>
          </a:xfrm>
        </p:spPr>
        <p:txBody>
          <a:bodyPr/>
          <a:lstStyle/>
          <a:p>
            <a:endParaRPr lang="en-US" dirty="0"/>
          </a:p>
        </p:txBody>
      </p:sp>
      <p:pic>
        <p:nvPicPr>
          <p:cNvPr id="11" name="Picture 10">
            <a:extLst>
              <a:ext uri="{FF2B5EF4-FFF2-40B4-BE49-F238E27FC236}">
                <a16:creationId xmlns:a16="http://schemas.microsoft.com/office/drawing/2014/main" id="{5FF0C15B-0F80-4299-9697-542023E49824}"/>
              </a:ext>
            </a:extLst>
          </p:cNvPr>
          <p:cNvPicPr>
            <a:picLocks noChangeAspect="1"/>
          </p:cNvPicPr>
          <p:nvPr/>
        </p:nvPicPr>
        <p:blipFill>
          <a:blip r:embed="rId2"/>
          <a:stretch>
            <a:fillRect/>
          </a:stretch>
        </p:blipFill>
        <p:spPr>
          <a:xfrm>
            <a:off x="581628" y="1736770"/>
            <a:ext cx="8000000" cy="4752381"/>
          </a:xfrm>
          <a:prstGeom prst="rect">
            <a:avLst/>
          </a:prstGeom>
        </p:spPr>
      </p:pic>
      <p:pic>
        <p:nvPicPr>
          <p:cNvPr id="12" name="Picture 11">
            <a:extLst>
              <a:ext uri="{FF2B5EF4-FFF2-40B4-BE49-F238E27FC236}">
                <a16:creationId xmlns:a16="http://schemas.microsoft.com/office/drawing/2014/main" id="{1EC67213-94FC-47BE-82A4-C688CDC38406}"/>
              </a:ext>
            </a:extLst>
          </p:cNvPr>
          <p:cNvPicPr>
            <a:picLocks noChangeAspect="1"/>
          </p:cNvPicPr>
          <p:nvPr/>
        </p:nvPicPr>
        <p:blipFill>
          <a:blip r:embed="rId3"/>
          <a:stretch>
            <a:fillRect/>
          </a:stretch>
        </p:blipFill>
        <p:spPr>
          <a:xfrm>
            <a:off x="8624879" y="1343530"/>
            <a:ext cx="3152381" cy="1742857"/>
          </a:xfrm>
          <a:prstGeom prst="rect">
            <a:avLst/>
          </a:prstGeom>
        </p:spPr>
      </p:pic>
      <p:pic>
        <p:nvPicPr>
          <p:cNvPr id="1028" name="Picture 4" descr="C:\Users\charlesm\AppData\Local\Temp\2\SNAGHTMLc9fb0ea7.PNG">
            <a:extLst>
              <a:ext uri="{FF2B5EF4-FFF2-40B4-BE49-F238E27FC236}">
                <a16:creationId xmlns:a16="http://schemas.microsoft.com/office/drawing/2014/main" id="{3CC4BF51-6AD1-4A00-A136-58ABF4ECF4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478" y="1712660"/>
            <a:ext cx="7981950" cy="480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6084151"/>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pic>
        <p:nvPicPr>
          <p:cNvPr id="8" name="Picture 7">
            <a:extLst>
              <a:ext uri="{FF2B5EF4-FFF2-40B4-BE49-F238E27FC236}">
                <a16:creationId xmlns:a16="http://schemas.microsoft.com/office/drawing/2014/main" id="{6132A5AB-6579-410F-9554-5819C035A2D8}"/>
              </a:ext>
            </a:extLst>
          </p:cNvPr>
          <p:cNvPicPr>
            <a:picLocks noChangeAspect="1"/>
          </p:cNvPicPr>
          <p:nvPr/>
        </p:nvPicPr>
        <p:blipFill>
          <a:blip r:embed="rId2"/>
          <a:stretch>
            <a:fillRect/>
          </a:stretch>
        </p:blipFill>
        <p:spPr>
          <a:xfrm>
            <a:off x="586177" y="1740012"/>
            <a:ext cx="8000000" cy="4752381"/>
          </a:xfrm>
          <a:prstGeom prst="rect">
            <a:avLst/>
          </a:prstGeom>
        </p:spPr>
      </p:pic>
      <p:pic>
        <p:nvPicPr>
          <p:cNvPr id="10" name="Content Placeholder 9">
            <a:extLst>
              <a:ext uri="{FF2B5EF4-FFF2-40B4-BE49-F238E27FC236}">
                <a16:creationId xmlns:a16="http://schemas.microsoft.com/office/drawing/2014/main" id="{522655CD-3D50-4825-AA0B-6BC519A2AE56}"/>
              </a:ext>
            </a:extLst>
          </p:cNvPr>
          <p:cNvPicPr>
            <a:picLocks noGrp="1" noChangeAspect="1"/>
          </p:cNvPicPr>
          <p:nvPr>
            <p:ph sz="quarter" idx="12"/>
          </p:nvPr>
        </p:nvPicPr>
        <p:blipFill>
          <a:blip r:embed="rId3"/>
          <a:stretch>
            <a:fillRect/>
          </a:stretch>
        </p:blipFill>
        <p:spPr>
          <a:xfrm>
            <a:off x="8629428" y="1351862"/>
            <a:ext cx="3152381" cy="1742857"/>
          </a:xfrm>
          <a:prstGeom prst="rect">
            <a:avLst/>
          </a:prstGeom>
        </p:spPr>
      </p:pic>
      <p:pic>
        <p:nvPicPr>
          <p:cNvPr id="2050" name="Picture 2" descr="C:\Users\charlesm\AppData\Local\Temp\2\SNAGHTMLc9fc0839.PNG">
            <a:extLst>
              <a:ext uri="{FF2B5EF4-FFF2-40B4-BE49-F238E27FC236}">
                <a16:creationId xmlns:a16="http://schemas.microsoft.com/office/drawing/2014/main" id="{27607FB9-5531-48AE-A386-B37024522E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853" y="1720820"/>
            <a:ext cx="7981950" cy="480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181094"/>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pic>
        <p:nvPicPr>
          <p:cNvPr id="8" name="Picture 7">
            <a:extLst>
              <a:ext uri="{FF2B5EF4-FFF2-40B4-BE49-F238E27FC236}">
                <a16:creationId xmlns:a16="http://schemas.microsoft.com/office/drawing/2014/main" id="{6132A5AB-6579-410F-9554-5819C035A2D8}"/>
              </a:ext>
            </a:extLst>
          </p:cNvPr>
          <p:cNvPicPr>
            <a:picLocks noChangeAspect="1"/>
          </p:cNvPicPr>
          <p:nvPr/>
        </p:nvPicPr>
        <p:blipFill>
          <a:blip r:embed="rId2"/>
          <a:stretch>
            <a:fillRect/>
          </a:stretch>
        </p:blipFill>
        <p:spPr>
          <a:xfrm>
            <a:off x="586177" y="1740012"/>
            <a:ext cx="8000000" cy="4752381"/>
          </a:xfrm>
          <a:prstGeom prst="rect">
            <a:avLst/>
          </a:prstGeom>
        </p:spPr>
      </p:pic>
      <p:pic>
        <p:nvPicPr>
          <p:cNvPr id="10" name="Picture 9">
            <a:extLst>
              <a:ext uri="{FF2B5EF4-FFF2-40B4-BE49-F238E27FC236}">
                <a16:creationId xmlns:a16="http://schemas.microsoft.com/office/drawing/2014/main" id="{4885B6F7-519D-443F-88D4-4BEFD8FD71B7}"/>
              </a:ext>
            </a:extLst>
          </p:cNvPr>
          <p:cNvPicPr>
            <a:picLocks noChangeAspect="1"/>
          </p:cNvPicPr>
          <p:nvPr/>
        </p:nvPicPr>
        <p:blipFill>
          <a:blip r:embed="rId3"/>
          <a:stretch>
            <a:fillRect/>
          </a:stretch>
        </p:blipFill>
        <p:spPr>
          <a:xfrm>
            <a:off x="8629428" y="1343530"/>
            <a:ext cx="3152381" cy="1742857"/>
          </a:xfrm>
          <a:prstGeom prst="rect">
            <a:avLst/>
          </a:prstGeom>
        </p:spPr>
      </p:pic>
      <p:pic>
        <p:nvPicPr>
          <p:cNvPr id="3074" name="Picture 2" descr="C:\Users\charlesm\AppData\Local\Temp\2\SNAGHTMLc9fc0839.PNG">
            <a:extLst>
              <a:ext uri="{FF2B5EF4-FFF2-40B4-BE49-F238E27FC236}">
                <a16:creationId xmlns:a16="http://schemas.microsoft.com/office/drawing/2014/main" id="{5A34FF42-680E-476D-82A9-1BFC3C9FAB5C}"/>
              </a:ext>
            </a:extLst>
          </p:cNvPr>
          <p:cNvPicPr>
            <a:picLocks noGrp="1" noChangeAspect="1" noChangeArrowheads="1"/>
          </p:cNvPicPr>
          <p:nvPr>
            <p:ph sz="quarter" idx="12"/>
          </p:nvPr>
        </p:nvPicPr>
        <p:blipFill>
          <a:blip r:embed="rId4">
            <a:extLst>
              <a:ext uri="{28A0092B-C50C-407E-A947-70E740481C1C}">
                <a14:useLocalDpi xmlns:a14="http://schemas.microsoft.com/office/drawing/2010/main" val="0"/>
              </a:ext>
            </a:extLst>
          </a:blip>
          <a:srcRect/>
          <a:stretch>
            <a:fillRect/>
          </a:stretch>
        </p:blipFill>
        <p:spPr bwMode="auto">
          <a:xfrm>
            <a:off x="586177" y="1740012"/>
            <a:ext cx="8022904" cy="482523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EBD4119C-A077-41A9-ABC3-AD54E070301F}"/>
              </a:ext>
            </a:extLst>
          </p:cNvPr>
          <p:cNvPicPr>
            <a:picLocks noChangeAspect="1"/>
          </p:cNvPicPr>
          <p:nvPr/>
        </p:nvPicPr>
        <p:blipFill>
          <a:blip r:embed="rId5"/>
          <a:stretch>
            <a:fillRect/>
          </a:stretch>
        </p:blipFill>
        <p:spPr>
          <a:xfrm>
            <a:off x="5464262" y="4127149"/>
            <a:ext cx="5495238" cy="2438095"/>
          </a:xfrm>
          <a:prstGeom prst="rect">
            <a:avLst/>
          </a:prstGeom>
        </p:spPr>
      </p:pic>
    </p:spTree>
    <p:extLst>
      <p:ext uri="{BB962C8B-B14F-4D97-AF65-F5344CB8AC3E}">
        <p14:creationId xmlns:p14="http://schemas.microsoft.com/office/powerpoint/2010/main" val="2820420151"/>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pic>
        <p:nvPicPr>
          <p:cNvPr id="8" name="Picture 7">
            <a:extLst>
              <a:ext uri="{FF2B5EF4-FFF2-40B4-BE49-F238E27FC236}">
                <a16:creationId xmlns:a16="http://schemas.microsoft.com/office/drawing/2014/main" id="{6132A5AB-6579-410F-9554-5819C035A2D8}"/>
              </a:ext>
            </a:extLst>
          </p:cNvPr>
          <p:cNvPicPr>
            <a:picLocks noChangeAspect="1"/>
          </p:cNvPicPr>
          <p:nvPr/>
        </p:nvPicPr>
        <p:blipFill>
          <a:blip r:embed="rId2"/>
          <a:stretch>
            <a:fillRect/>
          </a:stretch>
        </p:blipFill>
        <p:spPr>
          <a:xfrm>
            <a:off x="586177" y="1740012"/>
            <a:ext cx="8000000" cy="4752381"/>
          </a:xfrm>
          <a:prstGeom prst="rect">
            <a:avLst/>
          </a:prstGeom>
        </p:spPr>
      </p:pic>
      <p:pic>
        <p:nvPicPr>
          <p:cNvPr id="10" name="Picture 9">
            <a:extLst>
              <a:ext uri="{FF2B5EF4-FFF2-40B4-BE49-F238E27FC236}">
                <a16:creationId xmlns:a16="http://schemas.microsoft.com/office/drawing/2014/main" id="{4885B6F7-519D-443F-88D4-4BEFD8FD71B7}"/>
              </a:ext>
            </a:extLst>
          </p:cNvPr>
          <p:cNvPicPr>
            <a:picLocks noChangeAspect="1"/>
          </p:cNvPicPr>
          <p:nvPr/>
        </p:nvPicPr>
        <p:blipFill>
          <a:blip r:embed="rId3"/>
          <a:stretch>
            <a:fillRect/>
          </a:stretch>
        </p:blipFill>
        <p:spPr>
          <a:xfrm>
            <a:off x="8629428" y="1343530"/>
            <a:ext cx="3152381" cy="1742857"/>
          </a:xfrm>
          <a:prstGeom prst="rect">
            <a:avLst/>
          </a:prstGeom>
        </p:spPr>
      </p:pic>
      <p:pic>
        <p:nvPicPr>
          <p:cNvPr id="3074" name="Picture 2" descr="C:\Users\charlesm\AppData\Local\Temp\2\SNAGHTMLc9fc0839.PNG">
            <a:extLst>
              <a:ext uri="{FF2B5EF4-FFF2-40B4-BE49-F238E27FC236}">
                <a16:creationId xmlns:a16="http://schemas.microsoft.com/office/drawing/2014/main" id="{5A34FF42-680E-476D-82A9-1BFC3C9FAB5C}"/>
              </a:ext>
            </a:extLst>
          </p:cNvPr>
          <p:cNvPicPr>
            <a:picLocks noGrp="1" noChangeAspect="1" noChangeArrowheads="1"/>
          </p:cNvPicPr>
          <p:nvPr>
            <p:ph sz="quarter" idx="12"/>
          </p:nvPr>
        </p:nvPicPr>
        <p:blipFill>
          <a:blip r:embed="rId4">
            <a:extLst>
              <a:ext uri="{28A0092B-C50C-407E-A947-70E740481C1C}">
                <a14:useLocalDpi xmlns:a14="http://schemas.microsoft.com/office/drawing/2010/main" val="0"/>
              </a:ext>
            </a:extLst>
          </a:blip>
          <a:srcRect/>
          <a:stretch>
            <a:fillRect/>
          </a:stretch>
        </p:blipFill>
        <p:spPr bwMode="auto">
          <a:xfrm>
            <a:off x="586177" y="1740012"/>
            <a:ext cx="8022904" cy="482523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72D48E4A-5EA4-451B-BDED-0A4EA445BAB0}"/>
              </a:ext>
            </a:extLst>
          </p:cNvPr>
          <p:cNvPicPr>
            <a:picLocks noChangeAspect="1"/>
          </p:cNvPicPr>
          <p:nvPr/>
        </p:nvPicPr>
        <p:blipFill>
          <a:blip r:embed="rId5"/>
          <a:stretch>
            <a:fillRect/>
          </a:stretch>
        </p:blipFill>
        <p:spPr>
          <a:xfrm>
            <a:off x="5433468" y="4116202"/>
            <a:ext cx="5514286" cy="2638095"/>
          </a:xfrm>
          <a:prstGeom prst="rect">
            <a:avLst/>
          </a:prstGeom>
        </p:spPr>
      </p:pic>
    </p:spTree>
    <p:extLst>
      <p:ext uri="{BB962C8B-B14F-4D97-AF65-F5344CB8AC3E}">
        <p14:creationId xmlns:p14="http://schemas.microsoft.com/office/powerpoint/2010/main" val="2743605178"/>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CIM Scenario 1</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a:t>Demo</a:t>
            </a:r>
            <a:endParaRPr lang="en-US" sz="1800" u="sng" dirty="0"/>
          </a:p>
          <a:p>
            <a:pPr marL="621792" lvl="2" indent="0">
              <a:buNone/>
            </a:pP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817144922"/>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FDBFCBBF-3FA5-4B00-87E6-7DBA4B442BEB}"/>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ED0D26A0-32BC-453F-962B-874E615AE59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9C44B23E-D14D-49B4-9A12-6E69AD010FA2}"/>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2053A7E1-845D-461C-8D5B-2FFDEEEDD866}"/>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2"/>
          </p:nvPr>
        </p:nvSpPr>
        <p:spPr>
          <a:xfrm>
            <a:off x="914400" y="1828804"/>
            <a:ext cx="10369296" cy="1467289"/>
          </a:xfrm>
        </p:spPr>
        <p:txBody>
          <a:bodyPr/>
          <a:lstStyle/>
          <a:p>
            <a:r>
              <a:rPr lang="en-US" dirty="0"/>
              <a:t>Scenario 2</a:t>
            </a:r>
          </a:p>
          <a:p>
            <a:pPr lvl="1"/>
            <a:r>
              <a:rPr lang="en-US" dirty="0"/>
              <a:t>Customize the layout </a:t>
            </a:r>
            <a:r>
              <a:rPr lang="en-US" dirty="0" err="1"/>
              <a:t>mapframe</a:t>
            </a:r>
            <a:r>
              <a:rPr lang="en-US" dirty="0"/>
              <a:t> shape. Customize the border symbol</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p:txBody>
      </p:sp>
      <p:sp>
        <p:nvSpPr>
          <p:cNvPr id="10" name="Content Placeholder 3">
            <a:extLst>
              <a:ext uri="{FF2B5EF4-FFF2-40B4-BE49-F238E27FC236}">
                <a16:creationId xmlns:a16="http://schemas.microsoft.com/office/drawing/2014/main" id="{E9F5F8DC-E757-4F62-856E-FF131BEC7355}"/>
              </a:ext>
            </a:extLst>
          </p:cNvPr>
          <p:cNvSpPr txBox="1">
            <a:spLocks/>
          </p:cNvSpPr>
          <p:nvPr/>
        </p:nvSpPr>
        <p:spPr>
          <a:xfrm>
            <a:off x="5688418" y="3078112"/>
            <a:ext cx="5747677" cy="3097263"/>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dirty="0"/>
              <a:t>Scenario 2</a:t>
            </a:r>
          </a:p>
          <a:p>
            <a:pPr lvl="1"/>
            <a:r>
              <a:rPr lang="en-US" dirty="0"/>
              <a:t>Change the shape</a:t>
            </a:r>
          </a:p>
          <a:p>
            <a:pPr lvl="1"/>
            <a:r>
              <a:rPr lang="en-US" dirty="0"/>
              <a:t>Change the symbol</a:t>
            </a:r>
          </a:p>
          <a:p>
            <a:pPr lvl="1"/>
            <a:endParaRPr lang="en-US" dirty="0"/>
          </a:p>
          <a:p>
            <a:pPr lvl="1"/>
            <a:endParaRPr lang="en-US" dirty="0"/>
          </a:p>
          <a:p>
            <a:pPr lvl="1"/>
            <a:endParaRPr lang="en-US" dirty="0"/>
          </a:p>
          <a:p>
            <a:pPr lvl="1"/>
            <a:endParaRPr lang="en-US" dirty="0"/>
          </a:p>
          <a:p>
            <a:pPr marL="283464" lvl="1" indent="0">
              <a:buNone/>
            </a:pPr>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p:txBody>
      </p:sp>
      <p:pic>
        <p:nvPicPr>
          <p:cNvPr id="11" name="Picture 10">
            <a:extLst>
              <a:ext uri="{FF2B5EF4-FFF2-40B4-BE49-F238E27FC236}">
                <a16:creationId xmlns:a16="http://schemas.microsoft.com/office/drawing/2014/main" id="{9C95AF8A-EBBB-4E92-9849-9F1EB558AF9E}"/>
              </a:ext>
            </a:extLst>
          </p:cNvPr>
          <p:cNvPicPr>
            <a:picLocks noChangeAspect="1"/>
          </p:cNvPicPr>
          <p:nvPr/>
        </p:nvPicPr>
        <p:blipFill>
          <a:blip r:embed="rId2"/>
          <a:stretch>
            <a:fillRect/>
          </a:stretch>
        </p:blipFill>
        <p:spPr>
          <a:xfrm>
            <a:off x="755905" y="2786539"/>
            <a:ext cx="4636268" cy="3537797"/>
          </a:xfrm>
          <a:prstGeom prst="rect">
            <a:avLst/>
          </a:prstGeom>
        </p:spPr>
      </p:pic>
    </p:spTree>
    <p:extLst>
      <p:ext uri="{BB962C8B-B14F-4D97-AF65-F5344CB8AC3E}">
        <p14:creationId xmlns:p14="http://schemas.microsoft.com/office/powerpoint/2010/main" val="2182809187"/>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0D125D92-5DEE-44C6-9945-6101B1F5FAFC}"/>
              </a:ext>
            </a:extLst>
          </p:cNvPr>
          <p:cNvGrpSpPr/>
          <p:nvPr/>
        </p:nvGrpSpPr>
        <p:grpSpPr>
          <a:xfrm>
            <a:off x="-30201" y="0"/>
            <a:ext cx="12252401" cy="6858000"/>
            <a:chOff x="-43251" y="0"/>
            <a:chExt cx="12252401" cy="6858000"/>
          </a:xfrm>
        </p:grpSpPr>
        <p:sp>
          <p:nvSpPr>
            <p:cNvPr id="7" name="Rectangle 6">
              <a:extLst>
                <a:ext uri="{FF2B5EF4-FFF2-40B4-BE49-F238E27FC236}">
                  <a16:creationId xmlns:a16="http://schemas.microsoft.com/office/drawing/2014/main" id="{07BC80F1-0164-40EB-8A01-99AE9A195F15}"/>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F698184C-5947-4DA4-8F65-D30AF586662A}"/>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CIM Definition and Purpose</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400" dirty="0"/>
              <a:t>CIM or “Cartographic Information Model”:</a:t>
            </a:r>
          </a:p>
          <a:p>
            <a:pPr lvl="1"/>
            <a:r>
              <a:rPr lang="en-US" sz="2400" dirty="0"/>
              <a:t>It is a specification for persisting and transferring the state and structure of all Pro model entities. Including</a:t>
            </a:r>
            <a:r>
              <a:rPr lang="en-US" sz="2000" dirty="0"/>
              <a:t>:</a:t>
            </a:r>
          </a:p>
          <a:p>
            <a:pPr lvl="2">
              <a:spcAft>
                <a:spcPts val="1000"/>
              </a:spcAft>
            </a:pPr>
            <a:r>
              <a:rPr lang="en-US" sz="2200" dirty="0"/>
              <a:t>Contents and relationships</a:t>
            </a:r>
          </a:p>
          <a:p>
            <a:pPr lvl="2">
              <a:spcAft>
                <a:spcPts val="1000"/>
              </a:spcAft>
            </a:pPr>
            <a:r>
              <a:rPr lang="en-US" sz="2200" dirty="0"/>
              <a:t>Symbolization</a:t>
            </a:r>
          </a:p>
          <a:p>
            <a:pPr lvl="2">
              <a:spcAft>
                <a:spcPts val="1000"/>
              </a:spcAft>
            </a:pPr>
            <a:r>
              <a:rPr lang="en-US" sz="2200" dirty="0"/>
              <a:t>Labelling</a:t>
            </a:r>
          </a:p>
          <a:p>
            <a:pPr lvl="2">
              <a:spcAft>
                <a:spcPts val="1000"/>
              </a:spcAft>
            </a:pPr>
            <a:r>
              <a:rPr lang="en-US" sz="2200" dirty="0"/>
              <a:t>State: Visible, Editable, Selectable, etc..</a:t>
            </a:r>
          </a:p>
          <a:p>
            <a:pPr lvl="2">
              <a:spcAft>
                <a:spcPts val="1000"/>
              </a:spcAft>
            </a:pPr>
            <a:endParaRPr lang="en-US" sz="2200" dirty="0"/>
          </a:p>
          <a:p>
            <a:pPr lvl="2">
              <a:spcAft>
                <a:spcPts val="1000"/>
              </a:spcAft>
            </a:pPr>
            <a:r>
              <a:rPr lang="en-US" sz="2200" dirty="0"/>
              <a:t>Models include Map, Layer, Layout, Report, Edit Template, etc.</a:t>
            </a:r>
          </a:p>
          <a:p>
            <a:pPr lvl="2">
              <a:spcAft>
                <a:spcPts val="1000"/>
              </a:spcAft>
            </a:pPr>
            <a:endParaRPr lang="en-US" sz="2200" dirty="0"/>
          </a:p>
          <a:p>
            <a:pPr lvl="2">
              <a:spcAft>
                <a:spcPts val="1000"/>
              </a:spcAft>
            </a:pPr>
            <a:endParaRPr lang="en-US" sz="2200" dirty="0"/>
          </a:p>
          <a:p>
            <a:pPr lvl="2">
              <a:spcAft>
                <a:spcPts val="1000"/>
              </a:spcAft>
            </a:pPr>
            <a:endParaRPr lang="en-US" sz="2200" dirty="0"/>
          </a:p>
          <a:p>
            <a:pPr lvl="2">
              <a:spcAft>
                <a:spcPts val="1000"/>
              </a:spcAft>
            </a:pPr>
            <a:endParaRPr lang="en-US" sz="22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37011381"/>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FDBFCBBF-3FA5-4B00-87E6-7DBA4B442BEB}"/>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ED0D26A0-32BC-453F-962B-874E615AE59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9C44B23E-D14D-49B4-9A12-6E69AD010FA2}"/>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2053A7E1-845D-461C-8D5B-2FFDEEEDD866}"/>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2"/>
          </p:nvPr>
        </p:nvSpPr>
        <p:spPr>
          <a:xfrm>
            <a:off x="786809" y="1720820"/>
            <a:ext cx="10369296" cy="4199856"/>
          </a:xfrm>
        </p:spPr>
        <p:txBody>
          <a:bodyPr/>
          <a:lstStyle/>
          <a:p>
            <a:r>
              <a:rPr lang="en-US" dirty="0"/>
              <a:t>Assume  SDK Resources have been consulted…</a:t>
            </a:r>
          </a:p>
          <a:p>
            <a:endParaRPr lang="en-US" dirty="0"/>
          </a:p>
          <a:p>
            <a:r>
              <a:rPr lang="en-US" dirty="0"/>
              <a:t>Select the layout</a:t>
            </a:r>
          </a:p>
          <a:p>
            <a:r>
              <a:rPr lang="en-US" dirty="0"/>
              <a:t>Observe the layout definition in the CIM Viewer or in code (using “</a:t>
            </a:r>
            <a:r>
              <a:rPr lang="en-US" dirty="0" err="1">
                <a:latin typeface="Consolas" panose="020B0609020204030204" pitchFamily="49" charset="0"/>
              </a:rPr>
              <a:t>def.ToXml</a:t>
            </a:r>
            <a:r>
              <a:rPr lang="en-US" dirty="0">
                <a:latin typeface="Consolas" panose="020B0609020204030204" pitchFamily="49" charset="0"/>
              </a:rPr>
              <a:t>()</a:t>
            </a:r>
            <a:r>
              <a:rPr lang="en-US" dirty="0"/>
              <a:t>”)</a:t>
            </a:r>
          </a:p>
          <a:p>
            <a:pPr lvl="1"/>
            <a:endParaRPr lang="en-US" dirty="0"/>
          </a:p>
          <a:p>
            <a:pPr marL="283464" lvl="1" indent="0">
              <a:buNone/>
            </a:pPr>
            <a:endParaRPr lang="en-US" dirty="0"/>
          </a:p>
          <a:p>
            <a:pPr lvl="1"/>
            <a:endParaRPr lang="en-US" dirty="0"/>
          </a:p>
          <a:p>
            <a:pPr lvl="1"/>
            <a:endParaRPr lang="en-US" dirty="0"/>
          </a:p>
          <a:p>
            <a:pPr lvl="1"/>
            <a:endParaRPr lang="en-US" dirty="0"/>
          </a:p>
          <a:p>
            <a:pPr lvl="1"/>
            <a:endParaRPr lang="en-US" dirty="0"/>
          </a:p>
          <a:p>
            <a:pPr lvl="1"/>
            <a:endParaRPr lang="en-US" dirty="0"/>
          </a:p>
          <a:p>
            <a:pPr marL="283464" lvl="1" indent="0">
              <a:buNone/>
            </a:pPr>
            <a:endParaRPr lang="en-US" dirty="0"/>
          </a:p>
          <a:p>
            <a:pPr lvl="1"/>
            <a:endParaRPr lang="en-US" dirty="0"/>
          </a:p>
          <a:p>
            <a:pPr lvl="1"/>
            <a:endParaRPr lang="en-US" dirty="0"/>
          </a:p>
          <a:p>
            <a:pPr lvl="1"/>
            <a:endParaRPr lang="en-US" dirty="0"/>
          </a:p>
        </p:txBody>
      </p:sp>
    </p:spTree>
    <p:extLst>
      <p:ext uri="{BB962C8B-B14F-4D97-AF65-F5344CB8AC3E}">
        <p14:creationId xmlns:p14="http://schemas.microsoft.com/office/powerpoint/2010/main" val="1974375493"/>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FDBFCBBF-3FA5-4B00-87E6-7DBA4B442BEB}"/>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ED0D26A0-32BC-453F-962B-874E615AE59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9C44B23E-D14D-49B4-9A12-6E69AD010FA2}"/>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2053A7E1-845D-461C-8D5B-2FFDEEEDD866}"/>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2"/>
          </p:nvPr>
        </p:nvSpPr>
        <p:spPr>
          <a:xfrm>
            <a:off x="446567" y="1560835"/>
            <a:ext cx="10369296" cy="4199856"/>
          </a:xfrm>
        </p:spPr>
        <p:txBody>
          <a:bodyPr/>
          <a:lstStyle/>
          <a:p>
            <a:r>
              <a:rPr lang="en-US" dirty="0"/>
              <a:t>Hone in on the top-level CIM characteristic you wish to modify.</a:t>
            </a:r>
          </a:p>
          <a:p>
            <a:pPr lvl="1"/>
            <a:r>
              <a:rPr lang="en-US" dirty="0"/>
              <a:t>The layout </a:t>
            </a:r>
            <a:r>
              <a:rPr lang="en-US" u="sng" dirty="0" err="1"/>
              <a:t>MapFrame</a:t>
            </a:r>
            <a:r>
              <a:rPr lang="en-US" dirty="0"/>
              <a:t> in this case</a:t>
            </a:r>
          </a:p>
          <a:p>
            <a:pPr lvl="1"/>
            <a:endParaRPr lang="en-US" dirty="0"/>
          </a:p>
          <a:p>
            <a:pPr lvl="1"/>
            <a:endParaRPr lang="en-US" dirty="0"/>
          </a:p>
          <a:p>
            <a:pPr lvl="1"/>
            <a:endParaRPr lang="en-US" dirty="0"/>
          </a:p>
          <a:p>
            <a:pPr lvl="1"/>
            <a:endParaRPr lang="en-US" dirty="0"/>
          </a:p>
        </p:txBody>
      </p:sp>
      <p:pic>
        <p:nvPicPr>
          <p:cNvPr id="12" name="Picture 11">
            <a:extLst>
              <a:ext uri="{FF2B5EF4-FFF2-40B4-BE49-F238E27FC236}">
                <a16:creationId xmlns:a16="http://schemas.microsoft.com/office/drawing/2014/main" id="{42CB425B-1B0E-493B-B3B3-F3B8A8503CDF}"/>
              </a:ext>
            </a:extLst>
          </p:cNvPr>
          <p:cNvPicPr>
            <a:picLocks noChangeAspect="1"/>
          </p:cNvPicPr>
          <p:nvPr/>
        </p:nvPicPr>
        <p:blipFill>
          <a:blip r:embed="rId2"/>
          <a:stretch>
            <a:fillRect/>
          </a:stretch>
        </p:blipFill>
        <p:spPr>
          <a:xfrm>
            <a:off x="769659" y="2933747"/>
            <a:ext cx="2590476" cy="2542857"/>
          </a:xfrm>
          <a:prstGeom prst="rect">
            <a:avLst/>
          </a:prstGeom>
        </p:spPr>
      </p:pic>
      <p:pic>
        <p:nvPicPr>
          <p:cNvPr id="14" name="Picture 13">
            <a:extLst>
              <a:ext uri="{FF2B5EF4-FFF2-40B4-BE49-F238E27FC236}">
                <a16:creationId xmlns:a16="http://schemas.microsoft.com/office/drawing/2014/main" id="{5C20083C-4D0F-425E-8A69-0B74778BF343}"/>
              </a:ext>
            </a:extLst>
          </p:cNvPr>
          <p:cNvPicPr>
            <a:picLocks noChangeAspect="1"/>
          </p:cNvPicPr>
          <p:nvPr/>
        </p:nvPicPr>
        <p:blipFill>
          <a:blip r:embed="rId3"/>
          <a:stretch>
            <a:fillRect/>
          </a:stretch>
        </p:blipFill>
        <p:spPr>
          <a:xfrm>
            <a:off x="3973400" y="2933746"/>
            <a:ext cx="7828112" cy="1689053"/>
          </a:xfrm>
          <a:prstGeom prst="rect">
            <a:avLst/>
          </a:prstGeom>
        </p:spPr>
      </p:pic>
    </p:spTree>
    <p:extLst>
      <p:ext uri="{BB962C8B-B14F-4D97-AF65-F5344CB8AC3E}">
        <p14:creationId xmlns:p14="http://schemas.microsoft.com/office/powerpoint/2010/main" val="2052051601"/>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FDBFCBBF-3FA5-4B00-87E6-7DBA4B442BEB}"/>
              </a:ext>
            </a:extLst>
          </p:cNvPr>
          <p:cNvGrpSpPr/>
          <p:nvPr/>
        </p:nvGrpSpPr>
        <p:grpSpPr>
          <a:xfrm>
            <a:off x="-22469" y="-165813"/>
            <a:ext cx="12354001" cy="7037575"/>
            <a:chOff x="-43251" y="-179575"/>
            <a:chExt cx="12354001" cy="7037575"/>
          </a:xfrm>
        </p:grpSpPr>
        <p:sp>
          <p:nvSpPr>
            <p:cNvPr id="6" name="Rectangle 5">
              <a:extLst>
                <a:ext uri="{FF2B5EF4-FFF2-40B4-BE49-F238E27FC236}">
                  <a16:creationId xmlns:a16="http://schemas.microsoft.com/office/drawing/2014/main" id="{ED0D26A0-32BC-453F-962B-874E615AE590}"/>
                </a:ext>
              </a:extLst>
            </p:cNvPr>
            <p:cNvSpPr/>
            <p:nvPr/>
          </p:nvSpPr>
          <p:spPr bwMode="auto">
            <a:xfrm>
              <a:off x="101600" y="-179575"/>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9C44B23E-D14D-49B4-9A12-6E69AD010FA2}"/>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2053A7E1-845D-461C-8D5B-2FFDEEEDD866}"/>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2"/>
          </p:nvPr>
        </p:nvSpPr>
        <p:spPr>
          <a:xfrm>
            <a:off x="446567" y="1560835"/>
            <a:ext cx="10369296" cy="4199856"/>
          </a:xfrm>
        </p:spPr>
        <p:txBody>
          <a:bodyPr/>
          <a:lstStyle/>
          <a:p>
            <a:pPr lvl="1"/>
            <a:r>
              <a:rPr lang="en-US" dirty="0"/>
              <a:t>Based on the XML “Build up” corresponding CIM “dot” property hierarchy based on the Xml in your code</a:t>
            </a:r>
          </a:p>
          <a:p>
            <a:pPr lvl="1"/>
            <a:endParaRPr lang="en-US" dirty="0"/>
          </a:p>
          <a:p>
            <a:pPr lvl="1"/>
            <a:endParaRPr lang="en-US" dirty="0"/>
          </a:p>
          <a:p>
            <a:pPr lvl="1"/>
            <a:endParaRPr lang="en-US" dirty="0"/>
          </a:p>
          <a:p>
            <a:pPr lvl="1"/>
            <a:endParaRPr lang="en-US" dirty="0"/>
          </a:p>
        </p:txBody>
      </p:sp>
      <p:pic>
        <p:nvPicPr>
          <p:cNvPr id="14" name="Picture 13">
            <a:extLst>
              <a:ext uri="{FF2B5EF4-FFF2-40B4-BE49-F238E27FC236}">
                <a16:creationId xmlns:a16="http://schemas.microsoft.com/office/drawing/2014/main" id="{5C20083C-4D0F-425E-8A69-0B74778BF343}"/>
              </a:ext>
            </a:extLst>
          </p:cNvPr>
          <p:cNvPicPr>
            <a:picLocks noChangeAspect="1"/>
          </p:cNvPicPr>
          <p:nvPr/>
        </p:nvPicPr>
        <p:blipFill>
          <a:blip r:embed="rId2"/>
          <a:stretch>
            <a:fillRect/>
          </a:stretch>
        </p:blipFill>
        <p:spPr>
          <a:xfrm>
            <a:off x="891067" y="2382097"/>
            <a:ext cx="9703982" cy="2093805"/>
          </a:xfrm>
          <a:prstGeom prst="rect">
            <a:avLst/>
          </a:prstGeom>
        </p:spPr>
      </p:pic>
      <p:grpSp>
        <p:nvGrpSpPr>
          <p:cNvPr id="9" name="Group 8">
            <a:extLst>
              <a:ext uri="{FF2B5EF4-FFF2-40B4-BE49-F238E27FC236}">
                <a16:creationId xmlns:a16="http://schemas.microsoft.com/office/drawing/2014/main" id="{17C77C06-287D-425A-9BC6-0D0D3FE2E3FB}"/>
              </a:ext>
            </a:extLst>
          </p:cNvPr>
          <p:cNvGrpSpPr/>
          <p:nvPr/>
        </p:nvGrpSpPr>
        <p:grpSpPr>
          <a:xfrm>
            <a:off x="1089525" y="4852727"/>
            <a:ext cx="7317111" cy="907963"/>
            <a:chOff x="1089525" y="4852727"/>
            <a:chExt cx="7317111" cy="907963"/>
          </a:xfrm>
        </p:grpSpPr>
        <p:pic>
          <p:nvPicPr>
            <p:cNvPr id="11" name="Picture 10">
              <a:extLst>
                <a:ext uri="{FF2B5EF4-FFF2-40B4-BE49-F238E27FC236}">
                  <a16:creationId xmlns:a16="http://schemas.microsoft.com/office/drawing/2014/main" id="{607EA938-4677-4DD7-B0FB-0C30594276B2}"/>
                </a:ext>
              </a:extLst>
            </p:cNvPr>
            <p:cNvPicPr>
              <a:picLocks noChangeAspect="1"/>
            </p:cNvPicPr>
            <p:nvPr/>
          </p:nvPicPr>
          <p:blipFill>
            <a:blip r:embed="rId3"/>
            <a:stretch>
              <a:fillRect/>
            </a:stretch>
          </p:blipFill>
          <p:spPr>
            <a:xfrm>
              <a:off x="1089525" y="4852727"/>
              <a:ext cx="7317111" cy="907963"/>
            </a:xfrm>
            <a:prstGeom prst="rect">
              <a:avLst/>
            </a:prstGeom>
          </p:spPr>
        </p:pic>
        <p:sp>
          <p:nvSpPr>
            <p:cNvPr id="8" name="Rectangle 7">
              <a:extLst>
                <a:ext uri="{FF2B5EF4-FFF2-40B4-BE49-F238E27FC236}">
                  <a16:creationId xmlns:a16="http://schemas.microsoft.com/office/drawing/2014/main" id="{55380D61-691D-4AAA-9AEA-0676F7C5A0C1}"/>
                </a:ext>
              </a:extLst>
            </p:cNvPr>
            <p:cNvSpPr/>
            <p:nvPr/>
          </p:nvSpPr>
          <p:spPr bwMode="auto">
            <a:xfrm>
              <a:off x="1231900" y="5109655"/>
              <a:ext cx="3506729" cy="342900"/>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Tree>
    <p:extLst>
      <p:ext uri="{BB962C8B-B14F-4D97-AF65-F5344CB8AC3E}">
        <p14:creationId xmlns:p14="http://schemas.microsoft.com/office/powerpoint/2010/main" val="2284342441"/>
      </p:ext>
    </p:extLst>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69DB07D-5E4F-48EA-B92E-CBEDD9F5172D}"/>
              </a:ext>
            </a:extLst>
          </p:cNvPr>
          <p:cNvSpPr>
            <a:spLocks noGrp="1"/>
          </p:cNvSpPr>
          <p:nvPr>
            <p:ph sz="quarter" idx="12"/>
          </p:nvPr>
        </p:nvSpPr>
        <p:spPr>
          <a:xfrm>
            <a:off x="682625" y="1565575"/>
            <a:ext cx="10369296" cy="3427413"/>
          </a:xfrm>
        </p:spPr>
        <p:txBody>
          <a:bodyPr/>
          <a:lstStyle/>
          <a:p>
            <a:r>
              <a:rPr lang="en-US" dirty="0"/>
              <a:t>Within the </a:t>
            </a:r>
            <a:r>
              <a:rPr lang="en-US" dirty="0" err="1"/>
              <a:t>MapFrame</a:t>
            </a:r>
            <a:r>
              <a:rPr lang="en-US" dirty="0"/>
              <a:t> we are looking for its border/frame and whatever symbol it is using…</a:t>
            </a:r>
          </a:p>
        </p:txBody>
      </p:sp>
    </p:spTree>
    <p:extLst>
      <p:ext uri="{BB962C8B-B14F-4D97-AF65-F5344CB8AC3E}">
        <p14:creationId xmlns:p14="http://schemas.microsoft.com/office/powerpoint/2010/main" val="740667652"/>
      </p:ext>
    </p:extLst>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69DB07D-5E4F-48EA-B92E-CBEDD9F5172D}"/>
              </a:ext>
            </a:extLst>
          </p:cNvPr>
          <p:cNvSpPr>
            <a:spLocks noGrp="1"/>
          </p:cNvSpPr>
          <p:nvPr>
            <p:ph sz="quarter" idx="12"/>
          </p:nvPr>
        </p:nvSpPr>
        <p:spPr>
          <a:xfrm>
            <a:off x="914400" y="1828804"/>
            <a:ext cx="10369296" cy="3427413"/>
          </a:xfrm>
        </p:spPr>
        <p:txBody>
          <a:bodyPr/>
          <a:lstStyle/>
          <a:p>
            <a:endParaRPr lang="en-US" dirty="0"/>
          </a:p>
        </p:txBody>
      </p:sp>
      <p:pic>
        <p:nvPicPr>
          <p:cNvPr id="12" name="Picture 11">
            <a:extLst>
              <a:ext uri="{FF2B5EF4-FFF2-40B4-BE49-F238E27FC236}">
                <a16:creationId xmlns:a16="http://schemas.microsoft.com/office/drawing/2014/main" id="{E2CFE3B1-8B37-4C53-B63A-285DE7E49E07}"/>
              </a:ext>
            </a:extLst>
          </p:cNvPr>
          <p:cNvPicPr>
            <a:picLocks noChangeAspect="1"/>
          </p:cNvPicPr>
          <p:nvPr/>
        </p:nvPicPr>
        <p:blipFill>
          <a:blip r:embed="rId2"/>
          <a:stretch>
            <a:fillRect/>
          </a:stretch>
        </p:blipFill>
        <p:spPr>
          <a:xfrm>
            <a:off x="592786" y="1600248"/>
            <a:ext cx="8774498" cy="4839987"/>
          </a:xfrm>
          <a:prstGeom prst="rect">
            <a:avLst/>
          </a:prstGeom>
        </p:spPr>
      </p:pic>
    </p:spTree>
    <p:extLst>
      <p:ext uri="{BB962C8B-B14F-4D97-AF65-F5344CB8AC3E}">
        <p14:creationId xmlns:p14="http://schemas.microsoft.com/office/powerpoint/2010/main" val="2219066149"/>
      </p:ext>
    </p:extLst>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69DB07D-5E4F-48EA-B92E-CBEDD9F5172D}"/>
              </a:ext>
            </a:extLst>
          </p:cNvPr>
          <p:cNvSpPr>
            <a:spLocks noGrp="1"/>
          </p:cNvSpPr>
          <p:nvPr>
            <p:ph sz="quarter" idx="12"/>
          </p:nvPr>
        </p:nvSpPr>
        <p:spPr>
          <a:xfrm>
            <a:off x="914400" y="1828804"/>
            <a:ext cx="10369296" cy="3427413"/>
          </a:xfrm>
        </p:spPr>
        <p:txBody>
          <a:bodyPr/>
          <a:lstStyle/>
          <a:p>
            <a:endParaRPr lang="en-US" dirty="0"/>
          </a:p>
        </p:txBody>
      </p:sp>
      <p:pic>
        <p:nvPicPr>
          <p:cNvPr id="8" name="Picture 7">
            <a:extLst>
              <a:ext uri="{FF2B5EF4-FFF2-40B4-BE49-F238E27FC236}">
                <a16:creationId xmlns:a16="http://schemas.microsoft.com/office/drawing/2014/main" id="{ED8A9731-6EEA-46E6-A7AD-6BD027F09910}"/>
              </a:ext>
            </a:extLst>
          </p:cNvPr>
          <p:cNvPicPr>
            <a:picLocks noChangeAspect="1"/>
          </p:cNvPicPr>
          <p:nvPr/>
        </p:nvPicPr>
        <p:blipFill>
          <a:blip r:embed="rId2"/>
          <a:stretch>
            <a:fillRect/>
          </a:stretch>
        </p:blipFill>
        <p:spPr>
          <a:xfrm>
            <a:off x="618827" y="1463554"/>
            <a:ext cx="7533333" cy="5019048"/>
          </a:xfrm>
          <a:prstGeom prst="rect">
            <a:avLst/>
          </a:prstGeom>
        </p:spPr>
      </p:pic>
    </p:spTree>
    <p:extLst>
      <p:ext uri="{BB962C8B-B14F-4D97-AF65-F5344CB8AC3E}">
        <p14:creationId xmlns:p14="http://schemas.microsoft.com/office/powerpoint/2010/main" val="4108353554"/>
      </p:ext>
    </p:extLst>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39619" y="0"/>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69DB07D-5E4F-48EA-B92E-CBEDD9F5172D}"/>
              </a:ext>
            </a:extLst>
          </p:cNvPr>
          <p:cNvSpPr>
            <a:spLocks noGrp="1"/>
          </p:cNvSpPr>
          <p:nvPr>
            <p:ph sz="quarter" idx="12"/>
          </p:nvPr>
        </p:nvSpPr>
        <p:spPr>
          <a:xfrm>
            <a:off x="914400" y="1828804"/>
            <a:ext cx="10369296" cy="3427413"/>
          </a:xfrm>
        </p:spPr>
        <p:txBody>
          <a:bodyPr/>
          <a:lstStyle/>
          <a:p>
            <a:endParaRPr lang="en-US" dirty="0"/>
          </a:p>
        </p:txBody>
      </p:sp>
      <p:pic>
        <p:nvPicPr>
          <p:cNvPr id="9" name="Picture 8">
            <a:extLst>
              <a:ext uri="{FF2B5EF4-FFF2-40B4-BE49-F238E27FC236}">
                <a16:creationId xmlns:a16="http://schemas.microsoft.com/office/drawing/2014/main" id="{72173B85-3F40-4A14-A201-6DE9F17DB467}"/>
              </a:ext>
            </a:extLst>
          </p:cNvPr>
          <p:cNvPicPr>
            <a:picLocks noChangeAspect="1"/>
          </p:cNvPicPr>
          <p:nvPr/>
        </p:nvPicPr>
        <p:blipFill>
          <a:blip r:embed="rId2"/>
          <a:stretch>
            <a:fillRect/>
          </a:stretch>
        </p:blipFill>
        <p:spPr>
          <a:xfrm>
            <a:off x="572602" y="1520315"/>
            <a:ext cx="8771428" cy="4838095"/>
          </a:xfrm>
          <a:prstGeom prst="rect">
            <a:avLst/>
          </a:prstGeom>
        </p:spPr>
      </p:pic>
      <p:grpSp>
        <p:nvGrpSpPr>
          <p:cNvPr id="8" name="Group 7">
            <a:extLst>
              <a:ext uri="{FF2B5EF4-FFF2-40B4-BE49-F238E27FC236}">
                <a16:creationId xmlns:a16="http://schemas.microsoft.com/office/drawing/2014/main" id="{D4D119F6-677F-4671-8523-FCB2B36DFC7D}"/>
              </a:ext>
            </a:extLst>
          </p:cNvPr>
          <p:cNvGrpSpPr/>
          <p:nvPr/>
        </p:nvGrpSpPr>
        <p:grpSpPr>
          <a:xfrm>
            <a:off x="5469973" y="2714714"/>
            <a:ext cx="6166237" cy="1517044"/>
            <a:chOff x="5469973" y="2714714"/>
            <a:chExt cx="6166237" cy="1517044"/>
          </a:xfrm>
        </p:grpSpPr>
        <p:pic>
          <p:nvPicPr>
            <p:cNvPr id="10" name="Picture 9">
              <a:extLst>
                <a:ext uri="{FF2B5EF4-FFF2-40B4-BE49-F238E27FC236}">
                  <a16:creationId xmlns:a16="http://schemas.microsoft.com/office/drawing/2014/main" id="{A2E4E8AB-64B7-4490-98B5-4B0395EA870F}"/>
                </a:ext>
              </a:extLst>
            </p:cNvPr>
            <p:cNvPicPr>
              <a:picLocks noChangeAspect="1"/>
            </p:cNvPicPr>
            <p:nvPr/>
          </p:nvPicPr>
          <p:blipFill>
            <a:blip r:embed="rId3"/>
            <a:stretch>
              <a:fillRect/>
            </a:stretch>
          </p:blipFill>
          <p:spPr>
            <a:xfrm>
              <a:off x="5487123" y="2714714"/>
              <a:ext cx="6149087" cy="1517044"/>
            </a:xfrm>
            <a:prstGeom prst="rect">
              <a:avLst/>
            </a:prstGeom>
          </p:spPr>
        </p:pic>
        <p:sp>
          <p:nvSpPr>
            <p:cNvPr id="11" name="Rectangle 10">
              <a:extLst>
                <a:ext uri="{FF2B5EF4-FFF2-40B4-BE49-F238E27FC236}">
                  <a16:creationId xmlns:a16="http://schemas.microsoft.com/office/drawing/2014/main" id="{80DF5BE7-9F8F-4801-94AE-C1E9BF733E98}"/>
                </a:ext>
              </a:extLst>
            </p:cNvPr>
            <p:cNvSpPr/>
            <p:nvPr/>
          </p:nvSpPr>
          <p:spPr bwMode="auto">
            <a:xfrm>
              <a:off x="5469973" y="2928780"/>
              <a:ext cx="3506729" cy="29866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Tree>
    <p:extLst>
      <p:ext uri="{BB962C8B-B14F-4D97-AF65-F5344CB8AC3E}">
        <p14:creationId xmlns:p14="http://schemas.microsoft.com/office/powerpoint/2010/main" val="2694706706"/>
      </p:ext>
    </p:extLst>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39619" y="0"/>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69DB07D-5E4F-48EA-B92E-CBEDD9F5172D}"/>
              </a:ext>
            </a:extLst>
          </p:cNvPr>
          <p:cNvSpPr>
            <a:spLocks noGrp="1"/>
          </p:cNvSpPr>
          <p:nvPr>
            <p:ph sz="quarter" idx="12"/>
          </p:nvPr>
        </p:nvSpPr>
        <p:spPr>
          <a:xfrm>
            <a:off x="914400" y="1828804"/>
            <a:ext cx="10369296" cy="3427413"/>
          </a:xfrm>
        </p:spPr>
        <p:txBody>
          <a:bodyPr/>
          <a:lstStyle/>
          <a:p>
            <a:endParaRPr lang="en-US" dirty="0"/>
          </a:p>
        </p:txBody>
      </p:sp>
      <p:pic>
        <p:nvPicPr>
          <p:cNvPr id="8" name="Picture 7">
            <a:extLst>
              <a:ext uri="{FF2B5EF4-FFF2-40B4-BE49-F238E27FC236}">
                <a16:creationId xmlns:a16="http://schemas.microsoft.com/office/drawing/2014/main" id="{3EBA96CB-17B4-478E-A19F-3B2879DEFD46}"/>
              </a:ext>
            </a:extLst>
          </p:cNvPr>
          <p:cNvPicPr>
            <a:picLocks noChangeAspect="1"/>
          </p:cNvPicPr>
          <p:nvPr/>
        </p:nvPicPr>
        <p:blipFill>
          <a:blip r:embed="rId2"/>
          <a:stretch>
            <a:fillRect/>
          </a:stretch>
        </p:blipFill>
        <p:spPr>
          <a:xfrm>
            <a:off x="565662" y="1517440"/>
            <a:ext cx="8771428" cy="4838095"/>
          </a:xfrm>
          <a:prstGeom prst="rect">
            <a:avLst/>
          </a:prstGeom>
        </p:spPr>
      </p:pic>
      <p:grpSp>
        <p:nvGrpSpPr>
          <p:cNvPr id="9" name="Group 8">
            <a:extLst>
              <a:ext uri="{FF2B5EF4-FFF2-40B4-BE49-F238E27FC236}">
                <a16:creationId xmlns:a16="http://schemas.microsoft.com/office/drawing/2014/main" id="{FE3B5EDE-1902-47CE-AACF-846595B01F95}"/>
              </a:ext>
            </a:extLst>
          </p:cNvPr>
          <p:cNvGrpSpPr/>
          <p:nvPr/>
        </p:nvGrpSpPr>
        <p:grpSpPr>
          <a:xfrm>
            <a:off x="5474252" y="2700903"/>
            <a:ext cx="6253460" cy="1573513"/>
            <a:chOff x="5474252" y="2700903"/>
            <a:chExt cx="6253460" cy="1573513"/>
          </a:xfrm>
        </p:grpSpPr>
        <p:pic>
          <p:nvPicPr>
            <p:cNvPr id="1026" name="Picture 2" descr="C:\Users\charlesm\AppData\Local\Temp\2\SNAGHTML7cb2362e.PNG">
              <a:extLst>
                <a:ext uri="{FF2B5EF4-FFF2-40B4-BE49-F238E27FC236}">
                  <a16:creationId xmlns:a16="http://schemas.microsoft.com/office/drawing/2014/main" id="{E3A93E04-5403-4E6A-B185-14BFA453E2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4252" y="2700903"/>
              <a:ext cx="6253460" cy="157351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6CDB64B7-7934-44A3-A764-45DBDBBC6BB2}"/>
                </a:ext>
              </a:extLst>
            </p:cNvPr>
            <p:cNvSpPr/>
            <p:nvPr/>
          </p:nvSpPr>
          <p:spPr bwMode="auto">
            <a:xfrm>
              <a:off x="5514843" y="3005471"/>
              <a:ext cx="3506729" cy="23090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Tree>
    <p:extLst>
      <p:ext uri="{BB962C8B-B14F-4D97-AF65-F5344CB8AC3E}">
        <p14:creationId xmlns:p14="http://schemas.microsoft.com/office/powerpoint/2010/main" val="415805031"/>
      </p:ext>
    </p:extLst>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CIM Scenario 2</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a:t>Demo</a:t>
            </a:r>
            <a:endParaRPr lang="en-US" sz="1800" u="sng" dirty="0"/>
          </a:p>
          <a:p>
            <a:pPr marL="621792" lvl="2" indent="0">
              <a:buNone/>
            </a:pP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83731314"/>
      </p:ext>
    </p:extLst>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A Developer’s Guide</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552893" y="1480378"/>
            <a:ext cx="10369296" cy="3427413"/>
          </a:xfrm>
        </p:spPr>
        <p:txBody>
          <a:bodyPr/>
          <a:lstStyle/>
          <a:p>
            <a:r>
              <a:rPr lang="en-US" sz="2200" dirty="0"/>
              <a:t>Summary</a:t>
            </a:r>
          </a:p>
          <a:p>
            <a:pPr lvl="1"/>
            <a:r>
              <a:rPr lang="en-US" sz="2000" dirty="0"/>
              <a:t>Definition</a:t>
            </a:r>
          </a:p>
          <a:p>
            <a:pPr lvl="1"/>
            <a:r>
              <a:rPr lang="en-US" sz="2000" dirty="0"/>
              <a:t>Transactional Model for Get/Set</a:t>
            </a:r>
          </a:p>
          <a:p>
            <a:pPr lvl="1"/>
            <a:r>
              <a:rPr lang="en-US" sz="2000" dirty="0"/>
              <a:t>Hands-on Techniques for Developing Custom CIM code</a:t>
            </a:r>
          </a:p>
          <a:p>
            <a:pPr lvl="2"/>
            <a:r>
              <a:rPr lang="en-US" sz="1800" dirty="0"/>
              <a:t>Covered use of CIM Viewer and/or Serialization to:</a:t>
            </a:r>
          </a:p>
          <a:p>
            <a:pPr lvl="3"/>
            <a:r>
              <a:rPr lang="en-US" sz="1600" dirty="0"/>
              <a:t>Examine the CIM</a:t>
            </a:r>
          </a:p>
          <a:p>
            <a:pPr lvl="3"/>
            <a:r>
              <a:rPr lang="en-US" sz="1600" dirty="0"/>
              <a:t>“Construct” our code (“transferring” the xml hierarchy to “dot” property notation)</a:t>
            </a:r>
          </a:p>
          <a:p>
            <a:pPr lvl="3"/>
            <a:endParaRPr lang="en-US" sz="1600" dirty="0"/>
          </a:p>
          <a:p>
            <a:pPr marL="283464" lvl="1" indent="0">
              <a:buNone/>
            </a:pPr>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079501057"/>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93B8079C-48C6-4717-85C3-11F7BC970284}"/>
              </a:ext>
            </a:extLst>
          </p:cNvPr>
          <p:cNvGrpSpPr/>
          <p:nvPr/>
        </p:nvGrpSpPr>
        <p:grpSpPr>
          <a:xfrm>
            <a:off x="-53163" y="-1049"/>
            <a:ext cx="12252401" cy="6858000"/>
            <a:chOff x="-43251" y="0"/>
            <a:chExt cx="12252401" cy="6858000"/>
          </a:xfrm>
        </p:grpSpPr>
        <p:sp>
          <p:nvSpPr>
            <p:cNvPr id="7" name="Rectangle 6">
              <a:extLst>
                <a:ext uri="{FF2B5EF4-FFF2-40B4-BE49-F238E27FC236}">
                  <a16:creationId xmlns:a16="http://schemas.microsoft.com/office/drawing/2014/main" id="{B65D7CF2-4A34-4E4F-823D-54A9FE4442E3}"/>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F4ED9B6E-9960-43D8-BD2A-647AD0A85879}"/>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CIM Definition and Purpose</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400" dirty="0"/>
              <a:t>Pro model entities provide “convenience” .NET properties for their most commonly used aspects</a:t>
            </a:r>
          </a:p>
          <a:p>
            <a:pPr lvl="1"/>
            <a:r>
              <a:rPr lang="en-US" sz="2200" dirty="0"/>
              <a:t>For the rest, we use the CIM</a:t>
            </a:r>
          </a:p>
          <a:p>
            <a:pPr lvl="1"/>
            <a:r>
              <a:rPr lang="en-US" sz="2200" dirty="0"/>
              <a:t>Much greater level of granularity than the models</a:t>
            </a:r>
          </a:p>
          <a:p>
            <a:pPr lvl="2"/>
            <a:r>
              <a:rPr lang="en-US" sz="2000" dirty="0"/>
              <a:t>Allows the models to remain “clean”, more streamlined</a:t>
            </a:r>
          </a:p>
          <a:p>
            <a:pPr lvl="1"/>
            <a:r>
              <a:rPr lang="en-US" sz="2200" dirty="0"/>
              <a:t>Must use the CIM to manipulate renderers, symbols, text</a:t>
            </a:r>
          </a:p>
          <a:p>
            <a:pPr lvl="2"/>
            <a:r>
              <a:rPr lang="en-US" sz="2000" dirty="0"/>
              <a:t>No model wrappers</a:t>
            </a:r>
          </a:p>
          <a:p>
            <a:pPr lvl="1"/>
            <a:endParaRPr lang="en-US"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901021884"/>
      </p:ext>
    </p:extLst>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background">
            <a:extLst>
              <a:ext uri="{FF2B5EF4-FFF2-40B4-BE49-F238E27FC236}">
                <a16:creationId xmlns:a16="http://schemas.microsoft.com/office/drawing/2014/main" id="{76772379-04EC-4285-B3CA-65266E4A8BE7}"/>
              </a:ext>
            </a:extLst>
          </p:cNvPr>
          <p:cNvGrpSpPr/>
          <p:nvPr/>
        </p:nvGrpSpPr>
        <p:grpSpPr>
          <a:xfrm>
            <a:off x="-43251" y="0"/>
            <a:ext cx="12252401" cy="6858000"/>
            <a:chOff x="-43251" y="0"/>
            <a:chExt cx="12252401" cy="6858000"/>
          </a:xfrm>
        </p:grpSpPr>
        <p:sp>
          <p:nvSpPr>
            <p:cNvPr id="5" name="Rectangle 4">
              <a:extLst>
                <a:ext uri="{FF2B5EF4-FFF2-40B4-BE49-F238E27FC236}">
                  <a16:creationId xmlns:a16="http://schemas.microsoft.com/office/drawing/2014/main" id="{0D30CAFA-EE84-410A-AA9D-65EB10EFB777}"/>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6" name="shading (lower right)">
              <a:extLst>
                <a:ext uri="{FF2B5EF4-FFF2-40B4-BE49-F238E27FC236}">
                  <a16:creationId xmlns:a16="http://schemas.microsoft.com/office/drawing/2014/main" id="{D021C7E9-E720-4C8D-A5B3-2AFFFF53DC7F}"/>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232702AA-F057-43BE-B486-0DD4429067E1}"/>
              </a:ext>
            </a:extLst>
          </p:cNvPr>
          <p:cNvSpPr>
            <a:spLocks noGrp="1"/>
          </p:cNvSpPr>
          <p:nvPr>
            <p:ph type="title"/>
          </p:nvPr>
        </p:nvSpPr>
        <p:spPr>
          <a:xfrm>
            <a:off x="221673" y="263077"/>
            <a:ext cx="10826496" cy="430887"/>
          </a:xfrm>
        </p:spPr>
        <p:txBody>
          <a:bodyPr/>
          <a:lstStyle/>
          <a:p>
            <a:r>
              <a:rPr lang="en-US" sz="2800" b="0" dirty="0"/>
              <a:t>ArcGIS Pro SDK for .NET – Technical Sessions</a:t>
            </a:r>
          </a:p>
        </p:txBody>
      </p:sp>
      <p:graphicFrame>
        <p:nvGraphicFramePr>
          <p:cNvPr id="7" name="Content Placeholder 6">
            <a:extLst>
              <a:ext uri="{FF2B5EF4-FFF2-40B4-BE49-F238E27FC236}">
                <a16:creationId xmlns:a16="http://schemas.microsoft.com/office/drawing/2014/main" id="{5226676A-04D9-4171-8701-C312E3E848A8}"/>
              </a:ext>
            </a:extLst>
          </p:cNvPr>
          <p:cNvGraphicFramePr>
            <a:graphicFrameLocks noGrp="1"/>
          </p:cNvGraphicFramePr>
          <p:nvPr>
            <p:ph sz="quarter" idx="10"/>
            <p:extLst>
              <p:ext uri="{D42A27DB-BD31-4B8C-83A1-F6EECF244321}">
                <p14:modId xmlns:p14="http://schemas.microsoft.com/office/powerpoint/2010/main" val="48547452"/>
              </p:ext>
            </p:extLst>
          </p:nvPr>
        </p:nvGraphicFramePr>
        <p:xfrm>
          <a:off x="304800" y="1280891"/>
          <a:ext cx="11709399" cy="2681509"/>
        </p:xfrm>
        <a:graphic>
          <a:graphicData uri="http://schemas.openxmlformats.org/drawingml/2006/table">
            <a:tbl>
              <a:tblPr firstRow="1">
                <a:tableStyleId>{22838BEF-8BB2-4498-84A7-C5851F593DF1}</a:tableStyleId>
              </a:tblPr>
              <a:tblGrid>
                <a:gridCol w="1451720">
                  <a:extLst>
                    <a:ext uri="{9D8B030D-6E8A-4147-A177-3AD203B41FA5}">
                      <a16:colId xmlns:a16="http://schemas.microsoft.com/office/drawing/2014/main" val="1488540618"/>
                    </a:ext>
                  </a:extLst>
                </a:gridCol>
                <a:gridCol w="2167780">
                  <a:extLst>
                    <a:ext uri="{9D8B030D-6E8A-4147-A177-3AD203B41FA5}">
                      <a16:colId xmlns:a16="http://schemas.microsoft.com/office/drawing/2014/main" val="4139165684"/>
                    </a:ext>
                  </a:extLst>
                </a:gridCol>
                <a:gridCol w="5483179">
                  <a:extLst>
                    <a:ext uri="{9D8B030D-6E8A-4147-A177-3AD203B41FA5}">
                      <a16:colId xmlns:a16="http://schemas.microsoft.com/office/drawing/2014/main" val="323322535"/>
                    </a:ext>
                  </a:extLst>
                </a:gridCol>
                <a:gridCol w="2606720">
                  <a:extLst>
                    <a:ext uri="{9D8B030D-6E8A-4147-A177-3AD203B41FA5}">
                      <a16:colId xmlns:a16="http://schemas.microsoft.com/office/drawing/2014/main" val="3773691281"/>
                    </a:ext>
                  </a:extLst>
                </a:gridCol>
              </a:tblGrid>
              <a:tr h="417399">
                <a:tc>
                  <a:txBody>
                    <a:bodyPr/>
                    <a:lstStyle/>
                    <a:p>
                      <a:pPr marL="0" algn="ctr" defTabSz="457200" rtl="0" eaLnBrk="1" fontAlgn="b" latinLnBrk="0" hangingPunct="1"/>
                      <a:r>
                        <a:rPr lang="en-US" sz="1600" b="1" u="none" strike="noStrike" kern="1200" dirty="0">
                          <a:solidFill>
                            <a:schemeClr val="lt1"/>
                          </a:solidFill>
                          <a:effectLst/>
                          <a:latin typeface="+mn-lt"/>
                          <a:ea typeface="+mn-ea"/>
                          <a:cs typeface="+mn-cs"/>
                        </a:rPr>
                        <a:t>Date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600" b="1" u="none" strike="noStrike" kern="1200" dirty="0">
                          <a:solidFill>
                            <a:schemeClr val="lt1"/>
                          </a:solidFill>
                          <a:effectLst/>
                          <a:latin typeface="+mn-lt"/>
                          <a:ea typeface="+mn-ea"/>
                          <a:cs typeface="+mn-cs"/>
                        </a:rPr>
                        <a:t>Time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600" b="1" u="none" strike="noStrike" kern="1200" dirty="0">
                          <a:solidFill>
                            <a:schemeClr val="lt1"/>
                          </a:solidFill>
                          <a:effectLst/>
                          <a:latin typeface="+mn-lt"/>
                          <a:ea typeface="+mn-ea"/>
                          <a:cs typeface="+mn-cs"/>
                        </a:rPr>
                        <a:t>Session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600" b="1" u="none" strike="noStrike" kern="1200" dirty="0">
                          <a:solidFill>
                            <a:schemeClr val="lt1"/>
                          </a:solidFill>
                          <a:effectLst/>
                          <a:latin typeface="+mn-lt"/>
                          <a:ea typeface="+mn-ea"/>
                          <a:cs typeface="+mn-cs"/>
                        </a:rPr>
                        <a:t>Location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511510">
                <a:tc>
                  <a:txBody>
                    <a:bodyPr/>
                    <a:lstStyle/>
                    <a:p>
                      <a:pPr algn="ctr" fontAlgn="b"/>
                      <a:r>
                        <a:rPr lang="en-US" sz="1600" b="0" u="none" strike="sngStrike" baseline="0" dirty="0">
                          <a:effectLst/>
                        </a:rPr>
                        <a:t>Mon, Nov 04</a:t>
                      </a:r>
                      <a:endParaRPr lang="en-US" sz="1600" b="0" i="0" u="none" strike="sngStrike" baseline="0"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u="none" strike="sngStrike" baseline="0" dirty="0">
                          <a:effectLst/>
                        </a:rPr>
                        <a:t>1:00 pm – 1:45 pm</a:t>
                      </a:r>
                      <a:endParaRPr lang="en-US" sz="1600" b="1" i="0" u="none" strike="sngStrike" baseline="0"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b="0" i="0" u="none" strike="sngStrike" baseline="0" dirty="0">
                          <a:solidFill>
                            <a:srgbClr val="000000"/>
                          </a:solidFill>
                          <a:effectLst/>
                          <a:latin typeface="+mn-lt"/>
                        </a:rPr>
                        <a:t>Learning Customization and Extensibility</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sngStrike" baseline="0" dirty="0">
                          <a:effectLst/>
                        </a:rPr>
                        <a:t>Salon Durieux</a:t>
                      </a:r>
                      <a:endParaRPr lang="en-US" sz="1600" b="1" i="0" u="none" strike="sngStrike" baseline="0"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9967875"/>
                  </a:ext>
                </a:extLst>
              </a:tr>
              <a:tr h="417399">
                <a:tc rowSpan="3">
                  <a:txBody>
                    <a:bodyPr/>
                    <a:lstStyle/>
                    <a:p>
                      <a:pPr algn="ctr" fontAlgn="b"/>
                      <a:r>
                        <a:rPr lang="en-US" sz="1600" b="0" u="none" strike="noStrike" dirty="0">
                          <a:effectLst/>
                        </a:rPr>
                        <a:t>Tue, Nov 05</a:t>
                      </a:r>
                      <a:endParaRPr lang="en-US" sz="16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b"/>
                      <a:r>
                        <a:rPr lang="en-US" sz="1600" u="none" strike="sngStrike" dirty="0">
                          <a:effectLst/>
                        </a:rPr>
                        <a:t>9:00 am – 9:45 am</a:t>
                      </a:r>
                      <a:endParaRPr lang="en-US" sz="1600" b="1" i="0" u="none" strike="sng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sngStrike" dirty="0">
                          <a:effectLst/>
                        </a:rPr>
                        <a:t>Understanding the CIM, a Guide for Developers</a:t>
                      </a:r>
                      <a:endParaRPr lang="en-US" sz="1600" b="1" i="0" u="none" strike="sng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sngStrike" dirty="0">
                          <a:effectLst/>
                        </a:rPr>
                        <a:t>Salon Humboldt</a:t>
                      </a:r>
                      <a:endParaRPr lang="en-US" sz="1600" b="1" i="0" u="none" strike="sng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706457270"/>
                  </a:ext>
                </a:extLst>
              </a:tr>
              <a:tr h="417399">
                <a:tc vMerge="1">
                  <a:txBody>
                    <a:bodyPr/>
                    <a:lstStyle/>
                    <a:p>
                      <a:pPr algn="ctr" fontAlgn="b"/>
                      <a:endParaRPr lang="en-US" sz="1600" b="1" i="0" u="none" strike="noStrike" dirty="0">
                        <a:solidFill>
                          <a:srgbClr val="000000"/>
                        </a:solidFill>
                        <a:effectLst/>
                        <a:latin typeface="+mn-lt"/>
                      </a:endParaRP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b"/>
                      <a:r>
                        <a:rPr lang="en-US" sz="1600" u="none" strike="noStrike" dirty="0">
                          <a:effectLst/>
                        </a:rPr>
                        <a:t>2:00 pm – 2:45 pm</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dirty="0">
                          <a:effectLst/>
                        </a:rPr>
                        <a:t>Intermediate Editing</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dirty="0">
                          <a:effectLst/>
                        </a:rPr>
                        <a:t>Salon Durieux</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777301962"/>
                  </a:ext>
                </a:extLst>
              </a:tr>
              <a:tr h="417399">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600" u="none" strike="noStrike" dirty="0">
                          <a:effectLst/>
                        </a:rPr>
                        <a:t>4:00 pm – 4:45 pm</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dirty="0">
                          <a:effectLst/>
                        </a:rPr>
                        <a:t>Advanced Customization Patterns</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dirty="0">
                          <a:effectLst/>
                        </a:rPr>
                        <a:t>Salon Durieux</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621282337"/>
                  </a:ext>
                </a:extLst>
              </a:tr>
              <a:tr h="500403">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600" b="0" u="none" strike="noStrike" dirty="0">
                          <a:effectLst/>
                        </a:rPr>
                        <a:t>Wed, Nov 06</a:t>
                      </a:r>
                      <a:endParaRPr lang="en-US" sz="16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600" b="0" i="0" u="none" strike="noStrike" dirty="0">
                          <a:effectLst/>
                        </a:rPr>
                        <a:t>2:00 pm – 2:45 pm</a:t>
                      </a:r>
                      <a:endParaRPr lang="en-US" sz="16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600" b="0" i="0" u="none" strike="noStrike" dirty="0">
                          <a:effectLst/>
                        </a:rPr>
                        <a:t>Learning Customization and Extensibility</a:t>
                      </a:r>
                      <a:endParaRPr lang="en-US" sz="16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600" b="0" i="0" u="none" strike="noStrike" dirty="0">
                          <a:effectLst/>
                        </a:rPr>
                        <a:t>Salon Humboldt</a:t>
                      </a:r>
                      <a:endParaRPr lang="en-US" sz="16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2257750"/>
                  </a:ext>
                </a:extLst>
              </a:tr>
            </a:tbl>
          </a:graphicData>
        </a:graphic>
      </p:graphicFrame>
    </p:spTree>
    <p:extLst>
      <p:ext uri="{BB962C8B-B14F-4D97-AF65-F5344CB8AC3E}">
        <p14:creationId xmlns:p14="http://schemas.microsoft.com/office/powerpoint/2010/main" val="1143659122"/>
      </p:ext>
    </p:extLst>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ackground"/>
          <p:cNvGrpSpPr/>
          <p:nvPr/>
        </p:nvGrpSpPr>
        <p:grpSpPr>
          <a:xfrm>
            <a:off x="-75448" y="0"/>
            <a:ext cx="12284598" cy="6874121"/>
            <a:chOff x="-75448" y="0"/>
            <a:chExt cx="12284598" cy="6874121"/>
          </a:xfrm>
        </p:grpSpPr>
        <p:sp>
          <p:nvSpPr>
            <p:cNvPr id="48" name="Rectangle 47"/>
            <p:cNvSpPr/>
            <p:nvPr/>
          </p:nvSpPr>
          <p:spPr bwMode="auto">
            <a:xfrm>
              <a:off x="0" y="0"/>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51" name="shading (bottom right)">
              <a:extLst>
                <a:ext uri="{FF2B5EF4-FFF2-40B4-BE49-F238E27FC236}">
                  <a16:creationId xmlns:a16="http://schemas.microsoft.com/office/drawing/2014/main" id="{C0783C77-C7D8-1647-BFDB-8532B647668C}"/>
                </a:ext>
              </a:extLst>
            </p:cNvPr>
            <p:cNvSpPr/>
            <p:nvPr/>
          </p:nvSpPr>
          <p:spPr bwMode="auto">
            <a:xfrm>
              <a:off x="-75448" y="1752324"/>
              <a:ext cx="12284598" cy="5121797"/>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grpSp>
        <p:nvGrpSpPr>
          <p:cNvPr id="8" name="Phones (Group)">
            <a:extLst>
              <a:ext uri="{FF2B5EF4-FFF2-40B4-BE49-F238E27FC236}">
                <a16:creationId xmlns:a16="http://schemas.microsoft.com/office/drawing/2014/main" id="{79566F2D-A24A-D145-99C5-2BF18C678389}"/>
              </a:ext>
            </a:extLst>
          </p:cNvPr>
          <p:cNvGrpSpPr/>
          <p:nvPr/>
        </p:nvGrpSpPr>
        <p:grpSpPr>
          <a:xfrm>
            <a:off x="914400" y="1102836"/>
            <a:ext cx="10363200" cy="5299151"/>
            <a:chOff x="914400" y="1102836"/>
            <a:chExt cx="10363200" cy="5299151"/>
          </a:xfrm>
        </p:grpSpPr>
        <p:sp>
          <p:nvSpPr>
            <p:cNvPr id="10" name="Right Arrow 38">
              <a:extLst>
                <a:ext uri="{FF2B5EF4-FFF2-40B4-BE49-F238E27FC236}">
                  <a16:creationId xmlns:a16="http://schemas.microsoft.com/office/drawing/2014/main" id="{DA2B18AC-A817-BC4B-8B3C-402DB388C6C1}"/>
                </a:ext>
              </a:extLst>
            </p:cNvPr>
            <p:cNvSpPr/>
            <p:nvPr/>
          </p:nvSpPr>
          <p:spPr bwMode="auto">
            <a:xfrm>
              <a:off x="5748325" y="3368299"/>
              <a:ext cx="592556" cy="440168"/>
            </a:xfrm>
            <a:prstGeom prst="rightArrow">
              <a:avLst/>
            </a:prstGeom>
            <a:gradFill flip="none" rotWithShape="1">
              <a:gsLst>
                <a:gs pos="100000">
                  <a:schemeClr val="bg2">
                    <a:alpha val="70000"/>
                  </a:schemeClr>
                </a:gs>
                <a:gs pos="0">
                  <a:schemeClr val="bg2">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cxnSp>
          <p:nvCxnSpPr>
            <p:cNvPr id="12" name="Straight Connector 11">
              <a:extLst>
                <a:ext uri="{FF2B5EF4-FFF2-40B4-BE49-F238E27FC236}">
                  <a16:creationId xmlns:a16="http://schemas.microsoft.com/office/drawing/2014/main" id="{F7F7E134-2A71-954A-9FFD-318E02246448}"/>
                </a:ext>
              </a:extLst>
            </p:cNvPr>
            <p:cNvCxnSpPr/>
            <p:nvPr/>
          </p:nvCxnSpPr>
          <p:spPr bwMode="auto">
            <a:xfrm>
              <a:off x="6089630" y="1164356"/>
              <a:ext cx="0" cy="2130026"/>
            </a:xfrm>
            <a:prstGeom prst="line">
              <a:avLst/>
            </a:prstGeom>
            <a:noFill/>
            <a:ln w="19050" cap="flat" cmpd="sng" algn="ctr">
              <a:gradFill>
                <a:gsLst>
                  <a:gs pos="0">
                    <a:schemeClr val="bg2">
                      <a:lumMod val="40000"/>
                      <a:lumOff val="60000"/>
                      <a:alpha val="25000"/>
                    </a:schemeClr>
                  </a:gs>
                  <a:gs pos="55000">
                    <a:schemeClr val="bg2">
                      <a:lumMod val="40000"/>
                      <a:lumOff val="60000"/>
                      <a:alpha val="25000"/>
                    </a:schemeClr>
                  </a:gs>
                  <a:gs pos="100000">
                    <a:schemeClr val="bg2">
                      <a:lumMod val="40000"/>
                      <a:lumOff val="60000"/>
                      <a:alpha val="0"/>
                    </a:schemeClr>
                  </a:gs>
                </a:gsLst>
                <a:lin ang="16200000" scaled="0"/>
              </a:gradFill>
              <a:prstDash val="solid"/>
              <a:round/>
              <a:headEnd type="none" w="med" len="med"/>
              <a:tailEnd type="none" w="med" len="med"/>
            </a:ln>
            <a:effectLst/>
          </p:spPr>
        </p:cxnSp>
        <p:cxnSp>
          <p:nvCxnSpPr>
            <p:cNvPr id="14" name="Straight Connector 13">
              <a:extLst>
                <a:ext uri="{FF2B5EF4-FFF2-40B4-BE49-F238E27FC236}">
                  <a16:creationId xmlns:a16="http://schemas.microsoft.com/office/drawing/2014/main" id="{1AB799C4-FF1B-2C4F-91C2-41AAEEC8D5D3}"/>
                </a:ext>
              </a:extLst>
            </p:cNvPr>
            <p:cNvCxnSpPr>
              <a:cxnSpLocks/>
            </p:cNvCxnSpPr>
            <p:nvPr/>
          </p:nvCxnSpPr>
          <p:spPr bwMode="auto">
            <a:xfrm flipV="1">
              <a:off x="6089630" y="3868638"/>
              <a:ext cx="0" cy="2533349"/>
            </a:xfrm>
            <a:prstGeom prst="line">
              <a:avLst/>
            </a:prstGeom>
            <a:noFill/>
            <a:ln w="19050" cap="flat" cmpd="sng" algn="ctr">
              <a:gradFill>
                <a:gsLst>
                  <a:gs pos="0">
                    <a:schemeClr val="bg2">
                      <a:lumMod val="40000"/>
                      <a:lumOff val="60000"/>
                      <a:alpha val="25000"/>
                    </a:schemeClr>
                  </a:gs>
                  <a:gs pos="70000">
                    <a:schemeClr val="bg2">
                      <a:lumMod val="40000"/>
                      <a:lumOff val="60000"/>
                      <a:alpha val="45000"/>
                    </a:schemeClr>
                  </a:gs>
                  <a:gs pos="100000">
                    <a:schemeClr val="bg2">
                      <a:lumMod val="40000"/>
                      <a:lumOff val="60000"/>
                      <a:alpha val="0"/>
                    </a:schemeClr>
                  </a:gs>
                </a:gsLst>
                <a:lin ang="16200000" scaled="0"/>
              </a:gradFill>
              <a:prstDash val="solid"/>
              <a:round/>
              <a:headEnd type="none" w="med" len="med"/>
              <a:tailEnd type="none" w="med" len="med"/>
            </a:ln>
            <a:effectLst/>
          </p:spPr>
        </p:cxnSp>
        <p:sp>
          <p:nvSpPr>
            <p:cNvPr id="15" name="Right Arrow 38">
              <a:extLst>
                <a:ext uri="{FF2B5EF4-FFF2-40B4-BE49-F238E27FC236}">
                  <a16:creationId xmlns:a16="http://schemas.microsoft.com/office/drawing/2014/main" id="{13997CFF-AEDC-D640-A2D3-BE3AA50E9AE2}"/>
                </a:ext>
              </a:extLst>
            </p:cNvPr>
            <p:cNvSpPr/>
            <p:nvPr/>
          </p:nvSpPr>
          <p:spPr bwMode="auto">
            <a:xfrm>
              <a:off x="8576755" y="3868638"/>
              <a:ext cx="527652" cy="440168"/>
            </a:xfrm>
            <a:prstGeom prst="rightArrow">
              <a:avLst/>
            </a:prstGeom>
            <a:gradFill flip="none" rotWithShape="1">
              <a:gsLst>
                <a:gs pos="100000">
                  <a:schemeClr val="bg2">
                    <a:alpha val="69000"/>
                  </a:schemeClr>
                </a:gs>
                <a:gs pos="0">
                  <a:schemeClr val="bg2">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cxnSp>
          <p:nvCxnSpPr>
            <p:cNvPr id="16" name="Straight Connector 15">
              <a:extLst>
                <a:ext uri="{FF2B5EF4-FFF2-40B4-BE49-F238E27FC236}">
                  <a16:creationId xmlns:a16="http://schemas.microsoft.com/office/drawing/2014/main" id="{B01B99BE-E34E-1848-8A0B-013C9F233D74}"/>
                </a:ext>
              </a:extLst>
            </p:cNvPr>
            <p:cNvCxnSpPr/>
            <p:nvPr/>
          </p:nvCxnSpPr>
          <p:spPr bwMode="auto">
            <a:xfrm>
              <a:off x="8842937" y="1164356"/>
              <a:ext cx="0" cy="2658399"/>
            </a:xfrm>
            <a:prstGeom prst="line">
              <a:avLst/>
            </a:prstGeom>
            <a:noFill/>
            <a:ln w="19050" cap="flat" cmpd="sng" algn="ctr">
              <a:gradFill>
                <a:gsLst>
                  <a:gs pos="0">
                    <a:schemeClr val="bg2">
                      <a:lumMod val="40000"/>
                      <a:lumOff val="60000"/>
                      <a:alpha val="25000"/>
                    </a:schemeClr>
                  </a:gs>
                  <a:gs pos="55000">
                    <a:schemeClr val="bg2">
                      <a:lumMod val="40000"/>
                      <a:lumOff val="60000"/>
                      <a:alpha val="25000"/>
                    </a:schemeClr>
                  </a:gs>
                  <a:gs pos="100000">
                    <a:schemeClr val="bg2">
                      <a:lumMod val="40000"/>
                      <a:lumOff val="60000"/>
                      <a:alpha val="0"/>
                    </a:schemeClr>
                  </a:gs>
                </a:gsLst>
                <a:lin ang="16200000" scaled="0"/>
              </a:gradFill>
              <a:prstDash val="solid"/>
              <a:round/>
              <a:headEnd type="none" w="med" len="med"/>
              <a:tailEnd type="none" w="med" len="med"/>
            </a:ln>
            <a:effectLst/>
          </p:spPr>
        </p:cxnSp>
        <p:cxnSp>
          <p:nvCxnSpPr>
            <p:cNvPr id="17" name="Straight Connector 16">
              <a:extLst>
                <a:ext uri="{FF2B5EF4-FFF2-40B4-BE49-F238E27FC236}">
                  <a16:creationId xmlns:a16="http://schemas.microsoft.com/office/drawing/2014/main" id="{671BD325-4439-5A42-81D7-FC0FE2E3A35A}"/>
                </a:ext>
              </a:extLst>
            </p:cNvPr>
            <p:cNvCxnSpPr/>
            <p:nvPr/>
          </p:nvCxnSpPr>
          <p:spPr bwMode="auto">
            <a:xfrm flipV="1">
              <a:off x="8842937" y="4362045"/>
              <a:ext cx="0" cy="2039942"/>
            </a:xfrm>
            <a:prstGeom prst="line">
              <a:avLst/>
            </a:prstGeom>
            <a:noFill/>
            <a:ln w="19050" cap="flat" cmpd="sng" algn="ctr">
              <a:gradFill>
                <a:gsLst>
                  <a:gs pos="0">
                    <a:schemeClr val="bg2">
                      <a:lumMod val="40000"/>
                      <a:lumOff val="60000"/>
                      <a:alpha val="25000"/>
                    </a:schemeClr>
                  </a:gs>
                  <a:gs pos="70000">
                    <a:schemeClr val="bg2">
                      <a:lumMod val="40000"/>
                      <a:lumOff val="60000"/>
                      <a:alpha val="45000"/>
                    </a:schemeClr>
                  </a:gs>
                  <a:gs pos="100000">
                    <a:schemeClr val="bg2">
                      <a:lumMod val="40000"/>
                      <a:lumOff val="60000"/>
                      <a:alpha val="0"/>
                    </a:schemeClr>
                  </a:gs>
                </a:gsLst>
                <a:lin ang="16200000" scaled="0"/>
              </a:gradFill>
              <a:prstDash val="solid"/>
              <a:round/>
              <a:headEnd type="none" w="med" len="med"/>
              <a:tailEnd type="none" w="med" len="med"/>
            </a:ln>
            <a:effectLst/>
          </p:spPr>
        </p:cxnSp>
        <p:grpSp>
          <p:nvGrpSpPr>
            <p:cNvPr id="18" name="Group 17">
              <a:extLst>
                <a:ext uri="{FF2B5EF4-FFF2-40B4-BE49-F238E27FC236}">
                  <a16:creationId xmlns:a16="http://schemas.microsoft.com/office/drawing/2014/main" id="{83C59AC9-6049-3E4E-BF89-D32E93D695A0}"/>
                </a:ext>
              </a:extLst>
            </p:cNvPr>
            <p:cNvGrpSpPr/>
            <p:nvPr/>
          </p:nvGrpSpPr>
          <p:grpSpPr>
            <a:xfrm>
              <a:off x="914400" y="1867527"/>
              <a:ext cx="2114157" cy="4301453"/>
              <a:chOff x="695561" y="1867527"/>
              <a:chExt cx="2114157" cy="4301453"/>
            </a:xfrm>
          </p:grpSpPr>
          <p:pic>
            <p:nvPicPr>
              <p:cNvPr id="41" name="Picture 40">
                <a:extLst>
                  <a:ext uri="{FF2B5EF4-FFF2-40B4-BE49-F238E27FC236}">
                    <a16:creationId xmlns:a16="http://schemas.microsoft.com/office/drawing/2014/main" id="{7F7048AA-17AD-3442-80BD-5B0A311B78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561" y="1867527"/>
                <a:ext cx="2114157" cy="4301453"/>
              </a:xfrm>
              <a:prstGeom prst="rect">
                <a:avLst/>
              </a:prstGeom>
            </p:spPr>
          </p:pic>
          <p:pic>
            <p:nvPicPr>
              <p:cNvPr id="42" name="Picture 41">
                <a:extLst>
                  <a:ext uri="{FF2B5EF4-FFF2-40B4-BE49-F238E27FC236}">
                    <a16:creationId xmlns:a16="http://schemas.microsoft.com/office/drawing/2014/main" id="{D70B1600-F2A7-EE4A-9DC2-684410439A1F}"/>
                  </a:ext>
                </a:extLst>
              </p:cNvPr>
              <p:cNvPicPr>
                <a:picLocks noChangeAspect="1"/>
              </p:cNvPicPr>
              <p:nvPr/>
            </p:nvPicPr>
            <p:blipFill rotWithShape="1">
              <a:blip r:embed="rId4"/>
              <a:srcRect t="3636" r="315" b="730"/>
              <a:stretch/>
            </p:blipFill>
            <p:spPr>
              <a:xfrm>
                <a:off x="816123" y="2304760"/>
                <a:ext cx="1875488" cy="3333133"/>
              </a:xfrm>
              <a:prstGeom prst="rect">
                <a:avLst/>
              </a:prstGeom>
            </p:spPr>
          </p:pic>
        </p:grpSp>
        <p:grpSp>
          <p:nvGrpSpPr>
            <p:cNvPr id="21" name="Group 20">
              <a:extLst>
                <a:ext uri="{FF2B5EF4-FFF2-40B4-BE49-F238E27FC236}">
                  <a16:creationId xmlns:a16="http://schemas.microsoft.com/office/drawing/2014/main" id="{3C48A495-9A21-5A44-93D2-ECA91A5D5D6C}"/>
                </a:ext>
              </a:extLst>
            </p:cNvPr>
            <p:cNvGrpSpPr/>
            <p:nvPr/>
          </p:nvGrpSpPr>
          <p:grpSpPr>
            <a:xfrm>
              <a:off x="9163443" y="1861088"/>
              <a:ext cx="2114157" cy="4301453"/>
              <a:chOff x="9390456" y="1861088"/>
              <a:chExt cx="2114157" cy="4301453"/>
            </a:xfrm>
          </p:grpSpPr>
          <p:pic>
            <p:nvPicPr>
              <p:cNvPr id="39" name="Picture 38">
                <a:extLst>
                  <a:ext uri="{FF2B5EF4-FFF2-40B4-BE49-F238E27FC236}">
                    <a16:creationId xmlns:a16="http://schemas.microsoft.com/office/drawing/2014/main" id="{596212FC-B7D1-DF4E-8773-1C5311E6C0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0456" y="1861088"/>
                <a:ext cx="2114157" cy="4301453"/>
              </a:xfrm>
              <a:prstGeom prst="rect">
                <a:avLst/>
              </a:prstGeom>
            </p:spPr>
          </p:pic>
          <p:pic>
            <p:nvPicPr>
              <p:cNvPr id="40" name="Picture 39">
                <a:extLst>
                  <a:ext uri="{FF2B5EF4-FFF2-40B4-BE49-F238E27FC236}">
                    <a16:creationId xmlns:a16="http://schemas.microsoft.com/office/drawing/2014/main" id="{348FF7A8-304A-0A4C-93B0-E1C588A322FF}"/>
                  </a:ext>
                </a:extLst>
              </p:cNvPr>
              <p:cNvPicPr>
                <a:picLocks noChangeAspect="1"/>
              </p:cNvPicPr>
              <p:nvPr/>
            </p:nvPicPr>
            <p:blipFill rotWithShape="1">
              <a:blip r:embed="rId5"/>
              <a:srcRect t="3174"/>
              <a:stretch/>
            </p:blipFill>
            <p:spPr>
              <a:xfrm>
                <a:off x="9497915" y="2298409"/>
                <a:ext cx="1929370" cy="3329723"/>
              </a:xfrm>
              <a:prstGeom prst="rect">
                <a:avLst/>
              </a:prstGeom>
            </p:spPr>
          </p:pic>
        </p:grpSp>
        <p:grpSp>
          <p:nvGrpSpPr>
            <p:cNvPr id="23" name="Group 22">
              <a:extLst>
                <a:ext uri="{FF2B5EF4-FFF2-40B4-BE49-F238E27FC236}">
                  <a16:creationId xmlns:a16="http://schemas.microsoft.com/office/drawing/2014/main" id="{A41D0262-5458-284B-96B4-9CBC8A6AF306}"/>
                </a:ext>
              </a:extLst>
            </p:cNvPr>
            <p:cNvGrpSpPr/>
            <p:nvPr/>
          </p:nvGrpSpPr>
          <p:grpSpPr>
            <a:xfrm>
              <a:off x="3664081" y="1867527"/>
              <a:ext cx="2114157" cy="4301453"/>
              <a:chOff x="3593859" y="1867527"/>
              <a:chExt cx="2114157" cy="4301453"/>
            </a:xfrm>
          </p:grpSpPr>
          <p:pic>
            <p:nvPicPr>
              <p:cNvPr id="36" name="Picture 35">
                <a:extLst>
                  <a:ext uri="{FF2B5EF4-FFF2-40B4-BE49-F238E27FC236}">
                    <a16:creationId xmlns:a16="http://schemas.microsoft.com/office/drawing/2014/main" id="{4C432BDC-41FB-1444-8182-9F9B32F951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3859" y="1867527"/>
                <a:ext cx="2114157" cy="4301453"/>
              </a:xfrm>
              <a:prstGeom prst="rect">
                <a:avLst/>
              </a:prstGeom>
            </p:spPr>
          </p:pic>
          <p:pic>
            <p:nvPicPr>
              <p:cNvPr id="37" name="Picture 36">
                <a:extLst>
                  <a:ext uri="{FF2B5EF4-FFF2-40B4-BE49-F238E27FC236}">
                    <a16:creationId xmlns:a16="http://schemas.microsoft.com/office/drawing/2014/main" id="{8C4DC768-9513-4144-B87A-7293ABC06C45}"/>
                  </a:ext>
                </a:extLst>
              </p:cNvPr>
              <p:cNvPicPr>
                <a:picLocks noChangeAspect="1"/>
              </p:cNvPicPr>
              <p:nvPr/>
            </p:nvPicPr>
            <p:blipFill rotWithShape="1">
              <a:blip r:embed="rId6"/>
              <a:srcRect l="-1" t="3635" r="364" b="2192"/>
              <a:stretch/>
            </p:blipFill>
            <p:spPr>
              <a:xfrm>
                <a:off x="3708059" y="2304759"/>
                <a:ext cx="1881926" cy="3163827"/>
              </a:xfrm>
              <a:prstGeom prst="rect">
                <a:avLst/>
              </a:prstGeom>
            </p:spPr>
          </p:pic>
          <p:pic>
            <p:nvPicPr>
              <p:cNvPr id="38" name="Picture 37">
                <a:extLst>
                  <a:ext uri="{FF2B5EF4-FFF2-40B4-BE49-F238E27FC236}">
                    <a16:creationId xmlns:a16="http://schemas.microsoft.com/office/drawing/2014/main" id="{D7370480-E1A6-DE47-AAE5-C3C0D64450B0}"/>
                  </a:ext>
                </a:extLst>
              </p:cNvPr>
              <p:cNvPicPr>
                <a:picLocks noChangeAspect="1"/>
              </p:cNvPicPr>
              <p:nvPr/>
            </p:nvPicPr>
            <p:blipFill rotWithShape="1">
              <a:blip r:embed="rId6"/>
              <a:srcRect t="93938" b="-4340"/>
              <a:stretch/>
            </p:blipFill>
            <p:spPr>
              <a:xfrm>
                <a:off x="3705023" y="5296418"/>
                <a:ext cx="1884962" cy="348732"/>
              </a:xfrm>
              <a:prstGeom prst="rect">
                <a:avLst/>
              </a:prstGeom>
              <a:solidFill>
                <a:srgbClr val="2F2F2F"/>
              </a:solidFill>
            </p:spPr>
          </p:pic>
        </p:grpSp>
        <p:grpSp>
          <p:nvGrpSpPr>
            <p:cNvPr id="24" name="Group 23">
              <a:extLst>
                <a:ext uri="{FF2B5EF4-FFF2-40B4-BE49-F238E27FC236}">
                  <a16:creationId xmlns:a16="http://schemas.microsoft.com/office/drawing/2014/main" id="{20ACD500-B5FF-5343-A5DE-0C5D7A65351B}"/>
                </a:ext>
              </a:extLst>
            </p:cNvPr>
            <p:cNvGrpSpPr/>
            <p:nvPr/>
          </p:nvGrpSpPr>
          <p:grpSpPr>
            <a:xfrm>
              <a:off x="6413762" y="1861088"/>
              <a:ext cx="2114157" cy="4301453"/>
              <a:chOff x="6492157" y="1861088"/>
              <a:chExt cx="2114157" cy="4301453"/>
            </a:xfrm>
          </p:grpSpPr>
          <p:pic>
            <p:nvPicPr>
              <p:cNvPr id="32" name="Picture 31">
                <a:extLst>
                  <a:ext uri="{FF2B5EF4-FFF2-40B4-BE49-F238E27FC236}">
                    <a16:creationId xmlns:a16="http://schemas.microsoft.com/office/drawing/2014/main" id="{3448641F-600A-0C47-B24A-60A58E4D5A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2157" y="1861088"/>
                <a:ext cx="2114157" cy="4301453"/>
              </a:xfrm>
              <a:prstGeom prst="rect">
                <a:avLst/>
              </a:prstGeom>
            </p:spPr>
          </p:pic>
          <p:grpSp>
            <p:nvGrpSpPr>
              <p:cNvPr id="33" name="Group 32">
                <a:extLst>
                  <a:ext uri="{FF2B5EF4-FFF2-40B4-BE49-F238E27FC236}">
                    <a16:creationId xmlns:a16="http://schemas.microsoft.com/office/drawing/2014/main" id="{07C4F051-4CD5-E545-A783-0AFD660A577B}"/>
                  </a:ext>
                </a:extLst>
              </p:cNvPr>
              <p:cNvGrpSpPr/>
              <p:nvPr/>
            </p:nvGrpSpPr>
            <p:grpSpPr>
              <a:xfrm>
                <a:off x="6607172" y="2298409"/>
                <a:ext cx="1885382" cy="3329723"/>
                <a:chOff x="6607172" y="2305666"/>
                <a:chExt cx="1885382" cy="3329723"/>
              </a:xfrm>
            </p:grpSpPr>
            <p:pic>
              <p:nvPicPr>
                <p:cNvPr id="34" name="Picture 33">
                  <a:extLst>
                    <a:ext uri="{FF2B5EF4-FFF2-40B4-BE49-F238E27FC236}">
                      <a16:creationId xmlns:a16="http://schemas.microsoft.com/office/drawing/2014/main" id="{FCB57114-21E1-4146-ACB4-8F084ED2695F}"/>
                    </a:ext>
                  </a:extLst>
                </p:cNvPr>
                <p:cNvPicPr>
                  <a:picLocks noChangeAspect="1"/>
                </p:cNvPicPr>
                <p:nvPr/>
              </p:nvPicPr>
              <p:blipFill rotWithShape="1">
                <a:blip r:embed="rId7"/>
                <a:srcRect t="22790"/>
                <a:stretch/>
              </p:blipFill>
              <p:spPr>
                <a:xfrm>
                  <a:off x="6607172" y="3079751"/>
                  <a:ext cx="1885382" cy="2555638"/>
                </a:xfrm>
                <a:prstGeom prst="rect">
                  <a:avLst/>
                </a:prstGeom>
              </p:spPr>
            </p:pic>
            <p:pic>
              <p:nvPicPr>
                <p:cNvPr id="35" name="Picture 34">
                  <a:extLst>
                    <a:ext uri="{FF2B5EF4-FFF2-40B4-BE49-F238E27FC236}">
                      <a16:creationId xmlns:a16="http://schemas.microsoft.com/office/drawing/2014/main" id="{C76938D7-AF1B-6F4A-9252-14B952D7D3FC}"/>
                    </a:ext>
                  </a:extLst>
                </p:cNvPr>
                <p:cNvPicPr>
                  <a:picLocks noChangeAspect="1"/>
                </p:cNvPicPr>
                <p:nvPr/>
              </p:nvPicPr>
              <p:blipFill rotWithShape="1">
                <a:blip r:embed="rId7"/>
                <a:srcRect t="3990" b="72125"/>
                <a:stretch/>
              </p:blipFill>
              <p:spPr>
                <a:xfrm>
                  <a:off x="6607172" y="2305666"/>
                  <a:ext cx="1885382" cy="790574"/>
                </a:xfrm>
                <a:prstGeom prst="rect">
                  <a:avLst/>
                </a:prstGeom>
              </p:spPr>
            </p:pic>
          </p:grpSp>
        </p:grpSp>
        <p:grpSp>
          <p:nvGrpSpPr>
            <p:cNvPr id="25" name="Group 24">
              <a:extLst>
                <a:ext uri="{FF2B5EF4-FFF2-40B4-BE49-F238E27FC236}">
                  <a16:creationId xmlns:a16="http://schemas.microsoft.com/office/drawing/2014/main" id="{FB63948C-0CA6-BF47-9890-F5580ADA5488}"/>
                </a:ext>
              </a:extLst>
            </p:cNvPr>
            <p:cNvGrpSpPr/>
            <p:nvPr/>
          </p:nvGrpSpPr>
          <p:grpSpPr>
            <a:xfrm>
              <a:off x="8269766" y="3795685"/>
              <a:ext cx="222769" cy="1809171"/>
              <a:chOff x="8333459" y="3810199"/>
              <a:chExt cx="269551" cy="1809171"/>
            </a:xfrm>
          </p:grpSpPr>
          <p:sp>
            <p:nvSpPr>
              <p:cNvPr id="29" name="Right Arrow 32">
                <a:extLst>
                  <a:ext uri="{FF2B5EF4-FFF2-40B4-BE49-F238E27FC236}">
                    <a16:creationId xmlns:a16="http://schemas.microsoft.com/office/drawing/2014/main" id="{97D09ECB-6EED-6140-A595-25284BE837E9}"/>
                  </a:ext>
                </a:extLst>
              </p:cNvPr>
              <p:cNvSpPr/>
              <p:nvPr/>
            </p:nvSpPr>
            <p:spPr bwMode="auto">
              <a:xfrm rot="5400000">
                <a:off x="8240228" y="5256587"/>
                <a:ext cx="462892" cy="262673"/>
              </a:xfrm>
              <a:prstGeom prst="rightArrow">
                <a:avLst/>
              </a:prstGeom>
              <a:gradFill flip="none" rotWithShape="1">
                <a:gsLst>
                  <a:gs pos="100000">
                    <a:schemeClr val="accent5"/>
                  </a:gs>
                  <a:gs pos="0">
                    <a:schemeClr val="accent5">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0" name="Right Arrow 31">
                <a:extLst>
                  <a:ext uri="{FF2B5EF4-FFF2-40B4-BE49-F238E27FC236}">
                    <a16:creationId xmlns:a16="http://schemas.microsoft.com/office/drawing/2014/main" id="{BE4D3E93-4F89-FE48-9319-4ABFAE759E38}"/>
                  </a:ext>
                </a:extLst>
              </p:cNvPr>
              <p:cNvSpPr/>
              <p:nvPr/>
            </p:nvSpPr>
            <p:spPr bwMode="auto">
              <a:xfrm rot="5400000">
                <a:off x="7914560" y="4230709"/>
                <a:ext cx="1103693" cy="262673"/>
              </a:xfrm>
              <a:prstGeom prst="rightArrow">
                <a:avLst/>
              </a:prstGeom>
              <a:gradFill flip="none" rotWithShape="1">
                <a:gsLst>
                  <a:gs pos="100000">
                    <a:schemeClr val="accent5"/>
                  </a:gs>
                  <a:gs pos="0">
                    <a:schemeClr val="accent5">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1" name="Right Arrow 30">
                <a:extLst>
                  <a:ext uri="{FF2B5EF4-FFF2-40B4-BE49-F238E27FC236}">
                    <a16:creationId xmlns:a16="http://schemas.microsoft.com/office/drawing/2014/main" id="{E41B2547-AADD-C64B-91DC-2D99E3685287}"/>
                  </a:ext>
                </a:extLst>
              </p:cNvPr>
              <p:cNvSpPr/>
              <p:nvPr/>
            </p:nvSpPr>
            <p:spPr bwMode="auto">
              <a:xfrm rot="5400000">
                <a:off x="8227571" y="4878528"/>
                <a:ext cx="474449" cy="262673"/>
              </a:xfrm>
              <a:prstGeom prst="rightArrow">
                <a:avLst/>
              </a:prstGeom>
              <a:gradFill flip="none" rotWithShape="1">
                <a:gsLst>
                  <a:gs pos="100000">
                    <a:schemeClr val="accent5"/>
                  </a:gs>
                  <a:gs pos="0">
                    <a:schemeClr val="accent5">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cxnSp>
          <p:nvCxnSpPr>
            <p:cNvPr id="26" name="Straight Connector 25">
              <a:extLst>
                <a:ext uri="{FF2B5EF4-FFF2-40B4-BE49-F238E27FC236}">
                  <a16:creationId xmlns:a16="http://schemas.microsoft.com/office/drawing/2014/main" id="{D59FBDB2-7DAB-3B42-B7F2-B40CA5BA4552}"/>
                </a:ext>
              </a:extLst>
            </p:cNvPr>
            <p:cNvCxnSpPr/>
            <p:nvPr/>
          </p:nvCxnSpPr>
          <p:spPr bwMode="auto">
            <a:xfrm flipH="1">
              <a:off x="3302220" y="1102836"/>
              <a:ext cx="27731" cy="2719919"/>
            </a:xfrm>
            <a:prstGeom prst="line">
              <a:avLst/>
            </a:prstGeom>
            <a:noFill/>
            <a:ln w="19050" cap="flat" cmpd="sng" algn="ctr">
              <a:gradFill>
                <a:gsLst>
                  <a:gs pos="0">
                    <a:schemeClr val="bg2">
                      <a:lumMod val="40000"/>
                      <a:lumOff val="60000"/>
                      <a:alpha val="25000"/>
                    </a:schemeClr>
                  </a:gs>
                  <a:gs pos="70000">
                    <a:schemeClr val="bg2">
                      <a:lumMod val="40000"/>
                      <a:lumOff val="60000"/>
                      <a:alpha val="45000"/>
                    </a:schemeClr>
                  </a:gs>
                  <a:gs pos="100000">
                    <a:schemeClr val="bg2">
                      <a:lumMod val="40000"/>
                      <a:lumOff val="60000"/>
                      <a:alpha val="0"/>
                    </a:schemeClr>
                  </a:gs>
                </a:gsLst>
                <a:lin ang="16200000" scaled="0"/>
              </a:gradFill>
              <a:prstDash val="solid"/>
              <a:round/>
              <a:headEnd type="none" w="med" len="med"/>
              <a:tailEnd type="none" w="med" len="med"/>
            </a:ln>
            <a:effectLst/>
          </p:spPr>
        </p:cxnSp>
        <p:cxnSp>
          <p:nvCxnSpPr>
            <p:cNvPr id="27" name="Straight Connector 26">
              <a:extLst>
                <a:ext uri="{FF2B5EF4-FFF2-40B4-BE49-F238E27FC236}">
                  <a16:creationId xmlns:a16="http://schemas.microsoft.com/office/drawing/2014/main" id="{62CBA1B2-A670-A143-837B-05E08B7C9A2F}"/>
                </a:ext>
              </a:extLst>
            </p:cNvPr>
            <p:cNvCxnSpPr/>
            <p:nvPr/>
          </p:nvCxnSpPr>
          <p:spPr bwMode="auto">
            <a:xfrm flipV="1">
              <a:off x="3302220" y="4362045"/>
              <a:ext cx="0" cy="2039942"/>
            </a:xfrm>
            <a:prstGeom prst="line">
              <a:avLst/>
            </a:prstGeom>
            <a:noFill/>
            <a:ln w="19050" cap="flat" cmpd="sng" algn="ctr">
              <a:gradFill>
                <a:gsLst>
                  <a:gs pos="0">
                    <a:schemeClr val="bg2">
                      <a:lumMod val="40000"/>
                      <a:lumOff val="60000"/>
                      <a:alpha val="25000"/>
                    </a:schemeClr>
                  </a:gs>
                  <a:gs pos="70000">
                    <a:schemeClr val="bg2">
                      <a:lumMod val="40000"/>
                      <a:lumOff val="60000"/>
                      <a:alpha val="45000"/>
                    </a:schemeClr>
                  </a:gs>
                  <a:gs pos="100000">
                    <a:schemeClr val="bg2">
                      <a:lumMod val="40000"/>
                      <a:lumOff val="60000"/>
                      <a:alpha val="0"/>
                    </a:schemeClr>
                  </a:gs>
                </a:gsLst>
                <a:lin ang="16200000" scaled="0"/>
              </a:gradFill>
              <a:prstDash val="solid"/>
              <a:round/>
              <a:headEnd type="none" w="med" len="med"/>
              <a:tailEnd type="none" w="med" len="med"/>
            </a:ln>
            <a:effectLst/>
          </p:spPr>
        </p:cxnSp>
        <p:sp>
          <p:nvSpPr>
            <p:cNvPr id="28" name="Right Arrow 38">
              <a:extLst>
                <a:ext uri="{FF2B5EF4-FFF2-40B4-BE49-F238E27FC236}">
                  <a16:creationId xmlns:a16="http://schemas.microsoft.com/office/drawing/2014/main" id="{43D5364E-6DA5-C74D-91C2-92AB60DC2154}"/>
                </a:ext>
              </a:extLst>
            </p:cNvPr>
            <p:cNvSpPr/>
            <p:nvPr/>
          </p:nvSpPr>
          <p:spPr bwMode="auto">
            <a:xfrm>
              <a:off x="3017908" y="3868638"/>
              <a:ext cx="528065" cy="440168"/>
            </a:xfrm>
            <a:prstGeom prst="rightArrow">
              <a:avLst/>
            </a:prstGeom>
            <a:gradFill flip="none" rotWithShape="1">
              <a:gsLst>
                <a:gs pos="100000">
                  <a:schemeClr val="bg2">
                    <a:alpha val="70000"/>
                  </a:schemeClr>
                </a:gs>
                <a:gs pos="0">
                  <a:schemeClr val="bg2">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47" name="Subtitle 4">
            <a:extLst>
              <a:ext uri="{FF2B5EF4-FFF2-40B4-BE49-F238E27FC236}">
                <a16:creationId xmlns:a16="http://schemas.microsoft.com/office/drawing/2014/main" id="{E2E142E2-0724-1D42-9FA8-CD4E280B3A09}"/>
              </a:ext>
            </a:extLst>
          </p:cNvPr>
          <p:cNvSpPr/>
          <p:nvPr/>
        </p:nvSpPr>
        <p:spPr>
          <a:xfrm>
            <a:off x="9157956" y="1174450"/>
            <a:ext cx="2119644" cy="537934"/>
          </a:xfrm>
          <a:prstGeom prst="rect">
            <a:avLst/>
          </a:prstGeom>
        </p:spPr>
        <p:txBody>
          <a:bodyPr wrap="square">
            <a:spAutoFit/>
          </a:bodyPr>
          <a:lstStyle/>
          <a:p>
            <a:pPr algn="ctr" eaLnBrk="0" hangingPunct="0">
              <a:lnSpc>
                <a:spcPts val="1800"/>
              </a:lnSpc>
            </a:pPr>
            <a:r>
              <a:rPr lang="en-US" sz="1400" dirty="0">
                <a:solidFill>
                  <a:schemeClr val="bg2">
                    <a:lumMod val="20000"/>
                    <a:lumOff val="80000"/>
                  </a:schemeClr>
                </a:solidFill>
              </a:rPr>
              <a:t>Complete answers</a:t>
            </a:r>
          </a:p>
          <a:p>
            <a:pPr algn="ctr" eaLnBrk="0" hangingPunct="0">
              <a:lnSpc>
                <a:spcPts val="1800"/>
              </a:lnSpc>
            </a:pPr>
            <a:r>
              <a:rPr lang="en-US" sz="1400" dirty="0">
                <a:solidFill>
                  <a:schemeClr val="bg2">
                    <a:lumMod val="20000"/>
                    <a:lumOff val="80000"/>
                  </a:schemeClr>
                </a:solidFill>
              </a:rPr>
              <a:t> and select “Submit”</a:t>
            </a:r>
          </a:p>
        </p:txBody>
      </p:sp>
      <p:sp>
        <p:nvSpPr>
          <p:cNvPr id="46" name="Subtitle 3">
            <a:extLst>
              <a:ext uri="{FF2B5EF4-FFF2-40B4-BE49-F238E27FC236}">
                <a16:creationId xmlns:a16="http://schemas.microsoft.com/office/drawing/2014/main" id="{48CFDF8A-F962-5240-A8C1-998E8A371356}"/>
              </a:ext>
            </a:extLst>
          </p:cNvPr>
          <p:cNvSpPr/>
          <p:nvPr/>
        </p:nvSpPr>
        <p:spPr>
          <a:xfrm>
            <a:off x="6356101" y="1174450"/>
            <a:ext cx="2229478" cy="537934"/>
          </a:xfrm>
          <a:prstGeom prst="rect">
            <a:avLst/>
          </a:prstGeom>
        </p:spPr>
        <p:txBody>
          <a:bodyPr wrap="square">
            <a:spAutoFit/>
          </a:bodyPr>
          <a:lstStyle/>
          <a:p>
            <a:pPr algn="ctr" eaLnBrk="0" hangingPunct="0">
              <a:lnSpc>
                <a:spcPts val="1800"/>
              </a:lnSpc>
            </a:pPr>
            <a:r>
              <a:rPr lang="en-US" sz="1400" dirty="0">
                <a:solidFill>
                  <a:schemeClr val="bg2">
                    <a:lumMod val="20000"/>
                    <a:lumOff val="80000"/>
                  </a:schemeClr>
                </a:solidFill>
              </a:rPr>
              <a:t>Scroll down to find the feedback section</a:t>
            </a:r>
          </a:p>
        </p:txBody>
      </p:sp>
      <p:sp>
        <p:nvSpPr>
          <p:cNvPr id="45" name="Subtitle 2">
            <a:extLst>
              <a:ext uri="{FF2B5EF4-FFF2-40B4-BE49-F238E27FC236}">
                <a16:creationId xmlns:a16="http://schemas.microsoft.com/office/drawing/2014/main" id="{035B80E9-92E2-8E40-8EAB-2EF48B566F49}"/>
              </a:ext>
            </a:extLst>
          </p:cNvPr>
          <p:cNvSpPr/>
          <p:nvPr/>
        </p:nvSpPr>
        <p:spPr>
          <a:xfrm>
            <a:off x="3354781" y="1174450"/>
            <a:ext cx="2728476" cy="537934"/>
          </a:xfrm>
          <a:prstGeom prst="rect">
            <a:avLst/>
          </a:prstGeom>
        </p:spPr>
        <p:txBody>
          <a:bodyPr wrap="square">
            <a:spAutoFit/>
          </a:bodyPr>
          <a:lstStyle/>
          <a:p>
            <a:pPr algn="ctr" eaLnBrk="0" hangingPunct="0">
              <a:lnSpc>
                <a:spcPts val="1800"/>
              </a:lnSpc>
            </a:pPr>
            <a:r>
              <a:rPr lang="en-US" sz="1400" dirty="0">
                <a:solidFill>
                  <a:schemeClr val="bg2">
                    <a:lumMod val="20000"/>
                    <a:lumOff val="80000"/>
                  </a:schemeClr>
                </a:solidFill>
              </a:rPr>
              <a:t>Select the session </a:t>
            </a:r>
            <a:br>
              <a:rPr lang="en-US" sz="1400" dirty="0">
                <a:solidFill>
                  <a:schemeClr val="bg2">
                    <a:lumMod val="20000"/>
                    <a:lumOff val="80000"/>
                  </a:schemeClr>
                </a:solidFill>
              </a:rPr>
            </a:br>
            <a:r>
              <a:rPr lang="en-US" sz="1400" dirty="0">
                <a:solidFill>
                  <a:schemeClr val="bg2">
                    <a:lumMod val="20000"/>
                    <a:lumOff val="80000"/>
                  </a:schemeClr>
                </a:solidFill>
              </a:rPr>
              <a:t>you attended</a:t>
            </a:r>
          </a:p>
        </p:txBody>
      </p:sp>
      <p:sp>
        <p:nvSpPr>
          <p:cNvPr id="44" name="Subtitle 1">
            <a:extLst>
              <a:ext uri="{FF2B5EF4-FFF2-40B4-BE49-F238E27FC236}">
                <a16:creationId xmlns:a16="http://schemas.microsoft.com/office/drawing/2014/main" id="{C447AE66-B55C-784D-A71E-284ADF839B58}"/>
              </a:ext>
            </a:extLst>
          </p:cNvPr>
          <p:cNvSpPr/>
          <p:nvPr/>
        </p:nvSpPr>
        <p:spPr>
          <a:xfrm>
            <a:off x="784752" y="1174450"/>
            <a:ext cx="2367468" cy="537135"/>
          </a:xfrm>
          <a:prstGeom prst="rect">
            <a:avLst/>
          </a:prstGeom>
        </p:spPr>
        <p:txBody>
          <a:bodyPr wrap="square">
            <a:spAutoFit/>
          </a:bodyPr>
          <a:lstStyle/>
          <a:p>
            <a:pPr algn="ctr" eaLnBrk="0" hangingPunct="0">
              <a:lnSpc>
                <a:spcPts val="1800"/>
              </a:lnSpc>
            </a:pPr>
            <a:r>
              <a:rPr lang="en-US" sz="1400" dirty="0">
                <a:solidFill>
                  <a:schemeClr val="bg2">
                    <a:lumMod val="20000"/>
                    <a:lumOff val="80000"/>
                  </a:schemeClr>
                </a:solidFill>
              </a:rPr>
              <a:t>Download the Esri Events app and find your event</a:t>
            </a:r>
          </a:p>
        </p:txBody>
      </p:sp>
      <p:sp>
        <p:nvSpPr>
          <p:cNvPr id="43" name="Title ">
            <a:extLst>
              <a:ext uri="{FF2B5EF4-FFF2-40B4-BE49-F238E27FC236}">
                <a16:creationId xmlns:a16="http://schemas.microsoft.com/office/drawing/2014/main" id="{2EEA1DE7-2126-554A-B142-27798306074E}"/>
              </a:ext>
            </a:extLst>
          </p:cNvPr>
          <p:cNvSpPr txBox="1">
            <a:spLocks/>
          </p:cNvSpPr>
          <p:nvPr/>
        </p:nvSpPr>
        <p:spPr>
          <a:xfrm>
            <a:off x="685800" y="448068"/>
            <a:ext cx="10826496" cy="430887"/>
          </a:xfrm>
          <a:prstGeom prst="rect">
            <a:avLst/>
          </a:prstGeom>
        </p:spPr>
        <p:txBody>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pPr algn="ctr">
              <a:spcBef>
                <a:spcPts val="0"/>
              </a:spcBef>
            </a:pPr>
            <a:r>
              <a:rPr lang="en-US" sz="2800" b="0" dirty="0">
                <a:solidFill>
                  <a:prstClr val="white"/>
                </a:solidFill>
              </a:rPr>
              <a:t>Please Take Our Survey on the App</a:t>
            </a:r>
            <a:endParaRPr lang="en-US" sz="2800" b="0" dirty="0"/>
          </a:p>
        </p:txBody>
      </p:sp>
    </p:spTree>
    <p:extLst>
      <p:ext uri="{BB962C8B-B14F-4D97-AF65-F5344CB8AC3E}">
        <p14:creationId xmlns:p14="http://schemas.microsoft.com/office/powerpoint/2010/main" val="3063570351"/>
      </p:ext>
    </p:extLst>
  </p:cSld>
  <p:clrMapOvr>
    <a:masterClrMapping/>
  </p:clrMapOvr>
  <p:transition spd="med">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CD77207-67ED-704D-9994-33F5B880A57E}"/>
              </a:ext>
            </a:extLst>
          </p:cNvPr>
          <p:cNvGrpSpPr/>
          <p:nvPr/>
        </p:nvGrpSpPr>
        <p:grpSpPr>
          <a:xfrm>
            <a:off x="-43251" y="-16008"/>
            <a:ext cx="12252401" cy="6874511"/>
            <a:chOff x="-43251" y="-16008"/>
            <a:chExt cx="12252401" cy="6874511"/>
          </a:xfrm>
        </p:grpSpPr>
        <p:sp>
          <p:nvSpPr>
            <p:cNvPr id="8" name="Rectangle 7"/>
            <p:cNvSpPr/>
            <p:nvPr/>
          </p:nvSpPr>
          <p:spPr bwMode="auto">
            <a:xfrm>
              <a:off x="0" y="-16008"/>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4" name="keyart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3" y="-7029"/>
              <a:ext cx="12190135" cy="6856951"/>
            </a:xfrm>
            <a:prstGeom prst="rect">
              <a:avLst/>
            </a:prstGeom>
          </p:spPr>
        </p:pic>
        <p:sp>
          <p:nvSpPr>
            <p:cNvPr id="10" name="shading (lower right)">
              <a:extLst>
                <a:ext uri="{FF2B5EF4-FFF2-40B4-BE49-F238E27FC236}">
                  <a16:creationId xmlns:a16="http://schemas.microsoft.com/office/drawing/2014/main" id="{E6D1F064-8DA1-4540-AC8E-DDA813288DAD}"/>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1" name="shading (upper left)">
              <a:extLst>
                <a:ext uri="{FF2B5EF4-FFF2-40B4-BE49-F238E27FC236}">
                  <a16:creationId xmlns:a16="http://schemas.microsoft.com/office/drawing/2014/main" id="{C0783C77-C7D8-1647-BFDB-8532B647668C}"/>
                </a:ext>
              </a:extLst>
            </p:cNvPr>
            <p:cNvSpPr/>
            <p:nvPr/>
          </p:nvSpPr>
          <p:spPr bwMode="auto">
            <a:xfrm rot="10800000">
              <a:off x="-23964" y="-11575"/>
              <a:ext cx="12189315" cy="6870078"/>
            </a:xfrm>
            <a:prstGeom prst="rect">
              <a:avLst/>
            </a:prstGeom>
            <a:gradFill flip="none" rotWithShape="1">
              <a:gsLst>
                <a:gs pos="31000">
                  <a:srgbClr val="0D134A">
                    <a:alpha val="9000"/>
                  </a:srgbClr>
                </a:gs>
                <a:gs pos="52000">
                  <a:srgbClr val="0D134A">
                    <a:alpha val="0"/>
                  </a:srgbClr>
                </a:gs>
                <a:gs pos="14000">
                  <a:srgbClr val="0D134A">
                    <a:alpha val="39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pic>
        <p:nvPicPr>
          <p:cNvPr id="9" name="Esri Logo (white)">
            <a:extLst>
              <a:ext uri="{FF2B5EF4-FFF2-40B4-BE49-F238E27FC236}">
                <a16:creationId xmlns:a16="http://schemas.microsoft.com/office/drawing/2014/main" id="{C3F3808C-4AB0-324A-9750-25578D0538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9007" y="2489994"/>
            <a:ext cx="6073985" cy="1878011"/>
          </a:xfrm>
          <a:prstGeom prst="rect">
            <a:avLst/>
          </a:prstGeom>
        </p:spPr>
      </p:pic>
    </p:spTree>
    <p:extLst>
      <p:ext uri="{BB962C8B-B14F-4D97-AF65-F5344CB8AC3E}">
        <p14:creationId xmlns:p14="http://schemas.microsoft.com/office/powerpoint/2010/main" val="2484371617"/>
      </p:ext>
    </p:extLst>
  </p:cSld>
  <p:clrMapOvr>
    <a:masterClrMapping/>
  </p:clrMapOvr>
  <p:transition spd="med">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CIM Persistence</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a:t>Revisit </a:t>
            </a:r>
            <a:r>
              <a:rPr lang="en-US" sz="2200" dirty="0" err="1"/>
              <a:t>CIMObject</a:t>
            </a:r>
            <a:r>
              <a:rPr lang="en-US" sz="2200" dirty="0"/>
              <a:t> and Serialization/Deserialization to/from Xml, JSON</a:t>
            </a:r>
          </a:p>
          <a:p>
            <a:pPr lvl="1"/>
            <a:r>
              <a:rPr lang="en-US" sz="2000" dirty="0"/>
              <a:t>Already leveraged xml serialization in our debugging</a:t>
            </a:r>
          </a:p>
          <a:p>
            <a:pPr lvl="2"/>
            <a:r>
              <a:rPr lang="en-US" sz="1800" dirty="0" err="1"/>
              <a:t>CIMViewer</a:t>
            </a:r>
            <a:r>
              <a:rPr lang="en-US" sz="1800" dirty="0"/>
              <a:t> and/or Visual Studio Xml Viewer</a:t>
            </a:r>
          </a:p>
          <a:p>
            <a:pPr lvl="1"/>
            <a:r>
              <a:rPr lang="en-US" sz="2000" dirty="0"/>
              <a:t>Examine leveraging deserialization to complete persistence pattern:</a:t>
            </a:r>
          </a:p>
          <a:p>
            <a:pPr lvl="2"/>
            <a:r>
              <a:rPr lang="en-US" sz="1800" dirty="0"/>
              <a:t>Cautionary notes regarding </a:t>
            </a:r>
            <a:r>
              <a:rPr lang="en-US" sz="1600" dirty="0"/>
              <a:t>URIs</a:t>
            </a:r>
          </a:p>
          <a:p>
            <a:pPr lvl="1"/>
            <a:endParaRPr lang="en-US" sz="1600" dirty="0"/>
          </a:p>
          <a:p>
            <a:pPr lvl="1"/>
            <a:endParaRPr lang="en-US" sz="1600" dirty="0"/>
          </a:p>
          <a:p>
            <a:pPr lvl="1"/>
            <a:endParaRPr lang="en-US" sz="1600" dirty="0"/>
          </a:p>
          <a:p>
            <a:pPr marL="283464" lvl="1" indent="0">
              <a:buNone/>
            </a:pPr>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055382611"/>
      </p:ext>
    </p:extLst>
  </p:cSld>
  <p:clrMapOvr>
    <a:masterClrMapping/>
  </p:clrMapOvr>
  <p:transition spd="med">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a:t>
            </a:r>
            <a:r>
              <a:rPr lang="en-US" dirty="0" err="1"/>
              <a:t>CIMObject</a:t>
            </a:r>
            <a:r>
              <a:rPr lang="en-US" dirty="0"/>
              <a:t> </a:t>
            </a:r>
            <a:r>
              <a:rPr lang="en-US" dirty="0" err="1"/>
              <a:t>ToXml</a:t>
            </a:r>
            <a:r>
              <a:rPr lang="en-US" dirty="0"/>
              <a:t>, </a:t>
            </a:r>
            <a:r>
              <a:rPr lang="en-US" dirty="0" err="1"/>
              <a:t>FromXML</a:t>
            </a:r>
            <a:r>
              <a:rPr lang="en-US" dirty="0"/>
              <a:t>(), </a:t>
            </a:r>
            <a:r>
              <a:rPr lang="en-US" dirty="0" err="1"/>
              <a:t>ReadXml</a:t>
            </a:r>
            <a:r>
              <a:rPr lang="en-US" dirty="0"/>
              <a:t>()</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a:t>Xml</a:t>
            </a:r>
          </a:p>
          <a:p>
            <a:pPr lvl="1"/>
            <a:r>
              <a:rPr lang="en-US" sz="2000" dirty="0"/>
              <a:t>All CIM classes derive from </a:t>
            </a:r>
            <a:r>
              <a:rPr lang="en-US" sz="2000" dirty="0" err="1"/>
              <a:t>CIMObject</a:t>
            </a:r>
            <a:endParaRPr lang="en-US" sz="2000" dirty="0"/>
          </a:p>
          <a:p>
            <a:pPr lvl="2"/>
            <a:r>
              <a:rPr lang="en-US" sz="1800" dirty="0"/>
              <a:t>Serialization via </a:t>
            </a:r>
            <a:r>
              <a:rPr lang="en-US" sz="1800" dirty="0" err="1"/>
              <a:t>ToXml</a:t>
            </a:r>
            <a:r>
              <a:rPr lang="en-US" sz="1800" dirty="0"/>
              <a:t>()</a:t>
            </a:r>
          </a:p>
          <a:p>
            <a:pPr lvl="2"/>
            <a:r>
              <a:rPr lang="en-US" sz="1800" dirty="0"/>
              <a:t>Deserialization either via </a:t>
            </a:r>
            <a:r>
              <a:rPr lang="en-US" sz="1800" dirty="0" err="1"/>
              <a:t>ReadXml</a:t>
            </a:r>
            <a:r>
              <a:rPr lang="en-US" sz="1800" dirty="0"/>
              <a:t>(</a:t>
            </a:r>
            <a:r>
              <a:rPr lang="en-US" sz="1800" dirty="0" err="1"/>
              <a:t>XmlReader</a:t>
            </a:r>
            <a:r>
              <a:rPr lang="en-US" sz="1800" dirty="0"/>
              <a:t> reader) or…</a:t>
            </a:r>
          </a:p>
          <a:p>
            <a:pPr lvl="2"/>
            <a:r>
              <a:rPr lang="en-US" sz="1800" u="sng" dirty="0"/>
              <a:t>Concrete</a:t>
            </a:r>
            <a:r>
              <a:rPr lang="en-US" sz="1800" dirty="0"/>
              <a:t> CIM classes have a static </a:t>
            </a:r>
            <a:r>
              <a:rPr lang="en-US" dirty="0" err="1"/>
              <a:t>FromXml</a:t>
            </a:r>
            <a:r>
              <a:rPr lang="en-US" dirty="0"/>
              <a:t>(string xml) method</a:t>
            </a:r>
            <a:endParaRPr lang="en-US" sz="1800" dirty="0"/>
          </a:p>
          <a:p>
            <a:pPr marL="621792" lvl="2" indent="0">
              <a:buNone/>
            </a:pPr>
            <a:endParaRPr lang="en-US" sz="2000" dirty="0"/>
          </a:p>
          <a:p>
            <a:pPr marL="621792" lvl="2" indent="0">
              <a:buNone/>
            </a:pP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pic>
        <p:nvPicPr>
          <p:cNvPr id="2" name="Picture 1">
            <a:extLst>
              <a:ext uri="{FF2B5EF4-FFF2-40B4-BE49-F238E27FC236}">
                <a16:creationId xmlns:a16="http://schemas.microsoft.com/office/drawing/2014/main" id="{0314E294-2D3D-4ADD-88B9-DD1E473AE726}"/>
              </a:ext>
            </a:extLst>
          </p:cNvPr>
          <p:cNvPicPr>
            <a:picLocks noChangeAspect="1"/>
          </p:cNvPicPr>
          <p:nvPr/>
        </p:nvPicPr>
        <p:blipFill>
          <a:blip r:embed="rId3"/>
          <a:stretch>
            <a:fillRect/>
          </a:stretch>
        </p:blipFill>
        <p:spPr>
          <a:xfrm>
            <a:off x="1322879" y="4203946"/>
            <a:ext cx="9057143" cy="1971429"/>
          </a:xfrm>
          <a:prstGeom prst="rect">
            <a:avLst/>
          </a:prstGeom>
        </p:spPr>
      </p:pic>
    </p:spTree>
    <p:extLst>
      <p:ext uri="{BB962C8B-B14F-4D97-AF65-F5344CB8AC3E}">
        <p14:creationId xmlns:p14="http://schemas.microsoft.com/office/powerpoint/2010/main" val="3885799140"/>
      </p:ext>
    </p:extLst>
  </p:cSld>
  <p:clrMapOvr>
    <a:masterClrMapping/>
  </p:clrMapOvr>
  <p:transition spd="med">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a:t>
            </a:r>
            <a:r>
              <a:rPr lang="en-US" dirty="0" err="1"/>
              <a:t>ToXML</a:t>
            </a:r>
            <a:r>
              <a:rPr lang="en-US" dirty="0"/>
              <a:t>, </a:t>
            </a:r>
            <a:r>
              <a:rPr lang="en-US" dirty="0" err="1"/>
              <a:t>FromXml</a:t>
            </a:r>
            <a:r>
              <a:rPr lang="en-US" dirty="0"/>
              <a:t>()</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a:t>Xml Serialization, Deserialization</a:t>
            </a:r>
            <a:endParaRPr lang="en-US" sz="2000" dirty="0"/>
          </a:p>
          <a:p>
            <a:pPr marL="621792" lvl="2" indent="0">
              <a:buNone/>
            </a:pPr>
            <a:endParaRPr lang="en-US" sz="2000" dirty="0"/>
          </a:p>
          <a:p>
            <a:pPr marL="621792" lvl="2" indent="0">
              <a:buNone/>
            </a:pP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dirty="0"/>
          </a:p>
        </p:txBody>
      </p:sp>
      <p:sp>
        <p:nvSpPr>
          <p:cNvPr id="2" name="TextBox 1">
            <a:extLst>
              <a:ext uri="{FF2B5EF4-FFF2-40B4-BE49-F238E27FC236}">
                <a16:creationId xmlns:a16="http://schemas.microsoft.com/office/drawing/2014/main" id="{26DFBCB0-7066-4BDF-A584-83785EB56BAB}"/>
              </a:ext>
            </a:extLst>
          </p:cNvPr>
          <p:cNvSpPr txBox="1"/>
          <p:nvPr/>
        </p:nvSpPr>
        <p:spPr>
          <a:xfrm>
            <a:off x="790575" y="2589752"/>
            <a:ext cx="10134600" cy="2858548"/>
          </a:xfrm>
          <a:prstGeom prst="rect">
            <a:avLst/>
          </a:prstGeom>
          <a:solidFill>
            <a:schemeClr val="tx1"/>
          </a:solidFill>
          <a:effectLst/>
        </p:spPr>
        <p:txBody>
          <a:bodyPr wrap="square" lIns="0" tIns="0" rIns="0" bIns="0" rtlCol="0">
            <a:noAutofit/>
          </a:bodyPr>
          <a:lstStyle/>
          <a:p>
            <a:r>
              <a:rPr lang="en-US" sz="1400" dirty="0">
                <a:solidFill>
                  <a:srgbClr val="0000FF"/>
                </a:solidFill>
                <a:latin typeface="Consolas" panose="020B0609020204030204" pitchFamily="49" charset="0"/>
              </a:rPr>
              <a:t>  </a:t>
            </a:r>
          </a:p>
          <a:p>
            <a:r>
              <a:rPr lang="en-US" sz="1400" dirty="0">
                <a:solidFill>
                  <a:srgbClr val="008000"/>
                </a:solidFill>
                <a:latin typeface="Consolas" panose="020B0609020204030204" pitchFamily="49" charset="0"/>
              </a:rPr>
              <a:t>  //Serialization / Deserialization with JSON</a:t>
            </a:r>
            <a:endParaRPr lang="en-US" sz="1400" dirty="0">
              <a:solidFill>
                <a:srgbClr val="0000FF"/>
              </a:solidFill>
              <a:latin typeface="Consolas" panose="020B0609020204030204" pitchFamily="49" charset="0"/>
            </a:endParaRPr>
          </a:p>
          <a:p>
            <a:r>
              <a:rPr lang="en-US" sz="1400" dirty="0">
                <a:solidFill>
                  <a:srgbClr val="0000FF"/>
                </a:solidFill>
                <a:latin typeface="Consolas" panose="020B0609020204030204" pitchFamily="49" charset="0"/>
              </a:rPr>
              <a:t>  var</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mapframe</a:t>
            </a:r>
            <a:r>
              <a:rPr lang="en-US" sz="1400" dirty="0">
                <a:solidFill>
                  <a:srgbClr val="000000"/>
                </a:solidFill>
                <a:latin typeface="Consolas" panose="020B0609020204030204" pitchFamily="49" charset="0"/>
              </a:rPr>
              <a:t> = </a:t>
            </a:r>
            <a:r>
              <a:rPr lang="en-US" sz="1400" dirty="0" err="1">
                <a:solidFill>
                  <a:srgbClr val="000000"/>
                </a:solidFill>
                <a:latin typeface="Consolas" panose="020B0609020204030204" pitchFamily="49" charset="0"/>
              </a:rPr>
              <a:t>def.Elements.OfType</a:t>
            </a:r>
            <a:r>
              <a:rPr lang="en-US" sz="1400" dirty="0">
                <a:solidFill>
                  <a:srgbClr val="000000"/>
                </a:solidFill>
                <a:latin typeface="Consolas" panose="020B0609020204030204" pitchFamily="49" charset="0"/>
              </a:rPr>
              <a:t>&lt;</a:t>
            </a:r>
            <a:r>
              <a:rPr lang="en-US" sz="1400" b="1" dirty="0" err="1">
                <a:solidFill>
                  <a:srgbClr val="66B4C3"/>
                </a:solidFill>
                <a:latin typeface="Consolas" panose="020B0609020204030204" pitchFamily="49" charset="0"/>
              </a:rPr>
              <a:t>CIMMapFrame</a:t>
            </a:r>
            <a:r>
              <a:rPr lang="en-US" sz="1400" dirty="0">
                <a:solidFill>
                  <a:srgbClr val="000000"/>
                </a:solidFill>
                <a:latin typeface="Consolas" panose="020B0609020204030204" pitchFamily="49" charset="0"/>
              </a:rPr>
              <a:t>&gt;().First();</a:t>
            </a:r>
          </a:p>
          <a:p>
            <a:r>
              <a:rPr lang="en-US" sz="1400" dirty="0">
                <a:solidFill>
                  <a:srgbClr val="0000FF"/>
                </a:solidFill>
                <a:latin typeface="Consolas" panose="020B0609020204030204" pitchFamily="49" charset="0"/>
              </a:rPr>
              <a:t>  var</a:t>
            </a:r>
            <a:r>
              <a:rPr lang="en-US" sz="1400" dirty="0">
                <a:solidFill>
                  <a:srgbClr val="000000"/>
                </a:solidFill>
                <a:latin typeface="Consolas" panose="020B0609020204030204" pitchFamily="49" charset="0"/>
              </a:rPr>
              <a:t> xml = </a:t>
            </a:r>
            <a:r>
              <a:rPr lang="en-US" sz="1400" dirty="0" err="1">
                <a:solidFill>
                  <a:srgbClr val="000000"/>
                </a:solidFill>
                <a:latin typeface="Consolas" panose="020B0609020204030204" pitchFamily="49" charset="0"/>
              </a:rPr>
              <a:t>mapframe.ToXml</a:t>
            </a:r>
            <a:r>
              <a:rPr lang="en-US" sz="1400" dirty="0">
                <a:solidFill>
                  <a:srgbClr val="000000"/>
                </a:solidFill>
                <a:latin typeface="Consolas" panose="020B0609020204030204" pitchFamily="49" charset="0"/>
              </a:rPr>
              <a:t>();</a:t>
            </a:r>
            <a:r>
              <a:rPr lang="en-US" sz="1400" dirty="0">
                <a:solidFill>
                  <a:srgbClr val="008000"/>
                </a:solidFill>
                <a:latin typeface="Consolas" panose="020B0609020204030204" pitchFamily="49" charset="0"/>
              </a:rPr>
              <a:t> </a:t>
            </a:r>
          </a:p>
          <a:p>
            <a:endParaRPr lang="en-US" sz="1400" dirty="0">
              <a:solidFill>
                <a:srgbClr val="008000"/>
              </a:solidFill>
              <a:latin typeface="Consolas" panose="020B0609020204030204" pitchFamily="49" charset="0"/>
            </a:endParaRPr>
          </a:p>
          <a:p>
            <a:r>
              <a:rPr lang="en-US" sz="1400" dirty="0">
                <a:solidFill>
                  <a:srgbClr val="008000"/>
                </a:solidFill>
                <a:latin typeface="Consolas" panose="020B0609020204030204" pitchFamily="49" charset="0"/>
              </a:rPr>
              <a:t>  //Deserialize using instance </a:t>
            </a:r>
            <a:r>
              <a:rPr lang="en-US" sz="1400" dirty="0" err="1">
                <a:solidFill>
                  <a:srgbClr val="008000"/>
                </a:solidFill>
                <a:latin typeface="Consolas" panose="020B0609020204030204" pitchFamily="49" charset="0"/>
              </a:rPr>
              <a:t>ReadXml</a:t>
            </a:r>
            <a:r>
              <a:rPr lang="en-US" sz="1400" dirty="0">
                <a:solidFill>
                  <a:srgbClr val="008000"/>
                </a:solidFill>
                <a:latin typeface="Consolas" panose="020B0609020204030204" pitchFamily="49" charset="0"/>
              </a:rPr>
              <a:t> method </a:t>
            </a:r>
          </a:p>
          <a:p>
            <a:r>
              <a:rPr lang="en-US" sz="1400" dirty="0">
                <a:solidFill>
                  <a:srgbClr val="0000FF"/>
                </a:solidFill>
                <a:latin typeface="Consolas" panose="020B0609020204030204" pitchFamily="49" charset="0"/>
              </a:rPr>
              <a:t>  var</a:t>
            </a:r>
            <a:r>
              <a:rPr lang="en-US" sz="1400" dirty="0">
                <a:solidFill>
                  <a:srgbClr val="000000"/>
                </a:solidFill>
                <a:latin typeface="Consolas" panose="020B0609020204030204" pitchFamily="49" charset="0"/>
              </a:rPr>
              <a:t> mapframe2 = </a:t>
            </a:r>
            <a:r>
              <a:rPr lang="en-US" sz="1400" dirty="0">
                <a:solidFill>
                  <a:srgbClr val="0000FF"/>
                </a:solidFill>
                <a:latin typeface="Consolas" panose="020B0609020204030204" pitchFamily="49" charset="0"/>
              </a:rPr>
              <a:t>new</a:t>
            </a:r>
            <a:r>
              <a:rPr lang="en-US" sz="1400" dirty="0">
                <a:solidFill>
                  <a:srgbClr val="000000"/>
                </a:solidFill>
                <a:latin typeface="Consolas" panose="020B0609020204030204" pitchFamily="49" charset="0"/>
              </a:rPr>
              <a:t> </a:t>
            </a:r>
            <a:r>
              <a:rPr lang="en-US" sz="1400" b="1" dirty="0" err="1">
                <a:solidFill>
                  <a:srgbClr val="66B4C3"/>
                </a:solidFill>
                <a:latin typeface="Consolas" panose="020B0609020204030204" pitchFamily="49" charset="0"/>
              </a:rPr>
              <a:t>CIMMapFrame</a:t>
            </a:r>
            <a:r>
              <a:rPr lang="en-US" sz="1400" dirty="0">
                <a:solidFill>
                  <a:srgbClr val="000000"/>
                </a:solidFill>
                <a:latin typeface="Consolas" panose="020B0609020204030204" pitchFamily="49" charset="0"/>
              </a:rPr>
              <a:t>();</a:t>
            </a:r>
          </a:p>
          <a:p>
            <a:r>
              <a:rPr lang="en-US" sz="1400" dirty="0">
                <a:solidFill>
                  <a:srgbClr val="000000"/>
                </a:solidFill>
                <a:latin typeface="Consolas" panose="020B0609020204030204" pitchFamily="49" charset="0"/>
              </a:rPr>
              <a:t>  mapframe2.ReadXml(</a:t>
            </a:r>
            <a:r>
              <a:rPr lang="en-US" sz="1400" dirty="0">
                <a:solidFill>
                  <a:srgbClr val="0000FF"/>
                </a:solidFill>
                <a:latin typeface="Consolas" panose="020B0609020204030204" pitchFamily="49" charset="0"/>
              </a:rPr>
              <a:t>new</a:t>
            </a:r>
            <a:r>
              <a:rPr lang="en-US" sz="1400" dirty="0">
                <a:solidFill>
                  <a:srgbClr val="000000"/>
                </a:solidFill>
                <a:latin typeface="Consolas" panose="020B0609020204030204" pitchFamily="49" charset="0"/>
              </a:rPr>
              <a:t> </a:t>
            </a:r>
            <a:r>
              <a:rPr lang="en-US" sz="1400" b="1" dirty="0" err="1">
                <a:solidFill>
                  <a:srgbClr val="66B4C3"/>
                </a:solidFill>
                <a:latin typeface="Consolas" panose="020B0609020204030204" pitchFamily="49" charset="0"/>
              </a:rPr>
              <a:t>XmlTextReader</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new</a:t>
            </a:r>
            <a:r>
              <a:rPr lang="en-US" sz="1400" dirty="0">
                <a:solidFill>
                  <a:srgbClr val="000000"/>
                </a:solidFill>
                <a:latin typeface="Consolas" panose="020B0609020204030204" pitchFamily="49" charset="0"/>
              </a:rPr>
              <a:t> </a:t>
            </a:r>
            <a:r>
              <a:rPr lang="en-US" sz="1400" b="1" dirty="0" err="1">
                <a:solidFill>
                  <a:srgbClr val="66B4C3"/>
                </a:solidFill>
                <a:latin typeface="Consolas" panose="020B0609020204030204" pitchFamily="49" charset="0"/>
              </a:rPr>
              <a:t>StringReader</a:t>
            </a:r>
            <a:r>
              <a:rPr lang="en-US" sz="1400" dirty="0">
                <a:solidFill>
                  <a:srgbClr val="000000"/>
                </a:solidFill>
                <a:latin typeface="Consolas" panose="020B0609020204030204" pitchFamily="49" charset="0"/>
              </a:rPr>
              <a:t>(xml)));</a:t>
            </a:r>
            <a:endParaRPr lang="en-US" sz="1400" dirty="0">
              <a:solidFill>
                <a:srgbClr val="008000"/>
              </a:solidFill>
              <a:latin typeface="Consolas" panose="020B0609020204030204" pitchFamily="49" charset="0"/>
            </a:endParaRPr>
          </a:p>
          <a:p>
            <a:endParaRPr lang="en-US" sz="1400" dirty="0">
              <a:solidFill>
                <a:srgbClr val="008000"/>
              </a:solidFill>
              <a:latin typeface="Consolas" panose="020B0609020204030204" pitchFamily="49" charset="0"/>
            </a:endParaRPr>
          </a:p>
          <a:p>
            <a:r>
              <a:rPr lang="en-US" sz="1400" dirty="0">
                <a:solidFill>
                  <a:srgbClr val="008000"/>
                </a:solidFill>
                <a:latin typeface="Consolas" panose="020B0609020204030204" pitchFamily="49" charset="0"/>
              </a:rPr>
              <a:t>  // Deserialize  using matching concrete class “</a:t>
            </a:r>
            <a:r>
              <a:rPr lang="en-US" sz="1400" dirty="0" err="1">
                <a:solidFill>
                  <a:srgbClr val="008000"/>
                </a:solidFill>
                <a:latin typeface="Consolas" panose="020B0609020204030204" pitchFamily="49" charset="0"/>
              </a:rPr>
              <a:t>FromXml</a:t>
            </a:r>
            <a:r>
              <a:rPr lang="en-US" sz="1400" dirty="0">
                <a:solidFill>
                  <a:srgbClr val="008000"/>
                </a:solidFill>
                <a:latin typeface="Consolas" panose="020B0609020204030204" pitchFamily="49" charset="0"/>
              </a:rPr>
              <a:t>”</a:t>
            </a:r>
          </a:p>
          <a:p>
            <a:r>
              <a:rPr lang="en-US" sz="1400" b="1" dirty="0">
                <a:solidFill>
                  <a:srgbClr val="008000"/>
                </a:solidFill>
                <a:latin typeface="Consolas" panose="020B0609020204030204" pitchFamily="49" charset="0"/>
                <a:ea typeface="+mn-ea"/>
                <a:cs typeface="+mn-cs"/>
              </a:rPr>
              <a:t>  </a:t>
            </a:r>
            <a:r>
              <a:rPr lang="en-US" sz="1400" dirty="0">
                <a:solidFill>
                  <a:srgbClr val="0000FF"/>
                </a:solidFill>
                <a:latin typeface="Consolas" panose="020B0609020204030204" pitchFamily="49" charset="0"/>
              </a:rPr>
              <a:t>var</a:t>
            </a:r>
            <a:r>
              <a:rPr lang="en-US" sz="1400" dirty="0">
                <a:solidFill>
                  <a:srgbClr val="000000"/>
                </a:solidFill>
                <a:latin typeface="Consolas" panose="020B0609020204030204" pitchFamily="49" charset="0"/>
              </a:rPr>
              <a:t> mapframe2 = </a:t>
            </a:r>
            <a:r>
              <a:rPr lang="en-US" sz="1400" b="1" dirty="0" err="1">
                <a:solidFill>
                  <a:srgbClr val="66B4C3"/>
                </a:solidFill>
                <a:latin typeface="Consolas" panose="020B0609020204030204" pitchFamily="49" charset="0"/>
              </a:rPr>
              <a:t>CIMMapFrame</a:t>
            </a:r>
            <a:r>
              <a:rPr lang="en-US" sz="1400" dirty="0" err="1">
                <a:solidFill>
                  <a:srgbClr val="000000"/>
                </a:solidFill>
                <a:latin typeface="Consolas" panose="020B0609020204030204" pitchFamily="49" charset="0"/>
              </a:rPr>
              <a:t>.FromXml</a:t>
            </a:r>
            <a:r>
              <a:rPr lang="en-US" sz="1400" dirty="0">
                <a:solidFill>
                  <a:srgbClr val="000000"/>
                </a:solidFill>
                <a:latin typeface="Consolas" panose="020B0609020204030204" pitchFamily="49" charset="0"/>
              </a:rPr>
              <a:t>(xml);</a:t>
            </a:r>
            <a:endParaRPr lang="en-US" sz="1400" b="1" dirty="0">
              <a:ea typeface="+mn-ea"/>
              <a:cs typeface="+mn-cs"/>
            </a:endParaRPr>
          </a:p>
        </p:txBody>
      </p:sp>
    </p:spTree>
    <p:extLst>
      <p:ext uri="{BB962C8B-B14F-4D97-AF65-F5344CB8AC3E}">
        <p14:creationId xmlns:p14="http://schemas.microsoft.com/office/powerpoint/2010/main" val="1862375525"/>
      </p:ext>
    </p:extLst>
  </p:cSld>
  <p:clrMapOvr>
    <a:masterClrMapping/>
  </p:clrMapOvr>
  <p:transition spd="med">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a:t>
            </a:r>
            <a:r>
              <a:rPr lang="en-US" dirty="0" err="1"/>
              <a:t>ToJson</a:t>
            </a:r>
            <a:r>
              <a:rPr lang="en-US" dirty="0"/>
              <a:t>, </a:t>
            </a:r>
            <a:r>
              <a:rPr lang="en-US" dirty="0" err="1"/>
              <a:t>FromJson</a:t>
            </a:r>
            <a:r>
              <a:rPr lang="en-US" dirty="0"/>
              <a:t>()</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a:t>Json</a:t>
            </a:r>
          </a:p>
          <a:p>
            <a:pPr lvl="1"/>
            <a:r>
              <a:rPr lang="en-US" sz="2000" dirty="0"/>
              <a:t>All CIM classes derive from </a:t>
            </a:r>
            <a:r>
              <a:rPr lang="en-US" sz="2000" dirty="0" err="1"/>
              <a:t>CIMObject</a:t>
            </a:r>
            <a:endParaRPr lang="en-US" sz="2000" dirty="0"/>
          </a:p>
          <a:p>
            <a:pPr lvl="2"/>
            <a:r>
              <a:rPr lang="en-US" sz="1800" dirty="0"/>
              <a:t>Serialization via </a:t>
            </a:r>
            <a:r>
              <a:rPr lang="en-US" sz="1800" dirty="0" err="1"/>
              <a:t>ToJSON</a:t>
            </a:r>
            <a:r>
              <a:rPr lang="en-US" sz="1800" dirty="0"/>
              <a:t>()</a:t>
            </a:r>
          </a:p>
          <a:p>
            <a:pPr lvl="2"/>
            <a:r>
              <a:rPr lang="en-US" sz="1800" dirty="0"/>
              <a:t>Deserialization via concrete class static </a:t>
            </a:r>
            <a:r>
              <a:rPr lang="en-US" sz="1800" dirty="0" err="1"/>
              <a:t>FromJson</a:t>
            </a:r>
            <a:r>
              <a:rPr lang="en-US" sz="1800" dirty="0"/>
              <a:t>(string json) method only</a:t>
            </a:r>
          </a:p>
          <a:p>
            <a:pPr marL="621792" lvl="2" indent="0">
              <a:buNone/>
            </a:pPr>
            <a:endParaRPr lang="en-US" sz="2000" dirty="0"/>
          </a:p>
          <a:p>
            <a:pPr marL="621792" lvl="2" indent="0">
              <a:buNone/>
            </a:pP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pic>
        <p:nvPicPr>
          <p:cNvPr id="1028" name="Picture 4" descr="C:\Users\charlesm\AppData\Local\Temp\2\SNAGHTML1a015874.PNG">
            <a:extLst>
              <a:ext uri="{FF2B5EF4-FFF2-40B4-BE49-F238E27FC236}">
                <a16:creationId xmlns:a16="http://schemas.microsoft.com/office/drawing/2014/main" id="{F4B37C46-CD61-4AFF-BB1A-8236E174F0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49" y="3648075"/>
            <a:ext cx="9120249"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327849"/>
      </p:ext>
    </p:extLst>
  </p:cSld>
  <p:clrMapOvr>
    <a:masterClrMapping/>
  </p:clrMapOvr>
  <p:transition spd="med">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a:t>
            </a:r>
            <a:r>
              <a:rPr lang="en-US" dirty="0" err="1"/>
              <a:t>ToJson</a:t>
            </a:r>
            <a:r>
              <a:rPr lang="en-US" dirty="0"/>
              <a:t>, </a:t>
            </a:r>
            <a:r>
              <a:rPr lang="en-US" dirty="0" err="1"/>
              <a:t>FromJson</a:t>
            </a:r>
            <a:r>
              <a:rPr lang="en-US" dirty="0"/>
              <a:t>()</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a:t>Json Serialization, Deserialization</a:t>
            </a:r>
            <a:endParaRPr lang="en-US" sz="2000" dirty="0"/>
          </a:p>
          <a:p>
            <a:pPr marL="621792" lvl="2" indent="0">
              <a:buNone/>
            </a:pPr>
            <a:endParaRPr lang="en-US" sz="2000" dirty="0"/>
          </a:p>
          <a:p>
            <a:pPr marL="621792" lvl="2" indent="0">
              <a:buNone/>
            </a:pP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
        <p:nvSpPr>
          <p:cNvPr id="2" name="TextBox 1">
            <a:extLst>
              <a:ext uri="{FF2B5EF4-FFF2-40B4-BE49-F238E27FC236}">
                <a16:creationId xmlns:a16="http://schemas.microsoft.com/office/drawing/2014/main" id="{26DFBCB0-7066-4BDF-A584-83785EB56BAB}"/>
              </a:ext>
            </a:extLst>
          </p:cNvPr>
          <p:cNvSpPr txBox="1"/>
          <p:nvPr/>
        </p:nvSpPr>
        <p:spPr>
          <a:xfrm>
            <a:off x="790575" y="2923127"/>
            <a:ext cx="10134600" cy="2544224"/>
          </a:xfrm>
          <a:prstGeom prst="rect">
            <a:avLst/>
          </a:prstGeom>
          <a:solidFill>
            <a:schemeClr val="tx1"/>
          </a:solidFill>
          <a:effectLst/>
        </p:spPr>
        <p:txBody>
          <a:bodyPr wrap="square" lIns="0" tIns="0" rIns="0" bIns="0" rtlCol="0">
            <a:noAutofit/>
          </a:bodyPr>
          <a:lstStyle/>
          <a:p>
            <a:r>
              <a:rPr lang="en-US" sz="1400" dirty="0">
                <a:solidFill>
                  <a:srgbClr val="0000FF"/>
                </a:solidFill>
                <a:latin typeface="Consolas" panose="020B0609020204030204" pitchFamily="49" charset="0"/>
              </a:rPr>
              <a:t>  </a:t>
            </a:r>
          </a:p>
          <a:p>
            <a:r>
              <a:rPr lang="en-US" sz="1400" dirty="0">
                <a:solidFill>
                  <a:srgbClr val="008000"/>
                </a:solidFill>
                <a:latin typeface="Consolas" panose="020B0609020204030204" pitchFamily="49" charset="0"/>
              </a:rPr>
              <a:t>  //Serialization / Deserialization with JSON</a:t>
            </a:r>
            <a:endParaRPr lang="en-US" sz="1400" dirty="0">
              <a:solidFill>
                <a:srgbClr val="0000FF"/>
              </a:solidFill>
              <a:latin typeface="Consolas" panose="020B0609020204030204" pitchFamily="49" charset="0"/>
            </a:endParaRPr>
          </a:p>
          <a:p>
            <a:r>
              <a:rPr lang="en-US" sz="1400" dirty="0">
                <a:solidFill>
                  <a:srgbClr val="0000FF"/>
                </a:solidFill>
                <a:latin typeface="Consolas" panose="020B0609020204030204" pitchFamily="49" charset="0"/>
              </a:rPr>
              <a:t>  var</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mapframe</a:t>
            </a:r>
            <a:r>
              <a:rPr lang="en-US" sz="1400" dirty="0">
                <a:solidFill>
                  <a:srgbClr val="000000"/>
                </a:solidFill>
                <a:latin typeface="Consolas" panose="020B0609020204030204" pitchFamily="49" charset="0"/>
              </a:rPr>
              <a:t> = </a:t>
            </a:r>
            <a:r>
              <a:rPr lang="en-US" sz="1400" dirty="0" err="1">
                <a:solidFill>
                  <a:srgbClr val="000000"/>
                </a:solidFill>
                <a:latin typeface="Consolas" panose="020B0609020204030204" pitchFamily="49" charset="0"/>
              </a:rPr>
              <a:t>def.Elements.OfType</a:t>
            </a:r>
            <a:r>
              <a:rPr lang="en-US" sz="1400" dirty="0">
                <a:solidFill>
                  <a:srgbClr val="000000"/>
                </a:solidFill>
                <a:latin typeface="Consolas" panose="020B0609020204030204" pitchFamily="49" charset="0"/>
              </a:rPr>
              <a:t>&lt;</a:t>
            </a:r>
            <a:r>
              <a:rPr lang="en-US" sz="1400" b="1" dirty="0" err="1">
                <a:solidFill>
                  <a:srgbClr val="66B4C3"/>
                </a:solidFill>
                <a:latin typeface="Consolas" panose="020B0609020204030204" pitchFamily="49" charset="0"/>
              </a:rPr>
              <a:t>CIMMapFrame</a:t>
            </a:r>
            <a:r>
              <a:rPr lang="en-US" sz="1400" dirty="0">
                <a:solidFill>
                  <a:srgbClr val="000000"/>
                </a:solidFill>
                <a:latin typeface="Consolas" panose="020B0609020204030204" pitchFamily="49" charset="0"/>
              </a:rPr>
              <a:t>&gt;().First();</a:t>
            </a:r>
          </a:p>
          <a:p>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var</a:t>
            </a:r>
            <a:r>
              <a:rPr lang="en-US" sz="1400" dirty="0">
                <a:solidFill>
                  <a:srgbClr val="000000"/>
                </a:solidFill>
                <a:latin typeface="Consolas" panose="020B0609020204030204" pitchFamily="49" charset="0"/>
              </a:rPr>
              <a:t> settings = </a:t>
            </a:r>
            <a:r>
              <a:rPr lang="en-US" sz="1400" dirty="0">
                <a:solidFill>
                  <a:srgbClr val="0000FF"/>
                </a:solidFill>
                <a:latin typeface="Consolas" panose="020B0609020204030204" pitchFamily="49" charset="0"/>
              </a:rPr>
              <a:t>new</a:t>
            </a:r>
            <a:r>
              <a:rPr lang="en-US" sz="1400" dirty="0">
                <a:solidFill>
                  <a:srgbClr val="000000"/>
                </a:solidFill>
                <a:latin typeface="Consolas" panose="020B0609020204030204" pitchFamily="49" charset="0"/>
              </a:rPr>
              <a:t> </a:t>
            </a:r>
            <a:r>
              <a:rPr lang="en-US" sz="1400" b="1" dirty="0" err="1">
                <a:solidFill>
                  <a:srgbClr val="66B4C3"/>
                </a:solidFill>
                <a:latin typeface="Consolas" panose="020B0609020204030204" pitchFamily="49" charset="0"/>
              </a:rPr>
              <a:t>JsonSerializationSettings</a:t>
            </a:r>
            <a:r>
              <a:rPr lang="en-US" sz="1400" dirty="0">
                <a:solidFill>
                  <a:srgbClr val="000000"/>
                </a:solidFill>
                <a:latin typeface="Consolas" panose="020B0609020204030204" pitchFamily="49" charset="0"/>
              </a:rPr>
              <a:t>() {</a:t>
            </a:r>
          </a:p>
          <a:p>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PrettyPrint</a:t>
            </a:r>
            <a:r>
              <a:rPr lang="en-US" sz="1400" dirty="0">
                <a:solidFill>
                  <a:srgbClr val="000000"/>
                </a:solidFill>
                <a:latin typeface="Consolas" panose="020B0609020204030204" pitchFamily="49" charset="0"/>
              </a:rPr>
              <a:t> = </a:t>
            </a:r>
            <a:r>
              <a:rPr lang="en-US" sz="1400" dirty="0">
                <a:solidFill>
                  <a:srgbClr val="0000FF"/>
                </a:solidFill>
                <a:latin typeface="Consolas" panose="020B0609020204030204" pitchFamily="49" charset="0"/>
              </a:rPr>
              <a:t>true</a:t>
            </a:r>
            <a:endParaRPr lang="en-US" sz="1400" dirty="0">
              <a:solidFill>
                <a:srgbClr val="000000"/>
              </a:solidFill>
              <a:latin typeface="Consolas" panose="020B0609020204030204" pitchFamily="49" charset="0"/>
            </a:endParaRPr>
          </a:p>
          <a:p>
            <a:r>
              <a:rPr lang="en-US" sz="1400" dirty="0">
                <a:solidFill>
                  <a:srgbClr val="000000"/>
                </a:solidFill>
                <a:latin typeface="Consolas" panose="020B0609020204030204" pitchFamily="49" charset="0"/>
              </a:rPr>
              <a:t>  };</a:t>
            </a:r>
          </a:p>
          <a:p>
            <a:r>
              <a:rPr lang="en-US" sz="1400" dirty="0">
                <a:solidFill>
                  <a:srgbClr val="0000FF"/>
                </a:solidFill>
                <a:latin typeface="Consolas" panose="020B0609020204030204" pitchFamily="49" charset="0"/>
              </a:rPr>
              <a:t>  var</a:t>
            </a:r>
            <a:r>
              <a:rPr lang="en-US" sz="1400" dirty="0">
                <a:solidFill>
                  <a:srgbClr val="000000"/>
                </a:solidFill>
                <a:latin typeface="Consolas" panose="020B0609020204030204" pitchFamily="49" charset="0"/>
              </a:rPr>
              <a:t> json = </a:t>
            </a:r>
            <a:r>
              <a:rPr lang="en-US" sz="1400" dirty="0" err="1">
                <a:solidFill>
                  <a:srgbClr val="000000"/>
                </a:solidFill>
                <a:latin typeface="Consolas" panose="020B0609020204030204" pitchFamily="49" charset="0"/>
              </a:rPr>
              <a:t>mapframe.ToJson</a:t>
            </a:r>
            <a:r>
              <a:rPr lang="en-US" sz="1400" dirty="0">
                <a:solidFill>
                  <a:srgbClr val="000000"/>
                </a:solidFill>
                <a:latin typeface="Consolas" panose="020B0609020204030204" pitchFamily="49" charset="0"/>
              </a:rPr>
              <a:t>(settings);</a:t>
            </a:r>
            <a:r>
              <a:rPr lang="en-US" sz="1400" dirty="0">
                <a:solidFill>
                  <a:srgbClr val="008000"/>
                </a:solidFill>
                <a:latin typeface="Consolas" panose="020B0609020204030204" pitchFamily="49" charset="0"/>
              </a:rPr>
              <a:t> </a:t>
            </a:r>
          </a:p>
          <a:p>
            <a:r>
              <a:rPr lang="en-US" sz="1400" dirty="0">
                <a:solidFill>
                  <a:srgbClr val="008000"/>
                </a:solidFill>
                <a:latin typeface="Consolas" panose="020B0609020204030204" pitchFamily="49" charset="0"/>
              </a:rPr>
              <a:t>  //Deserialize using matching concrete class “</a:t>
            </a:r>
            <a:r>
              <a:rPr lang="en-US" sz="1400" dirty="0" err="1">
                <a:solidFill>
                  <a:srgbClr val="008000"/>
                </a:solidFill>
                <a:latin typeface="Consolas" panose="020B0609020204030204" pitchFamily="49" charset="0"/>
              </a:rPr>
              <a:t>FromJson</a:t>
            </a:r>
            <a:r>
              <a:rPr lang="en-US" sz="1400" dirty="0">
                <a:solidFill>
                  <a:srgbClr val="008000"/>
                </a:solidFill>
                <a:latin typeface="Consolas" panose="020B0609020204030204" pitchFamily="49" charset="0"/>
              </a:rPr>
              <a:t>”</a:t>
            </a:r>
          </a:p>
          <a:p>
            <a:r>
              <a:rPr lang="en-US" sz="1400" b="1" dirty="0">
                <a:solidFill>
                  <a:srgbClr val="008000"/>
                </a:solidFill>
                <a:latin typeface="Consolas" panose="020B0609020204030204" pitchFamily="49" charset="0"/>
                <a:ea typeface="+mn-ea"/>
                <a:cs typeface="+mn-cs"/>
              </a:rPr>
              <a:t>  </a:t>
            </a:r>
            <a:r>
              <a:rPr lang="en-US" sz="1400" dirty="0">
                <a:solidFill>
                  <a:srgbClr val="0000FF"/>
                </a:solidFill>
                <a:latin typeface="Consolas" panose="020B0609020204030204" pitchFamily="49" charset="0"/>
              </a:rPr>
              <a:t>var</a:t>
            </a:r>
            <a:r>
              <a:rPr lang="en-US" sz="1400" dirty="0">
                <a:solidFill>
                  <a:srgbClr val="000000"/>
                </a:solidFill>
                <a:latin typeface="Consolas" panose="020B0609020204030204" pitchFamily="49" charset="0"/>
              </a:rPr>
              <a:t> mapframe2 = </a:t>
            </a:r>
            <a:r>
              <a:rPr lang="en-US" sz="1400" b="1" dirty="0" err="1">
                <a:solidFill>
                  <a:srgbClr val="66B4C3"/>
                </a:solidFill>
                <a:latin typeface="Consolas" panose="020B0609020204030204" pitchFamily="49" charset="0"/>
              </a:rPr>
              <a:t>CIMMapFrame</a:t>
            </a:r>
            <a:r>
              <a:rPr lang="en-US" sz="1400" dirty="0" err="1">
                <a:solidFill>
                  <a:srgbClr val="000000"/>
                </a:solidFill>
                <a:latin typeface="Consolas" panose="020B0609020204030204" pitchFamily="49" charset="0"/>
              </a:rPr>
              <a:t>.FromJson</a:t>
            </a:r>
            <a:r>
              <a:rPr lang="en-US" sz="1400" dirty="0">
                <a:solidFill>
                  <a:srgbClr val="000000"/>
                </a:solidFill>
                <a:latin typeface="Consolas" panose="020B0609020204030204" pitchFamily="49" charset="0"/>
              </a:rPr>
              <a:t>(json);</a:t>
            </a:r>
            <a:endParaRPr lang="en-US" sz="1400" b="1" dirty="0">
              <a:ea typeface="+mn-ea"/>
              <a:cs typeface="+mn-cs"/>
            </a:endParaRPr>
          </a:p>
        </p:txBody>
      </p:sp>
    </p:spTree>
    <p:extLst>
      <p:ext uri="{BB962C8B-B14F-4D97-AF65-F5344CB8AC3E}">
        <p14:creationId xmlns:p14="http://schemas.microsoft.com/office/powerpoint/2010/main" val="4189877511"/>
      </p:ext>
    </p:extLst>
  </p:cSld>
  <p:clrMapOvr>
    <a:masterClrMapping/>
  </p:clrMapOvr>
  <p:transition spd="med">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A Practical Approach</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a:t>Demo</a:t>
            </a:r>
            <a:endParaRPr lang="en-US" sz="1800" u="sng" dirty="0"/>
          </a:p>
          <a:p>
            <a:pPr marL="621792" lvl="2" indent="0">
              <a:buNone/>
            </a:pP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039364570"/>
      </p:ext>
    </p:extLst>
  </p:cSld>
  <p:clrMapOvr>
    <a:masterClrMapping/>
  </p:clrMapOvr>
  <p:transition spd="med">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0"/>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CIM Serialization/Deserialization</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552893" y="1480378"/>
            <a:ext cx="10369296" cy="3427413"/>
          </a:xfrm>
        </p:spPr>
        <p:txBody>
          <a:bodyPr/>
          <a:lstStyle/>
          <a:p>
            <a:r>
              <a:rPr lang="en-US" sz="2200" dirty="0"/>
              <a:t>Caveats or “Fine Print”:</a:t>
            </a:r>
          </a:p>
          <a:p>
            <a:pPr lvl="1"/>
            <a:r>
              <a:rPr lang="en-US" sz="2000" dirty="0"/>
              <a:t>Avoid using CIM persistence to copy model object definition when there is a URI</a:t>
            </a:r>
          </a:p>
          <a:p>
            <a:pPr lvl="2"/>
            <a:r>
              <a:rPr lang="en-US" sz="1800" dirty="0"/>
              <a:t>Primary examples are Maps, Layers, Layouts, Reports</a:t>
            </a:r>
          </a:p>
          <a:p>
            <a:pPr lvl="2"/>
            <a:r>
              <a:rPr lang="en-US" sz="1800" dirty="0"/>
              <a:t>Contain URIs which will be duplicated in the deserialized instances</a:t>
            </a:r>
          </a:p>
          <a:p>
            <a:pPr lvl="3"/>
            <a:r>
              <a:rPr lang="en-US" sz="1600" dirty="0"/>
              <a:t>URIs are a primary key into the project</a:t>
            </a:r>
          </a:p>
          <a:p>
            <a:pPr lvl="4"/>
            <a:r>
              <a:rPr lang="en-US" sz="1600" dirty="0"/>
              <a:t>Duplicating URIs can have unintended consequences</a:t>
            </a:r>
          </a:p>
          <a:p>
            <a:pPr marL="1370012" lvl="4" indent="0">
              <a:buNone/>
            </a:pPr>
            <a:endParaRPr lang="en-US" sz="1600" dirty="0"/>
          </a:p>
          <a:p>
            <a:pPr lvl="1"/>
            <a:r>
              <a:rPr lang="en-US" sz="2000" dirty="0"/>
              <a:t>Use supported export format instead – map file, layer files, report files, </a:t>
            </a:r>
            <a:r>
              <a:rPr lang="en-US" sz="2000" dirty="0" err="1"/>
              <a:t>etc</a:t>
            </a:r>
            <a:endParaRPr lang="en-US" dirty="0"/>
          </a:p>
          <a:p>
            <a:pPr lvl="2"/>
            <a:endParaRPr lang="en-US" sz="1800" dirty="0"/>
          </a:p>
          <a:p>
            <a:pPr lvl="1"/>
            <a:endParaRPr lang="en-US" sz="2000" dirty="0"/>
          </a:p>
          <a:p>
            <a:pPr lvl="2"/>
            <a:endParaRPr lang="en-US" sz="1800" dirty="0"/>
          </a:p>
          <a:p>
            <a:pPr lvl="2"/>
            <a:endParaRPr lang="en-US" sz="1800" dirty="0"/>
          </a:p>
          <a:p>
            <a:endParaRPr lang="en-US" dirty="0"/>
          </a:p>
        </p:txBody>
      </p:sp>
    </p:spTree>
    <p:extLst>
      <p:ext uri="{BB962C8B-B14F-4D97-AF65-F5344CB8AC3E}">
        <p14:creationId xmlns:p14="http://schemas.microsoft.com/office/powerpoint/2010/main" val="636931417"/>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93B8079C-48C6-4717-85C3-11F7BC970284}"/>
              </a:ext>
            </a:extLst>
          </p:cNvPr>
          <p:cNvGrpSpPr/>
          <p:nvPr/>
        </p:nvGrpSpPr>
        <p:grpSpPr>
          <a:xfrm>
            <a:off x="-53163" y="-1049"/>
            <a:ext cx="12252401" cy="6858000"/>
            <a:chOff x="-43251" y="0"/>
            <a:chExt cx="12252401" cy="6858000"/>
          </a:xfrm>
        </p:grpSpPr>
        <p:sp>
          <p:nvSpPr>
            <p:cNvPr id="7" name="Rectangle 6">
              <a:extLst>
                <a:ext uri="{FF2B5EF4-FFF2-40B4-BE49-F238E27FC236}">
                  <a16:creationId xmlns:a16="http://schemas.microsoft.com/office/drawing/2014/main" id="{B65D7CF2-4A34-4E4F-823D-54A9FE4442E3}"/>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F4ED9B6E-9960-43D8-BD2A-647AD0A85879}"/>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CIM Access</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400" dirty="0"/>
              <a:t>All model entities contain a CIM representation.</a:t>
            </a:r>
          </a:p>
          <a:p>
            <a:pPr lvl="1"/>
            <a:r>
              <a:rPr lang="en-US" sz="2000" dirty="0"/>
              <a:t>Access via </a:t>
            </a:r>
            <a:r>
              <a:rPr lang="en-US" sz="2000" dirty="0" err="1"/>
              <a:t>GetDefinition</a:t>
            </a:r>
            <a:r>
              <a:rPr lang="en-US" sz="2000" dirty="0"/>
              <a:t>()</a:t>
            </a:r>
          </a:p>
          <a:p>
            <a:pPr lvl="2"/>
            <a:r>
              <a:rPr lang="en-US" sz="1800" dirty="0"/>
              <a:t>Must be on the </a:t>
            </a:r>
            <a:r>
              <a:rPr lang="en-US" sz="1800" dirty="0" err="1"/>
              <a:t>QueuedTask</a:t>
            </a:r>
            <a:endParaRPr lang="en-US" sz="1800" dirty="0"/>
          </a:p>
          <a:p>
            <a:pPr lvl="1"/>
            <a:r>
              <a:rPr lang="en-US" sz="2000" dirty="0"/>
              <a:t>Changes applied via </a:t>
            </a:r>
            <a:r>
              <a:rPr lang="en-US" sz="2000" dirty="0" err="1"/>
              <a:t>SetDefinition</a:t>
            </a:r>
            <a:r>
              <a:rPr lang="en-US" sz="2000" dirty="0"/>
              <a:t>()</a:t>
            </a:r>
          </a:p>
          <a:p>
            <a:pPr lvl="1"/>
            <a:r>
              <a:rPr lang="en-US" dirty="0"/>
              <a:t>Changes propagated back to the Pro view models via various internal “sync” events</a:t>
            </a:r>
          </a:p>
          <a:p>
            <a:pPr lvl="2"/>
            <a:r>
              <a:rPr lang="en-US" dirty="0"/>
              <a:t>i.e. the various project panes and </a:t>
            </a:r>
            <a:r>
              <a:rPr lang="en-US" dirty="0" err="1"/>
              <a:t>dockpanes</a:t>
            </a:r>
            <a:endParaRPr lang="en-US" dirty="0"/>
          </a:p>
          <a:p>
            <a:pPr lvl="1"/>
            <a:endParaRPr lang="en-US"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416899293"/>
      </p:ext>
    </p:extLst>
  </p:cSld>
  <p:clrMapOvr>
    <a:masterClrMapping/>
  </p:clrMapOvr>
  <p:transition spd="med">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A Developer’s Guide</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552893" y="1480378"/>
            <a:ext cx="10369296" cy="3427413"/>
          </a:xfrm>
        </p:spPr>
        <p:txBody>
          <a:bodyPr/>
          <a:lstStyle/>
          <a:p>
            <a:r>
              <a:rPr lang="en-US" sz="2200" dirty="0"/>
              <a:t>Summary</a:t>
            </a:r>
          </a:p>
          <a:p>
            <a:pPr lvl="1"/>
            <a:r>
              <a:rPr lang="en-US" sz="2000" dirty="0"/>
              <a:t>Definition</a:t>
            </a:r>
          </a:p>
          <a:p>
            <a:pPr lvl="1"/>
            <a:r>
              <a:rPr lang="en-US" sz="2000" dirty="0"/>
              <a:t>Transactional Model for Get/Set</a:t>
            </a:r>
          </a:p>
          <a:p>
            <a:pPr lvl="1"/>
            <a:r>
              <a:rPr lang="en-US" sz="2000" dirty="0"/>
              <a:t>Hands-on Techniques for Developing Custom CIM code</a:t>
            </a:r>
          </a:p>
          <a:p>
            <a:pPr lvl="2"/>
            <a:r>
              <a:rPr lang="en-US" sz="1800" dirty="0"/>
              <a:t>Covered use of CIM Viewer and/or Serialization to:</a:t>
            </a:r>
          </a:p>
          <a:p>
            <a:pPr lvl="3"/>
            <a:r>
              <a:rPr lang="en-US" sz="1600" dirty="0"/>
              <a:t>Examine the CIM</a:t>
            </a:r>
          </a:p>
          <a:p>
            <a:pPr lvl="3"/>
            <a:r>
              <a:rPr lang="en-US" sz="1600" dirty="0"/>
              <a:t>“Construct” our code (“transferring” the xml hierarchy to “dot” property notation)</a:t>
            </a:r>
          </a:p>
          <a:p>
            <a:pPr lvl="1"/>
            <a:r>
              <a:rPr lang="en-US" sz="2000" dirty="0"/>
              <a:t>CIM Persistence</a:t>
            </a:r>
          </a:p>
          <a:p>
            <a:pPr lvl="2"/>
            <a:r>
              <a:rPr lang="en-US" sz="1800" dirty="0" err="1"/>
              <a:t>ToXml</a:t>
            </a:r>
            <a:r>
              <a:rPr lang="en-US" sz="1800" dirty="0"/>
              <a:t> and </a:t>
            </a:r>
            <a:r>
              <a:rPr lang="en-US" sz="1800" dirty="0" err="1"/>
              <a:t>ReadXml</a:t>
            </a:r>
            <a:r>
              <a:rPr lang="en-US" sz="1800" dirty="0"/>
              <a:t>, </a:t>
            </a:r>
            <a:r>
              <a:rPr lang="en-US" sz="1800" dirty="0" err="1"/>
              <a:t>FromXml</a:t>
            </a:r>
            <a:endParaRPr lang="en-US" sz="1800" dirty="0"/>
          </a:p>
          <a:p>
            <a:pPr lvl="2"/>
            <a:r>
              <a:rPr lang="en-US" sz="1800" dirty="0" err="1"/>
              <a:t>ToJson</a:t>
            </a:r>
            <a:r>
              <a:rPr lang="en-US" sz="1800" dirty="0"/>
              <a:t> and </a:t>
            </a:r>
            <a:r>
              <a:rPr lang="en-US" sz="1800" dirty="0" err="1"/>
              <a:t>FromJson</a:t>
            </a:r>
            <a:endParaRPr lang="en-US" sz="1800" dirty="0"/>
          </a:p>
          <a:p>
            <a:pPr lvl="2"/>
            <a:r>
              <a:rPr lang="en-US" sz="1800" dirty="0"/>
              <a:t>Cautionary notes on CIM Uris and copying</a:t>
            </a:r>
            <a:endParaRPr lang="en-US"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92134985"/>
      </p:ext>
    </p:extLst>
  </p:cSld>
  <p:clrMapOvr>
    <a:masterClrMapping/>
  </p:clrMapOvr>
  <p:transition spd="med">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CD77207-67ED-704D-9994-33F5B880A57E}"/>
              </a:ext>
            </a:extLst>
          </p:cNvPr>
          <p:cNvGrpSpPr/>
          <p:nvPr/>
        </p:nvGrpSpPr>
        <p:grpSpPr>
          <a:xfrm>
            <a:off x="-43251" y="-16008"/>
            <a:ext cx="12252401" cy="6874511"/>
            <a:chOff x="-43251" y="-16008"/>
            <a:chExt cx="12252401" cy="6874511"/>
          </a:xfrm>
        </p:grpSpPr>
        <p:sp>
          <p:nvSpPr>
            <p:cNvPr id="8" name="Rectangle 7"/>
            <p:cNvSpPr/>
            <p:nvPr/>
          </p:nvSpPr>
          <p:spPr bwMode="auto">
            <a:xfrm>
              <a:off x="0" y="-16008"/>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4" name="keyart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3" y="-7029"/>
              <a:ext cx="12190135" cy="6856951"/>
            </a:xfrm>
            <a:prstGeom prst="rect">
              <a:avLst/>
            </a:prstGeom>
          </p:spPr>
        </p:pic>
        <p:sp>
          <p:nvSpPr>
            <p:cNvPr id="10" name="shading (lower right)">
              <a:extLst>
                <a:ext uri="{FF2B5EF4-FFF2-40B4-BE49-F238E27FC236}">
                  <a16:creationId xmlns:a16="http://schemas.microsoft.com/office/drawing/2014/main" id="{E6D1F064-8DA1-4540-AC8E-DDA813288DAD}"/>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1" name="shading (upper left)">
              <a:extLst>
                <a:ext uri="{FF2B5EF4-FFF2-40B4-BE49-F238E27FC236}">
                  <a16:creationId xmlns:a16="http://schemas.microsoft.com/office/drawing/2014/main" id="{C0783C77-C7D8-1647-BFDB-8532B647668C}"/>
                </a:ext>
              </a:extLst>
            </p:cNvPr>
            <p:cNvSpPr/>
            <p:nvPr/>
          </p:nvSpPr>
          <p:spPr bwMode="auto">
            <a:xfrm rot="10800000">
              <a:off x="-23964" y="-11575"/>
              <a:ext cx="12189315" cy="6870078"/>
            </a:xfrm>
            <a:prstGeom prst="rect">
              <a:avLst/>
            </a:prstGeom>
            <a:gradFill flip="none" rotWithShape="1">
              <a:gsLst>
                <a:gs pos="31000">
                  <a:srgbClr val="0D134A">
                    <a:alpha val="9000"/>
                  </a:srgbClr>
                </a:gs>
                <a:gs pos="52000">
                  <a:srgbClr val="0D134A">
                    <a:alpha val="0"/>
                  </a:srgbClr>
                </a:gs>
                <a:gs pos="14000">
                  <a:srgbClr val="0D134A">
                    <a:alpha val="39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pic>
        <p:nvPicPr>
          <p:cNvPr id="9" name="Esri Logo (white)">
            <a:extLst>
              <a:ext uri="{FF2B5EF4-FFF2-40B4-BE49-F238E27FC236}">
                <a16:creationId xmlns:a16="http://schemas.microsoft.com/office/drawing/2014/main" id="{C3F3808C-4AB0-324A-9750-25578D0538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9007" y="2489994"/>
            <a:ext cx="6073985" cy="1878011"/>
          </a:xfrm>
          <a:prstGeom prst="rect">
            <a:avLst/>
          </a:prstGeom>
        </p:spPr>
      </p:pic>
    </p:spTree>
    <p:extLst>
      <p:ext uri="{BB962C8B-B14F-4D97-AF65-F5344CB8AC3E}">
        <p14:creationId xmlns:p14="http://schemas.microsoft.com/office/powerpoint/2010/main" val="1350298234"/>
      </p:ext>
    </p:extLst>
  </p:cSld>
  <p:clrMapOvr>
    <a:masterClrMapping/>
  </p:clrMapOvr>
  <p:transition spd="med">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811E8-40AF-4162-B26C-4E12CD2ECDE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4856CDA1-DEFC-45F9-B2A2-E405D9C22F96}"/>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0F25F76F-D2AB-45ED-B99C-0DCD3997A873}"/>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555364303"/>
      </p:ext>
    </p:extLst>
  </p:cSld>
  <p:clrMapOvr>
    <a:masterClrMapping/>
  </p:clrMapOvr>
  <p:transition spd="med">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a:xfrm>
            <a:off x="682625" y="682625"/>
            <a:ext cx="10826496" cy="369332"/>
          </a:xfrm>
        </p:spPr>
        <p:txBody>
          <a:bodyPr/>
          <a:lstStyle/>
          <a:p>
            <a:r>
              <a:rPr lang="en-US" dirty="0"/>
              <a:t>Understanding the CIM – CIM Deserialization - Xml</a:t>
            </a:r>
            <a:r>
              <a:rPr lang="en-US" sz="2000" dirty="0"/>
              <a:t> </a:t>
            </a:r>
            <a:endParaRPr lang="en-US" dirty="0"/>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346276" y="1387795"/>
            <a:ext cx="10369296" cy="3427413"/>
          </a:xfrm>
        </p:spPr>
        <p:txBody>
          <a:bodyPr/>
          <a:lstStyle/>
          <a:p>
            <a:r>
              <a:rPr lang="en-US" sz="2200" dirty="0"/>
              <a:t>Deserialization via </a:t>
            </a:r>
            <a:r>
              <a:rPr lang="en-US" sz="2200" dirty="0" err="1"/>
              <a:t>ReadXml</a:t>
            </a:r>
            <a:r>
              <a:rPr lang="en-US" sz="2200" dirty="0"/>
              <a:t>(</a:t>
            </a:r>
            <a:r>
              <a:rPr lang="en-US" dirty="0" err="1"/>
              <a:t>XmlReader</a:t>
            </a:r>
            <a:r>
              <a:rPr lang="en-US" dirty="0"/>
              <a:t> reader) or static </a:t>
            </a:r>
            <a:r>
              <a:rPr lang="en-US" dirty="0" err="1"/>
              <a:t>FromXML</a:t>
            </a:r>
            <a:r>
              <a:rPr lang="en-US" dirty="0"/>
              <a:t>(xml)</a:t>
            </a:r>
            <a:endParaRPr lang="en-US" i="1" dirty="0"/>
          </a:p>
          <a:p>
            <a:pPr lvl="1"/>
            <a:r>
              <a:rPr lang="en-US" dirty="0"/>
              <a:t>Use a </a:t>
            </a:r>
            <a:r>
              <a:rPr lang="en-US" u="sng" dirty="0"/>
              <a:t>matching CIM type</a:t>
            </a:r>
            <a:r>
              <a:rPr lang="en-US" dirty="0"/>
              <a:t> instance to consume the XML</a:t>
            </a:r>
          </a:p>
          <a:p>
            <a:pPr lvl="1"/>
            <a:endParaRPr lang="en-US" dirty="0"/>
          </a:p>
          <a:p>
            <a:pPr lvl="2"/>
            <a:r>
              <a:rPr lang="en-US" dirty="0"/>
              <a:t>Use a map frame to deserialize a map frame</a:t>
            </a:r>
          </a:p>
          <a:p>
            <a:pPr lvl="2"/>
            <a:r>
              <a:rPr lang="en-US" dirty="0"/>
              <a:t>Use a scale bar to deserialize a scale bar</a:t>
            </a:r>
          </a:p>
          <a:p>
            <a:pPr lvl="2"/>
            <a:r>
              <a:rPr lang="en-US" dirty="0"/>
              <a:t>Use a renderer to deserialize a renderer</a:t>
            </a:r>
          </a:p>
          <a:p>
            <a:pPr lvl="2"/>
            <a:r>
              <a:rPr lang="en-US" dirty="0"/>
              <a:t>…</a:t>
            </a:r>
            <a:r>
              <a:rPr lang="en-US" dirty="0" err="1"/>
              <a:t>etc</a:t>
            </a:r>
            <a:endParaRPr lang="en-US" dirty="0"/>
          </a:p>
          <a:p>
            <a:pPr lvl="2"/>
            <a:endParaRPr lang="en-US" dirty="0"/>
          </a:p>
          <a:p>
            <a:pPr lvl="2"/>
            <a:endParaRPr lang="en-US" dirty="0"/>
          </a:p>
          <a:p>
            <a:pPr lvl="1"/>
            <a:endParaRPr lang="en-US" sz="1800" dirty="0"/>
          </a:p>
          <a:p>
            <a:pPr lvl="1"/>
            <a:endParaRPr lang="en-US" sz="2000" dirty="0"/>
          </a:p>
          <a:p>
            <a:pPr lvl="2"/>
            <a:endParaRPr lang="en-US" sz="1800" dirty="0"/>
          </a:p>
          <a:p>
            <a:pPr lvl="2"/>
            <a:endParaRPr lang="en-US" sz="1800" dirty="0"/>
          </a:p>
          <a:p>
            <a:endParaRPr lang="en-US" dirty="0"/>
          </a:p>
        </p:txBody>
      </p:sp>
    </p:spTree>
    <p:extLst>
      <p:ext uri="{BB962C8B-B14F-4D97-AF65-F5344CB8AC3E}">
        <p14:creationId xmlns:p14="http://schemas.microsoft.com/office/powerpoint/2010/main" val="2544041455"/>
      </p:ext>
    </p:extLst>
  </p:cSld>
  <p:clrMapOvr>
    <a:masterClrMapping/>
  </p:clrMapOvr>
  <p:transition spd="med">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CIM Serialization </a:t>
            </a:r>
            <a:r>
              <a:rPr lang="en-US" dirty="0" err="1"/>
              <a:t>ToXml</a:t>
            </a:r>
            <a:r>
              <a:rPr lang="en-US" dirty="0"/>
              <a:t>()</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682625" y="1562990"/>
            <a:ext cx="10369296" cy="3427413"/>
          </a:xfrm>
        </p:spPr>
        <p:txBody>
          <a:bodyPr/>
          <a:lstStyle/>
          <a:p>
            <a:r>
              <a:rPr lang="en-US" sz="2200" dirty="0"/>
              <a:t>Serialization via </a:t>
            </a:r>
            <a:r>
              <a:rPr lang="en-US" sz="2200" dirty="0" err="1"/>
              <a:t>ToXml</a:t>
            </a:r>
            <a:r>
              <a:rPr lang="en-US" sz="2200" dirty="0"/>
              <a:t>()</a:t>
            </a:r>
          </a:p>
          <a:p>
            <a:pPr lvl="1"/>
            <a:r>
              <a:rPr lang="en-US" sz="2000" dirty="0"/>
              <a:t>“regular” XML string (compatible with .NET xml </a:t>
            </a:r>
            <a:r>
              <a:rPr lang="en-US" sz="2000" dirty="0" err="1"/>
              <a:t>apis</a:t>
            </a:r>
            <a:r>
              <a:rPr lang="en-US" sz="2000" dirty="0"/>
              <a:t>).</a:t>
            </a:r>
          </a:p>
          <a:p>
            <a:pPr marL="621792" lvl="2" indent="0">
              <a:buNone/>
            </a:pPr>
            <a:endParaRPr lang="en-US" sz="2000" dirty="0"/>
          </a:p>
          <a:p>
            <a:pPr marL="621792" lvl="2" indent="0">
              <a:buNone/>
            </a:pP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pic>
        <p:nvPicPr>
          <p:cNvPr id="5" name="Picture 4">
            <a:extLst>
              <a:ext uri="{FF2B5EF4-FFF2-40B4-BE49-F238E27FC236}">
                <a16:creationId xmlns:a16="http://schemas.microsoft.com/office/drawing/2014/main" id="{B4910244-B1DC-4ED4-9BD3-9E3A05AD88CB}"/>
              </a:ext>
            </a:extLst>
          </p:cNvPr>
          <p:cNvPicPr>
            <a:picLocks noChangeAspect="1"/>
          </p:cNvPicPr>
          <p:nvPr/>
        </p:nvPicPr>
        <p:blipFill>
          <a:blip r:embed="rId3"/>
          <a:stretch>
            <a:fillRect/>
          </a:stretch>
        </p:blipFill>
        <p:spPr>
          <a:xfrm>
            <a:off x="1351407" y="2626044"/>
            <a:ext cx="6533333" cy="3923809"/>
          </a:xfrm>
          <a:prstGeom prst="rect">
            <a:avLst/>
          </a:prstGeom>
        </p:spPr>
      </p:pic>
    </p:spTree>
    <p:extLst>
      <p:ext uri="{BB962C8B-B14F-4D97-AF65-F5344CB8AC3E}">
        <p14:creationId xmlns:p14="http://schemas.microsoft.com/office/powerpoint/2010/main" val="15696010"/>
      </p:ext>
    </p:extLst>
  </p:cSld>
  <p:clrMapOvr>
    <a:masterClrMapping/>
  </p:clrMapOvr>
  <p:transition spd="med">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a:xfrm>
            <a:off x="682625" y="682625"/>
            <a:ext cx="10826496" cy="369332"/>
          </a:xfrm>
        </p:spPr>
        <p:txBody>
          <a:bodyPr/>
          <a:lstStyle/>
          <a:p>
            <a:r>
              <a:rPr lang="en-US" dirty="0"/>
              <a:t>Understanding the CIM – CIM Deserialization - Xml</a:t>
            </a:r>
            <a:r>
              <a:rPr lang="en-US" sz="2000" dirty="0"/>
              <a:t> </a:t>
            </a:r>
            <a:endParaRPr lang="en-US" dirty="0"/>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346276" y="1387795"/>
            <a:ext cx="10369296" cy="3427413"/>
          </a:xfrm>
        </p:spPr>
        <p:txBody>
          <a:bodyPr/>
          <a:lstStyle/>
          <a:p>
            <a:r>
              <a:rPr lang="en-US" sz="2200" dirty="0"/>
              <a:t>If we don’t know the type to use, examine </a:t>
            </a:r>
            <a:r>
              <a:rPr lang="en-US" dirty="0"/>
              <a:t>“</a:t>
            </a:r>
            <a:r>
              <a:rPr lang="en-US" dirty="0" err="1"/>
              <a:t>xsi:type</a:t>
            </a:r>
            <a:r>
              <a:rPr lang="en-US" dirty="0"/>
              <a:t>=</a:t>
            </a:r>
            <a:r>
              <a:rPr lang="en-US" dirty="0" err="1"/>
              <a:t>typens:CIMXyztype</a:t>
            </a:r>
            <a:r>
              <a:rPr lang="en-US" dirty="0"/>
              <a:t>” attribute</a:t>
            </a:r>
            <a:endParaRPr lang="en-US" i="1" dirty="0"/>
          </a:p>
          <a:p>
            <a:pPr lvl="1"/>
            <a:r>
              <a:rPr lang="en-US" dirty="0"/>
              <a:t>identifies “the” type to instantiate</a:t>
            </a:r>
          </a:p>
          <a:p>
            <a:pPr lvl="1"/>
            <a:r>
              <a:rPr lang="en-US" dirty="0"/>
              <a:t>For </a:t>
            </a:r>
            <a:r>
              <a:rPr lang="en-US" dirty="0" err="1"/>
              <a:t>ReadXML</a:t>
            </a:r>
            <a:r>
              <a:rPr lang="en-US" dirty="0"/>
              <a:t>:</a:t>
            </a:r>
          </a:p>
          <a:p>
            <a:pPr lvl="2"/>
            <a:r>
              <a:rPr lang="en-US" dirty="0"/>
              <a:t>Use new + default </a:t>
            </a:r>
            <a:r>
              <a:rPr lang="en-US" dirty="0" err="1"/>
              <a:t>ctor</a:t>
            </a:r>
            <a:r>
              <a:rPr lang="en-US" dirty="0"/>
              <a:t>()</a:t>
            </a:r>
          </a:p>
          <a:p>
            <a:pPr lvl="2"/>
            <a:r>
              <a:rPr lang="en-US" dirty="0"/>
              <a:t>Call </a:t>
            </a:r>
            <a:r>
              <a:rPr lang="en-US" dirty="0" err="1"/>
              <a:t>ReadXML</a:t>
            </a:r>
            <a:r>
              <a:rPr lang="en-US" dirty="0"/>
              <a:t> on the newly constructed instance</a:t>
            </a:r>
          </a:p>
          <a:p>
            <a:pPr lvl="2"/>
            <a:endParaRPr lang="en-US" dirty="0"/>
          </a:p>
          <a:p>
            <a:pPr lvl="1"/>
            <a:r>
              <a:rPr lang="en-US" dirty="0"/>
              <a:t>For static </a:t>
            </a:r>
            <a:r>
              <a:rPr lang="en-US" dirty="0" err="1"/>
              <a:t>FromXML</a:t>
            </a:r>
            <a:r>
              <a:rPr lang="en-US" dirty="0"/>
              <a:t>:</a:t>
            </a:r>
          </a:p>
          <a:p>
            <a:pPr lvl="2"/>
            <a:r>
              <a:rPr lang="en-US" dirty="0"/>
              <a:t>Call (static) </a:t>
            </a:r>
            <a:r>
              <a:rPr lang="en-US" dirty="0" err="1"/>
              <a:t>FromXml</a:t>
            </a:r>
            <a:r>
              <a:rPr lang="en-US" dirty="0"/>
              <a:t> directly on the appropriate type</a:t>
            </a:r>
          </a:p>
          <a:p>
            <a:pPr lvl="1"/>
            <a:endParaRPr lang="en-US" sz="2000" dirty="0"/>
          </a:p>
          <a:p>
            <a:pPr lvl="2"/>
            <a:endParaRPr lang="en-US" sz="1800" dirty="0"/>
          </a:p>
          <a:p>
            <a:pPr lvl="2"/>
            <a:endParaRPr lang="en-US" sz="1800" dirty="0"/>
          </a:p>
          <a:p>
            <a:endParaRPr lang="en-US" dirty="0"/>
          </a:p>
        </p:txBody>
      </p:sp>
      <p:pic>
        <p:nvPicPr>
          <p:cNvPr id="10" name="Picture 9">
            <a:extLst>
              <a:ext uri="{FF2B5EF4-FFF2-40B4-BE49-F238E27FC236}">
                <a16:creationId xmlns:a16="http://schemas.microsoft.com/office/drawing/2014/main" id="{3D9C86A4-F962-44DA-886F-F5C83224FB82}"/>
              </a:ext>
            </a:extLst>
          </p:cNvPr>
          <p:cNvPicPr>
            <a:picLocks noChangeAspect="1"/>
          </p:cNvPicPr>
          <p:nvPr/>
        </p:nvPicPr>
        <p:blipFill>
          <a:blip r:embed="rId3"/>
          <a:stretch>
            <a:fillRect/>
          </a:stretch>
        </p:blipFill>
        <p:spPr>
          <a:xfrm>
            <a:off x="5693472" y="2023910"/>
            <a:ext cx="5347594" cy="597264"/>
          </a:xfrm>
          <a:prstGeom prst="rect">
            <a:avLst/>
          </a:prstGeom>
        </p:spPr>
      </p:pic>
    </p:spTree>
    <p:extLst>
      <p:ext uri="{BB962C8B-B14F-4D97-AF65-F5344CB8AC3E}">
        <p14:creationId xmlns:p14="http://schemas.microsoft.com/office/powerpoint/2010/main" val="3900642793"/>
      </p:ext>
    </p:extLst>
  </p:cSld>
  <p:clrMapOvr>
    <a:masterClrMapping/>
  </p:clrMapOvr>
  <p:transition spd="med">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a:xfrm>
            <a:off x="682625" y="682625"/>
            <a:ext cx="10826496" cy="369332"/>
          </a:xfrm>
        </p:spPr>
        <p:txBody>
          <a:bodyPr/>
          <a:lstStyle/>
          <a:p>
            <a:r>
              <a:rPr lang="en-US" dirty="0"/>
              <a:t>Understanding the CIM – CIM Deserialization - Xml</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346276" y="1387795"/>
            <a:ext cx="10369296" cy="3427413"/>
          </a:xfrm>
        </p:spPr>
        <p:txBody>
          <a:bodyPr/>
          <a:lstStyle/>
          <a:p>
            <a:pPr lvl="1"/>
            <a:endParaRPr lang="en-US" sz="2000" dirty="0"/>
          </a:p>
          <a:p>
            <a:pPr lvl="2"/>
            <a:endParaRPr lang="en-US" sz="1800" dirty="0"/>
          </a:p>
          <a:p>
            <a:pPr lvl="2"/>
            <a:endParaRPr lang="en-US" sz="1800" dirty="0"/>
          </a:p>
          <a:p>
            <a:endParaRPr lang="en-US" dirty="0"/>
          </a:p>
        </p:txBody>
      </p:sp>
      <p:pic>
        <p:nvPicPr>
          <p:cNvPr id="9" name="Picture 8">
            <a:extLst>
              <a:ext uri="{FF2B5EF4-FFF2-40B4-BE49-F238E27FC236}">
                <a16:creationId xmlns:a16="http://schemas.microsoft.com/office/drawing/2014/main" id="{FC4CF378-BAD5-4CAD-9625-CCB36A86D845}"/>
              </a:ext>
            </a:extLst>
          </p:cNvPr>
          <p:cNvPicPr>
            <a:picLocks noChangeAspect="1"/>
          </p:cNvPicPr>
          <p:nvPr/>
        </p:nvPicPr>
        <p:blipFill>
          <a:blip r:embed="rId3"/>
          <a:stretch>
            <a:fillRect/>
          </a:stretch>
        </p:blipFill>
        <p:spPr>
          <a:xfrm>
            <a:off x="428698" y="2049129"/>
            <a:ext cx="8714286" cy="2695238"/>
          </a:xfrm>
          <a:prstGeom prst="rect">
            <a:avLst/>
          </a:prstGeom>
        </p:spPr>
      </p:pic>
      <p:pic>
        <p:nvPicPr>
          <p:cNvPr id="10" name="Picture 9">
            <a:extLst>
              <a:ext uri="{FF2B5EF4-FFF2-40B4-BE49-F238E27FC236}">
                <a16:creationId xmlns:a16="http://schemas.microsoft.com/office/drawing/2014/main" id="{3D9C86A4-F962-44DA-886F-F5C83224FB82}"/>
              </a:ext>
            </a:extLst>
          </p:cNvPr>
          <p:cNvPicPr>
            <a:picLocks noChangeAspect="1"/>
          </p:cNvPicPr>
          <p:nvPr/>
        </p:nvPicPr>
        <p:blipFill>
          <a:blip r:embed="rId4"/>
          <a:stretch>
            <a:fillRect/>
          </a:stretch>
        </p:blipFill>
        <p:spPr>
          <a:xfrm>
            <a:off x="6873763" y="1323874"/>
            <a:ext cx="5347594" cy="597264"/>
          </a:xfrm>
          <a:prstGeom prst="rect">
            <a:avLst/>
          </a:prstGeom>
        </p:spPr>
      </p:pic>
      <p:pic>
        <p:nvPicPr>
          <p:cNvPr id="3" name="Picture 2">
            <a:extLst>
              <a:ext uri="{FF2B5EF4-FFF2-40B4-BE49-F238E27FC236}">
                <a16:creationId xmlns:a16="http://schemas.microsoft.com/office/drawing/2014/main" id="{9AE6561D-FDC7-470A-8F4B-93167D3B9818}"/>
              </a:ext>
            </a:extLst>
          </p:cNvPr>
          <p:cNvPicPr>
            <a:picLocks noChangeAspect="1"/>
          </p:cNvPicPr>
          <p:nvPr/>
        </p:nvPicPr>
        <p:blipFill>
          <a:blip r:embed="rId5"/>
          <a:stretch>
            <a:fillRect/>
          </a:stretch>
        </p:blipFill>
        <p:spPr>
          <a:xfrm>
            <a:off x="428698" y="5353085"/>
            <a:ext cx="8880726" cy="822290"/>
          </a:xfrm>
          <a:prstGeom prst="rect">
            <a:avLst/>
          </a:prstGeom>
        </p:spPr>
      </p:pic>
    </p:spTree>
    <p:extLst>
      <p:ext uri="{BB962C8B-B14F-4D97-AF65-F5344CB8AC3E}">
        <p14:creationId xmlns:p14="http://schemas.microsoft.com/office/powerpoint/2010/main" val="597361342"/>
      </p:ext>
    </p:extLst>
  </p:cSld>
  <p:clrMapOvr>
    <a:masterClrMapping/>
  </p:clrMapOvr>
  <p:transition spd="med">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background">
            <a:extLst>
              <a:ext uri="{FF2B5EF4-FFF2-40B4-BE49-F238E27FC236}">
                <a16:creationId xmlns:a16="http://schemas.microsoft.com/office/drawing/2014/main" id="{0716BA64-F67E-4164-8E7D-5CC08C938184}"/>
              </a:ext>
            </a:extLst>
          </p:cNvPr>
          <p:cNvGrpSpPr/>
          <p:nvPr/>
        </p:nvGrpSpPr>
        <p:grpSpPr>
          <a:xfrm>
            <a:off x="-22469" y="13762"/>
            <a:ext cx="12252401" cy="6858000"/>
            <a:chOff x="-43251" y="0"/>
            <a:chExt cx="12252401" cy="6858000"/>
          </a:xfrm>
        </p:grpSpPr>
        <p:sp>
          <p:nvSpPr>
            <p:cNvPr id="16" name="Rectangle 15">
              <a:extLst>
                <a:ext uri="{FF2B5EF4-FFF2-40B4-BE49-F238E27FC236}">
                  <a16:creationId xmlns:a16="http://schemas.microsoft.com/office/drawing/2014/main" id="{0F7CD8CF-79E5-4CAB-885C-557DB4FBF4AE}"/>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7" name="shading (lower right)">
              <a:extLst>
                <a:ext uri="{FF2B5EF4-FFF2-40B4-BE49-F238E27FC236}">
                  <a16:creationId xmlns:a16="http://schemas.microsoft.com/office/drawing/2014/main" id="{F4C897DF-5A6B-42F8-AD03-9B565B908437}"/>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CIM Deserialization - Xml</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467833" y="1628934"/>
            <a:ext cx="10369296" cy="3427413"/>
          </a:xfrm>
        </p:spPr>
        <p:txBody>
          <a:bodyPr/>
          <a:lstStyle/>
          <a:p>
            <a:r>
              <a:rPr lang="en-US" dirty="0"/>
              <a:t>Optionally:</a:t>
            </a:r>
          </a:p>
          <a:p>
            <a:pPr lvl="1"/>
            <a:r>
              <a:rPr lang="en-US" dirty="0"/>
              <a:t>Use reflection to create the correct instance rather than new.</a:t>
            </a:r>
          </a:p>
          <a:p>
            <a:pPr lvl="2"/>
            <a:r>
              <a:rPr lang="en-US" dirty="0"/>
              <a:t>Does allow for a more “generic” approach…suitable for “utility method” but….</a:t>
            </a:r>
          </a:p>
          <a:p>
            <a:pPr lvl="3"/>
            <a:r>
              <a:rPr lang="en-US" sz="1600" dirty="0"/>
              <a:t>Cast to the correct concrete type will most likely still be required at some point…</a:t>
            </a:r>
          </a:p>
          <a:p>
            <a:pPr lvl="1"/>
            <a:endParaRPr lang="en-US" dirty="0"/>
          </a:p>
          <a:p>
            <a:pPr lvl="1"/>
            <a:endParaRPr lang="en-US" dirty="0"/>
          </a:p>
          <a:p>
            <a:pPr lvl="1"/>
            <a:endParaRPr lang="en-US" dirty="0"/>
          </a:p>
          <a:p>
            <a:pPr lvl="1"/>
            <a:endParaRPr lang="en-US" dirty="0"/>
          </a:p>
          <a:p>
            <a:pPr marL="621792" lvl="2" indent="0">
              <a:buNone/>
            </a:pPr>
            <a:endParaRPr lang="en-US"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pic>
        <p:nvPicPr>
          <p:cNvPr id="8196" name="Picture 4" descr="C:\Users\charlesm\AppData\Local\Temp\2\SNAGHTML8b85a74c.PNG">
            <a:extLst>
              <a:ext uri="{FF2B5EF4-FFF2-40B4-BE49-F238E27FC236}">
                <a16:creationId xmlns:a16="http://schemas.microsoft.com/office/drawing/2014/main" id="{A555AD9A-D073-4A4C-9493-B6AC612ACB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439" y="3342640"/>
            <a:ext cx="9982200" cy="3019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5770743"/>
      </p:ext>
    </p:extLst>
  </p:cSld>
  <p:clrMapOvr>
    <a:masterClrMapping/>
  </p:clrMapOvr>
  <p:transition spd="med">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background">
            <a:extLst>
              <a:ext uri="{FF2B5EF4-FFF2-40B4-BE49-F238E27FC236}">
                <a16:creationId xmlns:a16="http://schemas.microsoft.com/office/drawing/2014/main" id="{0716BA64-F67E-4164-8E7D-5CC08C938184}"/>
              </a:ext>
            </a:extLst>
          </p:cNvPr>
          <p:cNvGrpSpPr/>
          <p:nvPr/>
        </p:nvGrpSpPr>
        <p:grpSpPr>
          <a:xfrm>
            <a:off x="-39619" y="13762"/>
            <a:ext cx="12252401" cy="6858000"/>
            <a:chOff x="-43251" y="0"/>
            <a:chExt cx="12252401" cy="6858000"/>
          </a:xfrm>
        </p:grpSpPr>
        <p:sp>
          <p:nvSpPr>
            <p:cNvPr id="16" name="Rectangle 15">
              <a:extLst>
                <a:ext uri="{FF2B5EF4-FFF2-40B4-BE49-F238E27FC236}">
                  <a16:creationId xmlns:a16="http://schemas.microsoft.com/office/drawing/2014/main" id="{0F7CD8CF-79E5-4CAB-885C-557DB4FBF4AE}"/>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7" name="shading (lower right)">
              <a:extLst>
                <a:ext uri="{FF2B5EF4-FFF2-40B4-BE49-F238E27FC236}">
                  <a16:creationId xmlns:a16="http://schemas.microsoft.com/office/drawing/2014/main" id="{F4C897DF-5A6B-42F8-AD03-9B565B908437}"/>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a:xfrm>
            <a:off x="682625" y="682625"/>
            <a:ext cx="10826496" cy="369332"/>
          </a:xfrm>
        </p:spPr>
        <p:txBody>
          <a:bodyPr/>
          <a:lstStyle/>
          <a:p>
            <a:r>
              <a:rPr lang="en-US" dirty="0"/>
              <a:t>Understanding the CIM – Toward Copy or “Clone”</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478464" y="1748344"/>
            <a:ext cx="10369296" cy="3427413"/>
          </a:xfrm>
        </p:spPr>
        <p:txBody>
          <a:bodyPr/>
          <a:lstStyle/>
          <a:p>
            <a:r>
              <a:rPr lang="en-US" dirty="0"/>
              <a:t>Can leverage serialize/deserialization for purposes of Copy or Clone</a:t>
            </a:r>
          </a:p>
          <a:p>
            <a:pPr lvl="1"/>
            <a:r>
              <a:rPr lang="en-US" dirty="0"/>
              <a:t>Serialize the CIM Object to be cloned/copied via </a:t>
            </a:r>
            <a:r>
              <a:rPr lang="en-US" dirty="0" err="1"/>
              <a:t>ToXml</a:t>
            </a:r>
            <a:r>
              <a:rPr lang="en-US" dirty="0"/>
              <a:t>()</a:t>
            </a:r>
          </a:p>
          <a:p>
            <a:pPr lvl="1"/>
            <a:r>
              <a:rPr lang="en-US" dirty="0"/>
              <a:t>Deserialize it into a new instance using </a:t>
            </a:r>
            <a:r>
              <a:rPr lang="en-US" dirty="0" err="1"/>
              <a:t>ReadXml</a:t>
            </a:r>
            <a:r>
              <a:rPr lang="en-US" dirty="0"/>
              <a:t>(…)</a:t>
            </a:r>
          </a:p>
          <a:p>
            <a:pPr lvl="2"/>
            <a:endParaRPr lang="en-US" dirty="0"/>
          </a:p>
          <a:p>
            <a:pPr lvl="1"/>
            <a:endParaRPr lang="en-US" dirty="0"/>
          </a:p>
          <a:p>
            <a:pPr lvl="1"/>
            <a:endParaRPr lang="en-US" dirty="0"/>
          </a:p>
          <a:p>
            <a:pPr lvl="1"/>
            <a:endParaRPr lang="en-US" dirty="0"/>
          </a:p>
          <a:p>
            <a:pPr lvl="1"/>
            <a:endParaRPr lang="en-US" dirty="0"/>
          </a:p>
          <a:p>
            <a:pPr marL="621792" lvl="2" indent="0">
              <a:buNone/>
            </a:pPr>
            <a:endParaRPr lang="en-US" dirty="0"/>
          </a:p>
          <a:p>
            <a:pPr lvl="2"/>
            <a:endParaRPr lang="en-US" sz="1800" dirty="0"/>
          </a:p>
          <a:p>
            <a:pPr lvl="1"/>
            <a:endParaRPr lang="en-US" sz="2000" dirty="0"/>
          </a:p>
          <a:p>
            <a:pPr lvl="2"/>
            <a:endParaRPr lang="en-US" sz="1800" dirty="0"/>
          </a:p>
          <a:p>
            <a:pPr lvl="2"/>
            <a:endParaRPr lang="en-US" sz="1800" dirty="0"/>
          </a:p>
          <a:p>
            <a:endParaRPr lang="en-US" dirty="0"/>
          </a:p>
        </p:txBody>
      </p:sp>
    </p:spTree>
    <p:extLst>
      <p:ext uri="{BB962C8B-B14F-4D97-AF65-F5344CB8AC3E}">
        <p14:creationId xmlns:p14="http://schemas.microsoft.com/office/powerpoint/2010/main" val="1719050097"/>
      </p:ext>
    </p:extLst>
  </p:cSld>
  <p:clrMapOvr>
    <a:masterClrMapping/>
  </p:clrMapOvr>
  <p:transition spd="med">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background">
            <a:extLst>
              <a:ext uri="{FF2B5EF4-FFF2-40B4-BE49-F238E27FC236}">
                <a16:creationId xmlns:a16="http://schemas.microsoft.com/office/drawing/2014/main" id="{0716BA64-F67E-4164-8E7D-5CC08C938184}"/>
              </a:ext>
            </a:extLst>
          </p:cNvPr>
          <p:cNvGrpSpPr/>
          <p:nvPr/>
        </p:nvGrpSpPr>
        <p:grpSpPr>
          <a:xfrm>
            <a:off x="-39619" y="13762"/>
            <a:ext cx="12252401" cy="6858000"/>
            <a:chOff x="-43251" y="0"/>
            <a:chExt cx="12252401" cy="6858000"/>
          </a:xfrm>
        </p:grpSpPr>
        <p:sp>
          <p:nvSpPr>
            <p:cNvPr id="16" name="Rectangle 15">
              <a:extLst>
                <a:ext uri="{FF2B5EF4-FFF2-40B4-BE49-F238E27FC236}">
                  <a16:creationId xmlns:a16="http://schemas.microsoft.com/office/drawing/2014/main" id="{0F7CD8CF-79E5-4CAB-885C-557DB4FBF4AE}"/>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7" name="shading (lower right)">
              <a:extLst>
                <a:ext uri="{FF2B5EF4-FFF2-40B4-BE49-F238E27FC236}">
                  <a16:creationId xmlns:a16="http://schemas.microsoft.com/office/drawing/2014/main" id="{F4C897DF-5A6B-42F8-AD03-9B565B908437}"/>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a:xfrm>
            <a:off x="682625" y="682625"/>
            <a:ext cx="10826496" cy="369332"/>
          </a:xfrm>
        </p:spPr>
        <p:txBody>
          <a:bodyPr/>
          <a:lstStyle/>
          <a:p>
            <a:r>
              <a:rPr lang="en-US" dirty="0"/>
              <a:t>Understanding the CIM – Toward Copy or “Clone”</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382771" y="1501857"/>
            <a:ext cx="10369296" cy="3427413"/>
          </a:xfrm>
        </p:spPr>
        <p:txBody>
          <a:bodyPr/>
          <a:lstStyle/>
          <a:p>
            <a:pPr lvl="1"/>
            <a:r>
              <a:rPr lang="en-US" dirty="0"/>
              <a:t>Use reflection to create the correct instance</a:t>
            </a:r>
          </a:p>
          <a:p>
            <a:pPr lvl="2"/>
            <a:r>
              <a:rPr lang="en-US" dirty="0"/>
              <a:t>.NET Extension method can add some additional syntactic “sugar”</a:t>
            </a:r>
          </a:p>
          <a:p>
            <a:pPr lvl="2"/>
            <a:endParaRPr lang="en-US" dirty="0"/>
          </a:p>
          <a:p>
            <a:pPr lvl="1"/>
            <a:endParaRPr lang="en-US" dirty="0"/>
          </a:p>
          <a:p>
            <a:pPr lvl="1"/>
            <a:endParaRPr lang="en-US" dirty="0"/>
          </a:p>
          <a:p>
            <a:pPr lvl="1"/>
            <a:endParaRPr lang="en-US" dirty="0"/>
          </a:p>
          <a:p>
            <a:pPr lvl="1"/>
            <a:endParaRPr lang="en-US" dirty="0"/>
          </a:p>
          <a:p>
            <a:pPr marL="621792" lvl="2" indent="0">
              <a:buNone/>
            </a:pPr>
            <a:endParaRPr lang="en-US"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pic>
        <p:nvPicPr>
          <p:cNvPr id="10246" name="Picture 6" descr="C:\Users\charlesm\AppData\Local\Temp\2\SNAGHTML8ba99fcb.PNG">
            <a:extLst>
              <a:ext uri="{FF2B5EF4-FFF2-40B4-BE49-F238E27FC236}">
                <a16:creationId xmlns:a16="http://schemas.microsoft.com/office/drawing/2014/main" id="{16058844-E960-4015-A271-0F0E963392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578" y="2574179"/>
            <a:ext cx="9636631" cy="3427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5579086"/>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CIM Characteristics</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a:t>The CIM entities themselves:</a:t>
            </a:r>
          </a:p>
          <a:p>
            <a:pPr lvl="1"/>
            <a:r>
              <a:rPr lang="en-US" sz="2000" dirty="0"/>
              <a:t>Reside in </a:t>
            </a:r>
            <a:r>
              <a:rPr lang="en-US" sz="2000" dirty="0" err="1"/>
              <a:t>ArcGIS.Core.CIM</a:t>
            </a:r>
            <a:r>
              <a:rPr lang="en-US" sz="2000" dirty="0"/>
              <a:t> namespace</a:t>
            </a:r>
          </a:p>
          <a:p>
            <a:pPr lvl="1"/>
            <a:r>
              <a:rPr lang="en-US" sz="2000" dirty="0"/>
              <a:t>All derive from </a:t>
            </a:r>
            <a:r>
              <a:rPr lang="en-US" sz="2000" dirty="0" err="1"/>
              <a:t>CIMObject</a:t>
            </a:r>
            <a:endParaRPr lang="en-US" sz="2000" dirty="0"/>
          </a:p>
          <a:p>
            <a:pPr lvl="1"/>
            <a:r>
              <a:rPr lang="en-US" sz="2000" dirty="0"/>
              <a:t>Inherit serialize/deserialize to/from XML via </a:t>
            </a:r>
            <a:r>
              <a:rPr lang="en-US" sz="2000" dirty="0" err="1"/>
              <a:t>CIMObject</a:t>
            </a:r>
            <a:endParaRPr lang="en-US" sz="1800" dirty="0"/>
          </a:p>
          <a:p>
            <a:pPr lvl="2"/>
            <a:r>
              <a:rPr lang="en-US" sz="1800" dirty="0"/>
              <a:t>Deserialize to/from JSON available as of 2.4</a:t>
            </a:r>
          </a:p>
          <a:p>
            <a:pPr lvl="1"/>
            <a:r>
              <a:rPr lang="en-US" sz="2000" dirty="0"/>
              <a:t>Thread agnostic (can be manipulated on any thread)</a:t>
            </a:r>
          </a:p>
          <a:p>
            <a:pPr lvl="2"/>
            <a:r>
              <a:rPr lang="en-US" sz="1800" dirty="0"/>
              <a:t>B-u-t…CIM definitions can only be </a:t>
            </a:r>
            <a:r>
              <a:rPr lang="en-US" sz="1800" u="sng" dirty="0"/>
              <a:t>retrieved/set [from/to models] via the </a:t>
            </a:r>
            <a:r>
              <a:rPr lang="en-US" sz="1800" u="sng" dirty="0" err="1"/>
              <a:t>QueuedTask</a:t>
            </a:r>
            <a:endParaRPr lang="en-US" sz="1800" u="sng" dirty="0"/>
          </a:p>
          <a:p>
            <a:pPr marL="621792" lvl="2" indent="0">
              <a:buNone/>
            </a:pP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969242516"/>
      </p:ext>
    </p:extLst>
  </p:cSld>
  <p:clrMapOvr>
    <a:masterClrMapping/>
  </p:clrMapOvr>
  <p:transition spd="med">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0"/>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CIM Serialization/Deserialization</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552893" y="1480378"/>
            <a:ext cx="10369296" cy="3427413"/>
          </a:xfrm>
        </p:spPr>
        <p:txBody>
          <a:bodyPr/>
          <a:lstStyle/>
          <a:p>
            <a:r>
              <a:rPr lang="en-US" sz="2200" dirty="0"/>
              <a:t>Caveats or “Fine Print”:</a:t>
            </a:r>
          </a:p>
          <a:p>
            <a:pPr lvl="1"/>
            <a:r>
              <a:rPr lang="en-US" sz="2000" dirty="0"/>
              <a:t>Avoid CIM persistence/clone on the entire model object definition when there is a URI</a:t>
            </a:r>
          </a:p>
          <a:p>
            <a:pPr lvl="2"/>
            <a:r>
              <a:rPr lang="en-US" sz="1800" dirty="0"/>
              <a:t>Primary examples are Maps, Layers, Layouts, Reports</a:t>
            </a:r>
          </a:p>
          <a:p>
            <a:pPr lvl="2"/>
            <a:r>
              <a:rPr lang="en-US" sz="1800" dirty="0"/>
              <a:t>Contain URIs which will be duplicated in the deserialized instances</a:t>
            </a:r>
          </a:p>
          <a:p>
            <a:pPr lvl="3"/>
            <a:r>
              <a:rPr lang="en-US" sz="1600" dirty="0"/>
              <a:t>URIs are a primary key into the project</a:t>
            </a:r>
          </a:p>
          <a:p>
            <a:pPr lvl="4"/>
            <a:r>
              <a:rPr lang="en-US" sz="1600" dirty="0"/>
              <a:t>Duplicating URIs can have unintended consequences</a:t>
            </a:r>
          </a:p>
          <a:p>
            <a:pPr lvl="1"/>
            <a:r>
              <a:rPr lang="en-US" sz="2000" dirty="0"/>
              <a:t>For persistence, use the supported export format instead – map file, layer files, report files, etc.</a:t>
            </a:r>
          </a:p>
          <a:p>
            <a:pPr lvl="1"/>
            <a:endParaRPr lang="en-US" dirty="0"/>
          </a:p>
          <a:p>
            <a:pPr lvl="1"/>
            <a:r>
              <a:rPr lang="en-US" dirty="0"/>
              <a:t>Persistence, if done at all, is best suited to individual model object aspects like:</a:t>
            </a:r>
          </a:p>
          <a:p>
            <a:pPr lvl="2"/>
            <a:r>
              <a:rPr lang="en-US" dirty="0"/>
              <a:t>Renderers, Elements, Symbology, etc.</a:t>
            </a:r>
          </a:p>
          <a:p>
            <a:pPr lvl="2"/>
            <a:endParaRPr lang="en-US"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101355506"/>
      </p:ext>
    </p:extLst>
  </p:cSld>
  <p:clrMapOvr>
    <a:masterClrMapping/>
  </p:clrMapOvr>
  <p:transition spd="med">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Toward Clone</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552893" y="1480378"/>
            <a:ext cx="10369296" cy="3427413"/>
          </a:xfrm>
        </p:spPr>
        <p:txBody>
          <a:bodyPr/>
          <a:lstStyle/>
          <a:p>
            <a:r>
              <a:rPr lang="en-US" sz="2200" dirty="0"/>
              <a:t>Ideally, we can identify the CIM instance type we need from the xml</a:t>
            </a:r>
          </a:p>
          <a:p>
            <a:pPr lvl="1"/>
            <a:r>
              <a:rPr lang="en-US" dirty="0"/>
              <a:t>Instantiate that type auto-magically without the need to hardcode</a:t>
            </a:r>
          </a:p>
          <a:p>
            <a:pPr marL="283464" lvl="1" indent="0">
              <a:buNone/>
            </a:pPr>
            <a:endParaRPr lang="en-US"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975360204"/>
      </p:ext>
    </p:extLst>
  </p:cSld>
  <p:clrMapOvr>
    <a:masterClrMapping/>
  </p:clrMapOvr>
  <p:transition spd="med">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Toward Clone</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552893" y="1480378"/>
            <a:ext cx="10369296" cy="3427413"/>
          </a:xfrm>
        </p:spPr>
        <p:txBody>
          <a:bodyPr/>
          <a:lstStyle/>
          <a:p>
            <a:r>
              <a:rPr lang="en-US" sz="2200" dirty="0"/>
              <a:t>All serialized CIM objects carry a “</a:t>
            </a:r>
            <a:r>
              <a:rPr lang="en-US" sz="2200" dirty="0" err="1"/>
              <a:t>xsi:type</a:t>
            </a:r>
            <a:r>
              <a:rPr lang="en-US" sz="2200" dirty="0"/>
              <a:t>=</a:t>
            </a:r>
            <a:r>
              <a:rPr lang="en-US" sz="2200" dirty="0" err="1"/>
              <a:t>typens:CIMXyztype</a:t>
            </a:r>
            <a:r>
              <a:rPr lang="en-US" sz="2200" dirty="0"/>
              <a:t>” attribute</a:t>
            </a:r>
          </a:p>
          <a:p>
            <a:endParaRPr lang="en-US" sz="2200" dirty="0"/>
          </a:p>
          <a:p>
            <a:endParaRPr lang="en-US" sz="2200" dirty="0"/>
          </a:p>
          <a:p>
            <a:endParaRPr lang="en-US" sz="2200" dirty="0"/>
          </a:p>
          <a:p>
            <a:endParaRPr lang="en-US" sz="2200" dirty="0"/>
          </a:p>
          <a:p>
            <a:r>
              <a:rPr lang="en-US" sz="2200" dirty="0"/>
              <a:t>Use </a:t>
            </a:r>
            <a:r>
              <a:rPr lang="en-US" sz="2200" i="1" dirty="0"/>
              <a:t>that</a:t>
            </a:r>
            <a:r>
              <a:rPr lang="en-US" sz="2200" dirty="0"/>
              <a:t> “</a:t>
            </a:r>
            <a:r>
              <a:rPr lang="en-US" sz="2200" dirty="0" err="1"/>
              <a:t>typens</a:t>
            </a:r>
            <a:r>
              <a:rPr lang="en-US" sz="2200" dirty="0"/>
              <a:t>:” type to identify the correct instance</a:t>
            </a:r>
          </a:p>
          <a:p>
            <a:pPr lvl="1"/>
            <a:r>
              <a:rPr lang="en-US" sz="2000" dirty="0"/>
              <a:t>Instantiate the new CIM instance using reflection</a:t>
            </a:r>
          </a:p>
          <a:p>
            <a:pPr lvl="1"/>
            <a:r>
              <a:rPr lang="en-US" dirty="0" err="1">
                <a:latin typeface="Consolas" panose="020B0609020204030204" pitchFamily="49" charset="0"/>
              </a:rPr>
              <a:t>Eg</a:t>
            </a:r>
            <a:r>
              <a:rPr lang="en-US" dirty="0">
                <a:latin typeface="Consolas" panose="020B0609020204030204" pitchFamily="49" charset="0"/>
              </a:rPr>
              <a:t> </a:t>
            </a:r>
            <a:r>
              <a:rPr lang="en-US" dirty="0" err="1">
                <a:latin typeface="Consolas" panose="020B0609020204030204" pitchFamily="49" charset="0"/>
              </a:rPr>
              <a:t>System.Activator.CreateInstance</a:t>
            </a:r>
            <a:r>
              <a:rPr lang="en-US" dirty="0">
                <a:latin typeface="Consolas" panose="020B0609020204030204" pitchFamily="49" charset="0"/>
              </a:rPr>
              <a:t>(string </a:t>
            </a:r>
            <a:r>
              <a:rPr lang="en-US" dirty="0" err="1">
                <a:latin typeface="Consolas" panose="020B0609020204030204" pitchFamily="49" charset="0"/>
              </a:rPr>
              <a:t>assemblyName</a:t>
            </a:r>
            <a:r>
              <a:rPr lang="en-US" dirty="0">
                <a:latin typeface="Consolas" panose="020B0609020204030204" pitchFamily="49" charset="0"/>
              </a:rPr>
              <a:t>, string </a:t>
            </a:r>
            <a:r>
              <a:rPr lang="en-US" dirty="0" err="1">
                <a:latin typeface="Consolas" panose="020B0609020204030204" pitchFamily="49" charset="0"/>
              </a:rPr>
              <a:t>typeName</a:t>
            </a:r>
            <a:r>
              <a:rPr lang="en-US" dirty="0">
                <a:latin typeface="Consolas" panose="020B0609020204030204" pitchFamily="49" charset="0"/>
              </a:rPr>
              <a:t>)</a:t>
            </a:r>
            <a:endParaRPr lang="en-US" sz="1600" dirty="0">
              <a:latin typeface="Consolas" panose="020B0609020204030204" pitchFamily="49" charset="0"/>
            </a:endParaRPr>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pic>
        <p:nvPicPr>
          <p:cNvPr id="3" name="Picture 2">
            <a:extLst>
              <a:ext uri="{FF2B5EF4-FFF2-40B4-BE49-F238E27FC236}">
                <a16:creationId xmlns:a16="http://schemas.microsoft.com/office/drawing/2014/main" id="{FE8AA7E9-8849-488B-884E-A8BBB62874BB}"/>
              </a:ext>
            </a:extLst>
          </p:cNvPr>
          <p:cNvPicPr>
            <a:picLocks noChangeAspect="1"/>
          </p:cNvPicPr>
          <p:nvPr/>
        </p:nvPicPr>
        <p:blipFill>
          <a:blip r:embed="rId3"/>
          <a:stretch>
            <a:fillRect/>
          </a:stretch>
        </p:blipFill>
        <p:spPr>
          <a:xfrm>
            <a:off x="780545" y="2046096"/>
            <a:ext cx="4945505" cy="293067"/>
          </a:xfrm>
          <a:prstGeom prst="rect">
            <a:avLst/>
          </a:prstGeom>
        </p:spPr>
      </p:pic>
      <p:pic>
        <p:nvPicPr>
          <p:cNvPr id="5" name="Picture 4">
            <a:extLst>
              <a:ext uri="{FF2B5EF4-FFF2-40B4-BE49-F238E27FC236}">
                <a16:creationId xmlns:a16="http://schemas.microsoft.com/office/drawing/2014/main" id="{E4042FEE-22A7-4C72-9394-FB680D34CBB4}"/>
              </a:ext>
            </a:extLst>
          </p:cNvPr>
          <p:cNvPicPr>
            <a:picLocks noChangeAspect="1"/>
          </p:cNvPicPr>
          <p:nvPr/>
        </p:nvPicPr>
        <p:blipFill>
          <a:blip r:embed="rId4"/>
          <a:stretch>
            <a:fillRect/>
          </a:stretch>
        </p:blipFill>
        <p:spPr>
          <a:xfrm>
            <a:off x="780544" y="2807504"/>
            <a:ext cx="5729479" cy="302613"/>
          </a:xfrm>
          <a:prstGeom prst="rect">
            <a:avLst/>
          </a:prstGeom>
        </p:spPr>
      </p:pic>
      <p:pic>
        <p:nvPicPr>
          <p:cNvPr id="9" name="Picture 8">
            <a:extLst>
              <a:ext uri="{FF2B5EF4-FFF2-40B4-BE49-F238E27FC236}">
                <a16:creationId xmlns:a16="http://schemas.microsoft.com/office/drawing/2014/main" id="{266E45CE-4DD1-4073-A7A2-D282B94D083F}"/>
              </a:ext>
            </a:extLst>
          </p:cNvPr>
          <p:cNvPicPr>
            <a:picLocks noChangeAspect="1"/>
          </p:cNvPicPr>
          <p:nvPr/>
        </p:nvPicPr>
        <p:blipFill>
          <a:blip r:embed="rId5"/>
          <a:stretch>
            <a:fillRect/>
          </a:stretch>
        </p:blipFill>
        <p:spPr>
          <a:xfrm>
            <a:off x="780544" y="3194084"/>
            <a:ext cx="5273921" cy="320847"/>
          </a:xfrm>
          <a:prstGeom prst="rect">
            <a:avLst/>
          </a:prstGeom>
        </p:spPr>
      </p:pic>
      <p:pic>
        <p:nvPicPr>
          <p:cNvPr id="10" name="Picture 9">
            <a:extLst>
              <a:ext uri="{FF2B5EF4-FFF2-40B4-BE49-F238E27FC236}">
                <a16:creationId xmlns:a16="http://schemas.microsoft.com/office/drawing/2014/main" id="{658C0F7D-5493-4404-B5F9-56B541D8E9E8}"/>
              </a:ext>
            </a:extLst>
          </p:cNvPr>
          <p:cNvPicPr>
            <a:picLocks noChangeAspect="1"/>
          </p:cNvPicPr>
          <p:nvPr/>
        </p:nvPicPr>
        <p:blipFill>
          <a:blip r:embed="rId6"/>
          <a:stretch>
            <a:fillRect/>
          </a:stretch>
        </p:blipFill>
        <p:spPr>
          <a:xfrm>
            <a:off x="780545" y="2412236"/>
            <a:ext cx="6447472" cy="293067"/>
          </a:xfrm>
          <a:prstGeom prst="rect">
            <a:avLst/>
          </a:prstGeom>
        </p:spPr>
      </p:pic>
    </p:spTree>
    <p:extLst>
      <p:ext uri="{BB962C8B-B14F-4D97-AF65-F5344CB8AC3E}">
        <p14:creationId xmlns:p14="http://schemas.microsoft.com/office/powerpoint/2010/main" val="1680779480"/>
      </p:ext>
    </p:extLst>
  </p:cSld>
  <p:clrMapOvr>
    <a:masterClrMapping/>
  </p:clrMapOvr>
  <p:transition spd="med">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Toward Clone</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552893" y="1480378"/>
            <a:ext cx="10369296" cy="3427413"/>
          </a:xfrm>
        </p:spPr>
        <p:txBody>
          <a:bodyPr/>
          <a:lstStyle/>
          <a:p>
            <a:r>
              <a:rPr lang="en-US" sz="2200" dirty="0"/>
              <a:t>Example:</a:t>
            </a:r>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056464437"/>
      </p:ext>
    </p:extLst>
  </p:cSld>
  <p:clrMapOvr>
    <a:masterClrMapping/>
  </p:clrMapOvr>
  <p:transition spd="med">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a:extLst>
              <a:ext uri="{FF2B5EF4-FFF2-40B4-BE49-F238E27FC236}">
                <a16:creationId xmlns:a16="http://schemas.microsoft.com/office/drawing/2014/main" id="{91AF89E3-1B89-44E2-BC40-12DFFBA520EC}"/>
              </a:ext>
            </a:extLst>
          </p:cNvPr>
          <p:cNvGrpSpPr/>
          <p:nvPr/>
        </p:nvGrpSpPr>
        <p:grpSpPr>
          <a:xfrm>
            <a:off x="-22469" y="13762"/>
            <a:ext cx="12252401" cy="6858000"/>
            <a:chOff x="-43251" y="0"/>
            <a:chExt cx="12252401" cy="6858000"/>
          </a:xfrm>
        </p:grpSpPr>
        <p:sp>
          <p:nvSpPr>
            <p:cNvPr id="6" name="Rectangle 5">
              <a:extLst>
                <a:ext uri="{FF2B5EF4-FFF2-40B4-BE49-F238E27FC236}">
                  <a16:creationId xmlns:a16="http://schemas.microsoft.com/office/drawing/2014/main" id="{FC462053-3530-456F-9BD7-495274B67E6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shading (lower right)">
              <a:extLst>
                <a:ext uri="{FF2B5EF4-FFF2-40B4-BE49-F238E27FC236}">
                  <a16:creationId xmlns:a16="http://schemas.microsoft.com/office/drawing/2014/main" id="{01311E9B-6F05-41F3-B7A0-00F8E94814B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Understanding the CIM – A Practical Approach</a:t>
            </a:r>
          </a:p>
        </p:txBody>
      </p:sp>
      <p:sp>
        <p:nvSpPr>
          <p:cNvPr id="3" name="Text Placeholder 2">
            <a:extLst>
              <a:ext uri="{FF2B5EF4-FFF2-40B4-BE49-F238E27FC236}">
                <a16:creationId xmlns:a16="http://schemas.microsoft.com/office/drawing/2014/main" id="{59EAFDEE-66F9-4D54-93C4-41E2593EE922}"/>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69DB07D-5E4F-48EA-B92E-CBEDD9F5172D}"/>
              </a:ext>
            </a:extLst>
          </p:cNvPr>
          <p:cNvSpPr>
            <a:spLocks noGrp="1"/>
          </p:cNvSpPr>
          <p:nvPr>
            <p:ph sz="quarter" idx="12"/>
          </p:nvPr>
        </p:nvSpPr>
        <p:spPr>
          <a:xfrm>
            <a:off x="914400" y="1828804"/>
            <a:ext cx="10369296" cy="3427413"/>
          </a:xfrm>
        </p:spPr>
        <p:txBody>
          <a:bodyPr/>
          <a:lstStyle/>
          <a:p>
            <a:endParaRPr lang="en-US" dirty="0"/>
          </a:p>
        </p:txBody>
      </p:sp>
      <p:pic>
        <p:nvPicPr>
          <p:cNvPr id="10" name="Picture 9">
            <a:extLst>
              <a:ext uri="{FF2B5EF4-FFF2-40B4-BE49-F238E27FC236}">
                <a16:creationId xmlns:a16="http://schemas.microsoft.com/office/drawing/2014/main" id="{7C7D98F7-50FA-40D8-8671-4D53F0472FDC}"/>
              </a:ext>
            </a:extLst>
          </p:cNvPr>
          <p:cNvPicPr>
            <a:picLocks noChangeAspect="1"/>
          </p:cNvPicPr>
          <p:nvPr/>
        </p:nvPicPr>
        <p:blipFill>
          <a:blip r:embed="rId2"/>
          <a:stretch>
            <a:fillRect/>
          </a:stretch>
        </p:blipFill>
        <p:spPr>
          <a:xfrm>
            <a:off x="682625" y="1748344"/>
            <a:ext cx="7114286" cy="4742857"/>
          </a:xfrm>
          <a:prstGeom prst="rect">
            <a:avLst/>
          </a:prstGeom>
        </p:spPr>
      </p:pic>
    </p:spTree>
    <p:extLst>
      <p:ext uri="{BB962C8B-B14F-4D97-AF65-F5344CB8AC3E}">
        <p14:creationId xmlns:p14="http://schemas.microsoft.com/office/powerpoint/2010/main" val="3648547212"/>
      </p:ext>
    </p:extLst>
  </p:cSld>
  <p:clrMapOvr>
    <a:masterClrMapping/>
  </p:clrMapOvr>
  <p:transition spd="med">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Symbology</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682625" y="1790878"/>
            <a:ext cx="11076984" cy="3931887"/>
          </a:xfrm>
        </p:spPr>
        <p:txBody>
          <a:bodyPr/>
          <a:lstStyle/>
          <a:p>
            <a:r>
              <a:rPr lang="en-US" sz="2200" dirty="0"/>
              <a:t>One of the primary uses of the CIM is in defining symbology:</a:t>
            </a:r>
          </a:p>
          <a:p>
            <a:pPr lvl="1"/>
            <a:r>
              <a:rPr lang="en-US" sz="2000" dirty="0"/>
              <a:t>Coarse-grained API available via </a:t>
            </a:r>
            <a:r>
              <a:rPr lang="en-US" sz="2000" dirty="0" err="1"/>
              <a:t>SymbolFactory</a:t>
            </a:r>
            <a:r>
              <a:rPr lang="en-US" sz="2000" dirty="0"/>
              <a:t> (</a:t>
            </a:r>
            <a:r>
              <a:rPr lang="en-US" sz="2000" dirty="0" err="1"/>
              <a:t>ColorFactory</a:t>
            </a:r>
            <a:r>
              <a:rPr lang="en-US" sz="2000" dirty="0"/>
              <a:t> for colors)</a:t>
            </a:r>
          </a:p>
          <a:p>
            <a:pPr lvl="1"/>
            <a:r>
              <a:rPr lang="en-US" sz="2000" dirty="0"/>
              <a:t>Creates a variety of “pre-cooked” symbols</a:t>
            </a:r>
          </a:p>
          <a:p>
            <a:pPr lvl="1"/>
            <a:r>
              <a:rPr lang="en-US" sz="2000" dirty="0"/>
              <a:t>Requires use of the CIM to create more specialized varieties</a:t>
            </a:r>
          </a:p>
          <a:p>
            <a:pPr lvl="2"/>
            <a:r>
              <a:rPr lang="en-US" sz="1800" dirty="0"/>
              <a:t>As well as modify “pre-cooked” ones*</a:t>
            </a:r>
          </a:p>
          <a:p>
            <a:pPr lvl="2"/>
            <a:endParaRPr lang="en-US" sz="1800" dirty="0"/>
          </a:p>
          <a:p>
            <a:pPr lvl="2"/>
            <a:endParaRPr lang="en-US" sz="1800" dirty="0"/>
          </a:p>
          <a:p>
            <a:pPr marL="621792" lvl="2" indent="0">
              <a:buNone/>
            </a:pPr>
            <a:endParaRPr lang="en-US" sz="1800" dirty="0"/>
          </a:p>
          <a:p>
            <a:pPr marL="621792" lvl="2" indent="0">
              <a:buNone/>
            </a:pPr>
            <a:endParaRPr lang="en-US" sz="1800" dirty="0"/>
          </a:p>
          <a:p>
            <a:pPr marL="283464" lvl="1" indent="0">
              <a:buNone/>
            </a:pPr>
            <a:r>
              <a:rPr lang="en-US" dirty="0"/>
              <a:t>*Lots of code examples at </a:t>
            </a:r>
            <a:r>
              <a:rPr lang="en-US" dirty="0">
                <a:hlinkClick r:id="rId3"/>
              </a:rPr>
              <a:t>https://github.com/esri/arcgis-pro-sdk/wiki/ProSnippets-Symbology</a:t>
            </a:r>
            <a:r>
              <a:rPr lang="en-US" dirty="0"/>
              <a:t> </a:t>
            </a:r>
            <a:endParaRPr lang="en-US" sz="11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28923915"/>
      </p:ext>
    </p:extLst>
  </p:cSld>
  <p:clrMapOvr>
    <a:masterClrMapping/>
  </p:clrMapOvr>
  <p:transition spd="med">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Symbology</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a:t>Points, Lines, Polygons follow a very uniform structure:</a:t>
            </a:r>
          </a:p>
          <a:p>
            <a:pPr lvl="1"/>
            <a:r>
              <a:rPr lang="en-US" dirty="0"/>
              <a:t>Derive from </a:t>
            </a:r>
            <a:r>
              <a:rPr lang="en-US" dirty="0" err="1"/>
              <a:t>CIMMultiLayerSymbol</a:t>
            </a:r>
            <a:r>
              <a:rPr lang="en-US" dirty="0"/>
              <a:t> -&gt; </a:t>
            </a:r>
            <a:r>
              <a:rPr lang="en-US" dirty="0" err="1"/>
              <a:t>CIMSymbol</a:t>
            </a:r>
            <a:endParaRPr lang="en-US" sz="2000" dirty="0"/>
          </a:p>
          <a:p>
            <a:pPr lvl="2"/>
            <a:r>
              <a:rPr lang="en-US" sz="1800" dirty="0"/>
              <a:t>Consists of one or more Symbol Layers - </a:t>
            </a:r>
            <a:r>
              <a:rPr lang="en-US" sz="1800" dirty="0" err="1"/>
              <a:t>CIMSymbolLayer</a:t>
            </a:r>
            <a:endParaRPr lang="en-US" sz="1800" dirty="0"/>
          </a:p>
          <a:p>
            <a:pPr lvl="2"/>
            <a:endParaRPr lang="en-US" sz="1800" dirty="0"/>
          </a:p>
          <a:p>
            <a:pPr lvl="2"/>
            <a:endParaRPr lang="en-US" sz="1800" dirty="0"/>
          </a:p>
          <a:p>
            <a:pPr lvl="2"/>
            <a:endParaRPr lang="en-US" sz="1800" dirty="0"/>
          </a:p>
          <a:p>
            <a:pPr lvl="2"/>
            <a:endParaRPr lang="en-US" sz="1600" dirty="0"/>
          </a:p>
          <a:p>
            <a:pPr lvl="5"/>
            <a:endParaRPr lang="en-US" sz="1600" dirty="0"/>
          </a:p>
          <a:p>
            <a:pPr lvl="5"/>
            <a:endParaRPr lang="en-US" sz="1600" dirty="0"/>
          </a:p>
          <a:p>
            <a:pPr marL="283464" lvl="1" indent="0">
              <a:buNone/>
            </a:pPr>
            <a:endParaRPr lang="en-US" sz="1800" dirty="0"/>
          </a:p>
          <a:p>
            <a:pPr lvl="1"/>
            <a:endParaRPr lang="en-US" sz="2000" dirty="0"/>
          </a:p>
          <a:p>
            <a:pPr marL="621792" lvl="2" indent="0">
              <a:buNone/>
            </a:pPr>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
        <p:nvSpPr>
          <p:cNvPr id="9" name="TextBox 8">
            <a:extLst>
              <a:ext uri="{FF2B5EF4-FFF2-40B4-BE49-F238E27FC236}">
                <a16:creationId xmlns:a16="http://schemas.microsoft.com/office/drawing/2014/main" id="{EE9CCD34-F799-449F-A670-F58158FCB68D}"/>
              </a:ext>
            </a:extLst>
          </p:cNvPr>
          <p:cNvSpPr txBox="1"/>
          <p:nvPr/>
        </p:nvSpPr>
        <p:spPr>
          <a:xfrm>
            <a:off x="1237193" y="3429000"/>
            <a:ext cx="9553433" cy="1115581"/>
          </a:xfrm>
          <a:prstGeom prst="rect">
            <a:avLst/>
          </a:prstGeom>
          <a:solidFill>
            <a:schemeClr val="tx1"/>
          </a:solidFill>
          <a:effectLst/>
        </p:spPr>
        <p:txBody>
          <a:bodyPr wrap="square" lIns="0" tIns="0" rIns="0" bIns="0" rtlCol="0">
            <a:noAutofit/>
          </a:bodyPr>
          <a:lstStyle/>
          <a:p>
            <a:endParaRPr lang="en-US" sz="1600" dirty="0">
              <a:solidFill>
                <a:srgbClr val="0000FF"/>
              </a:solidFill>
              <a:latin typeface="Consolas" panose="020B0609020204030204" pitchFamily="49" charset="0"/>
            </a:endParaRPr>
          </a:p>
          <a:p>
            <a:r>
              <a:rPr lang="en-US" sz="1600" dirty="0">
                <a:solidFill>
                  <a:srgbClr val="0000FF"/>
                </a:solidFill>
                <a:latin typeface="Consolas" panose="020B0609020204030204" pitchFamily="49" charset="0"/>
              </a:rPr>
              <a:t> public</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abstract</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class</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CIMMultiLayerSymbol</a:t>
            </a:r>
            <a:r>
              <a:rPr lang="en-US" sz="1600" dirty="0">
                <a:solidFill>
                  <a:srgbClr val="000000"/>
                </a:solidFill>
                <a:latin typeface="Consolas" panose="020B0609020204030204" pitchFamily="49" charset="0"/>
              </a:rPr>
              <a:t> : </a:t>
            </a:r>
            <a:r>
              <a:rPr lang="en-US" sz="1600" dirty="0" err="1">
                <a:solidFill>
                  <a:srgbClr val="2B91AF"/>
                </a:solidFill>
                <a:latin typeface="Consolas" panose="020B0609020204030204" pitchFamily="49" charset="0"/>
              </a:rPr>
              <a:t>CIMSymbol</a:t>
            </a:r>
            <a:r>
              <a:rPr lang="en-US" sz="1600" dirty="0">
                <a:solidFill>
                  <a:srgbClr val="2B91AF"/>
                </a:solidFill>
                <a:latin typeface="Consolas" panose="020B0609020204030204" pitchFamily="49" charset="0"/>
              </a:rPr>
              <a:t>  </a:t>
            </a:r>
            <a:r>
              <a:rPr lang="en-US" sz="1600" dirty="0">
                <a:solidFill>
                  <a:srgbClr val="000000"/>
                </a:solidFill>
                <a:latin typeface="Consolas" panose="020B0609020204030204" pitchFamily="49" charset="0"/>
              </a:rPr>
              <a:t>{</a:t>
            </a:r>
          </a:p>
          <a:p>
            <a:r>
              <a:rPr lang="en-US" sz="1600" dirty="0">
                <a:solidFill>
                  <a:srgbClr val="0000FF"/>
                </a:solidFill>
                <a:latin typeface="Consolas" panose="020B0609020204030204" pitchFamily="49" charset="0"/>
              </a:rPr>
              <a:t>         public</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CIMSymbolLayer</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SymbolLayers</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get</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set</a:t>
            </a:r>
            <a:r>
              <a:rPr lang="en-US" sz="1600" dirty="0">
                <a:solidFill>
                  <a:srgbClr val="000000"/>
                </a:solidFill>
                <a:latin typeface="Consolas" panose="020B0609020204030204" pitchFamily="49" charset="0"/>
              </a:rPr>
              <a:t>; }</a:t>
            </a:r>
            <a:endParaRPr lang="en-US" sz="1600" b="1" dirty="0">
              <a:ea typeface="+mn-ea"/>
              <a:cs typeface="+mn-cs"/>
            </a:endParaRPr>
          </a:p>
        </p:txBody>
      </p:sp>
    </p:spTree>
    <p:extLst>
      <p:ext uri="{BB962C8B-B14F-4D97-AF65-F5344CB8AC3E}">
        <p14:creationId xmlns:p14="http://schemas.microsoft.com/office/powerpoint/2010/main" val="3063373313"/>
      </p:ext>
    </p:extLst>
  </p:cSld>
  <p:clrMapOvr>
    <a:masterClrMapping/>
  </p:clrMapOvr>
  <p:transition spd="med">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Symbology</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1800" dirty="0" err="1"/>
              <a:t>CIMSymbolLayer</a:t>
            </a:r>
            <a:r>
              <a:rPr lang="en-US" sz="1800" dirty="0"/>
              <a:t> classes represent the Strokes, Fills, Markers that comprise the symbol</a:t>
            </a:r>
          </a:p>
          <a:p>
            <a:pPr lvl="2"/>
            <a:r>
              <a:rPr lang="en-US" sz="1800" dirty="0"/>
              <a:t>In simple cases, the symbol has a single layer</a:t>
            </a:r>
          </a:p>
          <a:p>
            <a:pPr lvl="2"/>
            <a:endParaRPr lang="en-US" sz="1800" dirty="0"/>
          </a:p>
          <a:p>
            <a:pPr lvl="2"/>
            <a:endParaRPr lang="en-US" sz="1800" dirty="0"/>
          </a:p>
          <a:p>
            <a:pPr lvl="2"/>
            <a:endParaRPr lang="en-US" sz="1800" dirty="0"/>
          </a:p>
          <a:p>
            <a:pPr marL="621792" lvl="2" indent="0">
              <a:buNone/>
            </a:pPr>
            <a:endParaRPr lang="en-US" sz="1100" dirty="0"/>
          </a:p>
          <a:p>
            <a:pPr lvl="2"/>
            <a:r>
              <a:rPr lang="en-US" sz="1800" dirty="0"/>
              <a:t>Build more complex symbols using multiple layers</a:t>
            </a:r>
          </a:p>
          <a:p>
            <a:pPr lvl="3"/>
            <a:r>
              <a:rPr lang="en-US" sz="1600" dirty="0"/>
              <a:t>Can combine effects with a layer to create dots, dashes, offsets, etc.</a:t>
            </a:r>
          </a:p>
          <a:p>
            <a:pPr lvl="3"/>
            <a:r>
              <a:rPr lang="en-US" sz="1600" dirty="0"/>
              <a:t>Various options for line endings, joins, miter, </a:t>
            </a:r>
            <a:r>
              <a:rPr lang="en-US" sz="1600" dirty="0" err="1"/>
              <a:t>etc,etc</a:t>
            </a:r>
            <a:endParaRPr lang="en-US" sz="1600" dirty="0"/>
          </a:p>
          <a:p>
            <a:pPr lvl="5"/>
            <a:endParaRPr lang="en-US" sz="1600" dirty="0"/>
          </a:p>
          <a:p>
            <a:pPr marL="283464" lvl="1" indent="0">
              <a:buNone/>
            </a:pPr>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
        <p:nvSpPr>
          <p:cNvPr id="9" name="TextBox 8">
            <a:extLst>
              <a:ext uri="{FF2B5EF4-FFF2-40B4-BE49-F238E27FC236}">
                <a16:creationId xmlns:a16="http://schemas.microsoft.com/office/drawing/2014/main" id="{EE9CCD34-F799-449F-A670-F58158FCB68D}"/>
              </a:ext>
            </a:extLst>
          </p:cNvPr>
          <p:cNvSpPr txBox="1"/>
          <p:nvPr/>
        </p:nvSpPr>
        <p:spPr>
          <a:xfrm>
            <a:off x="1043905" y="2610663"/>
            <a:ext cx="10162904" cy="906673"/>
          </a:xfrm>
          <a:prstGeom prst="rect">
            <a:avLst/>
          </a:prstGeom>
          <a:solidFill>
            <a:schemeClr val="tx1"/>
          </a:solidFill>
          <a:effectLst/>
        </p:spPr>
        <p:txBody>
          <a:bodyPr wrap="square" lIns="0" tIns="0" rIns="0" bIns="0" rtlCol="0">
            <a:noAutofit/>
          </a:bodyPr>
          <a:lstStyle/>
          <a:p>
            <a:r>
              <a:rPr lang="en-US" sz="1600" dirty="0">
                <a:solidFill>
                  <a:srgbClr val="0000FF"/>
                </a:solidFill>
                <a:latin typeface="Consolas" panose="020B0609020204030204" pitchFamily="49" charset="0"/>
              </a:rPr>
              <a:t>  </a:t>
            </a:r>
          </a:p>
          <a:p>
            <a:r>
              <a:rPr lang="en-US" sz="1600" dirty="0">
                <a:solidFill>
                  <a:srgbClr val="0000FF"/>
                </a:solidFill>
                <a:latin typeface="Consolas" panose="020B0609020204030204" pitchFamily="49" charset="0"/>
              </a:rPr>
              <a:t> </a:t>
            </a:r>
            <a:r>
              <a:rPr lang="en-US" sz="1600" dirty="0" err="1">
                <a:solidFill>
                  <a:srgbClr val="0000FF"/>
                </a:solidFill>
                <a:latin typeface="Consolas" panose="020B0609020204030204" pitchFamily="49" charset="0"/>
              </a:rPr>
              <a:t>var</a:t>
            </a:r>
            <a:r>
              <a:rPr lang="en-US" sz="1600" dirty="0">
                <a:solidFill>
                  <a:srgbClr val="000000"/>
                </a:solidFill>
                <a:latin typeface="Consolas" panose="020B0609020204030204" pitchFamily="49" charset="0"/>
              </a:rPr>
              <a:t> stroke =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CIMSolidStroke</a:t>
            </a:r>
            <a:r>
              <a:rPr lang="en-US" sz="1600" dirty="0">
                <a:solidFill>
                  <a:srgbClr val="000000"/>
                </a:solidFill>
                <a:latin typeface="Consolas" panose="020B0609020204030204" pitchFamily="49" charset="0"/>
              </a:rPr>
              <a:t>() { Color = </a:t>
            </a:r>
            <a:r>
              <a:rPr lang="en-US" sz="1600" dirty="0" err="1">
                <a:solidFill>
                  <a:srgbClr val="2B91AF"/>
                </a:solidFill>
                <a:latin typeface="Consolas" panose="020B0609020204030204" pitchFamily="49" charset="0"/>
              </a:rPr>
              <a:t>ColorFactory</a:t>
            </a:r>
            <a:r>
              <a:rPr lang="en-US" sz="1600" dirty="0" err="1">
                <a:solidFill>
                  <a:srgbClr val="000000"/>
                </a:solidFill>
                <a:latin typeface="Consolas" panose="020B0609020204030204" pitchFamily="49" charset="0"/>
              </a:rPr>
              <a:t>.Instance.RedRGB</a:t>
            </a:r>
            <a:r>
              <a:rPr lang="en-US" sz="1600" dirty="0">
                <a:solidFill>
                  <a:srgbClr val="000000"/>
                </a:solidFill>
                <a:latin typeface="Consolas" panose="020B0609020204030204" pitchFamily="49" charset="0"/>
              </a:rPr>
              <a:t>, Width = 2 };</a:t>
            </a:r>
          </a:p>
          <a:p>
            <a:r>
              <a:rPr lang="en-US" sz="1600" dirty="0">
                <a:solidFill>
                  <a:srgbClr val="000000"/>
                </a:solidFill>
                <a:latin typeface="Consolas" panose="020B0609020204030204" pitchFamily="49" charset="0"/>
              </a:rPr>
              <a:t> </a:t>
            </a:r>
            <a:r>
              <a:rPr lang="en-US" sz="1600" dirty="0" err="1">
                <a:solidFill>
                  <a:srgbClr val="0000FF"/>
                </a:solidFill>
                <a:latin typeface="Consolas" panose="020B0609020204030204" pitchFamily="49" charset="0"/>
              </a:rPr>
              <a:t>var</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lineSymbol</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CIMLineSymbol</a:t>
            </a:r>
            <a:r>
              <a:rPr lang="en-US" sz="1600" dirty="0">
                <a:solidFill>
                  <a:srgbClr val="000000"/>
                </a:solidFill>
                <a:latin typeface="Consolas" panose="020B0609020204030204" pitchFamily="49" charset="0"/>
              </a:rPr>
              <a:t>() { </a:t>
            </a:r>
            <a:r>
              <a:rPr lang="en-US" sz="1600" dirty="0" err="1">
                <a:solidFill>
                  <a:srgbClr val="000000"/>
                </a:solidFill>
                <a:latin typeface="Consolas" panose="020B0609020204030204" pitchFamily="49" charset="0"/>
              </a:rPr>
              <a:t>SymbolLayers</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CIMSymbolLayer</a:t>
            </a:r>
            <a:r>
              <a:rPr lang="en-US" sz="1600" dirty="0">
                <a:solidFill>
                  <a:srgbClr val="000000"/>
                </a:solidFill>
                <a:latin typeface="Consolas" panose="020B0609020204030204" pitchFamily="49" charset="0"/>
              </a:rPr>
              <a:t>[1] { stroke } };</a:t>
            </a:r>
            <a:endParaRPr lang="en-US" sz="1600" b="1" dirty="0">
              <a:ea typeface="+mn-ea"/>
              <a:cs typeface="+mn-cs"/>
            </a:endParaRPr>
          </a:p>
        </p:txBody>
      </p:sp>
      <p:pic>
        <p:nvPicPr>
          <p:cNvPr id="3" name="Picture 2">
            <a:extLst>
              <a:ext uri="{FF2B5EF4-FFF2-40B4-BE49-F238E27FC236}">
                <a16:creationId xmlns:a16="http://schemas.microsoft.com/office/drawing/2014/main" id="{29975B3E-6D30-4CC4-978F-C3FC6697D171}"/>
              </a:ext>
            </a:extLst>
          </p:cNvPr>
          <p:cNvPicPr>
            <a:picLocks noChangeAspect="1"/>
          </p:cNvPicPr>
          <p:nvPr/>
        </p:nvPicPr>
        <p:blipFill>
          <a:blip r:embed="rId3"/>
          <a:stretch>
            <a:fillRect/>
          </a:stretch>
        </p:blipFill>
        <p:spPr>
          <a:xfrm>
            <a:off x="10309936" y="2255461"/>
            <a:ext cx="1285714" cy="542857"/>
          </a:xfrm>
          <a:prstGeom prst="rect">
            <a:avLst/>
          </a:prstGeom>
        </p:spPr>
      </p:pic>
      <p:pic>
        <p:nvPicPr>
          <p:cNvPr id="4" name="Picture 3">
            <a:extLst>
              <a:ext uri="{FF2B5EF4-FFF2-40B4-BE49-F238E27FC236}">
                <a16:creationId xmlns:a16="http://schemas.microsoft.com/office/drawing/2014/main" id="{0B5A6595-A496-4FEA-9D0E-CB0E81325A84}"/>
              </a:ext>
            </a:extLst>
          </p:cNvPr>
          <p:cNvPicPr>
            <a:picLocks noChangeAspect="1"/>
          </p:cNvPicPr>
          <p:nvPr/>
        </p:nvPicPr>
        <p:blipFill>
          <a:blip r:embed="rId4"/>
          <a:stretch>
            <a:fillRect/>
          </a:stretch>
        </p:blipFill>
        <p:spPr>
          <a:xfrm>
            <a:off x="10174828" y="4532900"/>
            <a:ext cx="1314286" cy="571429"/>
          </a:xfrm>
          <a:prstGeom prst="rect">
            <a:avLst/>
          </a:prstGeom>
        </p:spPr>
      </p:pic>
    </p:spTree>
    <p:extLst>
      <p:ext uri="{BB962C8B-B14F-4D97-AF65-F5344CB8AC3E}">
        <p14:creationId xmlns:p14="http://schemas.microsoft.com/office/powerpoint/2010/main" val="1638548768"/>
      </p:ext>
    </p:extLst>
  </p:cSld>
  <p:clrMapOvr>
    <a:masterClrMapping/>
  </p:clrMapOvr>
  <p:transition spd="med">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Symbology</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pPr lvl="1"/>
            <a:r>
              <a:rPr lang="en-US" sz="2000" dirty="0"/>
              <a:t>Build more complex symbols using multiple layers</a:t>
            </a:r>
          </a:p>
          <a:p>
            <a:pPr lvl="2"/>
            <a:r>
              <a:rPr lang="en-US" sz="1800" dirty="0"/>
              <a:t>Can combine effects with a layer to create dots, dashes, offsets, etc.</a:t>
            </a:r>
          </a:p>
          <a:p>
            <a:pPr lvl="3"/>
            <a:r>
              <a:rPr lang="en-US" sz="1600" dirty="0"/>
              <a:t>Various options for line endings, joins, miter, </a:t>
            </a:r>
            <a:r>
              <a:rPr lang="en-US" sz="1600" dirty="0" err="1"/>
              <a:t>etc,etc</a:t>
            </a:r>
            <a:endParaRPr lang="en-US" sz="1600" dirty="0"/>
          </a:p>
          <a:p>
            <a:pPr lvl="5"/>
            <a:endParaRPr lang="en-US" sz="1600" dirty="0"/>
          </a:p>
          <a:p>
            <a:pPr marL="283464" lvl="1" indent="0">
              <a:buNone/>
            </a:pPr>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
        <p:nvSpPr>
          <p:cNvPr id="9" name="TextBox 8">
            <a:extLst>
              <a:ext uri="{FF2B5EF4-FFF2-40B4-BE49-F238E27FC236}">
                <a16:creationId xmlns:a16="http://schemas.microsoft.com/office/drawing/2014/main" id="{EE9CCD34-F799-449F-A670-F58158FCB68D}"/>
              </a:ext>
            </a:extLst>
          </p:cNvPr>
          <p:cNvSpPr txBox="1"/>
          <p:nvPr/>
        </p:nvSpPr>
        <p:spPr>
          <a:xfrm>
            <a:off x="357708" y="2953131"/>
            <a:ext cx="11151413" cy="3427412"/>
          </a:xfrm>
          <a:prstGeom prst="rect">
            <a:avLst/>
          </a:prstGeom>
          <a:solidFill>
            <a:schemeClr val="tx1"/>
          </a:solidFill>
          <a:effectLst/>
        </p:spPr>
        <p:txBody>
          <a:bodyPr wrap="square" lIns="0" tIns="0" rIns="0" bIns="0" rtlCol="0">
            <a:noAutofit/>
          </a:bodyPr>
          <a:lstStyle/>
          <a:p>
            <a:r>
              <a:rPr lang="en-US" sz="1600" dirty="0">
                <a:solidFill>
                  <a:srgbClr val="0000FF"/>
                </a:solidFill>
                <a:latin typeface="Consolas" panose="020B0609020204030204" pitchFamily="49" charset="0"/>
              </a:rPr>
              <a:t>  </a:t>
            </a:r>
          </a:p>
          <a:p>
            <a:r>
              <a:rPr lang="en-US" sz="1600" dirty="0">
                <a:solidFill>
                  <a:srgbClr val="0000FF"/>
                </a:solidFill>
                <a:latin typeface="Consolas" panose="020B0609020204030204" pitchFamily="49" charset="0"/>
              </a:rPr>
              <a:t> </a:t>
            </a:r>
            <a:r>
              <a:rPr lang="en-US" sz="1600" dirty="0" err="1">
                <a:solidFill>
                  <a:srgbClr val="0000FF"/>
                </a:solidFill>
                <a:latin typeface="Consolas" panose="020B0609020204030204" pitchFamily="49" charset="0"/>
              </a:rPr>
              <a:t>var</a:t>
            </a:r>
            <a:r>
              <a:rPr lang="en-US" sz="1600" dirty="0">
                <a:solidFill>
                  <a:srgbClr val="000000"/>
                </a:solidFill>
                <a:latin typeface="Consolas" panose="020B0609020204030204" pitchFamily="49" charset="0"/>
              </a:rPr>
              <a:t> stroke =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CIMSolidStroke</a:t>
            </a:r>
            <a:r>
              <a:rPr lang="en-US" sz="1600" dirty="0">
                <a:solidFill>
                  <a:srgbClr val="000000"/>
                </a:solidFill>
                <a:latin typeface="Consolas" panose="020B0609020204030204" pitchFamily="49" charset="0"/>
              </a:rPr>
              <a:t>() { Color = </a:t>
            </a:r>
            <a:r>
              <a:rPr lang="en-US" sz="1600" dirty="0" err="1">
                <a:solidFill>
                  <a:srgbClr val="2B91AF"/>
                </a:solidFill>
                <a:latin typeface="Consolas" panose="020B0609020204030204" pitchFamily="49" charset="0"/>
              </a:rPr>
              <a:t>ColorFactory</a:t>
            </a:r>
            <a:r>
              <a:rPr lang="en-US" sz="1600" dirty="0" err="1">
                <a:solidFill>
                  <a:srgbClr val="000000"/>
                </a:solidFill>
                <a:latin typeface="Consolas" panose="020B0609020204030204" pitchFamily="49" charset="0"/>
              </a:rPr>
              <a:t>.Instance.RedRGB</a:t>
            </a:r>
            <a:r>
              <a:rPr lang="en-US" sz="1600" dirty="0">
                <a:solidFill>
                  <a:srgbClr val="000000"/>
                </a:solidFill>
                <a:latin typeface="Consolas" panose="020B0609020204030204" pitchFamily="49" charset="0"/>
              </a:rPr>
              <a:t>, Width = 2 };</a:t>
            </a:r>
          </a:p>
          <a:p>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stroke.Effects</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CIMGeometricEffect</a:t>
            </a:r>
            <a:r>
              <a:rPr lang="en-US" sz="1600" dirty="0">
                <a:solidFill>
                  <a:srgbClr val="000000"/>
                </a:solidFill>
                <a:latin typeface="Consolas" panose="020B0609020204030204" pitchFamily="49" charset="0"/>
              </a:rPr>
              <a:t>[] {</a:t>
            </a:r>
          </a:p>
          <a:p>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CIMGeometricEffectOffset</a:t>
            </a:r>
            <a:r>
              <a:rPr lang="en-US" sz="1600" dirty="0">
                <a:solidFill>
                  <a:srgbClr val="000000"/>
                </a:solidFill>
                <a:latin typeface="Consolas" panose="020B0609020204030204" pitchFamily="49" charset="0"/>
              </a:rPr>
              <a:t>() {Method = </a:t>
            </a:r>
            <a:r>
              <a:rPr lang="en-US" sz="1600" dirty="0" err="1">
                <a:solidFill>
                  <a:srgbClr val="2B91AF"/>
                </a:solidFill>
                <a:latin typeface="Consolas" panose="020B0609020204030204" pitchFamily="49" charset="0"/>
              </a:rPr>
              <a:t>GeometricEffectOffsetMethod</a:t>
            </a:r>
            <a:r>
              <a:rPr lang="en-US" sz="1600" dirty="0" err="1">
                <a:solidFill>
                  <a:srgbClr val="000000"/>
                </a:solidFill>
                <a:latin typeface="Consolas" panose="020B0609020204030204" pitchFamily="49" charset="0"/>
              </a:rPr>
              <a:t>.Mitered</a:t>
            </a:r>
            <a:r>
              <a:rPr lang="en-US" sz="1600" dirty="0">
                <a:solidFill>
                  <a:srgbClr val="000000"/>
                </a:solidFill>
                <a:latin typeface="Consolas" panose="020B0609020204030204" pitchFamily="49" charset="0"/>
              </a:rPr>
              <a:t>, Offset = -3}</a:t>
            </a:r>
          </a:p>
          <a:p>
            <a:r>
              <a:rPr lang="en-US" sz="1600" dirty="0">
                <a:solidFill>
                  <a:srgbClr val="000000"/>
                </a:solidFill>
                <a:latin typeface="Consolas" panose="020B0609020204030204" pitchFamily="49" charset="0"/>
              </a:rPr>
              <a:t> };</a:t>
            </a:r>
          </a:p>
          <a:p>
            <a:endParaRPr lang="en-US" sz="1600" dirty="0">
              <a:solidFill>
                <a:srgbClr val="000000"/>
              </a:solidFill>
              <a:latin typeface="Consolas" panose="020B0609020204030204" pitchFamily="49" charset="0"/>
            </a:endParaRPr>
          </a:p>
          <a:p>
            <a:r>
              <a:rPr lang="en-US" sz="1600" dirty="0">
                <a:solidFill>
                  <a:srgbClr val="000000"/>
                </a:solidFill>
                <a:latin typeface="Consolas" panose="020B0609020204030204" pitchFamily="49" charset="0"/>
              </a:rPr>
              <a:t> </a:t>
            </a:r>
            <a:r>
              <a:rPr lang="en-US" sz="1600" dirty="0" err="1">
                <a:solidFill>
                  <a:srgbClr val="0000FF"/>
                </a:solidFill>
                <a:latin typeface="Consolas" panose="020B0609020204030204" pitchFamily="49" charset="0"/>
              </a:rPr>
              <a:t>var</a:t>
            </a:r>
            <a:r>
              <a:rPr lang="en-US" sz="1600" dirty="0">
                <a:solidFill>
                  <a:srgbClr val="000000"/>
                </a:solidFill>
                <a:latin typeface="Consolas" panose="020B0609020204030204" pitchFamily="49" charset="0"/>
              </a:rPr>
              <a:t> stroke2 =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CIMSolidStroke</a:t>
            </a:r>
            <a:r>
              <a:rPr lang="en-US" sz="1600" dirty="0">
                <a:solidFill>
                  <a:srgbClr val="000000"/>
                </a:solidFill>
                <a:latin typeface="Consolas" panose="020B0609020204030204" pitchFamily="49" charset="0"/>
              </a:rPr>
              <a:t>() { Color = </a:t>
            </a:r>
            <a:r>
              <a:rPr lang="en-US" sz="1600" dirty="0" err="1">
                <a:solidFill>
                  <a:srgbClr val="2B91AF"/>
                </a:solidFill>
                <a:latin typeface="Consolas" panose="020B0609020204030204" pitchFamily="49" charset="0"/>
              </a:rPr>
              <a:t>ColorFactory</a:t>
            </a:r>
            <a:r>
              <a:rPr lang="en-US" sz="1600" dirty="0" err="1">
                <a:solidFill>
                  <a:srgbClr val="000000"/>
                </a:solidFill>
                <a:latin typeface="Consolas" panose="020B0609020204030204" pitchFamily="49" charset="0"/>
              </a:rPr>
              <a:t>.Instance.BlueRGB</a:t>
            </a:r>
            <a:r>
              <a:rPr lang="en-US" sz="1600" dirty="0">
                <a:solidFill>
                  <a:srgbClr val="000000"/>
                </a:solidFill>
                <a:latin typeface="Consolas" panose="020B0609020204030204" pitchFamily="49" charset="0"/>
              </a:rPr>
              <a:t>, Width = 1 };</a:t>
            </a:r>
          </a:p>
          <a:p>
            <a:r>
              <a:rPr lang="en-US" sz="1600" dirty="0">
                <a:solidFill>
                  <a:srgbClr val="000000"/>
                </a:solidFill>
                <a:latin typeface="Consolas" panose="020B0609020204030204" pitchFamily="49" charset="0"/>
              </a:rPr>
              <a:t> stroke2.Effects =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CIMGeometricEffect</a:t>
            </a:r>
            <a:r>
              <a:rPr lang="en-US" sz="1600" dirty="0">
                <a:solidFill>
                  <a:srgbClr val="000000"/>
                </a:solidFill>
                <a:latin typeface="Consolas" panose="020B0609020204030204" pitchFamily="49" charset="0"/>
              </a:rPr>
              <a:t>[] {</a:t>
            </a:r>
          </a:p>
          <a:p>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CIMGeometricEffectOffset</a:t>
            </a:r>
            <a:r>
              <a:rPr lang="en-US" sz="1600" dirty="0">
                <a:solidFill>
                  <a:srgbClr val="000000"/>
                </a:solidFill>
                <a:latin typeface="Consolas" panose="020B0609020204030204" pitchFamily="49" charset="0"/>
              </a:rPr>
              <a:t>() {Method = </a:t>
            </a:r>
            <a:r>
              <a:rPr lang="en-US" sz="1600" dirty="0" err="1">
                <a:solidFill>
                  <a:srgbClr val="2B91AF"/>
                </a:solidFill>
                <a:latin typeface="Consolas" panose="020B0609020204030204" pitchFamily="49" charset="0"/>
              </a:rPr>
              <a:t>GeometricEffectOffsetMethod</a:t>
            </a:r>
            <a:r>
              <a:rPr lang="en-US" sz="1600" dirty="0" err="1">
                <a:solidFill>
                  <a:srgbClr val="000000"/>
                </a:solidFill>
                <a:latin typeface="Consolas" panose="020B0609020204030204" pitchFamily="49" charset="0"/>
              </a:rPr>
              <a:t>.Mitered</a:t>
            </a:r>
            <a:r>
              <a:rPr lang="en-US" sz="1600" dirty="0">
                <a:solidFill>
                  <a:srgbClr val="000000"/>
                </a:solidFill>
                <a:latin typeface="Consolas" panose="020B0609020204030204" pitchFamily="49" charset="0"/>
              </a:rPr>
              <a:t>, Offset = 3},</a:t>
            </a:r>
          </a:p>
          <a:p>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CIMGeometricEffectArrow</a:t>
            </a:r>
            <a:r>
              <a:rPr lang="en-US" sz="1600" dirty="0">
                <a:solidFill>
                  <a:srgbClr val="000000"/>
                </a:solidFill>
                <a:latin typeface="Consolas" panose="020B0609020204030204" pitchFamily="49" charset="0"/>
              </a:rPr>
              <a:t>() { </a:t>
            </a:r>
            <a:r>
              <a:rPr lang="en-US" sz="1600" dirty="0" err="1">
                <a:solidFill>
                  <a:srgbClr val="000000"/>
                </a:solidFill>
                <a:latin typeface="Consolas" panose="020B0609020204030204" pitchFamily="49" charset="0"/>
              </a:rPr>
              <a:t>ArrowType</a:t>
            </a:r>
            <a:r>
              <a:rPr lang="en-US" sz="1600" dirty="0">
                <a:solidFill>
                  <a:srgbClr val="000000"/>
                </a:solidFill>
                <a:latin typeface="Consolas" panose="020B0609020204030204" pitchFamily="49" charset="0"/>
              </a:rPr>
              <a:t> = </a:t>
            </a:r>
            <a:r>
              <a:rPr lang="en-US" sz="1600" dirty="0" err="1">
                <a:solidFill>
                  <a:srgbClr val="2B91AF"/>
                </a:solidFill>
                <a:latin typeface="Consolas" panose="020B0609020204030204" pitchFamily="49" charset="0"/>
              </a:rPr>
              <a:t>GeometricEffectArrowType</a:t>
            </a:r>
            <a:r>
              <a:rPr lang="en-US" sz="1600" dirty="0" err="1">
                <a:solidFill>
                  <a:srgbClr val="000000"/>
                </a:solidFill>
                <a:latin typeface="Consolas" panose="020B0609020204030204" pitchFamily="49" charset="0"/>
              </a:rPr>
              <a:t>.Block</a:t>
            </a:r>
            <a:r>
              <a:rPr lang="en-US" sz="1600" dirty="0">
                <a:solidFill>
                  <a:srgbClr val="000000"/>
                </a:solidFill>
                <a:latin typeface="Consolas" panose="020B0609020204030204" pitchFamily="49" charset="0"/>
              </a:rPr>
              <a:t>, Width = 4}</a:t>
            </a:r>
          </a:p>
          <a:p>
            <a:r>
              <a:rPr lang="en-US" sz="1600" dirty="0">
                <a:solidFill>
                  <a:srgbClr val="000000"/>
                </a:solidFill>
                <a:latin typeface="Consolas" panose="020B0609020204030204" pitchFamily="49" charset="0"/>
              </a:rPr>
              <a:t> };</a:t>
            </a:r>
          </a:p>
          <a:p>
            <a:endParaRPr lang="en-US" sz="1600" dirty="0">
              <a:solidFill>
                <a:srgbClr val="000000"/>
              </a:solidFill>
              <a:latin typeface="Consolas" panose="020B0609020204030204" pitchFamily="49" charset="0"/>
            </a:endParaRPr>
          </a:p>
          <a:p>
            <a:r>
              <a:rPr lang="en-US" sz="1600" dirty="0">
                <a:solidFill>
                  <a:srgbClr val="0000FF"/>
                </a:solidFill>
                <a:latin typeface="Consolas" panose="020B0609020204030204" pitchFamily="49" charset="0"/>
              </a:rPr>
              <a:t> </a:t>
            </a:r>
            <a:r>
              <a:rPr lang="en-US" sz="1600" dirty="0" err="1">
                <a:solidFill>
                  <a:srgbClr val="0000FF"/>
                </a:solidFill>
                <a:latin typeface="Consolas" panose="020B0609020204030204" pitchFamily="49" charset="0"/>
              </a:rPr>
              <a:t>var</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lineSymbol</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CIMLineSymbol</a:t>
            </a:r>
            <a:r>
              <a:rPr lang="en-US" sz="1600" dirty="0">
                <a:solidFill>
                  <a:srgbClr val="000000"/>
                </a:solidFill>
                <a:latin typeface="Consolas" panose="020B0609020204030204" pitchFamily="49" charset="0"/>
              </a:rPr>
              <a:t>() { </a:t>
            </a:r>
            <a:r>
              <a:rPr lang="en-US" sz="1600" dirty="0" err="1">
                <a:solidFill>
                  <a:srgbClr val="000000"/>
                </a:solidFill>
                <a:latin typeface="Consolas" panose="020B0609020204030204" pitchFamily="49" charset="0"/>
              </a:rPr>
              <a:t>SymbolLayers</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CIMSymbolLayer</a:t>
            </a:r>
            <a:r>
              <a:rPr lang="en-US" sz="1600" dirty="0">
                <a:solidFill>
                  <a:srgbClr val="000000"/>
                </a:solidFill>
                <a:latin typeface="Consolas" panose="020B0609020204030204" pitchFamily="49" charset="0"/>
              </a:rPr>
              <a:t>[] { stroke, stroke2 } };</a:t>
            </a:r>
            <a:endParaRPr lang="en-US" sz="1600" b="1" dirty="0">
              <a:solidFill>
                <a:srgbClr val="000000"/>
              </a:solidFill>
              <a:latin typeface="Consolas" panose="020B0609020204030204" pitchFamily="49" charset="0"/>
              <a:ea typeface="+mn-ea"/>
              <a:cs typeface="+mn-cs"/>
            </a:endParaRPr>
          </a:p>
          <a:p>
            <a:endParaRPr lang="en-US" sz="1600" b="1" dirty="0">
              <a:ea typeface="+mn-ea"/>
              <a:cs typeface="+mn-cs"/>
            </a:endParaRPr>
          </a:p>
        </p:txBody>
      </p:sp>
      <p:pic>
        <p:nvPicPr>
          <p:cNvPr id="2" name="Picture 1">
            <a:extLst>
              <a:ext uri="{FF2B5EF4-FFF2-40B4-BE49-F238E27FC236}">
                <a16:creationId xmlns:a16="http://schemas.microsoft.com/office/drawing/2014/main" id="{1435B11C-A26E-4A22-874F-66134E79E32A}"/>
              </a:ext>
            </a:extLst>
          </p:cNvPr>
          <p:cNvPicPr>
            <a:picLocks noChangeAspect="1"/>
          </p:cNvPicPr>
          <p:nvPr/>
        </p:nvPicPr>
        <p:blipFill>
          <a:blip r:embed="rId3"/>
          <a:stretch>
            <a:fillRect/>
          </a:stretch>
        </p:blipFill>
        <p:spPr>
          <a:xfrm>
            <a:off x="9966264" y="1995958"/>
            <a:ext cx="1542857" cy="885714"/>
          </a:xfrm>
          <a:prstGeom prst="rect">
            <a:avLst/>
          </a:prstGeom>
        </p:spPr>
      </p:pic>
    </p:spTree>
    <p:extLst>
      <p:ext uri="{BB962C8B-B14F-4D97-AF65-F5344CB8AC3E}">
        <p14:creationId xmlns:p14="http://schemas.microsoft.com/office/powerpoint/2010/main" val="3111041205"/>
      </p:ext>
    </p:extLst>
  </p:cSld>
  <p:clrMapOvr>
    <a:masterClrMapping/>
  </p:clrMapOvr>
  <p:transition spd="med">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Symbology</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a:t>Points, Lines, Polygons follow a very uniform structure:</a:t>
            </a:r>
          </a:p>
          <a:p>
            <a:pPr lvl="1"/>
            <a:r>
              <a:rPr lang="en-US" dirty="0"/>
              <a:t>Derive from </a:t>
            </a:r>
            <a:r>
              <a:rPr lang="en-US" dirty="0" err="1"/>
              <a:t>CIMMultiLayerSymbol</a:t>
            </a:r>
            <a:r>
              <a:rPr lang="en-US" dirty="0"/>
              <a:t> -&gt; </a:t>
            </a:r>
            <a:r>
              <a:rPr lang="en-US" dirty="0" err="1"/>
              <a:t>CIMSymbol</a:t>
            </a:r>
            <a:endParaRPr lang="en-US" sz="2000" dirty="0"/>
          </a:p>
          <a:p>
            <a:pPr lvl="2"/>
            <a:r>
              <a:rPr lang="en-US" sz="1800" dirty="0"/>
              <a:t>Consists of one or more Symbol Layers – </a:t>
            </a:r>
            <a:r>
              <a:rPr lang="en-US" sz="1800" dirty="0" err="1"/>
              <a:t>CIMSymbolLayer</a:t>
            </a:r>
            <a:endParaRPr lang="en-US" sz="1800" dirty="0"/>
          </a:p>
          <a:p>
            <a:pPr lvl="3"/>
            <a:r>
              <a:rPr lang="en-US" sz="1600" dirty="0"/>
              <a:t>Layers represent the Strokes, Fills, Markers that comprise the symbol</a:t>
            </a:r>
          </a:p>
          <a:p>
            <a:pPr lvl="2"/>
            <a:r>
              <a:rPr lang="en-US" sz="1800" dirty="0"/>
              <a:t>Consists of one or more Geometric Effects – </a:t>
            </a:r>
            <a:r>
              <a:rPr lang="en-US" sz="1800" dirty="0" err="1"/>
              <a:t>CIMGeometricEffect</a:t>
            </a:r>
            <a:endParaRPr lang="en-US" sz="1800" dirty="0"/>
          </a:p>
          <a:p>
            <a:pPr lvl="3"/>
            <a:r>
              <a:rPr lang="en-US" sz="1600" dirty="0"/>
              <a:t>Effects are dashes, dots, line endings, offsets</a:t>
            </a:r>
          </a:p>
          <a:p>
            <a:pPr lvl="2"/>
            <a:r>
              <a:rPr lang="en-US" sz="1800" dirty="0"/>
              <a:t>The layers represent the “primitives” used to represent the symbols</a:t>
            </a:r>
          </a:p>
          <a:p>
            <a:pPr lvl="3"/>
            <a:r>
              <a:rPr lang="en-US" sz="1600" dirty="0"/>
              <a:t>Strokes, fills, markers, etc.  - </a:t>
            </a:r>
            <a:r>
              <a:rPr lang="en-US" sz="1600" dirty="0" err="1"/>
              <a:t>CIMStroke</a:t>
            </a:r>
            <a:r>
              <a:rPr lang="en-US" sz="1600" dirty="0"/>
              <a:t>, </a:t>
            </a:r>
            <a:r>
              <a:rPr lang="en-US" sz="1600" dirty="0" err="1"/>
              <a:t>CIMFill</a:t>
            </a:r>
            <a:r>
              <a:rPr lang="en-US" sz="1600" dirty="0"/>
              <a:t>, </a:t>
            </a:r>
            <a:r>
              <a:rPr lang="en-US" sz="1600" dirty="0" err="1"/>
              <a:t>CIMMarker</a:t>
            </a:r>
            <a:endParaRPr lang="en-US" sz="1600" dirty="0"/>
          </a:p>
          <a:p>
            <a:pPr marL="1042416" lvl="3" indent="0">
              <a:buNone/>
            </a:pPr>
            <a:endParaRPr lang="en-US" sz="1600" dirty="0"/>
          </a:p>
          <a:p>
            <a:pPr lvl="2"/>
            <a:r>
              <a:rPr lang="en-US" sz="1800" dirty="0"/>
              <a:t>All* symbols use the same (mix of) layers</a:t>
            </a:r>
          </a:p>
          <a:p>
            <a:pPr lvl="3"/>
            <a:r>
              <a:rPr lang="en-US" sz="1600" dirty="0"/>
              <a:t>“Simple” symbols have a single layer</a:t>
            </a:r>
          </a:p>
          <a:p>
            <a:pPr lvl="3"/>
            <a:r>
              <a:rPr lang="en-US" sz="1600" dirty="0"/>
              <a:t>More complex symbols use multiple layers. Layers can be of different types</a:t>
            </a:r>
          </a:p>
          <a:p>
            <a:pPr lvl="4"/>
            <a:r>
              <a:rPr lang="en-US" sz="1600" dirty="0"/>
              <a:t>For example – a line symbol can consist of: </a:t>
            </a:r>
          </a:p>
          <a:p>
            <a:pPr lvl="5"/>
            <a:r>
              <a:rPr lang="en-US" sz="1600" dirty="0"/>
              <a:t>A stroke, a circle marker, and a square marker</a:t>
            </a:r>
          </a:p>
          <a:p>
            <a:pPr lvl="5"/>
            <a:endParaRPr lang="en-US" sz="1600" dirty="0"/>
          </a:p>
          <a:p>
            <a:pPr lvl="5"/>
            <a:endParaRPr lang="en-US" sz="1600" dirty="0"/>
          </a:p>
          <a:p>
            <a:pPr lvl="5"/>
            <a:endParaRPr lang="en-US" sz="1600" dirty="0"/>
          </a:p>
          <a:p>
            <a:pPr lvl="1"/>
            <a:r>
              <a:rPr lang="en-US" sz="1600" dirty="0"/>
              <a:t>*There are exceptions, e.g. Procedural, Mesh.</a:t>
            </a:r>
          </a:p>
          <a:p>
            <a:pPr marL="621792" lvl="2" indent="0">
              <a:buNone/>
            </a:pPr>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pic>
        <p:nvPicPr>
          <p:cNvPr id="2" name="Picture 1">
            <a:extLst>
              <a:ext uri="{FF2B5EF4-FFF2-40B4-BE49-F238E27FC236}">
                <a16:creationId xmlns:a16="http://schemas.microsoft.com/office/drawing/2014/main" id="{22611223-F6AD-4AD4-85A1-82C359E69497}"/>
              </a:ext>
            </a:extLst>
          </p:cNvPr>
          <p:cNvPicPr>
            <a:picLocks noChangeAspect="1"/>
          </p:cNvPicPr>
          <p:nvPr/>
        </p:nvPicPr>
        <p:blipFill>
          <a:blip r:embed="rId3"/>
          <a:stretch>
            <a:fillRect/>
          </a:stretch>
        </p:blipFill>
        <p:spPr>
          <a:xfrm>
            <a:off x="8009846" y="4819271"/>
            <a:ext cx="1552381" cy="1133333"/>
          </a:xfrm>
          <a:prstGeom prst="rect">
            <a:avLst/>
          </a:prstGeom>
        </p:spPr>
      </p:pic>
      <p:sp>
        <p:nvSpPr>
          <p:cNvPr id="9" name="TextBox 8">
            <a:extLst>
              <a:ext uri="{FF2B5EF4-FFF2-40B4-BE49-F238E27FC236}">
                <a16:creationId xmlns:a16="http://schemas.microsoft.com/office/drawing/2014/main" id="{EE9CCD34-F799-449F-A670-F58158FCB68D}"/>
              </a:ext>
            </a:extLst>
          </p:cNvPr>
          <p:cNvSpPr txBox="1"/>
          <p:nvPr/>
        </p:nvSpPr>
        <p:spPr>
          <a:xfrm>
            <a:off x="682625" y="6222833"/>
            <a:ext cx="9553433" cy="1295760"/>
          </a:xfrm>
          <a:prstGeom prst="rect">
            <a:avLst/>
          </a:prstGeom>
          <a:solidFill>
            <a:schemeClr val="tx1"/>
          </a:solidFill>
          <a:effectLst/>
        </p:spPr>
        <p:txBody>
          <a:bodyPr wrap="square" lIns="0" tIns="0" rIns="0" bIns="0" rtlCol="0">
            <a:noAutofit/>
          </a:bodyPr>
          <a:lstStyle/>
          <a:p>
            <a:endParaRPr lang="en-US" sz="1600" dirty="0">
              <a:solidFill>
                <a:srgbClr val="0000FF"/>
              </a:solidFill>
              <a:latin typeface="Consolas" panose="020B0609020204030204" pitchFamily="49" charset="0"/>
            </a:endParaRPr>
          </a:p>
          <a:p>
            <a:r>
              <a:rPr lang="en-US" sz="1600" dirty="0">
                <a:solidFill>
                  <a:srgbClr val="0000FF"/>
                </a:solidFill>
                <a:latin typeface="Consolas" panose="020B0609020204030204" pitchFamily="49" charset="0"/>
              </a:rPr>
              <a:t> public</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abstract</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class</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CIMMultiLayerSymbol</a:t>
            </a:r>
            <a:r>
              <a:rPr lang="en-US" sz="1600" dirty="0">
                <a:solidFill>
                  <a:srgbClr val="000000"/>
                </a:solidFill>
                <a:latin typeface="Consolas" panose="020B0609020204030204" pitchFamily="49" charset="0"/>
              </a:rPr>
              <a:t> : </a:t>
            </a:r>
            <a:r>
              <a:rPr lang="en-US" sz="1600" dirty="0" err="1">
                <a:solidFill>
                  <a:srgbClr val="2B91AF"/>
                </a:solidFill>
                <a:latin typeface="Consolas" panose="020B0609020204030204" pitchFamily="49" charset="0"/>
              </a:rPr>
              <a:t>CIMSymbol</a:t>
            </a:r>
            <a:r>
              <a:rPr lang="en-US" sz="1600" dirty="0">
                <a:solidFill>
                  <a:srgbClr val="2B91AF"/>
                </a:solidFill>
                <a:latin typeface="Consolas" panose="020B0609020204030204" pitchFamily="49" charset="0"/>
              </a:rPr>
              <a:t>  </a:t>
            </a:r>
            <a:r>
              <a:rPr lang="en-US" sz="1600" dirty="0">
                <a:solidFill>
                  <a:srgbClr val="000000"/>
                </a:solidFill>
                <a:latin typeface="Consolas" panose="020B0609020204030204" pitchFamily="49" charset="0"/>
              </a:rPr>
              <a:t>{</a:t>
            </a:r>
          </a:p>
          <a:p>
            <a:r>
              <a:rPr lang="en-US" sz="1600" dirty="0">
                <a:solidFill>
                  <a:srgbClr val="0000FF"/>
                </a:solidFill>
                <a:latin typeface="Consolas" panose="020B0609020204030204" pitchFamily="49" charset="0"/>
              </a:rPr>
              <a:t>    public</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CIMGeometricEffect</a:t>
            </a:r>
            <a:r>
              <a:rPr lang="en-US" sz="1600" dirty="0">
                <a:solidFill>
                  <a:srgbClr val="000000"/>
                </a:solidFill>
                <a:latin typeface="Consolas" panose="020B0609020204030204" pitchFamily="49" charset="0"/>
              </a:rPr>
              <a:t>[] Effects { </a:t>
            </a:r>
            <a:r>
              <a:rPr lang="en-US" sz="1600" dirty="0">
                <a:solidFill>
                  <a:srgbClr val="0000FF"/>
                </a:solidFill>
                <a:latin typeface="Consolas" panose="020B0609020204030204" pitchFamily="49" charset="0"/>
              </a:rPr>
              <a:t>get</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set</a:t>
            </a:r>
            <a:r>
              <a:rPr lang="en-US" sz="1600" dirty="0">
                <a:solidFill>
                  <a:srgbClr val="000000"/>
                </a:solidFill>
                <a:latin typeface="Consolas" panose="020B0609020204030204" pitchFamily="49" charset="0"/>
              </a:rPr>
              <a:t>; }</a:t>
            </a:r>
          </a:p>
          <a:p>
            <a:r>
              <a:rPr lang="en-US" sz="1600" dirty="0">
                <a:solidFill>
                  <a:srgbClr val="0000FF"/>
                </a:solidFill>
                <a:latin typeface="Consolas" panose="020B0609020204030204" pitchFamily="49" charset="0"/>
              </a:rPr>
              <a:t>    public</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CIMSymbolLayer</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SymbolLayers</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get</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set</a:t>
            </a:r>
            <a:r>
              <a:rPr lang="en-US" sz="1600" dirty="0">
                <a:solidFill>
                  <a:srgbClr val="000000"/>
                </a:solidFill>
                <a:latin typeface="Consolas" panose="020B0609020204030204" pitchFamily="49" charset="0"/>
              </a:rPr>
              <a:t>; }</a:t>
            </a:r>
            <a:endParaRPr lang="en-US" sz="1600" b="1" dirty="0">
              <a:ea typeface="+mn-ea"/>
              <a:cs typeface="+mn-cs"/>
            </a:endParaRPr>
          </a:p>
        </p:txBody>
      </p:sp>
    </p:spTree>
    <p:extLst>
      <p:ext uri="{BB962C8B-B14F-4D97-AF65-F5344CB8AC3E}">
        <p14:creationId xmlns:p14="http://schemas.microsoft.com/office/powerpoint/2010/main" val="2511553671"/>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background">
            <a:extLst>
              <a:ext uri="{FF2B5EF4-FFF2-40B4-BE49-F238E27FC236}">
                <a16:creationId xmlns:a16="http://schemas.microsoft.com/office/drawing/2014/main" id="{358CEF79-FCAB-4C03-9078-0BE1EC9B719F}"/>
              </a:ext>
            </a:extLst>
          </p:cNvPr>
          <p:cNvGrpSpPr/>
          <p:nvPr/>
        </p:nvGrpSpPr>
        <p:grpSpPr>
          <a:xfrm>
            <a:off x="-22469" y="13762"/>
            <a:ext cx="12252401" cy="6858000"/>
            <a:chOff x="-43251" y="0"/>
            <a:chExt cx="12252401" cy="6858000"/>
          </a:xfrm>
        </p:grpSpPr>
        <p:sp>
          <p:nvSpPr>
            <p:cNvPr id="8" name="Rectangle 7">
              <a:extLst>
                <a:ext uri="{FF2B5EF4-FFF2-40B4-BE49-F238E27FC236}">
                  <a16:creationId xmlns:a16="http://schemas.microsoft.com/office/drawing/2014/main" id="{D5E6380B-7CE6-406E-A8E6-67619AD0FD65}"/>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9" name="shading (lower right)">
              <a:extLst>
                <a:ext uri="{FF2B5EF4-FFF2-40B4-BE49-F238E27FC236}">
                  <a16:creationId xmlns:a16="http://schemas.microsoft.com/office/drawing/2014/main" id="{9869D059-EF24-4945-9AAC-F53FE26DB67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a:xfrm>
            <a:off x="682625" y="497959"/>
            <a:ext cx="10826496" cy="369332"/>
          </a:xfrm>
        </p:spPr>
        <p:txBody>
          <a:bodyPr/>
          <a:lstStyle/>
          <a:p>
            <a:r>
              <a:rPr lang="en-US" dirty="0"/>
              <a:t>Understanding the CIM – Examples</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435882" y="1291775"/>
            <a:ext cx="10369296" cy="3427413"/>
          </a:xfrm>
        </p:spPr>
        <p:txBody>
          <a:bodyPr/>
          <a:lstStyle/>
          <a:p>
            <a:r>
              <a:rPr lang="en-US" dirty="0"/>
              <a:t>Transactional pattern for access – Get and Set</a:t>
            </a:r>
          </a:p>
          <a:p>
            <a:pPr lvl="1"/>
            <a:r>
              <a:rPr lang="en-US" dirty="0"/>
              <a:t>For example, accessing the CIM from a layer</a:t>
            </a:r>
          </a:p>
          <a:p>
            <a:pPr lvl="2"/>
            <a:r>
              <a:rPr lang="en-US" dirty="0"/>
              <a:t>Note: use </a:t>
            </a:r>
            <a:r>
              <a:rPr lang="en-US" dirty="0" err="1"/>
              <a:t>ToXml</a:t>
            </a:r>
            <a:r>
              <a:rPr lang="en-US" dirty="0"/>
              <a:t>() to serialize to XML – useful for debugging</a:t>
            </a:r>
          </a:p>
          <a:p>
            <a:endParaRPr lang="en-US" dirty="0"/>
          </a:p>
        </p:txBody>
      </p:sp>
      <p:sp>
        <p:nvSpPr>
          <p:cNvPr id="6" name="TextBox 5"/>
          <p:cNvSpPr txBox="1"/>
          <p:nvPr/>
        </p:nvSpPr>
        <p:spPr>
          <a:xfrm>
            <a:off x="682625" y="2647507"/>
            <a:ext cx="10369296" cy="3955312"/>
          </a:xfrm>
          <a:prstGeom prst="rect">
            <a:avLst/>
          </a:prstGeom>
          <a:solidFill>
            <a:schemeClr val="tx1"/>
          </a:solidFill>
          <a:effectLst/>
        </p:spPr>
        <p:txBody>
          <a:bodyPr wrap="square" lIns="0" tIns="0" rIns="0" bIns="0" rtlCol="0">
            <a:noAutofit/>
          </a:bodyPr>
          <a:lstStyle/>
          <a:p>
            <a:r>
              <a:rPr lang="en-US" sz="1400" dirty="0">
                <a:solidFill>
                  <a:srgbClr val="0000FF"/>
                </a:solidFill>
                <a:latin typeface="Consolas" panose="020B0609020204030204" pitchFamily="49" charset="0"/>
              </a:rPr>
              <a:t>  </a:t>
            </a:r>
          </a:p>
          <a:p>
            <a:r>
              <a:rPr lang="en-US" sz="1400" dirty="0">
                <a:solidFill>
                  <a:srgbClr val="0000FF"/>
                </a:solidFill>
                <a:latin typeface="Consolas" panose="020B0609020204030204" pitchFamily="49" charset="0"/>
              </a:rPr>
              <a:t>   </a:t>
            </a:r>
            <a:r>
              <a:rPr lang="en-US" dirty="0" err="1">
                <a:solidFill>
                  <a:srgbClr val="0000FF"/>
                </a:solidFill>
                <a:latin typeface="Consolas" panose="020B0609020204030204" pitchFamily="49" charset="0"/>
              </a:rPr>
              <a:t>var</a:t>
            </a:r>
            <a:r>
              <a:rPr lang="en-US" dirty="0">
                <a:solidFill>
                  <a:srgbClr val="000000"/>
                </a:solidFill>
                <a:latin typeface="Consolas" panose="020B0609020204030204" pitchFamily="49" charset="0"/>
              </a:rPr>
              <a:t> streets = </a:t>
            </a:r>
            <a:r>
              <a:rPr lang="en-US" dirty="0" err="1">
                <a:solidFill>
                  <a:srgbClr val="2B91AF"/>
                </a:solidFill>
                <a:latin typeface="Consolas" panose="020B0609020204030204" pitchFamily="49" charset="0"/>
              </a:rPr>
              <a:t>MapView</a:t>
            </a:r>
            <a:r>
              <a:rPr lang="en-US" dirty="0" err="1">
                <a:solidFill>
                  <a:srgbClr val="000000"/>
                </a:solidFill>
                <a:latin typeface="Consolas" panose="020B0609020204030204" pitchFamily="49" charset="0"/>
              </a:rPr>
              <a:t>.Active.Map.FindLayers</a:t>
            </a:r>
            <a:r>
              <a:rPr lang="en-US" dirty="0">
                <a:solidFill>
                  <a:srgbClr val="000000"/>
                </a:solidFill>
                <a:latin typeface="Consolas" panose="020B0609020204030204" pitchFamily="49" charset="0"/>
              </a:rPr>
              <a:t>(</a:t>
            </a:r>
            <a:r>
              <a:rPr lang="en-US" dirty="0">
                <a:solidFill>
                  <a:srgbClr val="A31515"/>
                </a:solidFill>
                <a:latin typeface="Consolas" panose="020B0609020204030204" pitchFamily="49" charset="0"/>
              </a:rPr>
              <a:t>"streets"</a:t>
            </a:r>
            <a:r>
              <a:rPr lang="en-US" dirty="0">
                <a:solidFill>
                  <a:srgbClr val="000000"/>
                </a:solidFill>
                <a:latin typeface="Consolas" panose="020B0609020204030204" pitchFamily="49" charset="0"/>
              </a:rPr>
              <a:t>).First() </a:t>
            </a:r>
            <a:r>
              <a:rPr lang="en-US" dirty="0">
                <a:solidFill>
                  <a:srgbClr val="0000FF"/>
                </a:solidFill>
                <a:latin typeface="Consolas" panose="020B0609020204030204" pitchFamily="49" charset="0"/>
              </a:rPr>
              <a:t>as</a:t>
            </a:r>
            <a:r>
              <a:rPr lang="en-US" dirty="0">
                <a:solidFill>
                  <a:srgbClr val="000000"/>
                </a:solidFill>
                <a:latin typeface="Consolas" panose="020B0609020204030204" pitchFamily="49" charset="0"/>
              </a:rPr>
              <a:t> </a:t>
            </a:r>
            <a:r>
              <a:rPr lang="en-US" dirty="0" err="1">
                <a:solidFill>
                  <a:srgbClr val="2B91AF"/>
                </a:solidFill>
                <a:latin typeface="Consolas" panose="020B0609020204030204" pitchFamily="49" charset="0"/>
              </a:rPr>
              <a:t>FeatureLayer</a:t>
            </a:r>
            <a:r>
              <a:rPr lang="en-US" dirty="0">
                <a:solidFill>
                  <a:srgbClr val="000000"/>
                </a:solidFill>
                <a:latin typeface="Consolas" panose="020B0609020204030204" pitchFamily="49" charset="0"/>
              </a:rPr>
              <a:t>;</a:t>
            </a:r>
          </a:p>
          <a:p>
            <a:r>
              <a:rPr lang="en-US" dirty="0">
                <a:solidFill>
                  <a:srgbClr val="000000"/>
                </a:solidFill>
                <a:latin typeface="Consolas" panose="020B0609020204030204" pitchFamily="49" charset="0"/>
              </a:rPr>
              <a:t>  </a:t>
            </a:r>
            <a:r>
              <a:rPr lang="en-US" dirty="0">
                <a:solidFill>
                  <a:srgbClr val="0000FF"/>
                </a:solidFill>
                <a:latin typeface="Consolas" panose="020B0609020204030204" pitchFamily="49" charset="0"/>
              </a:rPr>
              <a:t>await</a:t>
            </a:r>
            <a:r>
              <a:rPr lang="en-US" dirty="0">
                <a:solidFill>
                  <a:srgbClr val="000000"/>
                </a:solidFill>
                <a:latin typeface="Consolas" panose="020B0609020204030204" pitchFamily="49" charset="0"/>
              </a:rPr>
              <a:t> </a:t>
            </a:r>
            <a:r>
              <a:rPr lang="en-US" dirty="0" err="1">
                <a:solidFill>
                  <a:srgbClr val="2B91AF"/>
                </a:solidFill>
                <a:latin typeface="Consolas" panose="020B0609020204030204" pitchFamily="49" charset="0"/>
              </a:rPr>
              <a:t>QueuedTask</a:t>
            </a:r>
            <a:r>
              <a:rPr lang="en-US" dirty="0" err="1">
                <a:solidFill>
                  <a:srgbClr val="000000"/>
                </a:solidFill>
                <a:latin typeface="Consolas" panose="020B0609020204030204" pitchFamily="49" charset="0"/>
              </a:rPr>
              <a:t>.Run</a:t>
            </a:r>
            <a:r>
              <a:rPr lang="en-US" dirty="0">
                <a:solidFill>
                  <a:srgbClr val="000000"/>
                </a:solidFill>
                <a:latin typeface="Consolas" panose="020B0609020204030204" pitchFamily="49" charset="0"/>
              </a:rPr>
              <a:t>(() =&gt; {</a:t>
            </a:r>
          </a:p>
          <a:p>
            <a:r>
              <a:rPr lang="en-US" dirty="0">
                <a:solidFill>
                  <a:srgbClr val="008000"/>
                </a:solidFill>
                <a:latin typeface="Consolas" panose="020B0609020204030204" pitchFamily="49" charset="0"/>
              </a:rPr>
              <a:t>     //Use </a:t>
            </a:r>
            <a:r>
              <a:rPr lang="en-US" dirty="0" err="1">
                <a:solidFill>
                  <a:srgbClr val="008000"/>
                </a:solidFill>
                <a:latin typeface="Consolas" panose="020B0609020204030204" pitchFamily="49" charset="0"/>
              </a:rPr>
              <a:t>GetDefinition</a:t>
            </a:r>
            <a:r>
              <a:rPr lang="en-US" dirty="0">
                <a:solidFill>
                  <a:srgbClr val="008000"/>
                </a:solidFill>
                <a:latin typeface="Consolas" panose="020B0609020204030204" pitchFamily="49" charset="0"/>
              </a:rPr>
              <a:t> to retrieve the CIM Definition – ‘</a:t>
            </a:r>
            <a:r>
              <a:rPr lang="en-US" dirty="0" err="1">
                <a:solidFill>
                  <a:srgbClr val="008000"/>
                </a:solidFill>
                <a:latin typeface="Consolas" panose="020B0609020204030204" pitchFamily="49" charset="0"/>
              </a:rPr>
              <a:t>CIMFeatureLayer</a:t>
            </a:r>
            <a:r>
              <a:rPr lang="en-US" dirty="0">
                <a:solidFill>
                  <a:srgbClr val="008000"/>
                </a:solidFill>
                <a:latin typeface="Consolas" panose="020B0609020204030204" pitchFamily="49" charset="0"/>
              </a:rPr>
              <a:t>’</a:t>
            </a:r>
          </a:p>
          <a:p>
            <a:r>
              <a:rPr lang="en-US" dirty="0">
                <a:solidFill>
                  <a:srgbClr val="008000"/>
                </a:solidFill>
                <a:latin typeface="Consolas" panose="020B0609020204030204" pitchFamily="49" charset="0"/>
              </a:rPr>
              <a:t>     //in this case</a:t>
            </a:r>
            <a:endParaRPr lang="en-US" dirty="0">
              <a:solidFill>
                <a:srgbClr val="0000FF"/>
              </a:solidFill>
              <a:latin typeface="Consolas" panose="020B0609020204030204" pitchFamily="49" charset="0"/>
            </a:endParaRPr>
          </a:p>
          <a:p>
            <a:r>
              <a:rPr lang="en-US" dirty="0">
                <a:solidFill>
                  <a:srgbClr val="0000FF"/>
                </a:solidFill>
                <a:latin typeface="Consolas" panose="020B0609020204030204" pitchFamily="49" charset="0"/>
              </a:rPr>
              <a:t>     </a:t>
            </a:r>
            <a:r>
              <a:rPr lang="en-US" dirty="0" err="1">
                <a:solidFill>
                  <a:srgbClr val="0000FF"/>
                </a:solidFill>
                <a:latin typeface="Consolas" panose="020B0609020204030204" pitchFamily="49" charset="0"/>
              </a:rPr>
              <a:t>var</a:t>
            </a:r>
            <a:r>
              <a:rPr lang="en-US" dirty="0">
                <a:solidFill>
                  <a:srgbClr val="000000"/>
                </a:solidFill>
                <a:latin typeface="Consolas" panose="020B0609020204030204" pitchFamily="49" charset="0"/>
              </a:rPr>
              <a:t> def = </a:t>
            </a:r>
            <a:r>
              <a:rPr lang="en-US" dirty="0" err="1">
                <a:solidFill>
                  <a:srgbClr val="000000"/>
                </a:solidFill>
                <a:latin typeface="Consolas" panose="020B0609020204030204" pitchFamily="49" charset="0"/>
              </a:rPr>
              <a:t>streets.GetDefinition</a:t>
            </a:r>
            <a:r>
              <a:rPr lang="en-US" dirty="0">
                <a:solidFill>
                  <a:srgbClr val="000000"/>
                </a:solidFill>
                <a:latin typeface="Consolas" panose="020B0609020204030204" pitchFamily="49" charset="0"/>
              </a:rPr>
              <a:t>() </a:t>
            </a:r>
            <a:r>
              <a:rPr lang="en-US" dirty="0">
                <a:solidFill>
                  <a:srgbClr val="0000FF"/>
                </a:solidFill>
                <a:latin typeface="Consolas" panose="020B0609020204030204" pitchFamily="49" charset="0"/>
              </a:rPr>
              <a:t>as</a:t>
            </a:r>
            <a:r>
              <a:rPr lang="en-US" dirty="0">
                <a:solidFill>
                  <a:srgbClr val="000000"/>
                </a:solidFill>
                <a:latin typeface="Consolas" panose="020B0609020204030204" pitchFamily="49" charset="0"/>
              </a:rPr>
              <a:t> </a:t>
            </a:r>
            <a:r>
              <a:rPr lang="en-US" dirty="0" err="1">
                <a:solidFill>
                  <a:srgbClr val="2B91AF"/>
                </a:solidFill>
                <a:latin typeface="Consolas" panose="020B0609020204030204" pitchFamily="49" charset="0"/>
              </a:rPr>
              <a:t>CIMFeatureLayer</a:t>
            </a:r>
            <a:r>
              <a:rPr lang="en-US" dirty="0">
                <a:solidFill>
                  <a:srgbClr val="000000"/>
                </a:solidFill>
                <a:latin typeface="Consolas" panose="020B0609020204030204" pitchFamily="49" charset="0"/>
              </a:rPr>
              <a:t>;</a:t>
            </a:r>
          </a:p>
          <a:p>
            <a:endParaRPr lang="en-US" dirty="0">
              <a:solidFill>
                <a:srgbClr val="000000"/>
              </a:solidFill>
              <a:latin typeface="Consolas" panose="020B0609020204030204" pitchFamily="49" charset="0"/>
            </a:endParaRPr>
          </a:p>
          <a:p>
            <a:r>
              <a:rPr lang="en-US" dirty="0">
                <a:solidFill>
                  <a:srgbClr val="008000"/>
                </a:solidFill>
                <a:latin typeface="Consolas" panose="020B0609020204030204" pitchFamily="49" charset="0"/>
              </a:rPr>
              <a:t>     </a:t>
            </a:r>
            <a:r>
              <a:rPr lang="en-US" dirty="0">
                <a:solidFill>
                  <a:srgbClr val="0000FF"/>
                </a:solidFill>
                <a:latin typeface="Consolas" panose="020B0609020204030204" pitchFamily="49" charset="0"/>
              </a:rPr>
              <a:t>var</a:t>
            </a:r>
            <a:r>
              <a:rPr lang="en-US" dirty="0">
                <a:solidFill>
                  <a:srgbClr val="000000"/>
                </a:solidFill>
                <a:latin typeface="Consolas" panose="020B0609020204030204" pitchFamily="49" charset="0"/>
              </a:rPr>
              <a:t> str = </a:t>
            </a:r>
            <a:r>
              <a:rPr lang="en-US" dirty="0" err="1">
                <a:solidFill>
                  <a:srgbClr val="000000"/>
                </a:solidFill>
                <a:latin typeface="Consolas" panose="020B0609020204030204" pitchFamily="49" charset="0"/>
              </a:rPr>
              <a:t>def.ToXml</a:t>
            </a:r>
            <a:r>
              <a:rPr lang="en-US" dirty="0">
                <a:solidFill>
                  <a:srgbClr val="000000"/>
                </a:solidFill>
                <a:latin typeface="Consolas" panose="020B0609020204030204" pitchFamily="49" charset="0"/>
              </a:rPr>
              <a:t>();</a:t>
            </a:r>
            <a:r>
              <a:rPr lang="en-US" dirty="0">
                <a:solidFill>
                  <a:srgbClr val="008000"/>
                </a:solidFill>
                <a:latin typeface="Consolas" panose="020B0609020204030204" pitchFamily="49" charset="0"/>
              </a:rPr>
              <a:t>//Get the XML representation for Debug</a:t>
            </a:r>
          </a:p>
          <a:p>
            <a:endParaRPr lang="en-US" dirty="0">
              <a:solidFill>
                <a:srgbClr val="008000"/>
              </a:solidFill>
              <a:latin typeface="Consolas" panose="020B0609020204030204" pitchFamily="49" charset="0"/>
            </a:endParaRPr>
          </a:p>
          <a:p>
            <a:r>
              <a:rPr lang="en-US" dirty="0">
                <a:solidFill>
                  <a:srgbClr val="008000"/>
                </a:solidFill>
                <a:latin typeface="Consolas" panose="020B0609020204030204" pitchFamily="49" charset="0"/>
              </a:rPr>
              <a:t>     //TODO Make changes to the CIM</a:t>
            </a:r>
          </a:p>
          <a:p>
            <a:endParaRPr lang="en-US" dirty="0">
              <a:solidFill>
                <a:srgbClr val="000000"/>
              </a:solidFill>
              <a:latin typeface="Consolas" panose="020B0609020204030204" pitchFamily="49" charset="0"/>
            </a:endParaRPr>
          </a:p>
          <a:p>
            <a:r>
              <a:rPr lang="en-US" dirty="0">
                <a:solidFill>
                  <a:srgbClr val="000000"/>
                </a:solidFill>
                <a:latin typeface="Consolas" panose="020B0609020204030204" pitchFamily="49" charset="0"/>
              </a:rPr>
              <a:t>     </a:t>
            </a:r>
            <a:r>
              <a:rPr lang="en-US" dirty="0">
                <a:solidFill>
                  <a:srgbClr val="008000"/>
                </a:solidFill>
                <a:latin typeface="Consolas" panose="020B0609020204030204" pitchFamily="49" charset="0"/>
              </a:rPr>
              <a:t>//Commit changes back</a:t>
            </a:r>
            <a:endParaRPr lang="en-US" dirty="0">
              <a:solidFill>
                <a:srgbClr val="000000"/>
              </a:solidFill>
              <a:latin typeface="Consolas" panose="020B0609020204030204" pitchFamily="49" charset="0"/>
            </a:endParaRPr>
          </a:p>
          <a:p>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streets.SetDefinition</a:t>
            </a:r>
            <a:r>
              <a:rPr lang="en-US" dirty="0">
                <a:solidFill>
                  <a:srgbClr val="000000"/>
                </a:solidFill>
                <a:latin typeface="Consolas" panose="020B0609020204030204" pitchFamily="49" charset="0"/>
              </a:rPr>
              <a:t>(def);</a:t>
            </a:r>
          </a:p>
          <a:p>
            <a:r>
              <a:rPr lang="en-US" dirty="0">
                <a:solidFill>
                  <a:srgbClr val="000000"/>
                </a:solidFill>
                <a:latin typeface="Consolas" panose="020B0609020204030204" pitchFamily="49" charset="0"/>
              </a:rPr>
              <a:t>  });</a:t>
            </a:r>
          </a:p>
          <a:p>
            <a:r>
              <a:rPr lang="en-US" dirty="0">
                <a:solidFill>
                  <a:srgbClr val="2B91AF"/>
                </a:solidFill>
                <a:latin typeface="Consolas" panose="020B0609020204030204" pitchFamily="49" charset="0"/>
              </a:rPr>
              <a:t>  </a:t>
            </a:r>
            <a:endParaRPr lang="en-US" dirty="0">
              <a:solidFill>
                <a:srgbClr val="000000"/>
              </a:solidFill>
              <a:latin typeface="Consolas" panose="020B0609020204030204" pitchFamily="49" charset="0"/>
            </a:endParaRPr>
          </a:p>
          <a:p>
            <a:endParaRPr lang="en-US" dirty="0">
              <a:solidFill>
                <a:srgbClr val="000000"/>
              </a:solidFill>
              <a:latin typeface="Consolas" panose="020B0609020204030204" pitchFamily="49" charset="0"/>
            </a:endParaRPr>
          </a:p>
          <a:p>
            <a:endParaRPr lang="en-US" sz="1400" b="1" dirty="0">
              <a:ea typeface="+mn-ea"/>
              <a:cs typeface="+mn-cs"/>
            </a:endParaRPr>
          </a:p>
        </p:txBody>
      </p:sp>
    </p:spTree>
    <p:extLst>
      <p:ext uri="{BB962C8B-B14F-4D97-AF65-F5344CB8AC3E}">
        <p14:creationId xmlns:p14="http://schemas.microsoft.com/office/powerpoint/2010/main" val="1080755486"/>
      </p:ext>
    </p:extLst>
  </p:cSld>
  <p:clrMapOvr>
    <a:masterClrMapping/>
  </p:clrMapOvr>
  <p:transition spd="med">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Symbology</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a:t>Simple example:</a:t>
            </a: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11966974"/>
      </p:ext>
    </p:extLst>
  </p:cSld>
  <p:clrMapOvr>
    <a:masterClrMapping/>
  </p:clrMapOvr>
  <p:transition spd="med">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Symbology</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err="1"/>
              <a:t>CIMSymbolLayer</a:t>
            </a:r>
            <a:r>
              <a:rPr lang="en-US" sz="2200" dirty="0"/>
              <a:t>:</a:t>
            </a:r>
          </a:p>
          <a:p>
            <a:pPr lvl="1"/>
            <a:r>
              <a:rPr lang="en-US" sz="2000" dirty="0"/>
              <a:t>Marker, Stroke, Fill</a:t>
            </a:r>
          </a:p>
          <a:p>
            <a:pPr lvl="1"/>
            <a:r>
              <a:rPr lang="en-US" sz="2000" dirty="0" err="1"/>
              <a:t>Geometryic</a:t>
            </a:r>
            <a:r>
              <a:rPr lang="en-US" sz="2000" dirty="0"/>
              <a:t> effects</a:t>
            </a:r>
          </a:p>
          <a:p>
            <a:pPr lvl="1"/>
            <a:r>
              <a:rPr lang="en-US" sz="2000" dirty="0"/>
              <a:t>To  create a symbol create one or more layers</a:t>
            </a:r>
          </a:p>
          <a:p>
            <a:pPr lvl="1"/>
            <a:r>
              <a:rPr lang="en-US" sz="2000" dirty="0"/>
              <a:t>Use CIM Viewer to analyze existing symbols to “reverse engineer” how they are created</a:t>
            </a:r>
          </a:p>
          <a:p>
            <a:pPr lvl="1"/>
            <a:r>
              <a:rPr lang="en-US" sz="2000" dirty="0"/>
              <a:t>Every CIM Symbol consists of one or more Symbol Layers - </a:t>
            </a:r>
            <a:r>
              <a:rPr lang="en-US" sz="2000" dirty="0" err="1"/>
              <a:t>CIMSymbolLayer</a:t>
            </a:r>
            <a:endParaRPr lang="en-US" sz="2000" dirty="0"/>
          </a:p>
          <a:p>
            <a:pPr lvl="2"/>
            <a:r>
              <a:rPr lang="en-US" sz="1800" dirty="0"/>
              <a:t>The layers represent the “primitives” used to represent the symbols</a:t>
            </a:r>
          </a:p>
          <a:p>
            <a:pPr lvl="3"/>
            <a:r>
              <a:rPr lang="en-US" sz="1600" dirty="0"/>
              <a:t>Strokes, fills, markers, etc.</a:t>
            </a:r>
          </a:p>
          <a:p>
            <a:pPr lvl="2"/>
            <a:r>
              <a:rPr lang="en-US" sz="1800" dirty="0"/>
              <a:t>All symbols use the same (mix of) layers (Points, Lines, Polygons, Text*)</a:t>
            </a:r>
          </a:p>
          <a:p>
            <a:pPr lvl="2"/>
            <a:r>
              <a:rPr lang="en-US" sz="1800" dirty="0"/>
              <a:t>“Simple” symbols have a single layer</a:t>
            </a:r>
          </a:p>
          <a:p>
            <a:pPr lvl="2"/>
            <a:r>
              <a:rPr lang="en-US" sz="1800" dirty="0"/>
              <a:t>More complex symbols use multiple layers</a:t>
            </a:r>
          </a:p>
          <a:p>
            <a:pPr lvl="2"/>
            <a:endParaRPr lang="en-US" sz="1800" dirty="0"/>
          </a:p>
          <a:p>
            <a:pPr lvl="2"/>
            <a:r>
              <a:rPr lang="en-US" sz="1800" dirty="0"/>
              <a:t>*Text can consist of multiple symbols – text itself, callout, halo, etc.</a:t>
            </a: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604420259"/>
      </p:ext>
    </p:extLst>
  </p:cSld>
  <p:clrMapOvr>
    <a:masterClrMapping/>
  </p:clrMapOvr>
  <p:transition spd="med">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Symbology</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a:t>Simple example</a:t>
            </a: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869683713"/>
      </p:ext>
    </p:extLst>
  </p:cSld>
  <p:clrMapOvr>
    <a:masterClrMapping/>
  </p:clrMapOvr>
  <p:transition spd="med">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Symbology</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a:t>Multi layer example</a:t>
            </a: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36097195"/>
      </p:ext>
    </p:extLst>
  </p:cSld>
  <p:clrMapOvr>
    <a:masterClrMapping/>
  </p:clrMapOvr>
  <p:transition spd="med">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Symbology</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a:t>Graphic</a:t>
            </a:r>
          </a:p>
          <a:p>
            <a:pPr lvl="1"/>
            <a:r>
              <a:rPr lang="en-US" sz="2000" dirty="0"/>
              <a:t>Combines symbol with a geometry</a:t>
            </a:r>
          </a:p>
          <a:p>
            <a:pPr lvl="1"/>
            <a:r>
              <a:rPr lang="en-US" sz="2000" dirty="0"/>
              <a:t>Use to place on the map in the overlay</a:t>
            </a:r>
          </a:p>
          <a:p>
            <a:pPr lvl="2"/>
            <a:r>
              <a:rPr lang="en-US" sz="1800" dirty="0"/>
              <a:t>Points, lines, polygons, text</a:t>
            </a:r>
          </a:p>
          <a:p>
            <a:pPr marL="283464" lvl="1" indent="0">
              <a:buNone/>
            </a:pPr>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031522579"/>
      </p:ext>
    </p:extLst>
  </p:cSld>
  <p:clrMapOvr>
    <a:masterClrMapping/>
  </p:clrMapOvr>
  <p:transition spd="med">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Symbology</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200" dirty="0"/>
              <a:t>Demo</a:t>
            </a: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474890292"/>
      </p:ext>
    </p:extLst>
  </p:cSld>
  <p:clrMapOvr>
    <a:masterClrMapping/>
  </p:clrMapOvr>
  <p:transition spd="med">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Symbology</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pPr lvl="1"/>
            <a:r>
              <a:rPr lang="en-US" sz="2000" dirty="0"/>
              <a:t>Clone</a:t>
            </a:r>
          </a:p>
          <a:p>
            <a:pPr lvl="2"/>
            <a:r>
              <a:rPr lang="en-US" sz="1800" dirty="0"/>
              <a:t>Deserialize from XML</a:t>
            </a:r>
          </a:p>
          <a:p>
            <a:pPr lvl="2"/>
            <a:r>
              <a:rPr lang="en-US" sz="1800" dirty="0"/>
              <a:t>Dealing with URI</a:t>
            </a:r>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306507487"/>
      </p:ext>
    </p:extLst>
  </p:cSld>
  <p:clrMapOvr>
    <a:masterClrMapping/>
  </p:clrMapOvr>
  <p:transition spd="med">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Symbology</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pPr lvl="2"/>
            <a:r>
              <a:rPr lang="en-US" sz="1800" dirty="0"/>
              <a:t>Demo</a:t>
            </a:r>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311712616"/>
      </p:ext>
    </p:extLst>
  </p:cSld>
  <p:clrMapOvr>
    <a:masterClrMapping/>
  </p:clrMapOvr>
  <p:transition spd="med">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198B179D-5134-41C7-969A-660EBF9E8601}"/>
              </a:ext>
            </a:extLst>
          </p:cNvPr>
          <p:cNvGrpSpPr/>
          <p:nvPr/>
        </p:nvGrpSpPr>
        <p:grpSpPr>
          <a:xfrm>
            <a:off x="-22469" y="13762"/>
            <a:ext cx="12252401" cy="6858000"/>
            <a:chOff x="-43251" y="0"/>
            <a:chExt cx="12252401" cy="6858000"/>
          </a:xfrm>
        </p:grpSpPr>
        <p:sp>
          <p:nvSpPr>
            <p:cNvPr id="7" name="Rectangle 6">
              <a:extLst>
                <a:ext uri="{FF2B5EF4-FFF2-40B4-BE49-F238E27FC236}">
                  <a16:creationId xmlns:a16="http://schemas.microsoft.com/office/drawing/2014/main" id="{EB121E45-2221-42E5-A04C-063077AEB631}"/>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shading (lower right)">
              <a:extLst>
                <a:ext uri="{FF2B5EF4-FFF2-40B4-BE49-F238E27FC236}">
                  <a16:creationId xmlns:a16="http://schemas.microsoft.com/office/drawing/2014/main" id="{E63010C6-2EE2-4527-8010-162946C36CF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p:txBody>
          <a:bodyPr/>
          <a:lstStyle/>
          <a:p>
            <a:r>
              <a:rPr lang="en-US" dirty="0"/>
              <a:t>Understanding the CIM – Symbology</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pPr lvl="2"/>
            <a:r>
              <a:rPr lang="en-US" sz="1800" dirty="0"/>
              <a:t>Versioning</a:t>
            </a:r>
          </a:p>
          <a:p>
            <a:pPr lvl="3"/>
            <a:r>
              <a:rPr lang="en-US" sz="1600" dirty="0" err="1"/>
              <a:t>Typens</a:t>
            </a:r>
            <a:r>
              <a:rPr lang="en-US" sz="1600" dirty="0"/>
              <a:t> in root  elements</a:t>
            </a:r>
          </a:p>
          <a:p>
            <a:pPr lvl="1"/>
            <a:endParaRPr lang="en-US" sz="2000" dirty="0"/>
          </a:p>
          <a:p>
            <a:pPr lvl="2"/>
            <a:endParaRPr lang="en-US" sz="1800" dirty="0"/>
          </a:p>
          <a:p>
            <a:pPr lvl="2"/>
            <a:endParaRPr lang="en-US" sz="1800" dirty="0"/>
          </a:p>
          <a:p>
            <a:endParaRPr lang="en-US" dirty="0"/>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256959747"/>
      </p:ext>
    </p:extLst>
  </p:cSld>
  <p:clrMapOvr>
    <a:masterClrMapping/>
  </p:clrMapOvr>
  <p:transition spd="med">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background">
            <a:extLst>
              <a:ext uri="{FF2B5EF4-FFF2-40B4-BE49-F238E27FC236}">
                <a16:creationId xmlns:a16="http://schemas.microsoft.com/office/drawing/2014/main" id="{D0A80DE6-4AAB-4449-9E02-FD16E17C9E62}"/>
              </a:ext>
            </a:extLst>
          </p:cNvPr>
          <p:cNvGrpSpPr/>
          <p:nvPr/>
        </p:nvGrpSpPr>
        <p:grpSpPr>
          <a:xfrm>
            <a:off x="-30201" y="0"/>
            <a:ext cx="12252401" cy="6858000"/>
            <a:chOff x="-43251" y="0"/>
            <a:chExt cx="12252401" cy="6858000"/>
          </a:xfrm>
        </p:grpSpPr>
        <p:sp>
          <p:nvSpPr>
            <p:cNvPr id="8" name="Rectangle 7">
              <a:extLst>
                <a:ext uri="{FF2B5EF4-FFF2-40B4-BE49-F238E27FC236}">
                  <a16:creationId xmlns:a16="http://schemas.microsoft.com/office/drawing/2014/main" id="{8937E805-EC1D-460F-B6D2-8B0F8DD1C2A4}"/>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9" name="shading (lower right)">
              <a:extLst>
                <a:ext uri="{FF2B5EF4-FFF2-40B4-BE49-F238E27FC236}">
                  <a16:creationId xmlns:a16="http://schemas.microsoft.com/office/drawing/2014/main" id="{2233545E-774D-4531-908A-F7ACE06D625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a:xfrm>
            <a:off x="682625" y="497959"/>
            <a:ext cx="10826496" cy="369332"/>
          </a:xfrm>
        </p:spPr>
        <p:txBody>
          <a:bodyPr/>
          <a:lstStyle/>
          <a:p>
            <a:r>
              <a:rPr lang="en-US" dirty="0"/>
              <a:t>Understanding the CIM – CIM Access</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435882" y="1291775"/>
            <a:ext cx="10369296" cy="3427413"/>
          </a:xfrm>
        </p:spPr>
        <p:txBody>
          <a:bodyPr/>
          <a:lstStyle/>
          <a:p>
            <a:r>
              <a:rPr lang="en-US" dirty="0"/>
              <a:t>It is a transactional pattern</a:t>
            </a:r>
          </a:p>
          <a:p>
            <a:pPr lvl="1"/>
            <a:r>
              <a:rPr lang="en-US" dirty="0"/>
              <a:t>Retrieve the model’s CIM definition [Get]</a:t>
            </a:r>
          </a:p>
          <a:p>
            <a:pPr lvl="1"/>
            <a:r>
              <a:rPr lang="en-US" dirty="0"/>
              <a:t>Change the desired properties</a:t>
            </a:r>
          </a:p>
          <a:p>
            <a:pPr lvl="1"/>
            <a:r>
              <a:rPr lang="en-US" dirty="0"/>
              <a:t>Apply the changes back to the model [Set]</a:t>
            </a:r>
          </a:p>
          <a:p>
            <a:pPr lvl="1"/>
            <a:endParaRPr lang="en-US" dirty="0"/>
          </a:p>
          <a:p>
            <a:endParaRPr lang="en-US" dirty="0"/>
          </a:p>
        </p:txBody>
      </p:sp>
      <p:sp>
        <p:nvSpPr>
          <p:cNvPr id="6" name="TextBox 5"/>
          <p:cNvSpPr txBox="1"/>
          <p:nvPr/>
        </p:nvSpPr>
        <p:spPr>
          <a:xfrm>
            <a:off x="1039094" y="2782609"/>
            <a:ext cx="9553433" cy="4722125"/>
          </a:xfrm>
          <a:prstGeom prst="rect">
            <a:avLst/>
          </a:prstGeom>
          <a:solidFill>
            <a:schemeClr val="tx1"/>
          </a:solidFill>
          <a:effectLst/>
        </p:spPr>
        <p:txBody>
          <a:bodyPr wrap="square" lIns="0" tIns="0" rIns="0" bIns="0" rtlCol="0">
            <a:noAutofit/>
          </a:bodyPr>
          <a:lstStyle/>
          <a:p>
            <a:r>
              <a:rPr lang="en-US" sz="1400" dirty="0">
                <a:solidFill>
                  <a:srgbClr val="0000FF"/>
                </a:solidFill>
                <a:latin typeface="Consolas" panose="020B0609020204030204" pitchFamily="49" charset="0"/>
              </a:rPr>
              <a:t>  </a:t>
            </a:r>
          </a:p>
          <a:p>
            <a:r>
              <a:rPr lang="en-US" sz="1400" dirty="0">
                <a:solidFill>
                  <a:srgbClr val="0000FF"/>
                </a:solidFill>
                <a:latin typeface="Consolas" panose="020B0609020204030204" pitchFamily="49" charset="0"/>
              </a:rPr>
              <a:t>  </a:t>
            </a:r>
            <a:r>
              <a:rPr lang="en-US" dirty="0" err="1">
                <a:solidFill>
                  <a:srgbClr val="0000FF"/>
                </a:solidFill>
                <a:latin typeface="Consolas" panose="020B0609020204030204" pitchFamily="49" charset="0"/>
              </a:rPr>
              <a:t>var</a:t>
            </a:r>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def</a:t>
            </a:r>
            <a:r>
              <a:rPr lang="en-US" dirty="0">
                <a:solidFill>
                  <a:srgbClr val="000000"/>
                </a:solidFill>
                <a:latin typeface="Consolas" panose="020B0609020204030204" pitchFamily="49" charset="0"/>
              </a:rPr>
              <a:t> = </a:t>
            </a:r>
            <a:r>
              <a:rPr lang="en-US" dirty="0" err="1">
                <a:solidFill>
                  <a:srgbClr val="000000"/>
                </a:solidFill>
                <a:latin typeface="Consolas" panose="020B0609020204030204" pitchFamily="49" charset="0"/>
              </a:rPr>
              <a:t>layout.</a:t>
            </a:r>
            <a:r>
              <a:rPr lang="en-US" b="1" dirty="0" err="1">
                <a:solidFill>
                  <a:srgbClr val="000000"/>
                </a:solidFill>
                <a:latin typeface="Consolas" panose="020B0609020204030204" pitchFamily="49" charset="0"/>
              </a:rPr>
              <a:t>GetDefinition</a:t>
            </a:r>
            <a:r>
              <a:rPr lang="en-US" dirty="0">
                <a:solidFill>
                  <a:srgbClr val="000000"/>
                </a:solidFill>
                <a:latin typeface="Consolas" panose="020B0609020204030204" pitchFamily="49" charset="0"/>
              </a:rPr>
              <a:t>();</a:t>
            </a:r>
          </a:p>
          <a:p>
            <a:r>
              <a:rPr lang="en-US" dirty="0">
                <a:solidFill>
                  <a:srgbClr val="008000"/>
                </a:solidFill>
                <a:latin typeface="Consolas" panose="020B0609020204030204" pitchFamily="49" charset="0"/>
              </a:rPr>
              <a:t>  //Change definition as needed</a:t>
            </a:r>
            <a:endParaRPr lang="en-US" dirty="0">
              <a:solidFill>
                <a:srgbClr val="000000"/>
              </a:solidFill>
              <a:latin typeface="Consolas" panose="020B0609020204030204" pitchFamily="49" charset="0"/>
            </a:endParaRPr>
          </a:p>
          <a:p>
            <a:r>
              <a:rPr lang="en-US" dirty="0">
                <a:solidFill>
                  <a:srgbClr val="000000"/>
                </a:solidFill>
                <a:latin typeface="Consolas" panose="020B0609020204030204" pitchFamily="49" charset="0"/>
              </a:rPr>
              <a:t>  </a:t>
            </a:r>
            <a:r>
              <a:rPr lang="en-US" dirty="0">
                <a:solidFill>
                  <a:srgbClr val="008000"/>
                </a:solidFill>
                <a:latin typeface="Consolas" panose="020B0609020204030204" pitchFamily="49" charset="0"/>
              </a:rPr>
              <a:t>//Commit changes back</a:t>
            </a:r>
            <a:endParaRPr lang="en-US" dirty="0">
              <a:solidFill>
                <a:srgbClr val="000000"/>
              </a:solidFill>
              <a:latin typeface="Consolas" panose="020B0609020204030204" pitchFamily="49" charset="0"/>
            </a:endParaRPr>
          </a:p>
          <a:p>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layout.</a:t>
            </a:r>
            <a:r>
              <a:rPr lang="en-US" b="1" dirty="0" err="1">
                <a:solidFill>
                  <a:srgbClr val="000000"/>
                </a:solidFill>
                <a:latin typeface="Consolas" panose="020B0609020204030204" pitchFamily="49" charset="0"/>
              </a:rPr>
              <a:t>SetDefinition</a:t>
            </a:r>
            <a:r>
              <a:rPr lang="en-US" dirty="0">
                <a:solidFill>
                  <a:srgbClr val="000000"/>
                </a:solidFill>
                <a:latin typeface="Consolas" panose="020B0609020204030204" pitchFamily="49" charset="0"/>
              </a:rPr>
              <a:t>(</a:t>
            </a:r>
            <a:r>
              <a:rPr lang="en-US" dirty="0" err="1">
                <a:solidFill>
                  <a:srgbClr val="000000"/>
                </a:solidFill>
                <a:latin typeface="Consolas" panose="020B0609020204030204" pitchFamily="49" charset="0"/>
              </a:rPr>
              <a:t>def</a:t>
            </a:r>
            <a:r>
              <a:rPr lang="en-US" dirty="0">
                <a:solidFill>
                  <a:srgbClr val="000000"/>
                </a:solidFill>
                <a:latin typeface="Consolas" panose="020B0609020204030204" pitchFamily="49" charset="0"/>
              </a:rPr>
              <a:t>);</a:t>
            </a:r>
          </a:p>
          <a:p>
            <a:endParaRPr lang="en-US" dirty="0">
              <a:solidFill>
                <a:srgbClr val="000000"/>
              </a:solidFill>
              <a:latin typeface="Consolas" panose="020B0609020204030204" pitchFamily="49" charset="0"/>
            </a:endParaRPr>
          </a:p>
          <a:p>
            <a:r>
              <a:rPr lang="en-US" dirty="0">
                <a:solidFill>
                  <a:srgbClr val="2B91AF"/>
                </a:solidFill>
                <a:latin typeface="Consolas" panose="020B0609020204030204" pitchFamily="49" charset="0"/>
              </a:rPr>
              <a:t>  </a:t>
            </a:r>
            <a:r>
              <a:rPr lang="en-US" dirty="0" err="1">
                <a:solidFill>
                  <a:srgbClr val="2B91AF"/>
                </a:solidFill>
                <a:latin typeface="Consolas" panose="020B0609020204030204" pitchFamily="49" charset="0"/>
              </a:rPr>
              <a:t>SymbolStyleItem</a:t>
            </a:r>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si</a:t>
            </a:r>
            <a:r>
              <a:rPr lang="en-US" dirty="0">
                <a:solidFill>
                  <a:srgbClr val="000000"/>
                </a:solidFill>
                <a:latin typeface="Consolas" panose="020B0609020204030204" pitchFamily="49" charset="0"/>
              </a:rPr>
              <a:t> = . . .</a:t>
            </a:r>
          </a:p>
          <a:p>
            <a:r>
              <a:rPr lang="en-US" dirty="0">
                <a:solidFill>
                  <a:srgbClr val="000000"/>
                </a:solidFill>
                <a:latin typeface="Consolas" panose="020B0609020204030204" pitchFamily="49" charset="0"/>
              </a:rPr>
              <a:t>  </a:t>
            </a:r>
            <a:r>
              <a:rPr lang="en-US" dirty="0" err="1">
                <a:solidFill>
                  <a:srgbClr val="0000FF"/>
                </a:solidFill>
                <a:latin typeface="Consolas" panose="020B0609020204030204" pitchFamily="49" charset="0"/>
              </a:rPr>
              <a:t>var</a:t>
            </a:r>
            <a:r>
              <a:rPr lang="en-US" dirty="0">
                <a:solidFill>
                  <a:srgbClr val="000000"/>
                </a:solidFill>
                <a:latin typeface="Consolas" panose="020B0609020204030204" pitchFamily="49" charset="0"/>
              </a:rPr>
              <a:t> symbol = </a:t>
            </a:r>
            <a:r>
              <a:rPr lang="en-US" dirty="0" err="1">
                <a:solidFill>
                  <a:srgbClr val="000000"/>
                </a:solidFill>
                <a:latin typeface="Consolas" panose="020B0609020204030204" pitchFamily="49" charset="0"/>
              </a:rPr>
              <a:t>si.Symbol</a:t>
            </a:r>
            <a:r>
              <a:rPr lang="en-US" dirty="0">
                <a:solidFill>
                  <a:srgbClr val="000000"/>
                </a:solidFill>
                <a:latin typeface="Consolas" panose="020B0609020204030204" pitchFamily="49" charset="0"/>
              </a:rPr>
              <a:t>;</a:t>
            </a:r>
          </a:p>
          <a:p>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si.Symbol</a:t>
            </a:r>
            <a:r>
              <a:rPr lang="en-US" dirty="0">
                <a:solidFill>
                  <a:srgbClr val="000000"/>
                </a:solidFill>
                <a:latin typeface="Consolas" panose="020B0609020204030204" pitchFamily="49" charset="0"/>
              </a:rPr>
              <a:t> = symbol;</a:t>
            </a:r>
          </a:p>
          <a:p>
            <a:endParaRPr lang="en-US" dirty="0">
              <a:solidFill>
                <a:srgbClr val="000000"/>
              </a:solidFill>
              <a:latin typeface="Consolas" panose="020B0609020204030204" pitchFamily="49" charset="0"/>
            </a:endParaRPr>
          </a:p>
          <a:p>
            <a:r>
              <a:rPr lang="en-US" dirty="0">
                <a:solidFill>
                  <a:srgbClr val="000000"/>
                </a:solidFill>
                <a:latin typeface="Consolas" panose="020B0609020204030204" pitchFamily="49" charset="0"/>
              </a:rPr>
              <a:t>  </a:t>
            </a:r>
            <a:r>
              <a:rPr lang="en-US" dirty="0" err="1">
                <a:solidFill>
                  <a:srgbClr val="0000FF"/>
                </a:solidFill>
                <a:latin typeface="Consolas" panose="020B0609020204030204" pitchFamily="49" charset="0"/>
              </a:rPr>
              <a:t>var</a:t>
            </a:r>
            <a:r>
              <a:rPr lang="en-US" dirty="0">
                <a:solidFill>
                  <a:srgbClr val="000000"/>
                </a:solidFill>
                <a:latin typeface="Consolas" panose="020B0609020204030204" pitchFamily="49" charset="0"/>
              </a:rPr>
              <a:t> renderer = ((</a:t>
            </a:r>
            <a:r>
              <a:rPr lang="en-US" dirty="0" err="1">
                <a:solidFill>
                  <a:srgbClr val="2B91AF"/>
                </a:solidFill>
                <a:latin typeface="Consolas" panose="020B0609020204030204" pitchFamily="49" charset="0"/>
              </a:rPr>
              <a:t>FeatureLayer</a:t>
            </a:r>
            <a:r>
              <a:rPr lang="en-US" dirty="0">
                <a:solidFill>
                  <a:srgbClr val="000000"/>
                </a:solidFill>
                <a:latin typeface="Consolas" panose="020B0609020204030204" pitchFamily="49" charset="0"/>
              </a:rPr>
              <a:t>) layer).</a:t>
            </a:r>
            <a:r>
              <a:rPr lang="en-US" dirty="0" err="1">
                <a:solidFill>
                  <a:srgbClr val="000000"/>
                </a:solidFill>
                <a:latin typeface="Consolas" panose="020B0609020204030204" pitchFamily="49" charset="0"/>
              </a:rPr>
              <a:t>GetRenderer</a:t>
            </a:r>
            <a:r>
              <a:rPr lang="en-US" dirty="0">
                <a:solidFill>
                  <a:srgbClr val="000000"/>
                </a:solidFill>
                <a:latin typeface="Consolas" panose="020B0609020204030204" pitchFamily="49" charset="0"/>
              </a:rPr>
              <a:t>();</a:t>
            </a:r>
          </a:p>
          <a:p>
            <a:r>
              <a:rPr lang="en-US" dirty="0">
                <a:solidFill>
                  <a:srgbClr val="000000"/>
                </a:solidFill>
                <a:latin typeface="Consolas" panose="020B0609020204030204" pitchFamily="49" charset="0"/>
              </a:rPr>
              <a:t>  ((</a:t>
            </a:r>
            <a:r>
              <a:rPr lang="en-US" dirty="0" err="1">
                <a:solidFill>
                  <a:srgbClr val="2B91AF"/>
                </a:solidFill>
                <a:latin typeface="Consolas" panose="020B0609020204030204" pitchFamily="49" charset="0"/>
              </a:rPr>
              <a:t>FeatureLayer</a:t>
            </a:r>
            <a:r>
              <a:rPr lang="en-US" dirty="0">
                <a:solidFill>
                  <a:srgbClr val="000000"/>
                </a:solidFill>
                <a:latin typeface="Consolas" panose="020B0609020204030204" pitchFamily="49" charset="0"/>
              </a:rPr>
              <a:t>)layer).</a:t>
            </a:r>
            <a:r>
              <a:rPr lang="en-US" dirty="0" err="1">
                <a:solidFill>
                  <a:srgbClr val="000000"/>
                </a:solidFill>
                <a:latin typeface="Consolas" panose="020B0609020204030204" pitchFamily="49" charset="0"/>
              </a:rPr>
              <a:t>SetRenderer</a:t>
            </a:r>
            <a:r>
              <a:rPr lang="en-US" dirty="0">
                <a:solidFill>
                  <a:srgbClr val="000000"/>
                </a:solidFill>
                <a:latin typeface="Consolas" panose="020B0609020204030204" pitchFamily="49" charset="0"/>
              </a:rPr>
              <a:t>(renderer);</a:t>
            </a:r>
          </a:p>
          <a:p>
            <a:endParaRPr lang="en-US" dirty="0">
              <a:solidFill>
                <a:srgbClr val="000000"/>
              </a:solidFill>
              <a:latin typeface="Consolas" panose="020B0609020204030204" pitchFamily="49" charset="0"/>
            </a:endParaRPr>
          </a:p>
          <a:p>
            <a:r>
              <a:rPr lang="en-US" dirty="0">
                <a:solidFill>
                  <a:srgbClr val="000000"/>
                </a:solidFill>
                <a:latin typeface="Consolas" panose="020B0609020204030204" pitchFamily="49" charset="0"/>
              </a:rPr>
              <a:t>  </a:t>
            </a:r>
            <a:r>
              <a:rPr lang="en-US" dirty="0" err="1">
                <a:solidFill>
                  <a:srgbClr val="2B91AF"/>
                </a:solidFill>
                <a:latin typeface="Consolas" panose="020B0609020204030204" pitchFamily="49" charset="0"/>
              </a:rPr>
              <a:t>AnnotationFeature</a:t>
            </a:r>
            <a:r>
              <a:rPr lang="en-US" dirty="0">
                <a:solidFill>
                  <a:srgbClr val="000000"/>
                </a:solidFill>
                <a:latin typeface="Consolas" panose="020B0609020204030204" pitchFamily="49" charset="0"/>
              </a:rPr>
              <a:t> feature = . . .</a:t>
            </a:r>
          </a:p>
          <a:p>
            <a:r>
              <a:rPr lang="en-US" dirty="0">
                <a:solidFill>
                  <a:srgbClr val="000000"/>
                </a:solidFill>
                <a:latin typeface="Consolas" panose="020B0609020204030204" pitchFamily="49" charset="0"/>
              </a:rPr>
              <a:t>  </a:t>
            </a:r>
            <a:r>
              <a:rPr lang="en-US" dirty="0" err="1">
                <a:solidFill>
                  <a:srgbClr val="0000FF"/>
                </a:solidFill>
                <a:latin typeface="Consolas" panose="020B0609020204030204" pitchFamily="49" charset="0"/>
              </a:rPr>
              <a:t>var</a:t>
            </a:r>
            <a:r>
              <a:rPr lang="en-US" dirty="0">
                <a:solidFill>
                  <a:srgbClr val="000000"/>
                </a:solidFill>
                <a:latin typeface="Consolas" panose="020B0609020204030204" pitchFamily="49" charset="0"/>
              </a:rPr>
              <a:t> graphic = </a:t>
            </a:r>
            <a:r>
              <a:rPr lang="en-US" dirty="0" err="1">
                <a:solidFill>
                  <a:srgbClr val="000000"/>
                </a:solidFill>
                <a:latin typeface="Consolas" panose="020B0609020204030204" pitchFamily="49" charset="0"/>
              </a:rPr>
              <a:t>feature.GetGraphic</a:t>
            </a:r>
            <a:r>
              <a:rPr lang="en-US" dirty="0">
                <a:solidFill>
                  <a:srgbClr val="000000"/>
                </a:solidFill>
                <a:latin typeface="Consolas" panose="020B0609020204030204" pitchFamily="49" charset="0"/>
              </a:rPr>
              <a:t>();</a:t>
            </a:r>
          </a:p>
          <a:p>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feature.SetGraphic</a:t>
            </a:r>
            <a:r>
              <a:rPr lang="en-US" dirty="0">
                <a:solidFill>
                  <a:srgbClr val="000000"/>
                </a:solidFill>
                <a:latin typeface="Consolas" panose="020B0609020204030204" pitchFamily="49" charset="0"/>
              </a:rPr>
              <a:t>(graphic);</a:t>
            </a:r>
            <a:endParaRPr lang="en-US" b="1" dirty="0">
              <a:solidFill>
                <a:srgbClr val="000000"/>
              </a:solidFill>
              <a:latin typeface="Consolas" panose="020B0609020204030204" pitchFamily="49" charset="0"/>
            </a:endParaRPr>
          </a:p>
          <a:p>
            <a:endParaRPr lang="en-US" sz="1400" b="1" dirty="0">
              <a:ea typeface="+mn-ea"/>
              <a:cs typeface="+mn-cs"/>
            </a:endParaRPr>
          </a:p>
        </p:txBody>
      </p:sp>
    </p:spTree>
    <p:extLst>
      <p:ext uri="{BB962C8B-B14F-4D97-AF65-F5344CB8AC3E}">
        <p14:creationId xmlns:p14="http://schemas.microsoft.com/office/powerpoint/2010/main" val="3009591416"/>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background">
            <a:extLst>
              <a:ext uri="{FF2B5EF4-FFF2-40B4-BE49-F238E27FC236}">
                <a16:creationId xmlns:a16="http://schemas.microsoft.com/office/drawing/2014/main" id="{408BA9ED-8BBF-4870-8407-0A418AB88CCB}"/>
              </a:ext>
            </a:extLst>
          </p:cNvPr>
          <p:cNvGrpSpPr/>
          <p:nvPr/>
        </p:nvGrpSpPr>
        <p:grpSpPr>
          <a:xfrm>
            <a:off x="-22469" y="13762"/>
            <a:ext cx="12252401" cy="6858000"/>
            <a:chOff x="-43251" y="0"/>
            <a:chExt cx="12252401" cy="6858000"/>
          </a:xfrm>
        </p:grpSpPr>
        <p:sp>
          <p:nvSpPr>
            <p:cNvPr id="8" name="Rectangle 7">
              <a:extLst>
                <a:ext uri="{FF2B5EF4-FFF2-40B4-BE49-F238E27FC236}">
                  <a16:creationId xmlns:a16="http://schemas.microsoft.com/office/drawing/2014/main" id="{76669A7D-A011-4E52-AEB8-3700D4F6F7C5}"/>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9" name="shading (lower right)">
              <a:extLst>
                <a:ext uri="{FF2B5EF4-FFF2-40B4-BE49-F238E27FC236}">
                  <a16:creationId xmlns:a16="http://schemas.microsoft.com/office/drawing/2014/main" id="{666FB695-CED6-4B0F-BF86-BEB4CFD0084A}"/>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a:xfrm>
            <a:off x="682625" y="497959"/>
            <a:ext cx="10826496" cy="369332"/>
          </a:xfrm>
        </p:spPr>
        <p:txBody>
          <a:bodyPr/>
          <a:lstStyle/>
          <a:p>
            <a:r>
              <a:rPr lang="en-US" dirty="0"/>
              <a:t>Understanding the CIM – Examples</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435882" y="1291775"/>
            <a:ext cx="10369296" cy="3427413"/>
          </a:xfrm>
        </p:spPr>
        <p:txBody>
          <a:bodyPr/>
          <a:lstStyle/>
          <a:p>
            <a:r>
              <a:rPr lang="en-US" dirty="0"/>
              <a:t>Changing feature layer selection color , hiding the legend, adding custom properties</a:t>
            </a:r>
          </a:p>
          <a:p>
            <a:pPr marL="0" indent="0">
              <a:buNone/>
            </a:pPr>
            <a:endParaRPr lang="en-US" dirty="0"/>
          </a:p>
        </p:txBody>
      </p:sp>
      <p:sp>
        <p:nvSpPr>
          <p:cNvPr id="6" name="TextBox 5"/>
          <p:cNvSpPr txBox="1"/>
          <p:nvPr/>
        </p:nvSpPr>
        <p:spPr>
          <a:xfrm>
            <a:off x="773023" y="1881963"/>
            <a:ext cx="10369296" cy="4720855"/>
          </a:xfrm>
          <a:prstGeom prst="rect">
            <a:avLst/>
          </a:prstGeom>
          <a:solidFill>
            <a:schemeClr val="tx1"/>
          </a:solidFill>
          <a:effectLst/>
        </p:spPr>
        <p:txBody>
          <a:bodyPr wrap="square" lIns="0" tIns="0" rIns="0" bIns="0" rtlCol="0">
            <a:noAutofit/>
          </a:bodyPr>
          <a:lstStyle/>
          <a:p>
            <a:r>
              <a:rPr lang="en-US" sz="1600" dirty="0">
                <a:solidFill>
                  <a:srgbClr val="0000FF"/>
                </a:solidFill>
                <a:latin typeface="Consolas" panose="020B0609020204030204" pitchFamily="49" charset="0"/>
              </a:rPr>
              <a:t>      </a:t>
            </a:r>
          </a:p>
          <a:p>
            <a:r>
              <a:rPr lang="en-US" sz="1600" dirty="0">
                <a:solidFill>
                  <a:srgbClr val="0000FF"/>
                </a:solidFill>
                <a:latin typeface="Consolas" panose="020B0609020204030204" pitchFamily="49" charset="0"/>
              </a:rPr>
              <a:t>  </a:t>
            </a:r>
            <a:r>
              <a:rPr lang="en-US" sz="1600" dirty="0" err="1">
                <a:solidFill>
                  <a:srgbClr val="0000FF"/>
                </a:solidFill>
                <a:latin typeface="Consolas" panose="020B0609020204030204" pitchFamily="49" charset="0"/>
              </a:rPr>
              <a:t>var</a:t>
            </a:r>
            <a:r>
              <a:rPr lang="en-US" sz="1600" dirty="0">
                <a:solidFill>
                  <a:srgbClr val="000000"/>
                </a:solidFill>
                <a:latin typeface="Consolas" panose="020B0609020204030204" pitchFamily="49" charset="0"/>
              </a:rPr>
              <a:t> streets = </a:t>
            </a:r>
            <a:r>
              <a:rPr lang="en-US" sz="1600" dirty="0" err="1">
                <a:solidFill>
                  <a:srgbClr val="2B91AF"/>
                </a:solidFill>
                <a:latin typeface="Consolas" panose="020B0609020204030204" pitchFamily="49" charset="0"/>
              </a:rPr>
              <a:t>MapView</a:t>
            </a:r>
            <a:r>
              <a:rPr lang="en-US" sz="1600" dirty="0" err="1">
                <a:solidFill>
                  <a:srgbClr val="000000"/>
                </a:solidFill>
                <a:latin typeface="Consolas" panose="020B0609020204030204" pitchFamily="49" charset="0"/>
              </a:rPr>
              <a:t>.Active.Map.FindLayers</a:t>
            </a:r>
            <a:r>
              <a:rPr lang="en-US" sz="1600" dirty="0">
                <a:solidFill>
                  <a:srgbClr val="000000"/>
                </a:solidFill>
                <a:latin typeface="Consolas" panose="020B0609020204030204" pitchFamily="49" charset="0"/>
              </a:rPr>
              <a:t>(</a:t>
            </a:r>
            <a:r>
              <a:rPr lang="en-US" sz="1600" dirty="0">
                <a:solidFill>
                  <a:srgbClr val="A31515"/>
                </a:solidFill>
                <a:latin typeface="Consolas" panose="020B0609020204030204" pitchFamily="49" charset="0"/>
              </a:rPr>
              <a:t>"streets"</a:t>
            </a:r>
            <a:r>
              <a:rPr lang="en-US" sz="1600" dirty="0">
                <a:solidFill>
                  <a:srgbClr val="000000"/>
                </a:solidFill>
                <a:latin typeface="Consolas" panose="020B0609020204030204" pitchFamily="49" charset="0"/>
              </a:rPr>
              <a:t>).First() </a:t>
            </a:r>
            <a:r>
              <a:rPr lang="en-US" sz="1600" dirty="0">
                <a:solidFill>
                  <a:srgbClr val="0000FF"/>
                </a:solidFill>
                <a:latin typeface="Consolas" panose="020B0609020204030204" pitchFamily="49" charset="0"/>
              </a:rPr>
              <a:t>as</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FeatureLayer</a:t>
            </a:r>
            <a:r>
              <a:rPr lang="en-US" sz="1600" dirty="0">
                <a:solidFill>
                  <a:srgbClr val="000000"/>
                </a:solidFill>
                <a:latin typeface="Consolas" panose="020B0609020204030204" pitchFamily="49" charset="0"/>
              </a:rPr>
              <a:t>;</a:t>
            </a:r>
          </a:p>
          <a:p>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await</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QueuedTask</a:t>
            </a:r>
            <a:r>
              <a:rPr lang="en-US" sz="1600" dirty="0" err="1">
                <a:solidFill>
                  <a:srgbClr val="000000"/>
                </a:solidFill>
                <a:latin typeface="Consolas" panose="020B0609020204030204" pitchFamily="49" charset="0"/>
              </a:rPr>
              <a:t>.Run</a:t>
            </a:r>
            <a:r>
              <a:rPr lang="en-US" sz="1600" dirty="0">
                <a:solidFill>
                  <a:srgbClr val="000000"/>
                </a:solidFill>
                <a:latin typeface="Consolas" panose="020B0609020204030204" pitchFamily="49" charset="0"/>
              </a:rPr>
              <a:t>(() =&gt;</a:t>
            </a:r>
          </a:p>
          <a:p>
            <a:r>
              <a:rPr lang="en-US" sz="1600" dirty="0">
                <a:solidFill>
                  <a:srgbClr val="000000"/>
                </a:solidFill>
                <a:latin typeface="Consolas" panose="020B0609020204030204" pitchFamily="49" charset="0"/>
              </a:rPr>
              <a:t>      {</a:t>
            </a:r>
          </a:p>
          <a:p>
            <a:r>
              <a:rPr lang="en-US" sz="1600" dirty="0">
                <a:solidFill>
                  <a:srgbClr val="000000"/>
                </a:solidFill>
                <a:latin typeface="Consolas" panose="020B0609020204030204" pitchFamily="49" charset="0"/>
              </a:rPr>
              <a:t>        </a:t>
            </a:r>
            <a:r>
              <a:rPr lang="en-US" sz="1600" dirty="0">
                <a:solidFill>
                  <a:srgbClr val="008000"/>
                </a:solidFill>
                <a:latin typeface="Consolas" panose="020B0609020204030204" pitchFamily="49" charset="0"/>
              </a:rPr>
              <a:t>//access the layer CIM Definition</a:t>
            </a:r>
            <a:endParaRPr lang="en-US" sz="1600" dirty="0">
              <a:solidFill>
                <a:srgbClr val="000000"/>
              </a:solidFill>
              <a:latin typeface="Consolas" panose="020B0609020204030204" pitchFamily="49" charset="0"/>
            </a:endParaRPr>
          </a:p>
          <a:p>
            <a:r>
              <a:rPr lang="en-US" sz="1600" dirty="0">
                <a:solidFill>
                  <a:srgbClr val="000000"/>
                </a:solidFill>
                <a:latin typeface="Consolas" panose="020B0609020204030204" pitchFamily="49" charset="0"/>
              </a:rPr>
              <a:t>        </a:t>
            </a:r>
            <a:r>
              <a:rPr lang="en-US" sz="1600" dirty="0" err="1">
                <a:solidFill>
                  <a:srgbClr val="0000FF"/>
                </a:solidFill>
                <a:latin typeface="Consolas" panose="020B0609020204030204" pitchFamily="49" charset="0"/>
              </a:rPr>
              <a:t>var</a:t>
            </a:r>
            <a:r>
              <a:rPr lang="en-US" sz="1600" dirty="0">
                <a:solidFill>
                  <a:srgbClr val="000000"/>
                </a:solidFill>
                <a:latin typeface="Consolas" panose="020B0609020204030204" pitchFamily="49" charset="0"/>
              </a:rPr>
              <a:t> def = </a:t>
            </a:r>
            <a:r>
              <a:rPr lang="en-US" sz="1600" dirty="0" err="1">
                <a:solidFill>
                  <a:srgbClr val="000000"/>
                </a:solidFill>
                <a:latin typeface="Consolas" panose="020B0609020204030204" pitchFamily="49" charset="0"/>
              </a:rPr>
              <a:t>streets.GetDefinition</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as</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CIMFeatureLayer</a:t>
            </a:r>
            <a:r>
              <a:rPr lang="en-US" sz="1600" dirty="0">
                <a:solidFill>
                  <a:srgbClr val="000000"/>
                </a:solidFill>
                <a:latin typeface="Consolas" panose="020B0609020204030204" pitchFamily="49" charset="0"/>
              </a:rPr>
              <a:t>;</a:t>
            </a:r>
          </a:p>
          <a:p>
            <a:endParaRPr lang="en-US" sz="1600" dirty="0">
              <a:solidFill>
                <a:srgbClr val="000000"/>
              </a:solidFill>
              <a:latin typeface="Consolas" panose="020B0609020204030204" pitchFamily="49" charset="0"/>
            </a:endParaRPr>
          </a:p>
          <a:p>
            <a:r>
              <a:rPr lang="en-US" sz="1600" dirty="0">
                <a:solidFill>
                  <a:srgbClr val="000000"/>
                </a:solidFill>
                <a:latin typeface="Consolas" panose="020B0609020204030204" pitchFamily="49" charset="0"/>
              </a:rPr>
              <a:t>        </a:t>
            </a:r>
            <a:r>
              <a:rPr lang="en-US" sz="1600" dirty="0">
                <a:solidFill>
                  <a:srgbClr val="008000"/>
                </a:solidFill>
                <a:latin typeface="Consolas" panose="020B0609020204030204" pitchFamily="49" charset="0"/>
              </a:rPr>
              <a:t>//make changes - change the selection color, hide the legend</a:t>
            </a:r>
            <a:endParaRPr lang="en-US" sz="1600" dirty="0">
              <a:solidFill>
                <a:srgbClr val="000000"/>
              </a:solidFill>
              <a:latin typeface="Consolas" panose="020B0609020204030204" pitchFamily="49" charset="0"/>
            </a:endParaRPr>
          </a:p>
          <a:p>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def.SelectionColor</a:t>
            </a:r>
            <a:r>
              <a:rPr lang="en-US" sz="1600" dirty="0">
                <a:solidFill>
                  <a:srgbClr val="000000"/>
                </a:solidFill>
                <a:latin typeface="Consolas" panose="020B0609020204030204" pitchFamily="49" charset="0"/>
              </a:rPr>
              <a:t> = </a:t>
            </a:r>
            <a:r>
              <a:rPr lang="en-US" sz="1600" dirty="0" err="1">
                <a:solidFill>
                  <a:srgbClr val="2B91AF"/>
                </a:solidFill>
                <a:latin typeface="Consolas" panose="020B0609020204030204" pitchFamily="49" charset="0"/>
              </a:rPr>
              <a:t>ColorFactory</a:t>
            </a:r>
            <a:r>
              <a:rPr lang="en-US" sz="1600" dirty="0" err="1">
                <a:solidFill>
                  <a:srgbClr val="000000"/>
                </a:solidFill>
                <a:latin typeface="Consolas" panose="020B0609020204030204" pitchFamily="49" charset="0"/>
              </a:rPr>
              <a:t>.Instance.RedRGB</a:t>
            </a:r>
            <a:r>
              <a:rPr lang="en-US" sz="1600" dirty="0">
                <a:solidFill>
                  <a:srgbClr val="000000"/>
                </a:solidFill>
                <a:latin typeface="Consolas" panose="020B0609020204030204" pitchFamily="49" charset="0"/>
              </a:rPr>
              <a:t>;</a:t>
            </a:r>
          </a:p>
          <a:p>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def.ShowLegends</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false</a:t>
            </a:r>
            <a:r>
              <a:rPr lang="en-US" sz="1600" dirty="0">
                <a:solidFill>
                  <a:srgbClr val="000000"/>
                </a:solidFill>
                <a:latin typeface="Consolas" panose="020B0609020204030204" pitchFamily="49" charset="0"/>
              </a:rPr>
              <a:t>;</a:t>
            </a:r>
          </a:p>
          <a:p>
            <a:endParaRPr lang="en-US" sz="1600" dirty="0">
              <a:solidFill>
                <a:srgbClr val="000000"/>
              </a:solidFill>
              <a:latin typeface="Consolas" panose="020B0609020204030204" pitchFamily="49" charset="0"/>
            </a:endParaRPr>
          </a:p>
          <a:p>
            <a:r>
              <a:rPr lang="en-US" sz="1600" dirty="0">
                <a:solidFill>
                  <a:srgbClr val="008000"/>
                </a:solidFill>
                <a:latin typeface="Consolas" panose="020B0609020204030204" pitchFamily="49" charset="0"/>
              </a:rPr>
              <a:t>        //add a custom property</a:t>
            </a:r>
            <a:endParaRPr lang="en-US" sz="1600" dirty="0">
              <a:solidFill>
                <a:srgbClr val="000000"/>
              </a:solidFill>
              <a:latin typeface="Consolas" panose="020B0609020204030204" pitchFamily="49" charset="0"/>
            </a:endParaRPr>
          </a:p>
          <a:p>
            <a:r>
              <a:rPr lang="en-US" sz="1600" dirty="0">
                <a:solidFill>
                  <a:srgbClr val="0000FF"/>
                </a:solidFill>
                <a:latin typeface="Consolas" panose="020B0609020204030204" pitchFamily="49" charset="0"/>
              </a:rPr>
              <a:t>        </a:t>
            </a:r>
            <a:r>
              <a:rPr lang="en-US" sz="1600" dirty="0" err="1">
                <a:solidFill>
                  <a:srgbClr val="0000FF"/>
                </a:solidFill>
                <a:latin typeface="Consolas" panose="020B0609020204030204" pitchFamily="49" charset="0"/>
              </a:rPr>
              <a:t>var</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customProperties</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a:solidFill>
                  <a:srgbClr val="2B91AF"/>
                </a:solidFill>
                <a:latin typeface="Consolas" panose="020B0609020204030204" pitchFamily="49" charset="0"/>
              </a:rPr>
              <a:t>List</a:t>
            </a:r>
            <a:r>
              <a:rPr lang="en-US" sz="1600" dirty="0">
                <a:solidFill>
                  <a:srgbClr val="000000"/>
                </a:solidFill>
                <a:latin typeface="Consolas" panose="020B0609020204030204" pitchFamily="49" charset="0"/>
              </a:rPr>
              <a:t>&lt;</a:t>
            </a:r>
            <a:r>
              <a:rPr lang="en-US" sz="1600" dirty="0" err="1">
                <a:solidFill>
                  <a:srgbClr val="2B91AF"/>
                </a:solidFill>
                <a:latin typeface="Consolas" panose="020B0609020204030204" pitchFamily="49" charset="0"/>
              </a:rPr>
              <a:t>CIMStringMap</a:t>
            </a:r>
            <a:r>
              <a:rPr lang="en-US" sz="1600" dirty="0">
                <a:solidFill>
                  <a:srgbClr val="000000"/>
                </a:solidFill>
                <a:latin typeface="Consolas" panose="020B0609020204030204" pitchFamily="49" charset="0"/>
              </a:rPr>
              <a:t>&gt;();</a:t>
            </a:r>
          </a:p>
          <a:p>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customProperties.Add</a:t>
            </a:r>
            <a:r>
              <a:rPr lang="en-US" sz="1600" dirty="0">
                <a:solidFill>
                  <a:srgbClr val="000000"/>
                </a:solidFill>
                <a:latin typeface="Consolas" panose="020B0609020204030204" pitchFamily="49" charset="0"/>
              </a:rPr>
              <a:t>(</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CIMStringMap</a:t>
            </a:r>
            <a:r>
              <a:rPr lang="en-US" sz="1600" dirty="0">
                <a:solidFill>
                  <a:srgbClr val="000000"/>
                </a:solidFill>
                <a:latin typeface="Consolas" panose="020B0609020204030204" pitchFamily="49" charset="0"/>
              </a:rPr>
              <a:t>() { Key = </a:t>
            </a:r>
            <a:r>
              <a:rPr lang="en-US" sz="1600" dirty="0">
                <a:solidFill>
                  <a:srgbClr val="A31515"/>
                </a:solidFill>
                <a:latin typeface="Consolas" panose="020B0609020204030204" pitchFamily="49" charset="0"/>
              </a:rPr>
              <a:t>"My Property"</a:t>
            </a:r>
            <a:r>
              <a:rPr lang="en-US" sz="1600" dirty="0">
                <a:solidFill>
                  <a:srgbClr val="000000"/>
                </a:solidFill>
                <a:latin typeface="Consolas" panose="020B0609020204030204" pitchFamily="49" charset="0"/>
              </a:rPr>
              <a:t>, Value = </a:t>
            </a:r>
            <a:r>
              <a:rPr lang="en-US" sz="1600" dirty="0">
                <a:solidFill>
                  <a:srgbClr val="A31515"/>
                </a:solidFill>
                <a:latin typeface="Consolas" panose="020B0609020204030204" pitchFamily="49" charset="0"/>
              </a:rPr>
              <a:t>"My Value"</a:t>
            </a:r>
            <a:r>
              <a:rPr lang="en-US" sz="1600" dirty="0">
                <a:solidFill>
                  <a:srgbClr val="000000"/>
                </a:solidFill>
                <a:latin typeface="Consolas" panose="020B0609020204030204" pitchFamily="49" charset="0"/>
              </a:rPr>
              <a:t> });</a:t>
            </a:r>
          </a:p>
          <a:p>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def.CustomProperties</a:t>
            </a:r>
            <a:r>
              <a:rPr lang="en-US" sz="1600" dirty="0">
                <a:solidFill>
                  <a:srgbClr val="000000"/>
                </a:solidFill>
                <a:latin typeface="Consolas" panose="020B0609020204030204" pitchFamily="49" charset="0"/>
              </a:rPr>
              <a:t> = </a:t>
            </a:r>
            <a:r>
              <a:rPr lang="en-US" sz="1600" dirty="0" err="1">
                <a:solidFill>
                  <a:srgbClr val="000000"/>
                </a:solidFill>
                <a:latin typeface="Consolas" panose="020B0609020204030204" pitchFamily="49" charset="0"/>
              </a:rPr>
              <a:t>customProperties.ToArray</a:t>
            </a:r>
            <a:r>
              <a:rPr lang="en-US" sz="1600" dirty="0">
                <a:solidFill>
                  <a:srgbClr val="000000"/>
                </a:solidFill>
                <a:latin typeface="Consolas" panose="020B0609020204030204" pitchFamily="49" charset="0"/>
              </a:rPr>
              <a:t>();</a:t>
            </a:r>
          </a:p>
          <a:p>
            <a:endParaRPr lang="en-US" sz="1600" dirty="0">
              <a:solidFill>
                <a:srgbClr val="000000"/>
              </a:solidFill>
              <a:latin typeface="Consolas" panose="020B0609020204030204" pitchFamily="49" charset="0"/>
            </a:endParaRPr>
          </a:p>
          <a:p>
            <a:r>
              <a:rPr lang="en-US" sz="1600" dirty="0">
                <a:solidFill>
                  <a:srgbClr val="008000"/>
                </a:solidFill>
                <a:latin typeface="Consolas" panose="020B0609020204030204" pitchFamily="49" charset="0"/>
              </a:rPr>
              <a:t>        //set the CIM Definition back</a:t>
            </a:r>
            <a:endParaRPr lang="en-US" sz="1600" dirty="0">
              <a:solidFill>
                <a:srgbClr val="000000"/>
              </a:solidFill>
              <a:latin typeface="Consolas" panose="020B0609020204030204" pitchFamily="49" charset="0"/>
            </a:endParaRPr>
          </a:p>
          <a:p>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streets.SetDefinition</a:t>
            </a:r>
            <a:r>
              <a:rPr lang="en-US" sz="1600" dirty="0">
                <a:solidFill>
                  <a:srgbClr val="000000"/>
                </a:solidFill>
                <a:latin typeface="Consolas" panose="020B0609020204030204" pitchFamily="49" charset="0"/>
              </a:rPr>
              <a:t>(def);</a:t>
            </a:r>
          </a:p>
          <a:p>
            <a:r>
              <a:rPr lang="en-US" sz="1600" dirty="0">
                <a:solidFill>
                  <a:srgbClr val="000000"/>
                </a:solidFill>
                <a:latin typeface="Consolas" panose="020B0609020204030204" pitchFamily="49" charset="0"/>
              </a:rPr>
              <a:t>      });</a:t>
            </a:r>
            <a:endParaRPr lang="en-US" sz="1600" b="1" dirty="0">
              <a:ea typeface="+mn-ea"/>
              <a:cs typeface="+mn-cs"/>
            </a:endParaRPr>
          </a:p>
        </p:txBody>
      </p:sp>
    </p:spTree>
    <p:extLst>
      <p:ext uri="{BB962C8B-B14F-4D97-AF65-F5344CB8AC3E}">
        <p14:creationId xmlns:p14="http://schemas.microsoft.com/office/powerpoint/2010/main" val="3515694184"/>
      </p:ext>
    </p:extLst>
  </p:cSld>
  <p:clrMapOvr>
    <a:masterClrMapping/>
  </p:clrMapOvr>
  <p:transition spd="med">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background">
            <a:extLst>
              <a:ext uri="{FF2B5EF4-FFF2-40B4-BE49-F238E27FC236}">
                <a16:creationId xmlns:a16="http://schemas.microsoft.com/office/drawing/2014/main" id="{D0A80DE6-4AAB-4449-9E02-FD16E17C9E62}"/>
              </a:ext>
            </a:extLst>
          </p:cNvPr>
          <p:cNvGrpSpPr/>
          <p:nvPr/>
        </p:nvGrpSpPr>
        <p:grpSpPr>
          <a:xfrm>
            <a:off x="-30201" y="0"/>
            <a:ext cx="12252401" cy="6858000"/>
            <a:chOff x="-43251" y="0"/>
            <a:chExt cx="12252401" cy="6858000"/>
          </a:xfrm>
        </p:grpSpPr>
        <p:sp>
          <p:nvSpPr>
            <p:cNvPr id="8" name="Rectangle 7">
              <a:extLst>
                <a:ext uri="{FF2B5EF4-FFF2-40B4-BE49-F238E27FC236}">
                  <a16:creationId xmlns:a16="http://schemas.microsoft.com/office/drawing/2014/main" id="{8937E805-EC1D-460F-B6D2-8B0F8DD1C2A4}"/>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9" name="shading (lower right)">
              <a:extLst>
                <a:ext uri="{FF2B5EF4-FFF2-40B4-BE49-F238E27FC236}">
                  <a16:creationId xmlns:a16="http://schemas.microsoft.com/office/drawing/2014/main" id="{2233545E-774D-4531-908A-F7ACE06D625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13" name="Title 8"/>
          <p:cNvSpPr>
            <a:spLocks noGrp="1"/>
          </p:cNvSpPr>
          <p:nvPr>
            <p:ph type="title"/>
          </p:nvPr>
        </p:nvSpPr>
        <p:spPr>
          <a:xfrm>
            <a:off x="682625" y="497959"/>
            <a:ext cx="10826496" cy="369332"/>
          </a:xfrm>
        </p:spPr>
        <p:txBody>
          <a:bodyPr/>
          <a:lstStyle/>
          <a:p>
            <a:r>
              <a:rPr lang="en-US" dirty="0"/>
              <a:t>Understanding the CIM</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435882" y="1291775"/>
            <a:ext cx="10369296" cy="3427413"/>
          </a:xfrm>
        </p:spPr>
        <p:txBody>
          <a:bodyPr/>
          <a:lstStyle/>
          <a:p>
            <a:r>
              <a:rPr lang="en-US" dirty="0"/>
              <a:t>Accessing the CIM:</a:t>
            </a:r>
          </a:p>
          <a:p>
            <a:pPr lvl="1"/>
            <a:endParaRPr lang="en-US" dirty="0"/>
          </a:p>
          <a:p>
            <a:endParaRPr lang="en-US" dirty="0"/>
          </a:p>
        </p:txBody>
      </p:sp>
      <p:sp>
        <p:nvSpPr>
          <p:cNvPr id="6" name="TextBox 5"/>
          <p:cNvSpPr txBox="1"/>
          <p:nvPr/>
        </p:nvSpPr>
        <p:spPr>
          <a:xfrm>
            <a:off x="1251745" y="1851478"/>
            <a:ext cx="9553433" cy="1295760"/>
          </a:xfrm>
          <a:prstGeom prst="rect">
            <a:avLst/>
          </a:prstGeom>
          <a:solidFill>
            <a:schemeClr val="tx1"/>
          </a:solidFill>
          <a:effectLst/>
        </p:spPr>
        <p:txBody>
          <a:bodyPr wrap="square" lIns="0" tIns="0" rIns="0" bIns="0" rtlCol="0">
            <a:noAutofit/>
          </a:bodyPr>
          <a:lstStyle/>
          <a:p>
            <a:endParaRPr lang="en-US" sz="1600" dirty="0">
              <a:solidFill>
                <a:srgbClr val="0000FF"/>
              </a:solidFill>
              <a:latin typeface="Consolas" panose="020B0609020204030204" pitchFamily="49" charset="0"/>
            </a:endParaRPr>
          </a:p>
          <a:p>
            <a:r>
              <a:rPr lang="en-US" sz="1600" dirty="0">
                <a:solidFill>
                  <a:srgbClr val="0000FF"/>
                </a:solidFill>
                <a:latin typeface="Consolas" panose="020B0609020204030204" pitchFamily="49" charset="0"/>
              </a:rPr>
              <a:t> public</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abstract</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class</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CIMMultiLayerSymbol</a:t>
            </a:r>
            <a:r>
              <a:rPr lang="en-US" sz="1600" dirty="0">
                <a:solidFill>
                  <a:srgbClr val="000000"/>
                </a:solidFill>
                <a:latin typeface="Consolas" panose="020B0609020204030204" pitchFamily="49" charset="0"/>
              </a:rPr>
              <a:t> : </a:t>
            </a:r>
            <a:r>
              <a:rPr lang="en-US" sz="1600" dirty="0" err="1">
                <a:solidFill>
                  <a:srgbClr val="2B91AF"/>
                </a:solidFill>
                <a:latin typeface="Consolas" panose="020B0609020204030204" pitchFamily="49" charset="0"/>
              </a:rPr>
              <a:t>CIMSymbol</a:t>
            </a:r>
            <a:r>
              <a:rPr lang="en-US" sz="1600" dirty="0">
                <a:solidFill>
                  <a:srgbClr val="2B91AF"/>
                </a:solidFill>
                <a:latin typeface="Consolas" panose="020B0609020204030204" pitchFamily="49" charset="0"/>
              </a:rPr>
              <a:t>  </a:t>
            </a:r>
            <a:r>
              <a:rPr lang="en-US" sz="1600" dirty="0">
                <a:solidFill>
                  <a:srgbClr val="000000"/>
                </a:solidFill>
                <a:latin typeface="Consolas" panose="020B0609020204030204" pitchFamily="49" charset="0"/>
              </a:rPr>
              <a:t>{</a:t>
            </a:r>
          </a:p>
          <a:p>
            <a:r>
              <a:rPr lang="en-US" sz="1600" dirty="0">
                <a:solidFill>
                  <a:srgbClr val="0000FF"/>
                </a:solidFill>
                <a:latin typeface="Consolas" panose="020B0609020204030204" pitchFamily="49" charset="0"/>
              </a:rPr>
              <a:t>    public</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CIMGeometricEffect</a:t>
            </a:r>
            <a:r>
              <a:rPr lang="en-US" sz="1600" dirty="0">
                <a:solidFill>
                  <a:srgbClr val="000000"/>
                </a:solidFill>
                <a:latin typeface="Consolas" panose="020B0609020204030204" pitchFamily="49" charset="0"/>
              </a:rPr>
              <a:t>[] Effects { </a:t>
            </a:r>
            <a:r>
              <a:rPr lang="en-US" sz="1600" dirty="0">
                <a:solidFill>
                  <a:srgbClr val="0000FF"/>
                </a:solidFill>
                <a:latin typeface="Consolas" panose="020B0609020204030204" pitchFamily="49" charset="0"/>
              </a:rPr>
              <a:t>get</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set</a:t>
            </a:r>
            <a:r>
              <a:rPr lang="en-US" sz="1600" dirty="0">
                <a:solidFill>
                  <a:srgbClr val="000000"/>
                </a:solidFill>
                <a:latin typeface="Consolas" panose="020B0609020204030204" pitchFamily="49" charset="0"/>
              </a:rPr>
              <a:t>; }</a:t>
            </a:r>
          </a:p>
          <a:p>
            <a:r>
              <a:rPr lang="en-US" sz="1600" dirty="0">
                <a:solidFill>
                  <a:srgbClr val="0000FF"/>
                </a:solidFill>
                <a:latin typeface="Consolas" panose="020B0609020204030204" pitchFamily="49" charset="0"/>
              </a:rPr>
              <a:t>    public</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CIMSymbolLayer</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SymbolLayers</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get</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set</a:t>
            </a:r>
            <a:r>
              <a:rPr lang="en-US" sz="1600" dirty="0">
                <a:solidFill>
                  <a:srgbClr val="000000"/>
                </a:solidFill>
                <a:latin typeface="Consolas" panose="020B0609020204030204" pitchFamily="49" charset="0"/>
              </a:rPr>
              <a:t>; }</a:t>
            </a:r>
            <a:endParaRPr lang="en-US" sz="1600" b="1" dirty="0">
              <a:ea typeface="+mn-ea"/>
              <a:cs typeface="+mn-cs"/>
            </a:endParaRPr>
          </a:p>
        </p:txBody>
      </p:sp>
    </p:spTree>
    <p:extLst>
      <p:ext uri="{BB962C8B-B14F-4D97-AF65-F5344CB8AC3E}">
        <p14:creationId xmlns:p14="http://schemas.microsoft.com/office/powerpoint/2010/main" val="2420517308"/>
      </p:ext>
    </p:extLst>
  </p:cSld>
  <p:clrMapOvr>
    <a:masterClrMapping/>
  </p:clrMapOvr>
  <p:transition spd="med">
    <p:fade/>
  </p:transition>
</p:sld>
</file>

<file path=ppt/theme/theme1.xml><?xml version="1.0" encoding="utf-8"?>
<a:theme xmlns:a="http://schemas.openxmlformats.org/drawingml/2006/main" name="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none" lIns="91440" tIns="45720" rIns="91440" bIns="45720" numCol="1" rtlCol="0" anchor="ctr" anchorCtr="0" compatLnSpc="1">
        <a:prstTxWarp prst="textNoShape">
          <a:avLst/>
        </a:prstTxWarp>
      </a:bodyPr>
      <a:lstStyle>
        <a:defPPr algn="ctr" eaLnBrk="0" fontAlgn="base" hangingPunct="0">
          <a:spcBef>
            <a:spcPct val="0"/>
          </a:spcBef>
          <a:spcAft>
            <a:spcPct val="0"/>
          </a:spcAft>
          <a:defRPr sz="1400" b="1" dirty="0">
            <a:solidFill>
              <a:srgbClr val="000000"/>
            </a:solidFill>
            <a:latin typeface="Arial" charset="0"/>
            <a:ea typeface="ＭＳ Ｐゴシック" pitchFamily="16" charset="-128"/>
            <a:cs typeface="ＭＳ Ｐゴシック" pitchFamily="-97" charset="-128"/>
          </a:defRPr>
        </a:defPPr>
      </a:lstStyle>
      <a:style>
        <a:lnRef idx="1">
          <a:schemeClr val="accent1"/>
        </a:lnRef>
        <a:fillRef idx="3">
          <a:schemeClr val="accent1"/>
        </a:fillRef>
        <a:effectRef idx="2">
          <a:schemeClr val="accent1"/>
        </a:effectRef>
        <a:fontRef idx="minor">
          <a:schemeClr val="lt1"/>
        </a:fontRef>
      </a:style>
    </a:spDef>
    <a:lnDef>
      <a:spPr bwMode="auto">
        <a:noFill/>
        <a:ln w="3175" cap="flat" cmpd="sng" algn="ctr">
          <a:solidFill>
            <a:srgbClr val="FF6600"/>
          </a:solidFill>
          <a:prstDash val="solid"/>
          <a:round/>
          <a:headEnd type="none" w="med" len="med"/>
          <a:tailEnd type="none" w="med" len="med"/>
        </a:ln>
        <a:effectLst/>
      </a:spPr>
      <a:bodyPr/>
      <a:lstStyle/>
    </a:lnDef>
    <a:txDef>
      <a:spPr>
        <a:noFill/>
        <a:effectLst/>
      </a:spPr>
      <a:bodyPr wrap="square" lIns="0" tIns="0" rIns="0" bIns="0" rtlCol="0">
        <a:noAutofit/>
      </a:bodyPr>
      <a:lstStyle>
        <a:defPPr algn="l" eaLnBrk="0" hangingPunct="0">
          <a:lnSpc>
            <a:spcPts val="1800"/>
          </a:lnSpc>
          <a:defRPr sz="1400" b="1" dirty="0" smtClean="0">
            <a:ea typeface="+mn-ea"/>
            <a:cs typeface="+mn-cs"/>
          </a:defRPr>
        </a:defPPr>
      </a:lstStyle>
    </a:txDef>
  </a:objectDefaults>
  <a:extraClrSchemeLst/>
  <a:extLst>
    <a:ext uri="{05A4C25C-085E-4340-85A3-A5531E510DB2}">
      <thm15:themeFamily xmlns:thm15="http://schemas.microsoft.com/office/thememl/2012/main" name="Presentation1" id="{4CE97C50-E89B-244E-A912-5A5637628F3B}" vid="{9EE8C7F7-6D5F-594C-8AEA-FAAFCD9C053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Image" ma:contentTypeID="0x0101009148F5A04DDD49CBA7127AADA5FB792B00AADE34325A8B49CDA8BB4DB53328F21400651FDAD8011D9D489819B08FDB64B39B" ma:contentTypeVersion="1" ma:contentTypeDescription="Upload an image." ma:contentTypeScope="" ma:versionID="7c47d501cd0e217fa6eb7cf298118c59">
  <xsd:schema xmlns:xsd="http://www.w3.org/2001/XMLSchema" xmlns:xs="http://www.w3.org/2001/XMLSchema" xmlns:p="http://schemas.microsoft.com/office/2006/metadata/properties" xmlns:ns1="http://schemas.microsoft.com/sharepoint/v3" xmlns:ns2="31CC4743-1CD8-4E65-B9C9-B2D97D941F63" xmlns:ns3="http://schemas.microsoft.com/sharepoint/v3/fields" targetNamespace="http://schemas.microsoft.com/office/2006/metadata/properties" ma:root="true" ma:fieldsID="2730ea93e663a9887cfab4449e3f1e30" ns1:_="" ns2:_="" ns3:_="">
    <xsd:import namespace="http://schemas.microsoft.com/sharepoint/v3"/>
    <xsd:import namespace="31CC4743-1CD8-4E65-B9C9-B2D97D941F63"/>
    <xsd:import namespace="http://schemas.microsoft.com/sharepoint/v3/fields"/>
    <xsd:element name="properties">
      <xsd:complexType>
        <xsd:sequence>
          <xsd:element name="documentManagement">
            <xsd:complexType>
              <xsd:all>
                <xsd:element ref="ns1:FileRef" minOccurs="0"/>
                <xsd:element ref="ns1:File_x0020_Type" minOccurs="0"/>
                <xsd:element ref="ns1:HTML_x0020_File_x0020_Type" minOccurs="0"/>
                <xsd:element ref="ns1:FSObjType" minOccurs="0"/>
                <xsd:element ref="ns2:ThumbnailExists" minOccurs="0"/>
                <xsd:element ref="ns2:PreviewExists" minOccurs="0"/>
                <xsd:element ref="ns2:ImageWidth" minOccurs="0"/>
                <xsd:element ref="ns2:ImageHeight" minOccurs="0"/>
                <xsd:element ref="ns2:ImageCreateDate" minOccurs="0"/>
                <xsd:element ref="ns3:wic_System_Copyright"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FileRef" ma:index="8" nillable="true" ma:displayName="URL Path" ma:hidden="true" ma:list="Docs" ma:internalName="FileRef" ma:readOnly="true" ma:showField="FullUrl">
      <xsd:simpleType>
        <xsd:restriction base="dms:Lookup"/>
      </xsd:simpleType>
    </xsd:element>
    <xsd:element name="File_x0020_Type" ma:index="9" nillable="true" ma:displayName="File Type" ma:hidden="true" ma:internalName="File_x0020_Type" ma:readOnly="true">
      <xsd:simpleType>
        <xsd:restriction base="dms:Text"/>
      </xsd:simpleType>
    </xsd:element>
    <xsd:element name="HTML_x0020_File_x0020_Type" ma:index="10" nillable="true" ma:displayName="HTML File Type" ma:hidden="true" ma:internalName="HTML_x0020_File_x0020_Type" ma:readOnly="true">
      <xsd:simpleType>
        <xsd:restriction base="dms:Text"/>
      </xsd:simpleType>
    </xsd:element>
    <xsd:element name="FSObjType" ma:index="11" nillable="true" ma:displayName="Item Type" ma:hidden="true" ma:list="Docs" ma:internalName="FSObjType" ma:readOnly="true" ma:showField="FSType">
      <xsd:simpleType>
        <xsd:restriction base="dms:Lookup"/>
      </xsd:simpleType>
    </xsd:element>
    <xsd:element name="PublishingStartDate" ma:index="27" nillable="true" ma:displayName="Scheduling Start Date" ma:description="" ma:hidden="true" ma:internalName="PublishingStartDate">
      <xsd:simpleType>
        <xsd:restriction base="dms:Unknown"/>
      </xsd:simpleType>
    </xsd:element>
    <xsd:element name="PublishingExpirationDate" ma:index="28"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1CC4743-1CD8-4E65-B9C9-B2D97D941F63" elementFormDefault="qualified">
    <xsd:import namespace="http://schemas.microsoft.com/office/2006/documentManagement/types"/>
    <xsd:import namespace="http://schemas.microsoft.com/office/infopath/2007/PartnerControls"/>
    <xsd:element name="ThumbnailExists" ma:index="18" nillable="true" ma:displayName="Thumbnail Exists" ma:default="FALSE" ma:hidden="true" ma:internalName="ThumbnailExists" ma:readOnly="true">
      <xsd:simpleType>
        <xsd:restriction base="dms:Boolean"/>
      </xsd:simpleType>
    </xsd:element>
    <xsd:element name="PreviewExists" ma:index="19" nillable="true" ma:displayName="Preview Exists" ma:default="FALSE" ma:hidden="true" ma:internalName="PreviewExists" ma:readOnly="true">
      <xsd:simpleType>
        <xsd:restriction base="dms:Boolean"/>
      </xsd:simpleType>
    </xsd:element>
    <xsd:element name="ImageWidth" ma:index="20" nillable="true" ma:displayName="Width" ma:internalName="ImageWidth" ma:readOnly="true">
      <xsd:simpleType>
        <xsd:restriction base="dms:Unknown"/>
      </xsd:simpleType>
    </xsd:element>
    <xsd:element name="ImageHeight" ma:index="22" nillable="true" ma:displayName="Height" ma:internalName="ImageHeight" ma:readOnly="true">
      <xsd:simpleType>
        <xsd:restriction base="dms:Unknown"/>
      </xsd:simpleType>
    </xsd:element>
    <xsd:element name="ImageCreateDate" ma:index="25" nillable="true" ma:displayName="Date Picture Taken" ma:format="DateTime" ma:hidden="true" ma:internalName="ImageCreate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wic_System_Copyright" ma:index="26" nillable="true" ma:displayName="Copyright" ma:internalName="wic_System_Copyright">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4"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ma:index="23" ma:displayName="Comments"/>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ImageCreateDate xmlns="31CC4743-1CD8-4E65-B9C9-B2D97D941F63" xsi:nil="true"/>
    <wic_System_Copyright xmlns="http://schemas.microsoft.com/sharepoint/v3/fields" xsi:nil="true"/>
  </documentManagement>
</p:properties>
</file>

<file path=customXml/item4.xml><?xml version="1.0" encoding="utf-8"?>
<?mso-contentType ?>
<SharedContentType xmlns="Microsoft.SharePoint.Taxonomy.ContentTypeSync" SourceId="a6db5754-4226-4c8e-a928-a6c53390a270" ContentTypeId="0x0101009148F5A04DDD49CBA7127AADA5FB792B00AADE34325A8B49CDA8BB4DB53328F214" PreviousValue="true"/>
</file>

<file path=customXml/itemProps1.xml><?xml version="1.0" encoding="utf-8"?>
<ds:datastoreItem xmlns:ds="http://schemas.openxmlformats.org/officeDocument/2006/customXml" ds:itemID="{530F981C-CCD8-41B4-B481-58FCF9EDFC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1CC4743-1CD8-4E65-B9C9-B2D97D941F63"/>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3.xml><?xml version="1.0" encoding="utf-8"?>
<ds:datastoreItem xmlns:ds="http://schemas.openxmlformats.org/officeDocument/2006/customXml" ds:itemID="{81E133DB-697E-4C10-B192-8899027B1EC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31CC4743-1CD8-4E65-B9C9-B2D97D941F63"/>
    <ds:schemaRef ds:uri="http://schemas.microsoft.com/sharepoint/v3"/>
    <ds:schemaRef ds:uri="http://schemas.microsoft.com/sharepoint/v3/fields"/>
    <ds:schemaRef ds:uri="http://www.w3.org/XML/1998/namespace"/>
    <ds:schemaRef ds:uri="http://purl.org/dc/dcmitype/"/>
  </ds:schemaRefs>
</ds:datastoreItem>
</file>

<file path=customXml/itemProps4.xml><?xml version="1.0" encoding="utf-8"?>
<ds:datastoreItem xmlns:ds="http://schemas.openxmlformats.org/officeDocument/2006/customXml" ds:itemID="{FCB18643-EB28-4B97-A99A-FC511C8BB61E}">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G208582-FedGIS Conference 2019_Template_v4</Template>
  <TotalTime>0</TotalTime>
  <Words>4307</Words>
  <Application>Microsoft Office PowerPoint</Application>
  <PresentationFormat>Widescreen</PresentationFormat>
  <Paragraphs>850</Paragraphs>
  <Slides>90</Slides>
  <Notes>55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90</vt:i4>
      </vt:variant>
    </vt:vector>
  </HeadingPairs>
  <TitlesOfParts>
    <vt:vector size="95" baseType="lpstr">
      <vt:lpstr>Arial</vt:lpstr>
      <vt:lpstr>Calibri</vt:lpstr>
      <vt:lpstr>Consolas</vt:lpstr>
      <vt:lpstr>Lucida Grande</vt:lpstr>
      <vt:lpstr>Esri_Corporate_Template-Dark</vt:lpstr>
      <vt:lpstr>Understanding the CIM, a Guide for Developers</vt:lpstr>
      <vt:lpstr>Understanding the CIM – A Guide for Developers</vt:lpstr>
      <vt:lpstr>Understanding the CIM</vt:lpstr>
      <vt:lpstr>Understanding the CIM – CIM Definition and Purpose</vt:lpstr>
      <vt:lpstr>Understanding the CIM – CIM Definition and Purpose</vt:lpstr>
      <vt:lpstr>Understanding the CIM – CIM Access</vt:lpstr>
      <vt:lpstr>Understanding the CIM – CIM Characteristics</vt:lpstr>
      <vt:lpstr>Understanding the CIM – Examples</vt:lpstr>
      <vt:lpstr>Understanding the CIM – Examples</vt:lpstr>
      <vt:lpstr>Understanding the CIM – Examples</vt:lpstr>
      <vt:lpstr>Understanding the CIM – Examples</vt:lpstr>
      <vt:lpstr>Understanding the CIM – CIM Viewer</vt:lpstr>
      <vt:lpstr>Understanding the CIM – CIM Characteristics</vt:lpstr>
      <vt:lpstr>Understanding the CIM – Practical Guidelines</vt:lpstr>
      <vt:lpstr>Understanding the CIM – A Generic Approach</vt:lpstr>
      <vt:lpstr>Understanding the CIM – Usage Scenarios</vt:lpstr>
      <vt:lpstr>Understanding the CIM – Usage Scenarios</vt:lpstr>
      <vt:lpstr>Understanding the CIM – A Practical Approach</vt:lpstr>
      <vt:lpstr>Understanding the CIM – A Practical Approach</vt:lpstr>
      <vt:lpstr>Understanding the CIM – A Practical Approach</vt:lpstr>
      <vt:lpstr>Understanding the CIM – Using the CIM Viewer</vt:lpstr>
      <vt:lpstr>Understanding the CIM – CIM Xml Elements</vt:lpstr>
      <vt:lpstr>Understanding the CIM – CIM Xml Elements</vt:lpstr>
      <vt:lpstr>Understanding the CIM – A Practical Approach</vt:lpstr>
      <vt:lpstr>Understanding the CIM – A Practical Approach</vt:lpstr>
      <vt:lpstr>Understanding the CIM – A Practical Approach</vt:lpstr>
      <vt:lpstr>Understanding the CIM – A Practical Approach</vt:lpstr>
      <vt:lpstr>Understanding the CIM – A Practical Approach</vt:lpstr>
      <vt:lpstr>Understanding the CIM – A Practical Approach</vt:lpstr>
      <vt:lpstr>Understanding the CIM – A Practical Approach</vt:lpstr>
      <vt:lpstr>Understanding the CIM – A Practical Approach</vt:lpstr>
      <vt:lpstr>Understanding the CIM – A Practical Approach</vt:lpstr>
      <vt:lpstr>Understanding the CIM – A Practical Approach</vt:lpstr>
      <vt:lpstr>Understanding the CIM – A Practical Approach</vt:lpstr>
      <vt:lpstr>Understanding the CIM – A Practical Approach</vt:lpstr>
      <vt:lpstr>Understanding the CIM – A Practical Approach</vt:lpstr>
      <vt:lpstr>Understanding the CIM – A Practical Approach</vt:lpstr>
      <vt:lpstr>Understanding the CIM – CIM Scenario 1</vt:lpstr>
      <vt:lpstr>Understanding the CIM – A Practical Approach</vt:lpstr>
      <vt:lpstr>Understanding the CIM – A Practical Approach</vt:lpstr>
      <vt:lpstr>Understanding the CIM – A Practical Approach</vt:lpstr>
      <vt:lpstr>Understanding the CIM – A Practical Approach</vt:lpstr>
      <vt:lpstr>Understanding the CIM – A Practical Approach</vt:lpstr>
      <vt:lpstr>Understanding the CIM – A Practical Approach</vt:lpstr>
      <vt:lpstr>Understanding the CIM – A Practical Approach</vt:lpstr>
      <vt:lpstr>Understanding the CIM – A Practical Approach</vt:lpstr>
      <vt:lpstr>Understanding the CIM – A Practical Approach</vt:lpstr>
      <vt:lpstr>Understanding the CIM – CIM Scenario 2</vt:lpstr>
      <vt:lpstr>Understanding the CIM – A Developer’s Guide</vt:lpstr>
      <vt:lpstr>ArcGIS Pro SDK for .NET – Technical Sessions</vt:lpstr>
      <vt:lpstr>PowerPoint Presentation</vt:lpstr>
      <vt:lpstr>PowerPoint Presentation</vt:lpstr>
      <vt:lpstr>Understanding the CIM – CIM Persistence</vt:lpstr>
      <vt:lpstr>Understanding the CIM – CIMObject ToXml, FromXML(), ReadXml()</vt:lpstr>
      <vt:lpstr>Understanding the CIM –ToXML, FromXml()</vt:lpstr>
      <vt:lpstr>Understanding the CIM –ToJson, FromJson()</vt:lpstr>
      <vt:lpstr>Understanding the CIM –ToJson, FromJson()</vt:lpstr>
      <vt:lpstr>Understanding the CIM – A Practical Approach</vt:lpstr>
      <vt:lpstr>Understanding the CIM – CIM Serialization/Deserialization</vt:lpstr>
      <vt:lpstr>Understanding the CIM – A Developer’s Guide</vt:lpstr>
      <vt:lpstr>PowerPoint Presentation</vt:lpstr>
      <vt:lpstr>PowerPoint Presentation</vt:lpstr>
      <vt:lpstr>Understanding the CIM – CIM Deserialization - Xml </vt:lpstr>
      <vt:lpstr>Understanding the CIM – CIM Serialization ToXml()</vt:lpstr>
      <vt:lpstr>Understanding the CIM – CIM Deserialization - Xml </vt:lpstr>
      <vt:lpstr>Understanding the CIM – CIM Deserialization - Xml</vt:lpstr>
      <vt:lpstr>Understanding the CIM – CIM Deserialization - Xml</vt:lpstr>
      <vt:lpstr>Understanding the CIM – Toward Copy or “Clone”</vt:lpstr>
      <vt:lpstr>Understanding the CIM – Toward Copy or “Clone”</vt:lpstr>
      <vt:lpstr>Understanding the CIM – CIM Serialization/Deserialization</vt:lpstr>
      <vt:lpstr>Understanding the CIM – Toward Clone</vt:lpstr>
      <vt:lpstr>Understanding the CIM – Toward Clone</vt:lpstr>
      <vt:lpstr>Understanding the CIM – Toward Clone</vt:lpstr>
      <vt:lpstr>Understanding the CIM – A Practical Approach</vt:lpstr>
      <vt:lpstr>Understanding the CIM – Symbology</vt:lpstr>
      <vt:lpstr>Understanding the CIM – Symbology</vt:lpstr>
      <vt:lpstr>Understanding the CIM – Symbology</vt:lpstr>
      <vt:lpstr>Understanding the CIM – Symbology</vt:lpstr>
      <vt:lpstr>Understanding the CIM – Symbology</vt:lpstr>
      <vt:lpstr>Understanding the CIM – Symbology</vt:lpstr>
      <vt:lpstr>Understanding the CIM – Symbology</vt:lpstr>
      <vt:lpstr>Understanding the CIM – Symbology</vt:lpstr>
      <vt:lpstr>Understanding the CIM – Symbology</vt:lpstr>
      <vt:lpstr>Understanding the CIM – Symbology</vt:lpstr>
      <vt:lpstr>Understanding the CIM – Symbology</vt:lpstr>
      <vt:lpstr>Understanding the CIM – Symbology</vt:lpstr>
      <vt:lpstr>Understanding the CIM – Symbology</vt:lpstr>
      <vt:lpstr>Understanding the CIM – Symbology</vt:lpstr>
      <vt:lpstr>Understanding the CIM – CIM Access</vt:lpstr>
      <vt:lpstr>Understanding the CIM</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2019 Developer Summit PPT Template</dc:title>
  <dc:creator/>
  <cp:keywords/>
  <dc:description/>
  <cp:lastModifiedBy/>
  <cp:revision>1</cp:revision>
  <cp:lastPrinted>2018-06-08T21:51:01Z</cp:lastPrinted>
  <dcterms:created xsi:type="dcterms:W3CDTF">2018-10-31T22:58:00Z</dcterms:created>
  <dcterms:modified xsi:type="dcterms:W3CDTF">2019-10-27T20:37:35Z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0x0101009148F5A04DDD49CBA7127AADA5FB792B00AADE34325A8B49CDA8BB4DB53328F21400651FDAD8011D9D489819B08FDB64B39B</vt:lpwstr>
  </property>
</Properties>
</file>