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5"/>
  </p:sldMasterIdLst>
  <p:notesMasterIdLst>
    <p:notesMasterId r:id="rId72"/>
  </p:notesMasterIdLst>
  <p:handoutMasterIdLst>
    <p:handoutMasterId r:id="rId73"/>
  </p:handoutMasterIdLst>
  <p:sldIdLst>
    <p:sldId id="806" r:id="rId6"/>
    <p:sldId id="672" r:id="rId7"/>
    <p:sldId id="705" r:id="rId8"/>
    <p:sldId id="701" r:id="rId9"/>
    <p:sldId id="768" r:id="rId10"/>
    <p:sldId id="655" r:id="rId11"/>
    <p:sldId id="657" r:id="rId12"/>
    <p:sldId id="724" r:id="rId13"/>
    <p:sldId id="810" r:id="rId14"/>
    <p:sldId id="770" r:id="rId15"/>
    <p:sldId id="815" r:id="rId16"/>
    <p:sldId id="771" r:id="rId17"/>
    <p:sldId id="807" r:id="rId18"/>
    <p:sldId id="769" r:id="rId19"/>
    <p:sldId id="606" r:id="rId20"/>
    <p:sldId id="812" r:id="rId21"/>
    <p:sldId id="773" r:id="rId22"/>
    <p:sldId id="774" r:id="rId23"/>
    <p:sldId id="775" r:id="rId24"/>
    <p:sldId id="777" r:id="rId25"/>
    <p:sldId id="778" r:id="rId26"/>
    <p:sldId id="779" r:id="rId27"/>
    <p:sldId id="729" r:id="rId28"/>
    <p:sldId id="725" r:id="rId29"/>
    <p:sldId id="772" r:id="rId30"/>
    <p:sldId id="811" r:id="rId31"/>
    <p:sldId id="780" r:id="rId32"/>
    <p:sldId id="726" r:id="rId33"/>
    <p:sldId id="808" r:id="rId34"/>
    <p:sldId id="809" r:id="rId35"/>
    <p:sldId id="782" r:id="rId36"/>
    <p:sldId id="793" r:id="rId37"/>
    <p:sldId id="795" r:id="rId38"/>
    <p:sldId id="794" r:id="rId39"/>
    <p:sldId id="796" r:id="rId40"/>
    <p:sldId id="797" r:id="rId41"/>
    <p:sldId id="798" r:id="rId42"/>
    <p:sldId id="791" r:id="rId43"/>
    <p:sldId id="790" r:id="rId44"/>
    <p:sldId id="822" r:id="rId45"/>
    <p:sldId id="749" r:id="rId46"/>
    <p:sldId id="799" r:id="rId47"/>
    <p:sldId id="800" r:id="rId48"/>
    <p:sldId id="801" r:id="rId49"/>
    <p:sldId id="813" r:id="rId50"/>
    <p:sldId id="803" r:id="rId51"/>
    <p:sldId id="814" r:id="rId52"/>
    <p:sldId id="821" r:id="rId53"/>
    <p:sldId id="823" r:id="rId54"/>
    <p:sldId id="824" r:id="rId55"/>
    <p:sldId id="756" r:id="rId56"/>
    <p:sldId id="805" r:id="rId57"/>
    <p:sldId id="732" r:id="rId58"/>
    <p:sldId id="697" r:id="rId59"/>
    <p:sldId id="653" r:id="rId60"/>
    <p:sldId id="666" r:id="rId61"/>
    <p:sldId id="670" r:id="rId62"/>
    <p:sldId id="673" r:id="rId63"/>
    <p:sldId id="818" r:id="rId64"/>
    <p:sldId id="745" r:id="rId65"/>
    <p:sldId id="819" r:id="rId66"/>
    <p:sldId id="816" r:id="rId67"/>
    <p:sldId id="759" r:id="rId68"/>
    <p:sldId id="758" r:id="rId69"/>
    <p:sldId id="757" r:id="rId70"/>
    <p:sldId id="817" r:id="rId7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15B13B0A-EEBE-624E-BE43-8059CB0E21EE}">
          <p14:sldIdLst/>
        </p14:section>
        <p14:section name="Your Presentation" id="{BC5D39D9-9158-D649-839D-B2F6EDD610CD}">
          <p14:sldIdLst>
            <p14:sldId id="806"/>
            <p14:sldId id="672"/>
            <p14:sldId id="705"/>
            <p14:sldId id="701"/>
            <p14:sldId id="768"/>
            <p14:sldId id="655"/>
            <p14:sldId id="657"/>
            <p14:sldId id="724"/>
            <p14:sldId id="810"/>
            <p14:sldId id="770"/>
            <p14:sldId id="815"/>
            <p14:sldId id="771"/>
            <p14:sldId id="807"/>
            <p14:sldId id="769"/>
            <p14:sldId id="606"/>
            <p14:sldId id="812"/>
            <p14:sldId id="773"/>
            <p14:sldId id="774"/>
            <p14:sldId id="775"/>
            <p14:sldId id="777"/>
            <p14:sldId id="778"/>
            <p14:sldId id="779"/>
            <p14:sldId id="729"/>
            <p14:sldId id="725"/>
            <p14:sldId id="772"/>
            <p14:sldId id="811"/>
            <p14:sldId id="780"/>
            <p14:sldId id="726"/>
            <p14:sldId id="808"/>
            <p14:sldId id="809"/>
            <p14:sldId id="782"/>
            <p14:sldId id="793"/>
            <p14:sldId id="795"/>
            <p14:sldId id="794"/>
            <p14:sldId id="796"/>
            <p14:sldId id="797"/>
            <p14:sldId id="798"/>
            <p14:sldId id="791"/>
            <p14:sldId id="790"/>
            <p14:sldId id="822"/>
            <p14:sldId id="749"/>
            <p14:sldId id="799"/>
            <p14:sldId id="800"/>
            <p14:sldId id="801"/>
            <p14:sldId id="813"/>
            <p14:sldId id="803"/>
            <p14:sldId id="814"/>
            <p14:sldId id="821"/>
            <p14:sldId id="823"/>
            <p14:sldId id="824"/>
            <p14:sldId id="756"/>
            <p14:sldId id="805"/>
            <p14:sldId id="732"/>
            <p14:sldId id="697"/>
            <p14:sldId id="653"/>
            <p14:sldId id="666"/>
            <p14:sldId id="670"/>
            <p14:sldId id="673"/>
            <p14:sldId id="818"/>
            <p14:sldId id="745"/>
            <p14:sldId id="819"/>
            <p14:sldId id="816"/>
            <p14:sldId id="759"/>
            <p14:sldId id="758"/>
            <p14:sldId id="757"/>
            <p14:sldId id="817"/>
          </p14:sldIdLst>
        </p14:section>
        <p14:section name="DevSummit 2019" id="{E447D310-242F-2F41-8286-3566BC75141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92AE"/>
    <a:srgbClr val="03A2B1"/>
    <a:srgbClr val="0051A2"/>
    <a:srgbClr val="006BA6"/>
    <a:srgbClr val="01A7B1"/>
    <a:srgbClr val="00C1B6"/>
    <a:srgbClr val="6DE3D3"/>
    <a:srgbClr val="6DE3DF"/>
    <a:srgbClr val="66B4C3"/>
    <a:srgbClr val="6D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2" autoAdjust="0"/>
    <p:restoredTop sz="86419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414" y="102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napToObjects="1" showGuides="1">
      <p:cViewPr varScale="1">
        <p:scale>
          <a:sx n="151" d="100"/>
          <a:sy n="151" d="100"/>
        </p:scale>
        <p:origin x="4728" y="21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theme" Target="theme/theme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10/26/2019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r>
              <a:rPr lang="en-US" dirty="0" err="1"/>
              <a:t>Esri</a:t>
            </a:r>
            <a:r>
              <a:rPr lang="en-US" baseline="0" dirty="0"/>
              <a:t> Corporate Template-Dark v3.4</a:t>
            </a:r>
          </a:p>
          <a:p>
            <a:r>
              <a:rPr lang="en-US" baseline="0" dirty="0"/>
              <a:t>16:9 version – January 29, 2017</a:t>
            </a:r>
          </a:p>
          <a:p>
            <a:endParaRPr lang="en-US" baseline="0" dirty="0"/>
          </a:p>
          <a:p>
            <a:r>
              <a:rPr lang="en-US" baseline="0" dirty="0"/>
              <a:t>For more templates, sample files, and icons, see https://</a:t>
            </a:r>
            <a:r>
              <a:rPr lang="en-US" baseline="0" dirty="0" err="1"/>
              <a:t>compass.esri.com</a:t>
            </a:r>
            <a:r>
              <a:rPr lang="en-US" baseline="0" dirty="0"/>
              <a:t>/resources/presentations/Pages/</a:t>
            </a:r>
            <a:r>
              <a:rPr lang="en-US" baseline="0" dirty="0" err="1"/>
              <a:t>Main.aspx</a:t>
            </a:r>
            <a:endParaRPr lang="en-US" baseline="0" dirty="0"/>
          </a:p>
          <a:p>
            <a:endParaRPr lang="en-US" baseline="0" dirty="0"/>
          </a:p>
          <a:p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To add footer</a:t>
            </a:r>
            <a:r>
              <a:rPr lang="en-US" sz="1200" b="1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text in Windows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On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Home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tab, under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Insert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, click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Text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, and then click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Slide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tab, select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box, and then type the footer text that you want.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either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or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 to All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endParaRPr lang="en-US" sz="1200" b="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To add footer</a:t>
            </a:r>
            <a:r>
              <a:rPr lang="en-US" sz="1200" b="1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text on a Mac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On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View 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menu, select</a:t>
            </a:r>
            <a:r>
              <a:rPr lang="en-US" sz="1200" b="0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Footer.</a:t>
            </a:r>
            <a:endParaRPr lang="en-US" sz="1200" b="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Select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 and then type the footer text that you want.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either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or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 to All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</a:t>
            </a:r>
          </a:p>
          <a:p>
            <a:r>
              <a:rPr lang="en-US" sz="1400" b="1" kern="1200" dirty="0">
                <a:solidFill>
                  <a:schemeClr val="bg2"/>
                </a:solidFill>
                <a:latin typeface="Arial"/>
                <a:ea typeface="+mn-ea"/>
                <a:cs typeface="+mn-cs"/>
              </a:rPr>
              <a:t>If footers don't appear on the slides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If footers don't appear on title slides, in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dialog box make sure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Don't show on title slide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 is not selected.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If the footers are missing from other slides, the placeholders for these items might have been removed from specific slide layouts or the slide master. </a:t>
            </a:r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2155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58777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23271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961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8685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8628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8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0383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4135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5506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351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697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15697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97415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5287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342967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2188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779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2216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6075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4424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07193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08343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109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35544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75326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5283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0336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13614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68730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19967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11208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129057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746462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38906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773634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724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38384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655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8230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https://devsummit2019.schedule.esri.com/schedule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83079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8545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3532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03619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992499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49834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9880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49778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23943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14380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566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6469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1291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299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10/26/2019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10/26/2019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10/26/2019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10/26/2019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10/26/2019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6A5A8CDF-B04C-41D3-90E6-1B24FA66A1A1}"/>
              </a:ext>
            </a:extLst>
          </p:cNvPr>
          <p:cNvGrpSpPr/>
          <p:nvPr userDrawn="1"/>
        </p:nvGrpSpPr>
        <p:grpSpPr>
          <a:xfrm>
            <a:off x="2" y="0"/>
            <a:ext cx="12192000" cy="6859283"/>
            <a:chOff x="0" y="-1284"/>
            <a:chExt cx="12192000" cy="6859283"/>
          </a:xfrm>
          <a:effectLst/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0AC0321-6A44-45FA-8031-EAF3247227E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rgbClr val="6BEAC7"/>
                </a:gs>
                <a:gs pos="85000">
                  <a:srgbClr val="0192FF"/>
                </a:gs>
              </a:gsLst>
              <a:lin ang="135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0929492-D88E-4EE9-AB7A-44B22C3AC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-1284"/>
              <a:ext cx="5181600" cy="279983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BFEB574-E7B2-4804-B1EC-882EDC2501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6"/>
            <a:stretch/>
          </p:blipFill>
          <p:spPr>
            <a:xfrm>
              <a:off x="2" y="4682564"/>
              <a:ext cx="12191998" cy="2175435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5945768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10/26/2019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10/26/2019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10/26/2019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10/26/2019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10/26/2019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10/26/2019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10/26/2019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10/26/2019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10/26/2019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  <p:sldLayoutId id="2147486817" r:id="rId1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52E455C-4014-1C4D-AD50-41AA791BEC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Subtitle 23">
            <a:extLst>
              <a:ext uri="{FF2B5EF4-FFF2-40B4-BE49-F238E27FC236}">
                <a16:creationId xmlns:a16="http://schemas.microsoft.com/office/drawing/2014/main" id="{37F4B2CF-A224-604B-B851-520F8016E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649" y="2816316"/>
            <a:ext cx="5940716" cy="1423687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E6DD56"/>
                </a:solidFill>
              </a:rPr>
              <a:t>Charlie Macleod</a:t>
            </a:r>
          </a:p>
        </p:txBody>
      </p:sp>
      <p:sp>
        <p:nvSpPr>
          <p:cNvPr id="20" name="Title 22">
            <a:extLst>
              <a:ext uri="{FF2B5EF4-FFF2-40B4-BE49-F238E27FC236}">
                <a16:creationId xmlns:a16="http://schemas.microsoft.com/office/drawing/2014/main" id="{AAB9D336-F351-EB47-8891-FC2F845FD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7231" y="452846"/>
            <a:ext cx="6192369" cy="2228354"/>
          </a:xfrm>
        </p:spPr>
        <p:txBody>
          <a:bodyPr anchor="b"/>
          <a:lstStyle/>
          <a:p>
            <a:pPr algn="l"/>
            <a:r>
              <a:rPr lang="en-US" sz="4800" b="0" dirty="0"/>
              <a:t>Intermediate Editing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26D2C9-B25B-9145-9969-D3986D7DA5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784649" y="6178000"/>
            <a:ext cx="1053018" cy="3846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FB51CB-9412-9F4C-AB2A-AB4453B67DB9}"/>
              </a:ext>
            </a:extLst>
          </p:cNvPr>
          <p:cNvSpPr txBox="1"/>
          <p:nvPr/>
        </p:nvSpPr>
        <p:spPr>
          <a:xfrm flipH="1">
            <a:off x="784648" y="4746792"/>
            <a:ext cx="3971109" cy="38463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>
              <a:lnSpc>
                <a:spcPts val="1600"/>
              </a:lnSpc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ESRI EUROPEAN DEVELOPER SUMMIT 2019</a:t>
            </a:r>
          </a:p>
        </p:txBody>
      </p:sp>
    </p:spTree>
    <p:extLst>
      <p:ext uri="{BB962C8B-B14F-4D97-AF65-F5344CB8AC3E}">
        <p14:creationId xmlns:p14="http://schemas.microsoft.com/office/powerpoint/2010/main" val="1229440167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Tool - Implementation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195753"/>
            <a:ext cx="10369296" cy="5249652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We will be making a custom “Difference” tool</a:t>
            </a:r>
          </a:p>
          <a:p>
            <a:pPr lvl="1"/>
            <a:r>
              <a:rPr lang="en-US" dirty="0"/>
              <a:t>Edit polygon features performing a difference with the sketch</a:t>
            </a:r>
          </a:p>
          <a:p>
            <a:pPr lvl="2"/>
            <a:r>
              <a:rPr lang="en-US" dirty="0"/>
              <a:t>The “Intersection” is discarded</a:t>
            </a:r>
          </a:p>
          <a:p>
            <a:pPr lvl="2"/>
            <a:r>
              <a:rPr lang="en-US" dirty="0"/>
              <a:t>A Difference Tool is sometimes called a “Cookie Cutter”</a:t>
            </a:r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7AE802-95A0-45F4-B1CE-43824CCC22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0120" y="3315044"/>
            <a:ext cx="2853711" cy="29673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F2E57BB-DC50-448B-B4D6-4534BFAC72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6690" y="3315046"/>
            <a:ext cx="2694008" cy="2967313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C5E2297-6565-4D19-B5EA-A1B642D61218}"/>
              </a:ext>
            </a:extLst>
          </p:cNvPr>
          <p:cNvCxnSpPr>
            <a:cxnSpLocks/>
          </p:cNvCxnSpPr>
          <p:nvPr/>
        </p:nvCxnSpPr>
        <p:spPr bwMode="auto">
          <a:xfrm>
            <a:off x="4236440" y="4655890"/>
            <a:ext cx="2407641" cy="0"/>
          </a:xfrm>
          <a:prstGeom prst="straightConnector1">
            <a:avLst/>
          </a:prstGeom>
          <a:noFill/>
          <a:ln w="7620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504838879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Tool - Implementation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195753"/>
            <a:ext cx="10369296" cy="5249652"/>
          </a:xfrm>
        </p:spPr>
        <p:txBody>
          <a:bodyPr/>
          <a:lstStyle/>
          <a:p>
            <a:endParaRPr lang="en-US" dirty="0"/>
          </a:p>
          <a:p>
            <a:pPr lvl="1"/>
            <a:r>
              <a:rPr lang="en-US" dirty="0"/>
              <a:t>Run the ArcGIS Pro Map Tool template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5C0310-0089-47A7-9D98-315DD0672F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702" y="2142780"/>
            <a:ext cx="7190476" cy="2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00255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690235" y="1226635"/>
            <a:ext cx="10369296" cy="3429000"/>
          </a:xfrm>
        </p:spPr>
        <p:txBody>
          <a:bodyPr/>
          <a:lstStyle/>
          <a:p>
            <a:pPr lvl="1"/>
            <a:r>
              <a:rPr lang="en-US" dirty="0"/>
              <a:t>By default stubs out a map tool with </a:t>
            </a:r>
            <a:r>
              <a:rPr lang="en-US" dirty="0" err="1">
                <a:latin typeface="Consolas" panose="020B0609020204030204" pitchFamily="49" charset="0"/>
              </a:rPr>
              <a:t>SketchGeometryType.Rectangle</a:t>
            </a:r>
            <a:endParaRPr lang="en-US" dirty="0">
              <a:latin typeface="Consolas" panose="020B0609020204030204" pitchFamily="49" charset="0"/>
            </a:endParaRPr>
          </a:p>
          <a:p>
            <a:pPr lvl="2"/>
            <a:r>
              <a:rPr lang="en-US" dirty="0"/>
              <a:t>Change as needed to line, circle, polygon, lasso, etc.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OnSketchCompleteAsync</a:t>
            </a:r>
            <a:r>
              <a:rPr lang="en-US" dirty="0">
                <a:latin typeface="Consolas" panose="020B0609020204030204" pitchFamily="49" charset="0"/>
              </a:rPr>
              <a:t>(Geometry)</a:t>
            </a:r>
            <a:r>
              <a:rPr lang="en-US" dirty="0"/>
              <a:t> callback for the sketch geometry</a:t>
            </a:r>
          </a:p>
          <a:p>
            <a:pPr lvl="2"/>
            <a:r>
              <a:rPr lang="en-US" dirty="0"/>
              <a:t>Default logic calls base class (which is effectively a no-op)</a:t>
            </a:r>
          </a:p>
          <a:p>
            <a:pPr lvl="2"/>
            <a:r>
              <a:rPr lang="en-US" dirty="0"/>
              <a:t>Customize </a:t>
            </a:r>
            <a:r>
              <a:rPr lang="en-US" dirty="0" err="1"/>
              <a:t>OnSketchCompleteAsync</a:t>
            </a:r>
            <a:r>
              <a:rPr lang="en-US" dirty="0"/>
              <a:t> as needed with “your” editing logic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Tool (Implementation continued)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8738E5-F497-47AF-BB4E-793BBC9858CB}"/>
              </a:ext>
            </a:extLst>
          </p:cNvPr>
          <p:cNvSpPr/>
          <p:nvPr/>
        </p:nvSpPr>
        <p:spPr bwMode="auto">
          <a:xfrm>
            <a:off x="473308" y="3790950"/>
            <a:ext cx="11028457" cy="266716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DifferenceTool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Rectangle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// TODO – add editing logic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base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.OnSketchCompleteAsync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(geometry);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06664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Tool (Implementation continued)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195754"/>
            <a:ext cx="10369296" cy="2595196"/>
          </a:xfrm>
        </p:spPr>
        <p:txBody>
          <a:bodyPr/>
          <a:lstStyle/>
          <a:p>
            <a:r>
              <a:rPr lang="en-US" dirty="0"/>
              <a:t>In our particular case – to implement our  “Difference” tool:</a:t>
            </a:r>
          </a:p>
          <a:p>
            <a:pPr lvl="1"/>
            <a:r>
              <a:rPr lang="en-US" dirty="0"/>
              <a:t>Change </a:t>
            </a:r>
            <a:r>
              <a:rPr lang="en-US" dirty="0" err="1"/>
              <a:t>SketchType</a:t>
            </a:r>
            <a:r>
              <a:rPr lang="en-US" dirty="0"/>
              <a:t> to </a:t>
            </a:r>
            <a:r>
              <a:rPr lang="en-US" dirty="0" err="1">
                <a:latin typeface="Consolas" panose="020B0609020204030204" pitchFamily="49" charset="0"/>
              </a:rPr>
              <a:t>SketchGeometryType.Polygon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r>
              <a:rPr lang="en-US" dirty="0"/>
              <a:t>In </a:t>
            </a:r>
            <a:r>
              <a:rPr lang="en-US" dirty="0" err="1">
                <a:latin typeface="Consolas" panose="020B0609020204030204" pitchFamily="49" charset="0"/>
              </a:rPr>
              <a:t>OnSketchCompleteAsync</a:t>
            </a:r>
            <a:r>
              <a:rPr lang="en-US" dirty="0"/>
              <a:t> we:</a:t>
            </a:r>
          </a:p>
          <a:p>
            <a:pPr lvl="2"/>
            <a:r>
              <a:rPr lang="en-US" sz="1800" dirty="0"/>
              <a:t>Select polygon features that intersect our sketch</a:t>
            </a:r>
          </a:p>
          <a:p>
            <a:pPr lvl="2"/>
            <a:r>
              <a:rPr lang="en-US" sz="1800" dirty="0"/>
              <a:t>Modify each feature shape with the “difference” between “it” and the sketch polygon</a:t>
            </a:r>
            <a:endParaRPr lang="en-US" sz="1600" dirty="0"/>
          </a:p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dirty="0">
              <a:latin typeface="Consolas" panose="020B0609020204030204" pitchFamily="49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833A43A-9176-4DF2-A597-2D7BA538E6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0120" y="3315044"/>
            <a:ext cx="2853711" cy="2967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906A31-6C2D-4659-8F62-A29DB597C7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6690" y="3315046"/>
            <a:ext cx="2694008" cy="2967313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37F4FAE-1CC0-4C4E-BB04-A2469AD45675}"/>
              </a:ext>
            </a:extLst>
          </p:cNvPr>
          <p:cNvCxnSpPr>
            <a:cxnSpLocks/>
          </p:cNvCxnSpPr>
          <p:nvPr/>
        </p:nvCxnSpPr>
        <p:spPr bwMode="auto">
          <a:xfrm>
            <a:off x="4236440" y="4655890"/>
            <a:ext cx="2407641" cy="0"/>
          </a:xfrm>
          <a:prstGeom prst="straightConnector1">
            <a:avLst/>
          </a:prstGeom>
          <a:noFill/>
          <a:ln w="7620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87226552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Tool (Implementation continued)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195754"/>
            <a:ext cx="10369296" cy="2595196"/>
          </a:xfrm>
        </p:spPr>
        <p:txBody>
          <a:bodyPr/>
          <a:lstStyle/>
          <a:p>
            <a:pPr lvl="2"/>
            <a:endParaRPr lang="en-US" sz="1800" dirty="0"/>
          </a:p>
          <a:p>
            <a:pPr marL="621792" lvl="2" indent="0">
              <a:buNone/>
            </a:pPr>
            <a:endParaRPr lang="en-US" dirty="0"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0524CF-12D7-4978-9656-09A2556B65F5}"/>
              </a:ext>
            </a:extLst>
          </p:cNvPr>
          <p:cNvSpPr/>
          <p:nvPr/>
        </p:nvSpPr>
        <p:spPr bwMode="auto">
          <a:xfrm>
            <a:off x="483839" y="1195754"/>
            <a:ext cx="11412239" cy="526719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sketch</a:t>
            </a:r>
            <a:r>
              <a:rPr lang="en-US" sz="1600" b="1" dirty="0" err="1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...;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//select polygon features</a:t>
            </a:r>
          </a:p>
          <a:p>
            <a:endParaRPr lang="en-US" sz="16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QueuedTask.Run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(() =&gt; {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var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new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... };</a:t>
            </a:r>
            <a:endParaRPr lang="en-US" sz="16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(var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//”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poly_layers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” is a Dictionary&lt;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BasicFeatureLayer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List&lt;long&gt;&gt;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var layer =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kvp.Key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var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kvp.Value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foreach(var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oids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//get the feature shape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(layer,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//do the difference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GeometryEngine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.Instance.Difference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"SHAPE"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sketchGeometry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"SHAPE“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geom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//do the update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727612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4CFB0E8C-BECE-469E-AAFA-9052F1991C43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856DEED-40A1-4E20-868D-3FB80E91C3B7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>
              <a:extLst>
                <a:ext uri="{FF2B5EF4-FFF2-40B4-BE49-F238E27FC236}">
                  <a16:creationId xmlns:a16="http://schemas.microsoft.com/office/drawing/2014/main" id="{9E603D1E-D921-4DC3-80D9-4A5C53764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18" name="shading (lower right)">
              <a:extLst>
                <a:ext uri="{FF2B5EF4-FFF2-40B4-BE49-F238E27FC236}">
                  <a16:creationId xmlns:a16="http://schemas.microsoft.com/office/drawing/2014/main" id="{0BF761DD-1C77-4190-BC11-8BAB7036580F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dirty="0"/>
              <a:t>Editing Tool – UI Integration</a:t>
            </a:r>
            <a:endParaRPr lang="en-US" sz="2800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4400" y="1320800"/>
            <a:ext cx="10369296" cy="1893257"/>
          </a:xfrm>
        </p:spPr>
        <p:txBody>
          <a:bodyPr/>
          <a:lstStyle/>
          <a:p>
            <a:r>
              <a:rPr lang="en-US" b="0" dirty="0"/>
              <a:t>Edit </a:t>
            </a:r>
            <a:r>
              <a:rPr lang="en-US" b="0" dirty="0" err="1"/>
              <a:t>Config.daml</a:t>
            </a:r>
            <a:r>
              <a:rPr lang="en-US" b="0" dirty="0"/>
              <a:t> to add our editing tool to the Modify Features pane:</a:t>
            </a:r>
          </a:p>
          <a:p>
            <a:pPr lvl="1"/>
            <a:r>
              <a:rPr lang="en-US" b="0" dirty="0"/>
              <a:t>Set </a:t>
            </a:r>
            <a:r>
              <a:rPr lang="en-US" b="0" dirty="0" err="1"/>
              <a:t>CategoryRefID</a:t>
            </a:r>
            <a:r>
              <a:rPr lang="en-US" b="0" dirty="0"/>
              <a:t> attribute to “</a:t>
            </a:r>
            <a:r>
              <a:rPr lang="en-US" b="0" dirty="0" err="1"/>
              <a:t>esri_editing_CommandList</a:t>
            </a:r>
            <a:r>
              <a:rPr lang="en-US" b="0" dirty="0"/>
              <a:t>”</a:t>
            </a:r>
          </a:p>
          <a:p>
            <a:pPr lvl="1"/>
            <a:r>
              <a:rPr lang="en-US" b="0" dirty="0"/>
              <a:t>Set “</a:t>
            </a:r>
            <a:r>
              <a:rPr lang="en-US" b="0" dirty="0" err="1"/>
              <a:t>L_group</a:t>
            </a:r>
            <a:r>
              <a:rPr lang="en-US" b="0" dirty="0"/>
              <a:t>” attribute in content element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15679" y="3126102"/>
            <a:ext cx="8311144" cy="189325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IntermediateEditing_Modify_DifferenceTool2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 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 Editing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16CA99-D1A4-40C5-B95E-0F3B51A175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8598" y="1796137"/>
            <a:ext cx="3047619" cy="4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28955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1015E93-003C-4CD1-8E51-4938A3EDB6F4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54A99E-0F81-44D4-A58F-DDBEB877232A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keyart3">
              <a:extLst>
                <a:ext uri="{FF2B5EF4-FFF2-40B4-BE49-F238E27FC236}">
                  <a16:creationId xmlns:a16="http://schemas.microsoft.com/office/drawing/2014/main" id="{AF552F2C-84B8-4362-B4B8-5D2975AC3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86D80F8B-BF2A-438E-B127-0D92A663B6E4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dirty="0"/>
              <a:t>Editing Tool (UI Integration continued)</a:t>
            </a:r>
            <a:endParaRPr lang="en-US" sz="2800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4400" y="1320800"/>
            <a:ext cx="10369296" cy="1893257"/>
          </a:xfrm>
        </p:spPr>
        <p:txBody>
          <a:bodyPr/>
          <a:lstStyle/>
          <a:p>
            <a:r>
              <a:rPr lang="en-US" b="0" dirty="0"/>
              <a:t>Edit </a:t>
            </a:r>
            <a:r>
              <a:rPr lang="en-US" b="0" dirty="0" err="1"/>
              <a:t>Config.daml</a:t>
            </a:r>
            <a:r>
              <a:rPr lang="en-US" b="0" dirty="0"/>
              <a:t> to add our editing tool to the Modify Features pane:</a:t>
            </a:r>
          </a:p>
          <a:p>
            <a:pPr lvl="1"/>
            <a:r>
              <a:rPr lang="en-US" b="0" dirty="0"/>
              <a:t>Set </a:t>
            </a:r>
            <a:r>
              <a:rPr lang="en-US" b="0" dirty="0" err="1"/>
              <a:t>CategoryRefID</a:t>
            </a:r>
            <a:r>
              <a:rPr lang="en-US" b="0" dirty="0"/>
              <a:t> attribute to “</a:t>
            </a:r>
            <a:r>
              <a:rPr lang="en-US" b="0" dirty="0" err="1"/>
              <a:t>esri_editing_CommandList</a:t>
            </a:r>
            <a:r>
              <a:rPr lang="en-US" b="0" dirty="0"/>
              <a:t>”</a:t>
            </a:r>
          </a:p>
          <a:p>
            <a:pPr lvl="1"/>
            <a:r>
              <a:rPr lang="en-US" b="0" dirty="0"/>
              <a:t>Set “</a:t>
            </a:r>
            <a:r>
              <a:rPr lang="en-US" b="0" dirty="0" err="1"/>
              <a:t>L_group</a:t>
            </a:r>
            <a:r>
              <a:rPr lang="en-US" b="0" dirty="0"/>
              <a:t>” attribute in content element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15679" y="3126102"/>
            <a:ext cx="8311144" cy="189325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IntermediateEditing_Modify_DifferenceTool2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 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 Editing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16CA99-D1A4-40C5-B95E-0F3B51A175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8598" y="1796137"/>
            <a:ext cx="3047619" cy="414285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C5D8F81-9968-46B9-BFF8-7267F3CA6E93}"/>
              </a:ext>
            </a:extLst>
          </p:cNvPr>
          <p:cNvSpPr/>
          <p:nvPr/>
        </p:nvSpPr>
        <p:spPr bwMode="auto">
          <a:xfrm>
            <a:off x="1273078" y="3743325"/>
            <a:ext cx="4232372" cy="25717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7606959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1015E93-003C-4CD1-8E51-4938A3EDB6F4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54A99E-0F81-44D4-A58F-DDBEB877232A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keyart3">
              <a:extLst>
                <a:ext uri="{FF2B5EF4-FFF2-40B4-BE49-F238E27FC236}">
                  <a16:creationId xmlns:a16="http://schemas.microsoft.com/office/drawing/2014/main" id="{AF552F2C-84B8-4362-B4B8-5D2975AC3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86D80F8B-BF2A-438E-B127-0D92A663B6E4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dirty="0"/>
              <a:t>Editing Tool (UI Integration continued)</a:t>
            </a:r>
            <a:endParaRPr lang="en-US" sz="2800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4400" y="1320800"/>
            <a:ext cx="10369296" cy="1893257"/>
          </a:xfrm>
        </p:spPr>
        <p:txBody>
          <a:bodyPr/>
          <a:lstStyle/>
          <a:p>
            <a:r>
              <a:rPr lang="en-US" b="0" dirty="0"/>
              <a:t>Edit </a:t>
            </a:r>
            <a:r>
              <a:rPr lang="en-US" b="0" dirty="0" err="1"/>
              <a:t>Config.daml</a:t>
            </a:r>
            <a:r>
              <a:rPr lang="en-US" b="0" dirty="0"/>
              <a:t> to add our editing tool to the Modify Features pane:</a:t>
            </a:r>
          </a:p>
          <a:p>
            <a:pPr lvl="1"/>
            <a:r>
              <a:rPr lang="en-US" b="0" dirty="0"/>
              <a:t>Set </a:t>
            </a:r>
            <a:r>
              <a:rPr lang="en-US" b="0" dirty="0" err="1"/>
              <a:t>CategoryRefID</a:t>
            </a:r>
            <a:r>
              <a:rPr lang="en-US" b="0" dirty="0"/>
              <a:t> attribute to “</a:t>
            </a:r>
            <a:r>
              <a:rPr lang="en-US" b="0" dirty="0" err="1"/>
              <a:t>esri_editing_CommandList</a:t>
            </a:r>
            <a:r>
              <a:rPr lang="en-US" b="0" dirty="0"/>
              <a:t>”</a:t>
            </a:r>
          </a:p>
          <a:p>
            <a:pPr lvl="1"/>
            <a:r>
              <a:rPr lang="en-US" b="0" dirty="0"/>
              <a:t>Set “</a:t>
            </a:r>
            <a:r>
              <a:rPr lang="en-US" b="0" dirty="0" err="1"/>
              <a:t>L_group</a:t>
            </a:r>
            <a:r>
              <a:rPr lang="en-US" b="0" dirty="0"/>
              <a:t>” attribute in content element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15679" y="3126102"/>
            <a:ext cx="8311144" cy="189325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IntermediateEditing_Modify_DifferenceTool2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 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 Editing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16CA99-D1A4-40C5-B95E-0F3B51A175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8598" y="1796137"/>
            <a:ext cx="3047619" cy="414285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C5D8F81-9968-46B9-BFF8-7267F3CA6E93}"/>
              </a:ext>
            </a:extLst>
          </p:cNvPr>
          <p:cNvSpPr/>
          <p:nvPr/>
        </p:nvSpPr>
        <p:spPr bwMode="auto">
          <a:xfrm>
            <a:off x="1273078" y="3743325"/>
            <a:ext cx="4232372" cy="25717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1E9B62-030F-4759-A56B-9C30EDEEC914}"/>
              </a:ext>
            </a:extLst>
          </p:cNvPr>
          <p:cNvSpPr/>
          <p:nvPr/>
        </p:nvSpPr>
        <p:spPr bwMode="auto">
          <a:xfrm>
            <a:off x="1054003" y="4153147"/>
            <a:ext cx="4232372" cy="25717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6594662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1015E93-003C-4CD1-8E51-4938A3EDB6F4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54A99E-0F81-44D4-A58F-DDBEB877232A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1" name="keyart3">
              <a:extLst>
                <a:ext uri="{FF2B5EF4-FFF2-40B4-BE49-F238E27FC236}">
                  <a16:creationId xmlns:a16="http://schemas.microsoft.com/office/drawing/2014/main" id="{AF552F2C-84B8-4362-B4B8-5D2975AC34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12" name="shading (lower right)">
              <a:extLst>
                <a:ext uri="{FF2B5EF4-FFF2-40B4-BE49-F238E27FC236}">
                  <a16:creationId xmlns:a16="http://schemas.microsoft.com/office/drawing/2014/main" id="{86D80F8B-BF2A-438E-B127-0D92A663B6E4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dirty="0"/>
              <a:t>Editing Tool (UI Integration continued)</a:t>
            </a:r>
            <a:endParaRPr lang="en-US" sz="2800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4400" y="1320800"/>
            <a:ext cx="10369296" cy="1893257"/>
          </a:xfrm>
        </p:spPr>
        <p:txBody>
          <a:bodyPr/>
          <a:lstStyle/>
          <a:p>
            <a:r>
              <a:rPr lang="en-US" b="0" dirty="0"/>
              <a:t>Edit </a:t>
            </a:r>
            <a:r>
              <a:rPr lang="en-US" b="0" dirty="0" err="1"/>
              <a:t>Config.daml</a:t>
            </a:r>
            <a:r>
              <a:rPr lang="en-US" b="0" dirty="0"/>
              <a:t> to add our editing tool to the Modify Features pane:</a:t>
            </a:r>
          </a:p>
          <a:p>
            <a:pPr lvl="1"/>
            <a:r>
              <a:rPr lang="en-US" b="0" dirty="0"/>
              <a:t>Set </a:t>
            </a:r>
            <a:r>
              <a:rPr lang="en-US" b="0" dirty="0" err="1"/>
              <a:t>CategoryRefID</a:t>
            </a:r>
            <a:r>
              <a:rPr lang="en-US" b="0" dirty="0"/>
              <a:t> attribute to “</a:t>
            </a:r>
            <a:r>
              <a:rPr lang="en-US" b="0" dirty="0" err="1"/>
              <a:t>esri_editing_CommandList</a:t>
            </a:r>
            <a:r>
              <a:rPr lang="en-US" b="0" dirty="0"/>
              <a:t>”</a:t>
            </a:r>
          </a:p>
          <a:p>
            <a:pPr lvl="1"/>
            <a:r>
              <a:rPr lang="en-US" b="0" dirty="0"/>
              <a:t>Set “</a:t>
            </a:r>
            <a:r>
              <a:rPr lang="en-US" b="0" dirty="0" err="1"/>
              <a:t>L_group</a:t>
            </a:r>
            <a:r>
              <a:rPr lang="en-US" b="0" dirty="0"/>
              <a:t>” attribute in content element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15679" y="3126102"/>
            <a:ext cx="8311144" cy="189325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IntermediateEditing_Modify_DifferenceTool2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 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 Editing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16CA99-D1A4-40C5-B95E-0F3B51A175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8598" y="1796137"/>
            <a:ext cx="3047619" cy="414285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C5D8F81-9968-46B9-BFF8-7267F3CA6E93}"/>
              </a:ext>
            </a:extLst>
          </p:cNvPr>
          <p:cNvSpPr/>
          <p:nvPr/>
        </p:nvSpPr>
        <p:spPr bwMode="auto">
          <a:xfrm>
            <a:off x="1273078" y="3743325"/>
            <a:ext cx="4232372" cy="25717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81E9B62-030F-4759-A56B-9C30EDEEC914}"/>
              </a:ext>
            </a:extLst>
          </p:cNvPr>
          <p:cNvSpPr/>
          <p:nvPr/>
        </p:nvSpPr>
        <p:spPr bwMode="auto">
          <a:xfrm>
            <a:off x="1054003" y="4153147"/>
            <a:ext cx="4232372" cy="25717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9125F26-9CD4-49F8-9717-FF0E928269BF}"/>
              </a:ext>
            </a:extLst>
          </p:cNvPr>
          <p:cNvCxnSpPr/>
          <p:nvPr/>
        </p:nvCxnSpPr>
        <p:spPr bwMode="auto">
          <a:xfrm>
            <a:off x="5438775" y="4410323"/>
            <a:ext cx="3600450" cy="1037977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89161127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ackground">
            <a:extLst>
              <a:ext uri="{FF2B5EF4-FFF2-40B4-BE49-F238E27FC236}">
                <a16:creationId xmlns:a16="http://schemas.microsoft.com/office/drawing/2014/main" id="{325461C2-04E4-4819-9673-F4040DDE5DAE}"/>
              </a:ext>
            </a:extLst>
          </p:cNvPr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74B9FAF-D7FD-436D-A057-272F0A6B8DEE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7" name="shading (lower right)">
              <a:extLst>
                <a:ext uri="{FF2B5EF4-FFF2-40B4-BE49-F238E27FC236}">
                  <a16:creationId xmlns:a16="http://schemas.microsoft.com/office/drawing/2014/main" id="{85E735F2-4233-451E-A28B-7701384A9F66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dirty="0"/>
              <a:t>Editing Tool (UI Integration continued)</a:t>
            </a:r>
            <a:endParaRPr lang="en-US" sz="2800" b="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4400" y="1320800"/>
            <a:ext cx="10369296" cy="1893257"/>
          </a:xfrm>
        </p:spPr>
        <p:txBody>
          <a:bodyPr/>
          <a:lstStyle/>
          <a:p>
            <a:r>
              <a:rPr lang="en-US" b="0" dirty="0"/>
              <a:t>To add the our editing tool to the Edit Tools gallery…</a:t>
            </a:r>
          </a:p>
          <a:p>
            <a:pPr lvl="1"/>
            <a:r>
              <a:rPr lang="en-US" b="0" dirty="0"/>
              <a:t>Set values for gallery2d and gallery3d attributes in content element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2B50DE-34AD-45E5-B01F-600F2694E55C}"/>
              </a:ext>
            </a:extLst>
          </p:cNvPr>
          <p:cNvSpPr/>
          <p:nvPr/>
        </p:nvSpPr>
        <p:spPr bwMode="auto">
          <a:xfrm>
            <a:off x="587129" y="2366607"/>
            <a:ext cx="8311144" cy="189325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IntermediateEditing_Modify_DifferenceTool2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 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 Editing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gallery2d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gallery3d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C6D944B-8653-4BB2-8BF4-7226656A0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2444" y="4650916"/>
            <a:ext cx="4771429" cy="1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97230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Overview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Review of Edit Operations + Inspector</a:t>
            </a:r>
          </a:p>
          <a:p>
            <a:pPr lvl="1"/>
            <a:r>
              <a:rPr lang="en-US" dirty="0"/>
              <a:t>Basic workflows and usage</a:t>
            </a:r>
          </a:p>
          <a:p>
            <a:r>
              <a:rPr lang="en-US" dirty="0"/>
              <a:t>Edit tools</a:t>
            </a:r>
          </a:p>
          <a:p>
            <a:pPr lvl="1"/>
            <a:r>
              <a:rPr lang="en-US" dirty="0"/>
              <a:t>Modify + Construction</a:t>
            </a:r>
          </a:p>
          <a:p>
            <a:pPr lvl="2"/>
            <a:r>
              <a:rPr lang="en-US" dirty="0"/>
              <a:t>UI customizations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814617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background">
            <a:extLst>
              <a:ext uri="{FF2B5EF4-FFF2-40B4-BE49-F238E27FC236}">
                <a16:creationId xmlns:a16="http://schemas.microsoft.com/office/drawing/2014/main" id="{325461C2-04E4-4819-9673-F4040DDE5DAE}"/>
              </a:ext>
            </a:extLst>
          </p:cNvPr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74B9FAF-D7FD-436D-A057-272F0A6B8DEE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7" name="shading (lower right)">
              <a:extLst>
                <a:ext uri="{FF2B5EF4-FFF2-40B4-BE49-F238E27FC236}">
                  <a16:creationId xmlns:a16="http://schemas.microsoft.com/office/drawing/2014/main" id="{85E735F2-4233-451E-A28B-7701384A9F66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dirty="0"/>
              <a:t>Editing Tool (UI Integration continued)</a:t>
            </a:r>
            <a:endParaRPr lang="en-US" sz="2800" b="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4400" y="1320800"/>
            <a:ext cx="10369296" cy="1893257"/>
          </a:xfrm>
        </p:spPr>
        <p:txBody>
          <a:bodyPr/>
          <a:lstStyle/>
          <a:p>
            <a:r>
              <a:rPr lang="en-US" b="0" dirty="0"/>
              <a:t>To add the our editing tool to the Edit Tools gallery…</a:t>
            </a:r>
          </a:p>
          <a:p>
            <a:pPr lvl="1"/>
            <a:r>
              <a:rPr lang="en-US" b="0" dirty="0"/>
              <a:t>Set values for gallery2d and gallery3d attributes in content element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2B50DE-34AD-45E5-B01F-600F2694E55C}"/>
              </a:ext>
            </a:extLst>
          </p:cNvPr>
          <p:cNvSpPr/>
          <p:nvPr/>
        </p:nvSpPr>
        <p:spPr bwMode="auto">
          <a:xfrm>
            <a:off x="587129" y="2366607"/>
            <a:ext cx="8311144" cy="189325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IntermediateEditing_Modify_DifferenceTool2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Diff Tool2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</a:t>
            </a:r>
          </a:p>
          <a:p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esri_editing_CommandList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L_group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 Editing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“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gallery2d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gallery3d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C6D944B-8653-4BB2-8BF4-7226656A0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2444" y="4650916"/>
            <a:ext cx="4771429" cy="170476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25DF7F6-A245-411D-9E3C-D8C837584E00}"/>
              </a:ext>
            </a:extLst>
          </p:cNvPr>
          <p:cNvSpPr/>
          <p:nvPr/>
        </p:nvSpPr>
        <p:spPr bwMode="auto">
          <a:xfrm>
            <a:off x="5067300" y="3412067"/>
            <a:ext cx="3638550" cy="25717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B7380A2-88C8-454D-B6FE-B33C542F8C3B}"/>
              </a:ext>
            </a:extLst>
          </p:cNvPr>
          <p:cNvCxnSpPr>
            <a:cxnSpLocks/>
          </p:cNvCxnSpPr>
          <p:nvPr/>
        </p:nvCxnSpPr>
        <p:spPr bwMode="auto">
          <a:xfrm>
            <a:off x="6087424" y="3771324"/>
            <a:ext cx="1294451" cy="1989367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350440745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Intermediate Editing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3464" lvl="1" indent="0">
              <a:buNone/>
            </a:pPr>
            <a:r>
              <a:rPr lang="en-US" dirty="0"/>
              <a:t>Demo – Editing Tool</a:t>
            </a:r>
          </a:p>
        </p:txBody>
      </p:sp>
    </p:spTree>
    <p:extLst>
      <p:ext uri="{BB962C8B-B14F-4D97-AF65-F5344CB8AC3E}">
        <p14:creationId xmlns:p14="http://schemas.microsoft.com/office/powerpoint/2010/main" val="2802265611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Tool - Construction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04072" y="1408664"/>
            <a:ext cx="10369296" cy="3429000"/>
          </a:xfrm>
        </p:spPr>
        <p:txBody>
          <a:bodyPr/>
          <a:lstStyle/>
          <a:p>
            <a:r>
              <a:rPr lang="en-US" dirty="0"/>
              <a:t>Construction Tools</a:t>
            </a:r>
          </a:p>
          <a:p>
            <a:r>
              <a:rPr lang="en-US" dirty="0"/>
              <a:t>Use for creating features</a:t>
            </a:r>
          </a:p>
          <a:p>
            <a:pPr lvl="1"/>
            <a:r>
              <a:rPr lang="en-US" dirty="0"/>
              <a:t>Derived from Map Tool same as our Editing Tool for Modify</a:t>
            </a:r>
          </a:p>
          <a:p>
            <a:pPr lvl="1"/>
            <a:r>
              <a:rPr lang="en-US" dirty="0"/>
              <a:t>By Convention, hosted on the Create Features </a:t>
            </a:r>
            <a:r>
              <a:rPr lang="en-US" dirty="0" err="1"/>
              <a:t>dockpane</a:t>
            </a:r>
            <a:r>
              <a:rPr lang="en-US" dirty="0"/>
              <a:t> tool palette(s)</a:t>
            </a:r>
          </a:p>
          <a:p>
            <a:pPr lvl="1"/>
            <a:r>
              <a:rPr lang="en-US" dirty="0"/>
              <a:t>Uses the sketch to create features</a:t>
            </a:r>
          </a:p>
          <a:p>
            <a:pPr lvl="1"/>
            <a:r>
              <a:rPr lang="en-US" dirty="0"/>
              <a:t>Can enhance with “extra” UI for configurable options (</a:t>
            </a:r>
            <a:r>
              <a:rPr lang="en-US" dirty="0" err="1"/>
              <a:t>eg</a:t>
            </a:r>
            <a:r>
              <a:rPr lang="en-US" dirty="0"/>
              <a:t> buffer distance)</a:t>
            </a:r>
          </a:p>
          <a:p>
            <a:pPr lvl="1"/>
            <a:r>
              <a:rPr lang="en-US" dirty="0"/>
              <a:t>Associated with a “</a:t>
            </a:r>
            <a:r>
              <a:rPr lang="en-US" dirty="0" err="1"/>
              <a:t>CurrentTemplate</a:t>
            </a:r>
            <a:r>
              <a:rPr lang="en-US" dirty="0"/>
              <a:t>” for assigning default attributes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1711A5D-AEB8-4C67-B8BE-A35DE5710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9489" y="4363912"/>
            <a:ext cx="3355244" cy="115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4734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- Implementation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195753"/>
            <a:ext cx="10369296" cy="5249652"/>
          </a:xfrm>
        </p:spPr>
        <p:txBody>
          <a:bodyPr/>
          <a:lstStyle/>
          <a:p>
            <a:r>
              <a:rPr lang="en-US" dirty="0"/>
              <a:t>Implement using the Pro SDK “Construction Tool” Item Template: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707924-71A6-4624-B324-6D2026F4E5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9963" y="1876364"/>
            <a:ext cx="5076190" cy="1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826977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690235" y="1226635"/>
            <a:ext cx="10369296" cy="3429000"/>
          </a:xfrm>
        </p:spPr>
        <p:txBody>
          <a:bodyPr/>
          <a:lstStyle/>
          <a:p>
            <a:pPr lvl="1"/>
            <a:r>
              <a:rPr lang="en-US" dirty="0"/>
              <a:t>By default stubs out a Creation tool for Point features</a:t>
            </a:r>
          </a:p>
          <a:p>
            <a:pPr lvl="2"/>
            <a:r>
              <a:rPr lang="en-US" dirty="0"/>
              <a:t>Change as needed for line, polygon, etc.</a:t>
            </a:r>
          </a:p>
          <a:p>
            <a:pPr lvl="1"/>
            <a:r>
              <a:rPr lang="en-US" dirty="0" err="1">
                <a:latin typeface="Consolas" panose="020B0609020204030204" pitchFamily="49" charset="0"/>
              </a:rPr>
              <a:t>OnSketchCompleteAsync</a:t>
            </a:r>
            <a:r>
              <a:rPr lang="en-US" dirty="0">
                <a:latin typeface="Consolas" panose="020B0609020204030204" pitchFamily="49" charset="0"/>
              </a:rPr>
              <a:t>(Geometry geometry)</a:t>
            </a:r>
            <a:r>
              <a:rPr lang="en-US" dirty="0"/>
              <a:t> callback for the sketch geometry</a:t>
            </a:r>
          </a:p>
          <a:p>
            <a:pPr lvl="2"/>
            <a:r>
              <a:rPr lang="en-US" dirty="0"/>
              <a:t>Default creation logic to create a new feature</a:t>
            </a:r>
          </a:p>
          <a:p>
            <a:pPr lvl="2"/>
            <a:r>
              <a:rPr lang="en-US" dirty="0"/>
              <a:t>Has access to current template for assigning default attributes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(Implementation continued)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8738E5-F497-47AF-BB4E-793BBC9858CB}"/>
              </a:ext>
            </a:extLst>
          </p:cNvPr>
          <p:cNvSpPr/>
          <p:nvPr/>
        </p:nvSpPr>
        <p:spPr bwMode="auto">
          <a:xfrm>
            <a:off x="473308" y="3202515"/>
            <a:ext cx="11028457" cy="325559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protected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...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Create an edit operation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EditOperation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"Create {0}"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CurrentTemplate.Layer.Name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createOperation.SelectNewFeatures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Create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CurrentTemplate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b="1" dirty="0">
                <a:solidFill>
                  <a:schemeClr val="bg2">
                    <a:lumMod val="50000"/>
                  </a:schemeClr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geometry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createOperation.ExecuteAsync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739993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369296" cy="3429000"/>
          </a:xfrm>
        </p:spPr>
        <p:txBody>
          <a:bodyPr/>
          <a:lstStyle/>
          <a:p>
            <a:r>
              <a:rPr lang="en-US" b="0" dirty="0"/>
              <a:t>In the </a:t>
            </a:r>
            <a:r>
              <a:rPr lang="en-US" b="0" dirty="0" err="1"/>
              <a:t>Config.daml</a:t>
            </a:r>
            <a:r>
              <a:rPr lang="en-US" b="0" dirty="0"/>
              <a:t>, tool is registered in the relevant  construction tool category via </a:t>
            </a:r>
            <a:r>
              <a:rPr lang="en-US" b="0" i="1" dirty="0" err="1"/>
              <a:t>categoryRefID</a:t>
            </a:r>
            <a:endParaRPr lang="en-US" b="0" dirty="0"/>
          </a:p>
          <a:p>
            <a:pPr lvl="1"/>
            <a:r>
              <a:rPr lang="en-US" b="0" dirty="0"/>
              <a:t>Adds your tool to the correct Create Pane construction tool palettes</a:t>
            </a:r>
          </a:p>
          <a:p>
            <a:pPr lvl="1"/>
            <a:r>
              <a:rPr lang="en-US" b="0" dirty="0"/>
              <a:t>Category should match your Sketch geometry type (and that of the destination feature class).</a:t>
            </a:r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r>
              <a:rPr lang="en-US" b="0" dirty="0"/>
              <a:t>Supported categories are</a:t>
            </a:r>
          </a:p>
          <a:p>
            <a:pPr lvl="1"/>
            <a:r>
              <a:rPr lang="en-US" b="0" dirty="0" err="1"/>
              <a:t>esri_editing_construction_point</a:t>
            </a:r>
            <a:r>
              <a:rPr lang="en-US" b="0" dirty="0"/>
              <a:t>, </a:t>
            </a:r>
            <a:r>
              <a:rPr lang="en-US" b="0" dirty="0" err="1"/>
              <a:t>esri_editing_construction_polyline</a:t>
            </a:r>
            <a:endParaRPr lang="en-US" b="0" dirty="0"/>
          </a:p>
          <a:p>
            <a:pPr lvl="1"/>
            <a:r>
              <a:rPr lang="en-US" b="0" dirty="0" err="1"/>
              <a:t>esri_editing_construction_polygon</a:t>
            </a:r>
            <a:r>
              <a:rPr lang="en-US" b="0" dirty="0"/>
              <a:t>, </a:t>
            </a:r>
            <a:r>
              <a:rPr lang="en-US" b="0" dirty="0" err="1"/>
              <a:t>esri_editing_construction_multipoint</a:t>
            </a:r>
            <a:endParaRPr lang="en-US" b="0" dirty="0"/>
          </a:p>
          <a:p>
            <a:pPr lvl="1"/>
            <a:r>
              <a:rPr lang="en-US" b="0" dirty="0" err="1"/>
              <a:t>esri_editing_construction_annotation</a:t>
            </a:r>
            <a:r>
              <a:rPr lang="en-US" dirty="0"/>
              <a:t>, </a:t>
            </a:r>
            <a:r>
              <a:rPr lang="en-US" b="0" dirty="0" err="1"/>
              <a:t>esri_editing_construction_dimension</a:t>
            </a:r>
            <a:endParaRPr lang="en-US" b="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- Palette Placement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30E61A-5F28-4868-9B9C-4D3119FD3B7C}"/>
              </a:ext>
            </a:extLst>
          </p:cNvPr>
          <p:cNvSpPr/>
          <p:nvPr/>
        </p:nvSpPr>
        <p:spPr bwMode="auto">
          <a:xfrm>
            <a:off x="1009137" y="2816803"/>
            <a:ext cx="9272287" cy="122334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0B1817-1D88-45C7-A2D3-592C32E60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270" y="3779643"/>
            <a:ext cx="3523809" cy="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663022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369296" cy="3429000"/>
          </a:xfrm>
        </p:spPr>
        <p:txBody>
          <a:bodyPr/>
          <a:lstStyle/>
          <a:p>
            <a:r>
              <a:rPr lang="en-US" b="0" dirty="0"/>
              <a:t>In the </a:t>
            </a:r>
            <a:r>
              <a:rPr lang="en-US" b="0" dirty="0" err="1"/>
              <a:t>Config.daml</a:t>
            </a:r>
            <a:r>
              <a:rPr lang="en-US" b="0" dirty="0"/>
              <a:t>, tool is registered in the relevant  construction tool category via </a:t>
            </a:r>
            <a:r>
              <a:rPr lang="en-US" b="0" i="1" dirty="0" err="1"/>
              <a:t>categoryRefID</a:t>
            </a:r>
            <a:endParaRPr lang="en-US" b="0" dirty="0"/>
          </a:p>
          <a:p>
            <a:pPr lvl="1"/>
            <a:r>
              <a:rPr lang="en-US" b="0" dirty="0"/>
              <a:t>Adds your tool to the correct Create Pane construction tool palettes</a:t>
            </a:r>
          </a:p>
          <a:p>
            <a:pPr lvl="1"/>
            <a:r>
              <a:rPr lang="en-US" b="0" dirty="0"/>
              <a:t>Category should match your Sketch geometry type (and that of the destination feature class).</a:t>
            </a:r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r>
              <a:rPr lang="en-US" b="0" dirty="0"/>
              <a:t>Supported categories are</a:t>
            </a:r>
          </a:p>
          <a:p>
            <a:pPr lvl="1"/>
            <a:r>
              <a:rPr lang="en-US" b="0" dirty="0" err="1"/>
              <a:t>esri_editing_construction_point</a:t>
            </a:r>
            <a:r>
              <a:rPr lang="en-US" b="0" dirty="0"/>
              <a:t>, </a:t>
            </a:r>
            <a:r>
              <a:rPr lang="en-US" b="0" dirty="0" err="1"/>
              <a:t>esri_editing_construction_polyline</a:t>
            </a:r>
            <a:endParaRPr lang="en-US" b="0" dirty="0"/>
          </a:p>
          <a:p>
            <a:pPr lvl="1"/>
            <a:r>
              <a:rPr lang="en-US" b="0" dirty="0" err="1"/>
              <a:t>esri_editing_construction_polygon</a:t>
            </a:r>
            <a:r>
              <a:rPr lang="en-US" b="0" dirty="0"/>
              <a:t>, </a:t>
            </a:r>
            <a:r>
              <a:rPr lang="en-US" b="0" dirty="0" err="1"/>
              <a:t>esri_editing_construction_multipoint</a:t>
            </a:r>
            <a:endParaRPr lang="en-US" b="0" dirty="0"/>
          </a:p>
          <a:p>
            <a:pPr lvl="1"/>
            <a:r>
              <a:rPr lang="en-US" b="0" dirty="0" err="1"/>
              <a:t>esri_editing_construction_annotation</a:t>
            </a:r>
            <a:r>
              <a:rPr lang="en-US" dirty="0"/>
              <a:t>, </a:t>
            </a:r>
            <a:r>
              <a:rPr lang="en-US" b="0" dirty="0" err="1"/>
              <a:t>esri_editing_construction_dimension</a:t>
            </a:r>
            <a:endParaRPr lang="en-US" b="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- Palette Placement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30E61A-5F28-4868-9B9C-4D3119FD3B7C}"/>
              </a:ext>
            </a:extLst>
          </p:cNvPr>
          <p:cNvSpPr/>
          <p:nvPr/>
        </p:nvSpPr>
        <p:spPr bwMode="auto">
          <a:xfrm>
            <a:off x="1009137" y="2816803"/>
            <a:ext cx="9272287" cy="122334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0B1817-1D88-45C7-A2D3-592C32E60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270" y="3779643"/>
            <a:ext cx="3523809" cy="94285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93F4E33-E281-4F96-8043-BFACB9CACDE0}"/>
              </a:ext>
            </a:extLst>
          </p:cNvPr>
          <p:cNvSpPr/>
          <p:nvPr/>
        </p:nvSpPr>
        <p:spPr bwMode="auto">
          <a:xfrm>
            <a:off x="5045267" y="3072119"/>
            <a:ext cx="4856115" cy="241283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8467726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369296" cy="3429000"/>
          </a:xfrm>
        </p:spPr>
        <p:txBody>
          <a:bodyPr/>
          <a:lstStyle/>
          <a:p>
            <a:r>
              <a:rPr lang="en-US" b="0" dirty="0"/>
              <a:t>In the </a:t>
            </a:r>
            <a:r>
              <a:rPr lang="en-US" b="0" dirty="0" err="1"/>
              <a:t>Config.daml</a:t>
            </a:r>
            <a:r>
              <a:rPr lang="en-US" b="0" dirty="0"/>
              <a:t>, tool is registered in the relevant  construction tool category via </a:t>
            </a:r>
            <a:r>
              <a:rPr lang="en-US" b="0" i="1" dirty="0" err="1"/>
              <a:t>categoryRefID</a:t>
            </a:r>
            <a:endParaRPr lang="en-US" b="0" dirty="0"/>
          </a:p>
          <a:p>
            <a:pPr lvl="1"/>
            <a:r>
              <a:rPr lang="en-US" b="0" dirty="0"/>
              <a:t>Adds your tool to the correct Create Pane construction tool palettes</a:t>
            </a:r>
          </a:p>
          <a:p>
            <a:pPr lvl="1"/>
            <a:r>
              <a:rPr lang="en-US" b="0" dirty="0"/>
              <a:t>Category should match your Sketch geometry type (and that of the destination feature class).</a:t>
            </a:r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r>
              <a:rPr lang="en-US" b="0" dirty="0"/>
              <a:t>Supported categories are</a:t>
            </a:r>
          </a:p>
          <a:p>
            <a:pPr lvl="1"/>
            <a:r>
              <a:rPr lang="en-US" b="0" dirty="0" err="1"/>
              <a:t>esri_editing_construction_point</a:t>
            </a:r>
            <a:r>
              <a:rPr lang="en-US" b="0" dirty="0"/>
              <a:t>, </a:t>
            </a:r>
            <a:r>
              <a:rPr lang="en-US" b="0" dirty="0" err="1"/>
              <a:t>esri_editing_construction_polyline</a:t>
            </a:r>
            <a:endParaRPr lang="en-US" b="0" dirty="0"/>
          </a:p>
          <a:p>
            <a:pPr lvl="1"/>
            <a:r>
              <a:rPr lang="en-US" b="0" dirty="0" err="1"/>
              <a:t>esri_editing_construction_polygon</a:t>
            </a:r>
            <a:r>
              <a:rPr lang="en-US" b="0" dirty="0"/>
              <a:t>, </a:t>
            </a:r>
            <a:r>
              <a:rPr lang="en-US" b="0" dirty="0" err="1"/>
              <a:t>esri_editing_construction_multipoint</a:t>
            </a:r>
            <a:endParaRPr lang="en-US" b="0" dirty="0"/>
          </a:p>
          <a:p>
            <a:pPr lvl="1"/>
            <a:r>
              <a:rPr lang="en-US" b="0" dirty="0" err="1"/>
              <a:t>esri_editing_construction_annotation</a:t>
            </a:r>
            <a:r>
              <a:rPr lang="en-US" dirty="0"/>
              <a:t>, </a:t>
            </a:r>
            <a:r>
              <a:rPr lang="en-US" b="0" dirty="0" err="1"/>
              <a:t>esri_editing_construction_dimension</a:t>
            </a:r>
            <a:endParaRPr lang="en-US" b="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- Palette Placement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30E61A-5F28-4868-9B9C-4D3119FD3B7C}"/>
              </a:ext>
            </a:extLst>
          </p:cNvPr>
          <p:cNvSpPr/>
          <p:nvPr/>
        </p:nvSpPr>
        <p:spPr bwMode="auto">
          <a:xfrm>
            <a:off x="1009137" y="2816803"/>
            <a:ext cx="9272287" cy="122334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0B1817-1D88-45C7-A2D3-592C32E60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1137" y="3784367"/>
            <a:ext cx="3523809" cy="94285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93F4E33-E281-4F96-8043-BFACB9CACDE0}"/>
              </a:ext>
            </a:extLst>
          </p:cNvPr>
          <p:cNvSpPr/>
          <p:nvPr/>
        </p:nvSpPr>
        <p:spPr bwMode="auto">
          <a:xfrm>
            <a:off x="5045267" y="3072119"/>
            <a:ext cx="4856115" cy="241283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95DE05C-8693-469C-9E09-8632D5A10E4B}"/>
              </a:ext>
            </a:extLst>
          </p:cNvPr>
          <p:cNvCxnSpPr>
            <a:cxnSpLocks/>
          </p:cNvCxnSpPr>
          <p:nvPr/>
        </p:nvCxnSpPr>
        <p:spPr bwMode="auto">
          <a:xfrm flipH="1">
            <a:off x="7176656" y="3410727"/>
            <a:ext cx="785090" cy="1019139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145045294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369296" cy="3429000"/>
          </a:xfrm>
        </p:spPr>
        <p:txBody>
          <a:bodyPr/>
          <a:lstStyle/>
          <a:p>
            <a:r>
              <a:rPr lang="en-US" b="0" dirty="0"/>
              <a:t>Control placement on the palette with a </a:t>
            </a:r>
            <a:r>
              <a:rPr lang="en-US" sz="1800" b="0" dirty="0">
                <a:latin typeface="Consolas" panose="020B0609020204030204" pitchFamily="49" charset="0"/>
              </a:rPr>
              <a:t>&lt;content … /&gt; </a:t>
            </a:r>
            <a:r>
              <a:rPr lang="en-US" b="0" dirty="0"/>
              <a:t>child</a:t>
            </a:r>
            <a:r>
              <a:rPr lang="en-US" sz="1800" b="0" dirty="0">
                <a:latin typeface="Consolas" panose="020B0609020204030204" pitchFamily="49" charset="0"/>
              </a:rPr>
              <a:t> </a:t>
            </a:r>
            <a:r>
              <a:rPr lang="en-US" b="0" dirty="0"/>
              <a:t>element in the </a:t>
            </a:r>
            <a:r>
              <a:rPr lang="en-US" b="0" dirty="0" err="1"/>
              <a:t>Config.daml</a:t>
            </a:r>
            <a:endParaRPr lang="en-US" b="0" dirty="0"/>
          </a:p>
          <a:p>
            <a:pPr lvl="1"/>
            <a:r>
              <a:rPr lang="en-US" b="0" dirty="0"/>
              <a:t>Add a </a:t>
            </a:r>
            <a:r>
              <a:rPr lang="en-US" b="0" dirty="0" err="1">
                <a:latin typeface="Consolas" panose="020B0609020204030204" pitchFamily="49" charset="0"/>
              </a:rPr>
              <a:t>placeWith</a:t>
            </a:r>
            <a:r>
              <a:rPr lang="en-US" b="0" dirty="0">
                <a:latin typeface="Consolas" panose="020B0609020204030204" pitchFamily="49" charset="0"/>
              </a:rPr>
              <a:t>=</a:t>
            </a:r>
            <a:r>
              <a:rPr lang="en-US" b="0" dirty="0" err="1">
                <a:latin typeface="Consolas" panose="020B0609020204030204" pitchFamily="49" charset="0"/>
              </a:rPr>
              <a:t>daml_id</a:t>
            </a:r>
            <a:r>
              <a:rPr lang="en-US" b="0" dirty="0"/>
              <a:t>, </a:t>
            </a:r>
            <a:r>
              <a:rPr lang="en-US" b="0" dirty="0">
                <a:latin typeface="Consolas" panose="020B0609020204030204" pitchFamily="49" charset="0"/>
              </a:rPr>
              <a:t>insert=before | after </a:t>
            </a:r>
            <a:r>
              <a:rPr lang="en-US" sz="2000" b="0" dirty="0"/>
              <a:t>attribute</a:t>
            </a:r>
          </a:p>
          <a:p>
            <a:pPr lvl="2"/>
            <a:r>
              <a:rPr lang="en-US" b="0" dirty="0"/>
              <a:t>Default placement is “after” if no insert attribute is specified.</a:t>
            </a:r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 - Palette Placement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30E61A-5F28-4868-9B9C-4D3119FD3B7C}"/>
              </a:ext>
            </a:extLst>
          </p:cNvPr>
          <p:cNvSpPr/>
          <p:nvPr/>
        </p:nvSpPr>
        <p:spPr bwMode="auto">
          <a:xfrm>
            <a:off x="1009137" y="2816803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14EFA7-3EB1-4458-86FB-4C4E19B9D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156" y="4607452"/>
            <a:ext cx="4000000" cy="126666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0402770-266B-4BD0-ADFD-1203130B6679}"/>
              </a:ext>
            </a:extLst>
          </p:cNvPr>
          <p:cNvSpPr/>
          <p:nvPr/>
        </p:nvSpPr>
        <p:spPr bwMode="auto">
          <a:xfrm>
            <a:off x="1597891" y="3544591"/>
            <a:ext cx="6770254" cy="251091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7305030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369296" cy="3429000"/>
          </a:xfrm>
        </p:spPr>
        <p:txBody>
          <a:bodyPr/>
          <a:lstStyle/>
          <a:p>
            <a:r>
              <a:rPr lang="en-US" b="0" dirty="0"/>
              <a:t>Control placement on the palette with a </a:t>
            </a:r>
            <a:r>
              <a:rPr lang="en-US" sz="1800" b="0" dirty="0">
                <a:latin typeface="Consolas" panose="020B0609020204030204" pitchFamily="49" charset="0"/>
              </a:rPr>
              <a:t>&lt;content … /&gt; </a:t>
            </a:r>
            <a:r>
              <a:rPr lang="en-US" b="0" dirty="0"/>
              <a:t>child</a:t>
            </a:r>
            <a:r>
              <a:rPr lang="en-US" sz="1800" b="0" dirty="0">
                <a:latin typeface="Consolas" panose="020B0609020204030204" pitchFamily="49" charset="0"/>
              </a:rPr>
              <a:t> </a:t>
            </a:r>
            <a:r>
              <a:rPr lang="en-US" b="0" dirty="0"/>
              <a:t>element in the </a:t>
            </a:r>
            <a:r>
              <a:rPr lang="en-US" b="0" dirty="0" err="1"/>
              <a:t>Config.daml</a:t>
            </a:r>
            <a:endParaRPr lang="en-US" b="0" dirty="0"/>
          </a:p>
          <a:p>
            <a:pPr lvl="1"/>
            <a:r>
              <a:rPr lang="en-US" b="0" dirty="0"/>
              <a:t>Add a </a:t>
            </a:r>
            <a:r>
              <a:rPr lang="en-US" b="0" dirty="0" err="1">
                <a:latin typeface="Consolas" panose="020B0609020204030204" pitchFamily="49" charset="0"/>
              </a:rPr>
              <a:t>placeWith</a:t>
            </a:r>
            <a:r>
              <a:rPr lang="en-US" b="0" dirty="0">
                <a:latin typeface="Consolas" panose="020B0609020204030204" pitchFamily="49" charset="0"/>
              </a:rPr>
              <a:t>=</a:t>
            </a:r>
            <a:r>
              <a:rPr lang="en-US" b="0" dirty="0" err="1">
                <a:latin typeface="Consolas" panose="020B0609020204030204" pitchFamily="49" charset="0"/>
              </a:rPr>
              <a:t>daml_id</a:t>
            </a:r>
            <a:r>
              <a:rPr lang="en-US" b="0" dirty="0"/>
              <a:t>, </a:t>
            </a:r>
            <a:r>
              <a:rPr lang="en-US" b="0" dirty="0">
                <a:latin typeface="Consolas" panose="020B0609020204030204" pitchFamily="49" charset="0"/>
              </a:rPr>
              <a:t>insert=before | after </a:t>
            </a:r>
            <a:r>
              <a:rPr lang="en-US" sz="2000" b="0" dirty="0"/>
              <a:t>attribute</a:t>
            </a:r>
          </a:p>
          <a:p>
            <a:pPr lvl="2"/>
            <a:r>
              <a:rPr lang="en-US" b="0" dirty="0"/>
              <a:t>Default placement is “after” if no insert attribute is specified.</a:t>
            </a:r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 - Palette Placement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30E61A-5F28-4868-9B9C-4D3119FD3B7C}"/>
              </a:ext>
            </a:extLst>
          </p:cNvPr>
          <p:cNvSpPr/>
          <p:nvPr/>
        </p:nvSpPr>
        <p:spPr bwMode="auto">
          <a:xfrm>
            <a:off x="1009137" y="2816803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14EFA7-3EB1-4458-86FB-4C4E19B9D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156" y="4607452"/>
            <a:ext cx="4000000" cy="126666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0402770-266B-4BD0-ADFD-1203130B6679}"/>
              </a:ext>
            </a:extLst>
          </p:cNvPr>
          <p:cNvSpPr/>
          <p:nvPr/>
        </p:nvSpPr>
        <p:spPr bwMode="auto">
          <a:xfrm>
            <a:off x="1597891" y="3544591"/>
            <a:ext cx="6770254" cy="251091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9F06F18-028D-4A16-A1D4-53261AB4EDD0}"/>
              </a:ext>
            </a:extLst>
          </p:cNvPr>
          <p:cNvCxnSpPr>
            <a:cxnSpLocks/>
          </p:cNvCxnSpPr>
          <p:nvPr/>
        </p:nvCxnSpPr>
        <p:spPr bwMode="auto">
          <a:xfrm>
            <a:off x="6096000" y="3897297"/>
            <a:ext cx="216023" cy="1473693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6552056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Review - Workflow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780176" y="1602297"/>
            <a:ext cx="10369296" cy="3429000"/>
          </a:xfrm>
        </p:spPr>
        <p:txBody>
          <a:bodyPr/>
          <a:lstStyle/>
          <a:p>
            <a:r>
              <a:rPr lang="en-US" sz="2400" dirty="0"/>
              <a:t>Coarse grained API for editing in Pro</a:t>
            </a:r>
          </a:p>
          <a:p>
            <a:pPr lvl="1"/>
            <a:r>
              <a:rPr lang="en-US" sz="2000" dirty="0"/>
              <a:t>Instantiate a new </a:t>
            </a:r>
            <a:r>
              <a:rPr lang="en-US" sz="2000" dirty="0" err="1"/>
              <a:t>EditOperation</a:t>
            </a:r>
            <a:endParaRPr lang="en-US" sz="2000" dirty="0"/>
          </a:p>
          <a:p>
            <a:pPr lvl="1"/>
            <a:r>
              <a:rPr lang="en-US" sz="2000" dirty="0"/>
              <a:t>Specify the edits to be performed</a:t>
            </a:r>
          </a:p>
          <a:p>
            <a:pPr lvl="2"/>
            <a:r>
              <a:rPr lang="en-US" sz="1800" dirty="0"/>
              <a:t>Creates, Updates, Deletes (in any combination)</a:t>
            </a:r>
          </a:p>
          <a:p>
            <a:pPr lvl="1"/>
            <a:r>
              <a:rPr lang="en-US" sz="2000" dirty="0"/>
              <a:t>Execute the operation</a:t>
            </a:r>
          </a:p>
          <a:p>
            <a:pPr lvl="1"/>
            <a:r>
              <a:rPr lang="en-US" sz="2000" dirty="0"/>
              <a:t>Check status (as needed)</a:t>
            </a:r>
          </a:p>
          <a:p>
            <a:endParaRPr lang="en-US" dirty="0"/>
          </a:p>
          <a:p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475687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369296" cy="3429000"/>
          </a:xfrm>
        </p:spPr>
        <p:txBody>
          <a:bodyPr/>
          <a:lstStyle/>
          <a:p>
            <a:r>
              <a:rPr lang="en-US" b="0" dirty="0"/>
              <a:t>Control placement on the palette with a </a:t>
            </a:r>
            <a:r>
              <a:rPr lang="en-US" sz="1800" b="0" dirty="0">
                <a:latin typeface="Consolas" panose="020B0609020204030204" pitchFamily="49" charset="0"/>
              </a:rPr>
              <a:t>&lt;content … /&gt; </a:t>
            </a:r>
            <a:r>
              <a:rPr lang="en-US" b="0" dirty="0"/>
              <a:t>child</a:t>
            </a:r>
            <a:r>
              <a:rPr lang="en-US" sz="1800" b="0" dirty="0">
                <a:latin typeface="Consolas" panose="020B0609020204030204" pitchFamily="49" charset="0"/>
              </a:rPr>
              <a:t> </a:t>
            </a:r>
            <a:r>
              <a:rPr lang="en-US" b="0" dirty="0"/>
              <a:t>element in the </a:t>
            </a:r>
            <a:r>
              <a:rPr lang="en-US" b="0" dirty="0" err="1"/>
              <a:t>Config.daml</a:t>
            </a:r>
            <a:endParaRPr lang="en-US" b="0" dirty="0"/>
          </a:p>
          <a:p>
            <a:pPr lvl="1"/>
            <a:r>
              <a:rPr lang="en-US" b="0" dirty="0"/>
              <a:t>Add a </a:t>
            </a:r>
            <a:r>
              <a:rPr lang="en-US" b="0" dirty="0" err="1">
                <a:latin typeface="Consolas" panose="020B0609020204030204" pitchFamily="49" charset="0"/>
              </a:rPr>
              <a:t>placeWith</a:t>
            </a:r>
            <a:r>
              <a:rPr lang="en-US" b="0" dirty="0">
                <a:latin typeface="Consolas" panose="020B0609020204030204" pitchFamily="49" charset="0"/>
              </a:rPr>
              <a:t>=</a:t>
            </a:r>
            <a:r>
              <a:rPr lang="en-US" b="0" dirty="0" err="1">
                <a:latin typeface="Consolas" panose="020B0609020204030204" pitchFamily="49" charset="0"/>
              </a:rPr>
              <a:t>daml_id</a:t>
            </a:r>
            <a:r>
              <a:rPr lang="en-US" b="0" dirty="0"/>
              <a:t>, </a:t>
            </a:r>
            <a:r>
              <a:rPr lang="en-US" b="0" dirty="0">
                <a:latin typeface="Consolas" panose="020B0609020204030204" pitchFamily="49" charset="0"/>
              </a:rPr>
              <a:t>insert=before | after </a:t>
            </a:r>
            <a:r>
              <a:rPr lang="en-US" sz="2000" b="0" dirty="0"/>
              <a:t>attribute</a:t>
            </a:r>
          </a:p>
          <a:p>
            <a:pPr lvl="2"/>
            <a:r>
              <a:rPr lang="en-US" b="0" dirty="0"/>
              <a:t>Default placement is “after” if no insert attribute is specified.</a:t>
            </a:r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 - Palette Placement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30E61A-5F28-4868-9B9C-4D3119FD3B7C}"/>
              </a:ext>
            </a:extLst>
          </p:cNvPr>
          <p:cNvSpPr/>
          <p:nvPr/>
        </p:nvSpPr>
        <p:spPr bwMode="auto">
          <a:xfrm>
            <a:off x="1009137" y="2816803"/>
            <a:ext cx="9272287" cy="150581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categoryRefID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esri_editing_construction_point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ConstructionFacilitiesTool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...&gt;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&lt;/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tool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controls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14EFA7-3EB1-4458-86FB-4C4E19B9D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4156" y="4607452"/>
            <a:ext cx="4000000" cy="126666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0402770-266B-4BD0-ADFD-1203130B6679}"/>
              </a:ext>
            </a:extLst>
          </p:cNvPr>
          <p:cNvSpPr/>
          <p:nvPr/>
        </p:nvSpPr>
        <p:spPr bwMode="auto">
          <a:xfrm>
            <a:off x="1597891" y="3544591"/>
            <a:ext cx="6770254" cy="251091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9F06F18-028D-4A16-A1D4-53261AB4EDD0}"/>
              </a:ext>
            </a:extLst>
          </p:cNvPr>
          <p:cNvCxnSpPr>
            <a:cxnSpLocks/>
          </p:cNvCxnSpPr>
          <p:nvPr/>
        </p:nvCxnSpPr>
        <p:spPr bwMode="auto">
          <a:xfrm>
            <a:off x="3657600" y="3849240"/>
            <a:ext cx="2211875" cy="1572547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603111707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Intermediate Editing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3464" lvl="1" indent="0">
              <a:buNone/>
            </a:pPr>
            <a:r>
              <a:rPr lang="en-US" dirty="0"/>
              <a:t>Demo – Construction Tool (1)</a:t>
            </a:r>
          </a:p>
        </p:txBody>
      </p:sp>
    </p:spTree>
    <p:extLst>
      <p:ext uri="{BB962C8B-B14F-4D97-AF65-F5344CB8AC3E}">
        <p14:creationId xmlns:p14="http://schemas.microsoft.com/office/powerpoint/2010/main" val="2660249379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– </a:t>
            </a:r>
            <a:r>
              <a:rPr lang="en-US" dirty="0" err="1"/>
              <a:t>CurrentTemplate</a:t>
            </a:r>
            <a:r>
              <a:rPr lang="en-US" dirty="0"/>
              <a:t>, Defaults and “Overrides”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195754"/>
            <a:ext cx="10369296" cy="3429000"/>
          </a:xfrm>
        </p:spPr>
        <p:txBody>
          <a:bodyPr/>
          <a:lstStyle/>
          <a:p>
            <a:r>
              <a:rPr lang="en-US" dirty="0"/>
              <a:t>A construction tool has access to the currently activated template via </a:t>
            </a:r>
            <a:r>
              <a:rPr lang="en-US" dirty="0" err="1">
                <a:latin typeface="Consolas" panose="020B0609020204030204" pitchFamily="49" charset="0"/>
              </a:rPr>
              <a:t>this.CurrentTemplate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r>
              <a:rPr lang="en-US" sz="2000" dirty="0"/>
              <a:t>Primary use for “defaults” is when creating features</a:t>
            </a:r>
          </a:p>
          <a:p>
            <a:pPr lvl="2"/>
            <a:r>
              <a:rPr lang="en-US" sz="1800" dirty="0"/>
              <a:t>Default values are stored </a:t>
            </a:r>
            <a:r>
              <a:rPr lang="en-US" sz="1800" i="1" dirty="0"/>
              <a:t>within</a:t>
            </a:r>
            <a:r>
              <a:rPr lang="en-US" sz="1800" dirty="0"/>
              <a:t> the template</a:t>
            </a:r>
          </a:p>
          <a:p>
            <a:pPr lvl="2"/>
            <a:r>
              <a:rPr lang="en-US" sz="1800" dirty="0"/>
              <a:t>Applied “implicitly” via </a:t>
            </a:r>
            <a:r>
              <a:rPr lang="en-US" sz="1800" dirty="0" err="1">
                <a:latin typeface="Consolas" panose="020B0609020204030204" pitchFamily="49" charset="0"/>
              </a:rPr>
              <a:t>EditOperation.Create</a:t>
            </a:r>
            <a:r>
              <a:rPr lang="en-US" sz="1800" dirty="0">
                <a:latin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</a:rPr>
              <a:t>EditingTemplate</a:t>
            </a:r>
            <a:r>
              <a:rPr lang="en-US" sz="1800" dirty="0">
                <a:latin typeface="Consolas" panose="020B0609020204030204" pitchFamily="49" charset="0"/>
              </a:rPr>
              <a:t>,…)</a:t>
            </a:r>
          </a:p>
          <a:p>
            <a:pPr lvl="2"/>
            <a:endParaRPr lang="en-US" sz="1800" dirty="0">
              <a:latin typeface="Consolas" panose="020B0609020204030204" pitchFamily="49" charset="0"/>
            </a:endParaRPr>
          </a:p>
          <a:p>
            <a:pPr lvl="1"/>
            <a:endParaRPr lang="en-US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CDA8D9-4E4A-4367-A5D9-BCB1764BBD2C}"/>
              </a:ext>
            </a:extLst>
          </p:cNvPr>
          <p:cNvSpPr/>
          <p:nvPr/>
        </p:nvSpPr>
        <p:spPr bwMode="auto">
          <a:xfrm>
            <a:off x="1322186" y="3527997"/>
            <a:ext cx="6545562" cy="98413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8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CurrentTemplate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geometry);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055202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– Defaults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2" y="1379134"/>
            <a:ext cx="10826495" cy="2256164"/>
          </a:xfrm>
        </p:spPr>
        <p:txBody>
          <a:bodyPr/>
          <a:lstStyle/>
          <a:p>
            <a:r>
              <a:rPr lang="en-US" dirty="0"/>
              <a:t>Access Defaults via the template’s “Definition”</a:t>
            </a:r>
          </a:p>
          <a:p>
            <a:pPr lvl="1"/>
            <a:r>
              <a:rPr lang="en-US" dirty="0"/>
              <a:t>Definition is retrieved using </a:t>
            </a:r>
            <a:r>
              <a:rPr lang="en-US" dirty="0" err="1">
                <a:latin typeface="Consolas" panose="020B0609020204030204" pitchFamily="49" charset="0"/>
              </a:rPr>
              <a:t>CurrentTemplate.GetDefinition</a:t>
            </a:r>
            <a:r>
              <a:rPr lang="en-US" dirty="0">
                <a:latin typeface="Consolas" panose="020B0609020204030204" pitchFamily="49" charset="0"/>
              </a:rPr>
              <a:t>()</a:t>
            </a:r>
            <a:endParaRPr lang="en-US" dirty="0"/>
          </a:p>
          <a:p>
            <a:r>
              <a:rPr lang="en-US" dirty="0"/>
              <a:t>Stored as a .NET Dictionary property called “</a:t>
            </a:r>
            <a:r>
              <a:rPr lang="en-US" dirty="0" err="1">
                <a:latin typeface="Consolas" panose="020B0609020204030204" pitchFamily="49" charset="0"/>
              </a:rPr>
              <a:t>DefaultValues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Not all fields may have defaults stored – only those whose default is </a:t>
            </a:r>
            <a:r>
              <a:rPr lang="en-US" i="1" dirty="0"/>
              <a:t>non-null</a:t>
            </a:r>
          </a:p>
          <a:p>
            <a:pPr lvl="2"/>
            <a:r>
              <a:rPr lang="en-US" dirty="0"/>
              <a:t>(i.e. if a default value is “missing”, it is </a:t>
            </a:r>
            <a:r>
              <a:rPr lang="en-US" i="1" dirty="0"/>
              <a:t>assumed to be null</a:t>
            </a:r>
            <a:r>
              <a:rPr lang="en-US" dirty="0"/>
              <a:t>)</a:t>
            </a:r>
          </a:p>
          <a:p>
            <a:pPr lvl="1"/>
            <a:r>
              <a:rPr lang="en-US" sz="2000" dirty="0" err="1">
                <a:latin typeface="Consolas" panose="020B0609020204030204" pitchFamily="49" charset="0"/>
              </a:rPr>
              <a:t>DefaultValues</a:t>
            </a:r>
            <a:r>
              <a:rPr lang="en-US" dirty="0"/>
              <a:t> property can be null (no defaults stored)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Use “standard” .NET to get and set the defaults</a:t>
            </a:r>
          </a:p>
          <a:p>
            <a:pPr lvl="2"/>
            <a:r>
              <a:rPr lang="en-US" dirty="0"/>
              <a:t>[Note: Changes are applied using </a:t>
            </a:r>
            <a:r>
              <a:rPr lang="en-US" dirty="0" err="1">
                <a:latin typeface="Consolas" panose="020B0609020204030204" pitchFamily="49" charset="0"/>
              </a:rPr>
              <a:t>CurrentTemplate.SetDefinition</a:t>
            </a:r>
            <a:r>
              <a:rPr lang="en-US" dirty="0">
                <a:latin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</a:rPr>
              <a:t>templateDef</a:t>
            </a:r>
            <a:r>
              <a:rPr lang="en-US" dirty="0">
                <a:latin typeface="Consolas" panose="020B0609020204030204" pitchFamily="49" charset="0"/>
              </a:rPr>
              <a:t>)]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B8F658-50BA-466C-BCE6-ACD87B93AF4C}"/>
              </a:ext>
            </a:extLst>
          </p:cNvPr>
          <p:cNvSpPr/>
          <p:nvPr/>
        </p:nvSpPr>
        <p:spPr bwMode="auto">
          <a:xfrm>
            <a:off x="763952" y="4896550"/>
            <a:ext cx="8972550" cy="151469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//Template definition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abstract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CIMFeatureTemplate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CIMBasicFeatureTemplate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endParaRPr lang="en-US" sz="14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 Gets or sets the default values – inherited from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CIMBasicFeatureTemplate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DefaultValues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08196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– Defaults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2" y="1379134"/>
            <a:ext cx="10826495" cy="2256164"/>
          </a:xfrm>
        </p:spPr>
        <p:txBody>
          <a:bodyPr/>
          <a:lstStyle/>
          <a:p>
            <a:pPr lvl="1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D9A95B-D2A9-4727-8F82-18B282AEAFAC}"/>
              </a:ext>
            </a:extLst>
          </p:cNvPr>
          <p:cNvSpPr/>
          <p:nvPr/>
        </p:nvSpPr>
        <p:spPr bwMode="auto">
          <a:xfrm>
            <a:off x="374082" y="1287262"/>
            <a:ext cx="11400583" cy="4969605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//Get the template definition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.CurrentTemplate.GetDefinition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as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CIMFeatureTemplate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//Get Defaults (note –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DefaultValues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can be NULL)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ownerVal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.Empty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(templateDef.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ContainsKey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“owner"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??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//use lower-case when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ownerVal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“owner"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];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//when getting default values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 Set defaults on the template definition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endParaRPr lang="en-US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	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new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Dictionary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[“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OWNER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”] = “US Coast Guard”;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templateDef.DefaultValues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[“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FACILITY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”] = “BLDG 54”;</a:t>
            </a:r>
          </a:p>
          <a:p>
            <a:endParaRPr lang="en-US" dirty="0">
              <a:solidFill>
                <a:srgbClr val="A31515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//Apply the changes back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.CurrentTemplate.SetDefinition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templateDef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896196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– Overrides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379134"/>
            <a:ext cx="10369296" cy="3429000"/>
          </a:xfrm>
        </p:spPr>
        <p:txBody>
          <a:bodyPr/>
          <a:lstStyle/>
          <a:p>
            <a:r>
              <a:rPr lang="en-US" dirty="0"/>
              <a:t>Default values can be overridden via “Overrides”</a:t>
            </a:r>
          </a:p>
          <a:p>
            <a:pPr lvl="1"/>
            <a:r>
              <a:rPr lang="en-US" dirty="0"/>
              <a:t>Access or change overrides via the Inspector property on the template </a:t>
            </a:r>
          </a:p>
          <a:p>
            <a:pPr lvl="2"/>
            <a:r>
              <a:rPr lang="en-US" dirty="0"/>
              <a:t>(not the template definition where the </a:t>
            </a:r>
            <a:r>
              <a:rPr lang="en-US" dirty="0" err="1"/>
              <a:t>DefaultValues</a:t>
            </a:r>
            <a:r>
              <a:rPr lang="en-US" dirty="0"/>
              <a:t> reside)</a:t>
            </a:r>
          </a:p>
          <a:p>
            <a:pPr lvl="1"/>
            <a:r>
              <a:rPr lang="en-US" dirty="0"/>
              <a:t>Overrides are initialized to the same values as the defaults </a:t>
            </a:r>
            <a:r>
              <a:rPr lang="en-US" u="sng" dirty="0"/>
              <a:t>each time the template is activated</a:t>
            </a:r>
          </a:p>
          <a:p>
            <a:pPr lvl="2"/>
            <a:r>
              <a:rPr lang="en-US" dirty="0"/>
              <a:t>Changes to the overrides are temporary – not persisted.</a:t>
            </a:r>
          </a:p>
          <a:p>
            <a:pPr lvl="3"/>
            <a:r>
              <a:rPr lang="en-US" dirty="0"/>
              <a:t>Lost when the tool is deactivated</a:t>
            </a:r>
          </a:p>
          <a:p>
            <a:pPr lvl="2"/>
            <a:endParaRPr lang="en-US" sz="900" dirty="0"/>
          </a:p>
          <a:p>
            <a:pPr lvl="1"/>
            <a:r>
              <a:rPr lang="en-US" dirty="0"/>
              <a:t>Note: Call </a:t>
            </a:r>
            <a:r>
              <a:rPr lang="en-US" dirty="0" err="1">
                <a:latin typeface="Consolas" panose="020B0609020204030204" pitchFamily="49" charset="0"/>
              </a:rPr>
              <a:t>Inspector.Cancel</a:t>
            </a:r>
            <a:r>
              <a:rPr lang="en-US" dirty="0">
                <a:latin typeface="Consolas" panose="020B0609020204030204" pitchFamily="49" charset="0"/>
              </a:rPr>
              <a:t>() </a:t>
            </a:r>
            <a:r>
              <a:rPr lang="en-US" dirty="0"/>
              <a:t>to manually reset overrides back to their original defaults.</a:t>
            </a:r>
          </a:p>
          <a:p>
            <a:pPr lvl="1"/>
            <a:endParaRPr lang="en-US" dirty="0"/>
          </a:p>
          <a:p>
            <a:pPr lvl="3"/>
            <a:endParaRPr lang="en-US" dirty="0"/>
          </a:p>
          <a:p>
            <a:pPr lvl="3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69896E-2636-4CA0-B373-398E3602A3C7}"/>
              </a:ext>
            </a:extLst>
          </p:cNvPr>
          <p:cNvSpPr/>
          <p:nvPr/>
        </p:nvSpPr>
        <p:spPr bwMode="auto">
          <a:xfrm>
            <a:off x="925401" y="4675455"/>
            <a:ext cx="10661341" cy="149992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abstract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EditingTemplate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// Gets the Inspector that contains the Attributes associated with this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EditingTemplate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abstract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520905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Construction Tool – Overrides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379134"/>
            <a:ext cx="10369296" cy="3429000"/>
          </a:xfrm>
        </p:spPr>
        <p:txBody>
          <a:bodyPr/>
          <a:lstStyle/>
          <a:p>
            <a:r>
              <a:rPr lang="en-US" dirty="0"/>
              <a:t>We use the template Inspector to assign overrides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69896E-2636-4CA0-B373-398E3602A3C7}"/>
              </a:ext>
            </a:extLst>
          </p:cNvPr>
          <p:cNvSpPr/>
          <p:nvPr/>
        </p:nvSpPr>
        <p:spPr bwMode="auto">
          <a:xfrm>
            <a:off x="713180" y="2171700"/>
            <a:ext cx="10661341" cy="411758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Set overrides on the template Inspector “manually”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[“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SUBTYPEFIELD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”] = 790;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[“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FEATURECODE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”] = “Building General”;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//…or Transfer from an existing feature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CurrentTemplate.Layer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11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Load function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//Applied via Create with Template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createOperation.Create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geometry);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//”Manually” reset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CurrentTemplate.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742102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Intermediate Editing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3464" lvl="1" indent="0">
              <a:buNone/>
            </a:pPr>
            <a:r>
              <a:rPr lang="en-US" dirty="0"/>
              <a:t>Demo – Construction Tool (2)</a:t>
            </a:r>
          </a:p>
        </p:txBody>
      </p:sp>
    </p:spTree>
    <p:extLst>
      <p:ext uri="{BB962C8B-B14F-4D97-AF65-F5344CB8AC3E}">
        <p14:creationId xmlns:p14="http://schemas.microsoft.com/office/powerpoint/2010/main" val="1471340367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60401" y="7418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306882" y="1463302"/>
            <a:ext cx="10115584" cy="4085713"/>
          </a:xfrm>
        </p:spPr>
        <p:txBody>
          <a:bodyPr/>
          <a:lstStyle/>
          <a:p>
            <a:r>
              <a:rPr lang="en-US" b="0" dirty="0"/>
              <a:t>Custom UI for providing configurable “settings” for use with your construction tool edits</a:t>
            </a:r>
          </a:p>
          <a:p>
            <a:pPr lvl="1"/>
            <a:r>
              <a:rPr lang="en-US" b="0" dirty="0" err="1"/>
              <a:t>Eg</a:t>
            </a:r>
            <a:r>
              <a:rPr lang="en-US" b="0" dirty="0"/>
              <a:t> default buffer distance, proximity distance, use of overrides, etc.</a:t>
            </a:r>
          </a:p>
          <a:p>
            <a:pPr lvl="1"/>
            <a:r>
              <a:rPr lang="en-US" b="0" dirty="0"/>
              <a:t>Hosted on the Active Template pane when its related construction tool(s) is/are activated*</a:t>
            </a:r>
          </a:p>
          <a:p>
            <a:pPr marL="1042416" lvl="3" indent="0">
              <a:buNone/>
            </a:pPr>
            <a:endParaRPr lang="en-US" sz="1600" b="0" dirty="0"/>
          </a:p>
          <a:p>
            <a:pPr lvl="1"/>
            <a:r>
              <a:rPr lang="en-US" b="0" dirty="0"/>
              <a:t>Implement using an Embeddable Control (Pro SDK item template)</a:t>
            </a:r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r>
              <a:rPr lang="en-US" sz="1400" b="0" dirty="0"/>
              <a:t>*And/or on Template Properties Dialog to persist custom settings in the template</a:t>
            </a:r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 UI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431629-44F8-4082-814A-0BD74A795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2839" y="2654467"/>
            <a:ext cx="2956612" cy="3730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1171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4" y="1382258"/>
            <a:ext cx="10935481" cy="3429000"/>
          </a:xfrm>
        </p:spPr>
        <p:txBody>
          <a:bodyPr/>
          <a:lstStyle/>
          <a:p>
            <a:r>
              <a:rPr lang="en-US" b="0" dirty="0"/>
              <a:t>Procedure</a:t>
            </a:r>
          </a:p>
          <a:p>
            <a:pPr lvl="1"/>
            <a:r>
              <a:rPr lang="en-US" b="0" dirty="0"/>
              <a:t>Add an Embeddable Control (run the Pro SDK item template)</a:t>
            </a:r>
          </a:p>
          <a:p>
            <a:pPr lvl="1"/>
            <a:r>
              <a:rPr lang="en-US" b="0" dirty="0"/>
              <a:t>Register Embeddable control in the </a:t>
            </a:r>
            <a:r>
              <a:rPr lang="en-US" dirty="0" err="1">
                <a:latin typeface="Consolas" panose="020B0609020204030204" pitchFamily="49" charset="0"/>
              </a:rPr>
              <a:t>esri_editing_tool_options</a:t>
            </a:r>
            <a:r>
              <a:rPr lang="en-US" b="0" dirty="0"/>
              <a:t> category in the </a:t>
            </a:r>
            <a:r>
              <a:rPr lang="en-US" b="0" dirty="0" err="1"/>
              <a:t>Config.daml</a:t>
            </a:r>
            <a:endParaRPr lang="en-US" b="0" dirty="0"/>
          </a:p>
          <a:p>
            <a:pPr lvl="1"/>
            <a:r>
              <a:rPr lang="en-US" b="0" dirty="0"/>
              <a:t>Implement the UI (standard WPF)</a:t>
            </a:r>
          </a:p>
          <a:p>
            <a:pPr lvl="1"/>
            <a:r>
              <a:rPr lang="en-US" b="0" dirty="0"/>
              <a:t>Implement </a:t>
            </a:r>
            <a:r>
              <a:rPr lang="en-US" b="0" dirty="0" err="1">
                <a:latin typeface="Consolas" panose="020B0609020204030204" pitchFamily="49" charset="0"/>
              </a:rPr>
              <a:t>IEditingCreateToolControl</a:t>
            </a:r>
            <a:r>
              <a:rPr lang="en-US" b="0" dirty="0">
                <a:latin typeface="Consolas" panose="020B0609020204030204" pitchFamily="49" charset="0"/>
              </a:rPr>
              <a:t> </a:t>
            </a:r>
            <a:r>
              <a:rPr lang="en-US" b="0" dirty="0"/>
              <a:t>(on the embeddable control)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 UI continued</a:t>
            </a:r>
          </a:p>
        </p:txBody>
      </p:sp>
    </p:spTree>
    <p:extLst>
      <p:ext uri="{BB962C8B-B14F-4D97-AF65-F5344CB8AC3E}">
        <p14:creationId xmlns:p14="http://schemas.microsoft.com/office/powerpoint/2010/main" val="61487810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Review - Example 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949568" y="1559169"/>
            <a:ext cx="10369296" cy="3429000"/>
          </a:xfrm>
        </p:spPr>
        <p:txBody>
          <a:bodyPr/>
          <a:lstStyle/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8474C2-396D-4310-9550-2983CF8B182F}"/>
              </a:ext>
            </a:extLst>
          </p:cNvPr>
          <p:cNvSpPr/>
          <p:nvPr/>
        </p:nvSpPr>
        <p:spPr bwMode="auto">
          <a:xfrm>
            <a:off x="850955" y="1764953"/>
            <a:ext cx="10661341" cy="393720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"Simple edit2"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ErrorMessage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"'Simple edit2' failed"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SelectModifiedFeatures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(polyLayer1, 1, buffer);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editOp.Reshape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(polyLayer2, 1,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reshape_poly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28,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MapPointBuilder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.CreateMapPoint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(6057000, 2112600));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//Execute the operations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editOp.IsSucceeded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 ...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032383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5" y="1382258"/>
            <a:ext cx="9261451" cy="3429000"/>
          </a:xfrm>
        </p:spPr>
        <p:txBody>
          <a:bodyPr/>
          <a:lstStyle/>
          <a:p>
            <a:r>
              <a:rPr lang="en-US" b="0" dirty="0"/>
              <a:t>Procedure</a:t>
            </a:r>
          </a:p>
          <a:p>
            <a:pPr lvl="1"/>
            <a:r>
              <a:rPr lang="en-US" b="0" dirty="0"/>
              <a:t>Add the Embeddable Control (via Pro SDK item template) to your VS project</a:t>
            </a:r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 UI continued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F5D06B-C66A-46F5-BF88-C3265ACE7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332615"/>
            <a:ext cx="6417733" cy="22749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7EDE8E4-1495-49F8-9634-232BEB7E1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6303" y="4387310"/>
            <a:ext cx="3405993" cy="144679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3D78CA3-7252-43ED-8601-94AE4F678D57}"/>
              </a:ext>
            </a:extLst>
          </p:cNvPr>
          <p:cNvSpPr/>
          <p:nvPr/>
        </p:nvSpPr>
        <p:spPr bwMode="auto">
          <a:xfrm>
            <a:off x="8291250" y="5110707"/>
            <a:ext cx="3158067" cy="537131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6992257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sz="1800" b="0" dirty="0"/>
              <a:t>Register Embeddable control in the </a:t>
            </a:r>
            <a:r>
              <a:rPr lang="en-US" sz="1800" dirty="0" err="1">
                <a:latin typeface="Consolas" panose="020B0609020204030204" pitchFamily="49" charset="0"/>
              </a:rPr>
              <a:t>esri_editing_tool_options</a:t>
            </a:r>
            <a:r>
              <a:rPr lang="en-US" sz="1800" b="0" dirty="0"/>
              <a:t> category in the </a:t>
            </a:r>
            <a:r>
              <a:rPr lang="en-US" sz="1800" b="0" dirty="0" err="1"/>
              <a:t>Config.daml</a:t>
            </a:r>
            <a:endParaRPr lang="en-US" sz="1800" b="0" dirty="0"/>
          </a:p>
          <a:p>
            <a:pPr lvl="1"/>
            <a:r>
              <a:rPr lang="en-US" b="0" dirty="0"/>
              <a:t>Find the embeddable control declaration</a:t>
            </a:r>
          </a:p>
          <a:p>
            <a:pPr lvl="1"/>
            <a:r>
              <a:rPr lang="en-US" b="0" dirty="0"/>
              <a:t>Change  </a:t>
            </a:r>
            <a:r>
              <a:rPr lang="en-US" b="0" dirty="0" err="1">
                <a:latin typeface="Consolas" panose="020B0609020204030204" pitchFamily="49" charset="0"/>
              </a:rPr>
              <a:t>refID</a:t>
            </a:r>
            <a:r>
              <a:rPr lang="en-US" b="0" dirty="0"/>
              <a:t> from </a:t>
            </a:r>
            <a:r>
              <a:rPr lang="en-US" b="0" dirty="0" err="1">
                <a:latin typeface="Consolas" panose="020B0609020204030204" pitchFamily="49" charset="0"/>
              </a:rPr>
              <a:t>esri_embeddableControls</a:t>
            </a:r>
            <a:r>
              <a:rPr lang="en-US" b="0" dirty="0"/>
              <a:t> to </a:t>
            </a:r>
            <a:r>
              <a:rPr lang="en-US" b="0" dirty="0" err="1">
                <a:latin typeface="Consolas" panose="020B0609020204030204" pitchFamily="49" charset="0"/>
              </a:rPr>
              <a:t>esri_editing_tool_options</a:t>
            </a: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 UI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D0AE2-5880-4699-90E1-3C86FFFE8B67}"/>
              </a:ext>
            </a:extLst>
          </p:cNvPr>
          <p:cNvSpPr/>
          <p:nvPr/>
        </p:nvSpPr>
        <p:spPr bwMode="auto">
          <a:xfrm>
            <a:off x="788688" y="2736298"/>
            <a:ext cx="10826496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IntermediateEditing_Construction_ConstructFacilitiesTool3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352993154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sz="1800" b="0" dirty="0"/>
              <a:t>Register Embeddable control in the </a:t>
            </a:r>
            <a:r>
              <a:rPr lang="en-US" sz="1800" dirty="0" err="1">
                <a:latin typeface="Consolas" panose="020B0609020204030204" pitchFamily="49" charset="0"/>
              </a:rPr>
              <a:t>esri_editing_tool_options</a:t>
            </a:r>
            <a:r>
              <a:rPr lang="en-US" sz="1800" b="0" dirty="0"/>
              <a:t> category in the </a:t>
            </a:r>
            <a:r>
              <a:rPr lang="en-US" sz="1800" b="0" dirty="0" err="1"/>
              <a:t>Config.daml</a:t>
            </a:r>
            <a:endParaRPr lang="en-US" sz="1800" b="0" dirty="0"/>
          </a:p>
          <a:p>
            <a:pPr lvl="1"/>
            <a:r>
              <a:rPr lang="en-US" b="0" dirty="0"/>
              <a:t>Find the embeddable control declaration</a:t>
            </a:r>
          </a:p>
          <a:p>
            <a:pPr lvl="1"/>
            <a:r>
              <a:rPr lang="en-US" b="0" dirty="0"/>
              <a:t>Change  </a:t>
            </a:r>
            <a:r>
              <a:rPr lang="en-US" b="0" dirty="0" err="1">
                <a:latin typeface="Consolas" panose="020B0609020204030204" pitchFamily="49" charset="0"/>
              </a:rPr>
              <a:t>refID</a:t>
            </a:r>
            <a:r>
              <a:rPr lang="en-US" b="0" dirty="0"/>
              <a:t> from </a:t>
            </a:r>
            <a:r>
              <a:rPr lang="en-US" b="0" dirty="0" err="1">
                <a:latin typeface="Consolas" panose="020B0609020204030204" pitchFamily="49" charset="0"/>
              </a:rPr>
              <a:t>esri_embeddableControls</a:t>
            </a:r>
            <a:r>
              <a:rPr lang="en-US" b="0" dirty="0"/>
              <a:t> to </a:t>
            </a:r>
            <a:r>
              <a:rPr lang="en-US" b="0" dirty="0" err="1">
                <a:latin typeface="Consolas" panose="020B0609020204030204" pitchFamily="49" charset="0"/>
              </a:rPr>
              <a:t>esri_editing_tool_options</a:t>
            </a: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 UI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D0AE2-5880-4699-90E1-3C86FFFE8B67}"/>
              </a:ext>
            </a:extLst>
          </p:cNvPr>
          <p:cNvSpPr/>
          <p:nvPr/>
        </p:nvSpPr>
        <p:spPr bwMode="auto">
          <a:xfrm>
            <a:off x="788688" y="2736298"/>
            <a:ext cx="10826496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IntermediateEditing_Construction_ConstructFacilitiesTool3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D473260-978B-4876-8603-77A589CFAEAF}"/>
              </a:ext>
            </a:extLst>
          </p:cNvPr>
          <p:cNvSpPr/>
          <p:nvPr/>
        </p:nvSpPr>
        <p:spPr bwMode="auto">
          <a:xfrm>
            <a:off x="3033132" y="4286410"/>
            <a:ext cx="4047892" cy="312234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3536474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sz="1800" b="0" dirty="0"/>
              <a:t>Register Embeddable control in the </a:t>
            </a:r>
            <a:r>
              <a:rPr lang="en-US" sz="1800" dirty="0" err="1">
                <a:latin typeface="Consolas" panose="020B0609020204030204" pitchFamily="49" charset="0"/>
              </a:rPr>
              <a:t>esri_editing_tool_options</a:t>
            </a:r>
            <a:r>
              <a:rPr lang="en-US" sz="1800" b="0" dirty="0"/>
              <a:t> category in the </a:t>
            </a:r>
            <a:r>
              <a:rPr lang="en-US" sz="1800" b="0" dirty="0" err="1"/>
              <a:t>Config.daml</a:t>
            </a:r>
            <a:endParaRPr lang="en-US" sz="1800" b="0" dirty="0"/>
          </a:p>
          <a:p>
            <a:pPr lvl="1"/>
            <a:r>
              <a:rPr lang="en-US" b="0" dirty="0"/>
              <a:t>Find the embeddable control declaration</a:t>
            </a:r>
          </a:p>
          <a:p>
            <a:pPr lvl="1"/>
            <a:r>
              <a:rPr lang="en-US" b="0" dirty="0"/>
              <a:t>Change  </a:t>
            </a:r>
            <a:r>
              <a:rPr lang="en-US" b="0" dirty="0" err="1">
                <a:latin typeface="Consolas" panose="020B0609020204030204" pitchFamily="49" charset="0"/>
              </a:rPr>
              <a:t>refID</a:t>
            </a:r>
            <a:r>
              <a:rPr lang="en-US" b="0" dirty="0"/>
              <a:t> from </a:t>
            </a:r>
            <a:r>
              <a:rPr lang="en-US" b="0" dirty="0" err="1">
                <a:latin typeface="Consolas" panose="020B0609020204030204" pitchFamily="49" charset="0"/>
              </a:rPr>
              <a:t>esri_embeddableControls</a:t>
            </a:r>
            <a:r>
              <a:rPr lang="en-US" b="0" dirty="0"/>
              <a:t> to </a:t>
            </a:r>
            <a:r>
              <a:rPr lang="en-US" b="0" dirty="0" err="1">
                <a:latin typeface="Consolas" panose="020B0609020204030204" pitchFamily="49" charset="0"/>
              </a:rPr>
              <a:t>esri_editing_tool_options</a:t>
            </a: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 UI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D0AE2-5880-4699-90E1-3C86FFFE8B67}"/>
              </a:ext>
            </a:extLst>
          </p:cNvPr>
          <p:cNvSpPr/>
          <p:nvPr/>
        </p:nvSpPr>
        <p:spPr bwMode="auto">
          <a:xfrm>
            <a:off x="788688" y="2736298"/>
            <a:ext cx="10826496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IntermediateEditing_Construction_ConstructFacilitiesTool3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esri_editing_tool_options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BE1C03-C6AF-4E95-869E-141640498D22}"/>
              </a:ext>
            </a:extLst>
          </p:cNvPr>
          <p:cNvSpPr/>
          <p:nvPr/>
        </p:nvSpPr>
        <p:spPr bwMode="auto">
          <a:xfrm>
            <a:off x="3033132" y="4286410"/>
            <a:ext cx="4047892" cy="312234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7765529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sz="1800" b="0" dirty="0"/>
              <a:t>Add a </a:t>
            </a:r>
            <a:r>
              <a:rPr lang="en-US" sz="1800" dirty="0"/>
              <a:t>content</a:t>
            </a:r>
            <a:r>
              <a:rPr lang="en-US" sz="1800" b="0" dirty="0"/>
              <a:t> element to the tool </a:t>
            </a:r>
            <a:r>
              <a:rPr lang="en-US" sz="1800" b="0" dirty="0" err="1"/>
              <a:t>daml</a:t>
            </a:r>
            <a:r>
              <a:rPr lang="en-US" sz="1800" b="0" dirty="0"/>
              <a:t> (if one is not already there)</a:t>
            </a:r>
          </a:p>
          <a:p>
            <a:pPr marL="283464" lvl="1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 UI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D0AE2-5880-4699-90E1-3C86FFFE8B67}"/>
              </a:ext>
            </a:extLst>
          </p:cNvPr>
          <p:cNvSpPr/>
          <p:nvPr/>
        </p:nvSpPr>
        <p:spPr bwMode="auto">
          <a:xfrm>
            <a:off x="788688" y="2736298"/>
            <a:ext cx="10826496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IntermediateEditing_Construction_ConstructFacilitiesTool3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esri_editing_tool_options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240638-8442-4650-8B5B-A999A5F4A857}"/>
              </a:ext>
            </a:extLst>
          </p:cNvPr>
          <p:cNvSpPr/>
          <p:nvPr/>
        </p:nvSpPr>
        <p:spPr bwMode="auto">
          <a:xfrm>
            <a:off x="844442" y="2824333"/>
            <a:ext cx="10442683" cy="104513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021760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sz="1800" b="0" dirty="0"/>
              <a:t>Add a </a:t>
            </a:r>
            <a:r>
              <a:rPr lang="en-US" sz="1800" dirty="0"/>
              <a:t>content</a:t>
            </a:r>
            <a:r>
              <a:rPr lang="en-US" sz="1800" b="0" dirty="0"/>
              <a:t> element to the tool </a:t>
            </a:r>
            <a:r>
              <a:rPr lang="en-US" sz="1800" b="0" dirty="0" err="1"/>
              <a:t>daml</a:t>
            </a:r>
            <a:r>
              <a:rPr lang="en-US" sz="1800" b="0" dirty="0"/>
              <a:t> (if one is not already there)</a:t>
            </a:r>
          </a:p>
          <a:p>
            <a:pPr marL="283464" lvl="1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 UI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D0AE2-5880-4699-90E1-3C86FFFE8B67}"/>
              </a:ext>
            </a:extLst>
          </p:cNvPr>
          <p:cNvSpPr/>
          <p:nvPr/>
        </p:nvSpPr>
        <p:spPr bwMode="auto">
          <a:xfrm>
            <a:off x="788688" y="2736298"/>
            <a:ext cx="10826496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IntermediateEditing_Construction_ConstructFacilitiesTool3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esri_editing_tool_options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6456A-54D7-40E2-9D94-7EA25A731D32}"/>
              </a:ext>
            </a:extLst>
          </p:cNvPr>
          <p:cNvSpPr/>
          <p:nvPr/>
        </p:nvSpPr>
        <p:spPr bwMode="auto">
          <a:xfrm>
            <a:off x="1139376" y="3346902"/>
            <a:ext cx="7727788" cy="261417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5049919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sz="1800" b="0" dirty="0"/>
              <a:t>Add a </a:t>
            </a:r>
            <a:r>
              <a:rPr lang="en-US" sz="1800" b="0" dirty="0" err="1"/>
              <a:t>toolOptionsID</a:t>
            </a:r>
            <a:r>
              <a:rPr lang="en-US" sz="1800" b="0" dirty="0"/>
              <a:t> specifying the id of the embeddable control in the </a:t>
            </a:r>
            <a:r>
              <a:rPr lang="en-US" sz="1800" b="0" dirty="0" err="1">
                <a:latin typeface="Consolas" panose="020B0609020204030204" pitchFamily="49" charset="0"/>
              </a:rPr>
              <a:t>esri_editing_tool_options</a:t>
            </a:r>
            <a:r>
              <a:rPr lang="en-US" sz="1800" b="0" dirty="0">
                <a:latin typeface="Consolas" panose="020B0609020204030204" pitchFamily="49" charset="0"/>
              </a:rPr>
              <a:t> </a:t>
            </a:r>
            <a:r>
              <a:rPr lang="en-US" sz="1800" b="0" dirty="0"/>
              <a:t>category</a:t>
            </a: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 UI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D0AE2-5880-4699-90E1-3C86FFFE8B67}"/>
              </a:ext>
            </a:extLst>
          </p:cNvPr>
          <p:cNvSpPr/>
          <p:nvPr/>
        </p:nvSpPr>
        <p:spPr bwMode="auto">
          <a:xfrm>
            <a:off x="788688" y="2736298"/>
            <a:ext cx="10826496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IntermediateEditing_Construction_ConstructFacilitiesTool3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toolOptionsID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ConstructFacilities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esri_editing_tool_options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8A3D72-7032-4D49-910A-B9351ECFC978}"/>
              </a:ext>
            </a:extLst>
          </p:cNvPr>
          <p:cNvSpPr/>
          <p:nvPr/>
        </p:nvSpPr>
        <p:spPr bwMode="auto">
          <a:xfrm>
            <a:off x="2390946" y="3355596"/>
            <a:ext cx="8472797" cy="295762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3837895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sz="1800" b="0" dirty="0"/>
              <a:t>Add a </a:t>
            </a:r>
            <a:r>
              <a:rPr lang="en-US" sz="1800" b="0" dirty="0" err="1"/>
              <a:t>toolOptionsID</a:t>
            </a:r>
            <a:r>
              <a:rPr lang="en-US" sz="1800" b="0" dirty="0"/>
              <a:t> specifying the id of the embeddable control in the </a:t>
            </a:r>
            <a:r>
              <a:rPr lang="en-US" sz="1800" b="0" dirty="0" err="1">
                <a:latin typeface="Consolas" panose="020B0609020204030204" pitchFamily="49" charset="0"/>
              </a:rPr>
              <a:t>esri_editing_tool_options</a:t>
            </a:r>
            <a:r>
              <a:rPr lang="en-US" sz="1800" b="0" dirty="0">
                <a:latin typeface="Consolas" panose="020B0609020204030204" pitchFamily="49" charset="0"/>
              </a:rPr>
              <a:t> </a:t>
            </a:r>
            <a:r>
              <a:rPr lang="en-US" sz="1800" b="0" dirty="0"/>
              <a:t>category</a:t>
            </a: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 UI –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1D0AE2-5880-4699-90E1-3C86FFFE8B67}"/>
              </a:ext>
            </a:extLst>
          </p:cNvPr>
          <p:cNvSpPr/>
          <p:nvPr/>
        </p:nvSpPr>
        <p:spPr bwMode="auto">
          <a:xfrm>
            <a:off x="788688" y="2736298"/>
            <a:ext cx="10826496" cy="3429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IntermediateEditing_Construction_ConstructFacilitiesTool3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toolOptionsID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IntermediateEditing_Construction_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ConstructFacilities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esri_editing_tool_options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IntermediateEditing_Construction_ConstructFacilitiesToolOptions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IntermediateEditing.Construction.ConstructFacilitiesView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8A3D72-7032-4D49-910A-B9351ECFC978}"/>
              </a:ext>
            </a:extLst>
          </p:cNvPr>
          <p:cNvSpPr/>
          <p:nvPr/>
        </p:nvSpPr>
        <p:spPr bwMode="auto">
          <a:xfrm>
            <a:off x="2390946" y="3355596"/>
            <a:ext cx="8472797" cy="295762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227A5BC-5E3F-4445-8F99-D4365C161CB5}"/>
              </a:ext>
            </a:extLst>
          </p:cNvPr>
          <p:cNvCxnSpPr/>
          <p:nvPr/>
        </p:nvCxnSpPr>
        <p:spPr bwMode="auto">
          <a:xfrm flipH="1" flipV="1">
            <a:off x="7571678" y="3624146"/>
            <a:ext cx="323385" cy="892098"/>
          </a:xfrm>
          <a:prstGeom prst="straightConnector1">
            <a:avLst/>
          </a:prstGeom>
          <a:noFill/>
          <a:ln w="5715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226724033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7"/>
            <a:ext cx="10093980" cy="4085713"/>
          </a:xfrm>
        </p:spPr>
        <p:txBody>
          <a:bodyPr/>
          <a:lstStyle/>
          <a:p>
            <a:r>
              <a:rPr lang="en-US" b="0" dirty="0"/>
              <a:t>Implement UI</a:t>
            </a:r>
          </a:p>
          <a:p>
            <a:pPr lvl="1"/>
            <a:r>
              <a:rPr lang="en-US" b="0" dirty="0"/>
              <a:t>Standard WPF/XAML to design View UI - .</a:t>
            </a:r>
            <a:r>
              <a:rPr lang="en-US" b="0" dirty="0" err="1"/>
              <a:t>xaml</a:t>
            </a:r>
            <a:endParaRPr lang="en-US" b="0" dirty="0"/>
          </a:p>
          <a:p>
            <a:pPr lvl="1"/>
            <a:r>
              <a:rPr lang="en-US" b="0" dirty="0"/>
              <a:t>Code-behind goes in View Model - .cs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Embeddable Control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CDCC10-FD39-4050-97DC-034A6B5DB4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1786" y="2168472"/>
            <a:ext cx="3405993" cy="144679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5E7ED8F-7513-473E-91F6-BDEA153BAB99}"/>
              </a:ext>
            </a:extLst>
          </p:cNvPr>
          <p:cNvSpPr/>
          <p:nvPr/>
        </p:nvSpPr>
        <p:spPr bwMode="auto">
          <a:xfrm>
            <a:off x="7306733" y="2891869"/>
            <a:ext cx="3158067" cy="537131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3035720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16778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7"/>
            <a:ext cx="10093980" cy="4085713"/>
          </a:xfrm>
        </p:spPr>
        <p:txBody>
          <a:bodyPr/>
          <a:lstStyle/>
          <a:p>
            <a:r>
              <a:rPr lang="en-US" b="0" dirty="0"/>
              <a:t>Implement UI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Embeddable Control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C5A0ABA-3FE0-4FE0-AA67-6D3DFB853D72}"/>
              </a:ext>
            </a:extLst>
          </p:cNvPr>
          <p:cNvGrpSpPr/>
          <p:nvPr/>
        </p:nvGrpSpPr>
        <p:grpSpPr>
          <a:xfrm>
            <a:off x="9580784" y="2660945"/>
            <a:ext cx="2464400" cy="3024879"/>
            <a:chOff x="9802266" y="2778909"/>
            <a:chExt cx="2305667" cy="288757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B28B465-C872-4122-85E3-1AE3E0BE5B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19416" y="2778909"/>
              <a:ext cx="2288517" cy="2887570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96396C5-EA85-4FB5-BDB6-420D72C53B1E}"/>
                </a:ext>
              </a:extLst>
            </p:cNvPr>
            <p:cNvSpPr/>
            <p:nvPr/>
          </p:nvSpPr>
          <p:spPr bwMode="auto">
            <a:xfrm>
              <a:off x="9802266" y="3979333"/>
              <a:ext cx="2305667" cy="1687145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3E3E4939-8B7F-46CC-A7A1-93FD5CE9C771}"/>
              </a:ext>
            </a:extLst>
          </p:cNvPr>
          <p:cNvSpPr/>
          <p:nvPr/>
        </p:nvSpPr>
        <p:spPr bwMode="auto">
          <a:xfrm>
            <a:off x="363137" y="1988500"/>
            <a:ext cx="7734342" cy="363732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ConstructFacilitiesToolOptionsViewModel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EmbeddableControl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IEditingCreateToolControl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SaveLastSubtypeChoiceToDefaults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get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.Current.SaveLastSubtypeChoiceToDefaults;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.Current.SaveLastSubtypeChoiceToDefaults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value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UseSubtypeChoiceOverride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get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.Current.UseSubtypeChoiceOverride;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.Current.UseSubtypeChoiceOverride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value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List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SubtypeChoice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SubtypeChoices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Current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SubtypeChoices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4F4A00-89A6-427E-B401-3AFB378268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7763" y="1404390"/>
            <a:ext cx="2769770" cy="277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72702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Review – Recap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89726" y="1247551"/>
            <a:ext cx="10369296" cy="3429000"/>
          </a:xfrm>
        </p:spPr>
        <p:txBody>
          <a:bodyPr/>
          <a:lstStyle/>
          <a:p>
            <a:r>
              <a:rPr lang="en-US" dirty="0"/>
              <a:t>Convenient utility class for </a:t>
            </a:r>
            <a:r>
              <a:rPr lang="en-US" i="1" u="sng" dirty="0" err="1"/>
              <a:t>MapMember</a:t>
            </a:r>
            <a:r>
              <a:rPr lang="en-US" dirty="0"/>
              <a:t> feature attribute access and editing </a:t>
            </a:r>
          </a:p>
          <a:p>
            <a:pPr lvl="1"/>
            <a:r>
              <a:rPr lang="en-US" sz="2000" dirty="0"/>
              <a:t>Primary use:</a:t>
            </a:r>
          </a:p>
          <a:p>
            <a:pPr lvl="2"/>
            <a:r>
              <a:rPr lang="en-US" sz="1800" dirty="0"/>
              <a:t>Get and Set feature attributes (to include SHAPE)</a:t>
            </a:r>
          </a:p>
          <a:p>
            <a:pPr marL="283464" lvl="1" indent="0">
              <a:buNone/>
            </a:pPr>
            <a:endParaRPr lang="en-US" dirty="0">
              <a:latin typeface="Consolas" panose="020B0609020204030204" pitchFamily="49" charset="0"/>
            </a:endParaRP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987520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7"/>
            <a:ext cx="10093980" cy="4085713"/>
          </a:xfrm>
        </p:spPr>
        <p:txBody>
          <a:bodyPr/>
          <a:lstStyle/>
          <a:p>
            <a:r>
              <a:rPr lang="en-US" b="0" dirty="0"/>
              <a:t>Implement </a:t>
            </a:r>
            <a:r>
              <a:rPr lang="en-US" b="0" dirty="0" err="1">
                <a:latin typeface="Consolas" panose="020B0609020204030204" pitchFamily="49" charset="0"/>
              </a:rPr>
              <a:t>IEditingCreateToolControl</a:t>
            </a:r>
            <a:r>
              <a:rPr lang="en-US" b="0" dirty="0"/>
              <a:t> on the </a:t>
            </a:r>
            <a:r>
              <a:rPr lang="en-US" b="0" dirty="0" err="1"/>
              <a:t>EmbeddableControl</a:t>
            </a:r>
            <a:endParaRPr lang="en-US" b="0" dirty="0"/>
          </a:p>
          <a:p>
            <a:pPr lvl="1"/>
            <a:r>
              <a:rPr lang="en-US" b="0" dirty="0"/>
              <a:t>Handles behavior of the Tool Option UI when the Tool is activated*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r>
              <a:rPr lang="en-US" sz="1400" b="0" dirty="0"/>
              <a:t>*Also handles behavior of Tool Option UI if it is used on the Template Properties Dialog</a:t>
            </a:r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Embeddable Control</a:t>
            </a:r>
          </a:p>
        </p:txBody>
      </p:sp>
    </p:spTree>
    <p:extLst>
      <p:ext uri="{BB962C8B-B14F-4D97-AF65-F5344CB8AC3E}">
        <p14:creationId xmlns:p14="http://schemas.microsoft.com/office/powerpoint/2010/main" val="3640300859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pPr marL="283464" lvl="1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</a:t>
            </a:r>
            <a:r>
              <a:rPr lang="en-US" dirty="0" err="1"/>
              <a:t>EmbeddableControl</a:t>
            </a:r>
            <a:r>
              <a:rPr lang="en-US" dirty="0"/>
              <a:t> - </a:t>
            </a:r>
            <a:r>
              <a:rPr lang="en-US" dirty="0" err="1">
                <a:latin typeface="Consolas" panose="020B0609020204030204" pitchFamily="49" charset="0"/>
              </a:rPr>
              <a:t>IEditingCreateToolControl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BA02438-55B8-4505-B606-4C8B8658632A}"/>
              </a:ext>
            </a:extLst>
          </p:cNvPr>
          <p:cNvSpPr/>
          <p:nvPr/>
        </p:nvSpPr>
        <p:spPr bwMode="auto">
          <a:xfrm>
            <a:off x="247285" y="1199626"/>
            <a:ext cx="11464183" cy="512341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2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ConstructFacilitiesToolOptionsViewModel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IEditingCreateToolControl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ImageSource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ActiveTemplateSelectorIcon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System.Windows.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.Current.Resources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"BexDog32"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ImageSource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//Auto open on activate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AutoOpenActiveTemplatePane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=&gt;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ForActiveTemplate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options) =&gt;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//These are for the Template Properties Dialog- leave at these defaults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IsValid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=&gt;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IsDirty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=&gt;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chemeClr val="tx1">
                  <a:lumMod val="6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 bool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InitializeForTemplateProperties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options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)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=&gt;</a:t>
            </a:r>
            <a:r>
              <a:rPr lang="en-US" sz="14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400" dirty="0">
              <a:solidFill>
                <a:schemeClr val="tx1">
                  <a:lumMod val="65000"/>
                </a:schemeClr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26DF29-08C1-4427-9299-027CCB1912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5627" y="2089548"/>
            <a:ext cx="2683697" cy="338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404239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Intermediate Editing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3464" lvl="1" indent="0">
              <a:buNone/>
            </a:pPr>
            <a:r>
              <a:rPr lang="en-US" dirty="0"/>
              <a:t>Demo – Construction Tool (3)</a:t>
            </a:r>
          </a:p>
        </p:txBody>
      </p:sp>
    </p:spTree>
    <p:extLst>
      <p:ext uri="{BB962C8B-B14F-4D97-AF65-F5344CB8AC3E}">
        <p14:creationId xmlns:p14="http://schemas.microsoft.com/office/powerpoint/2010/main" val="3656739900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Intermediate Editing - Summary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685800" y="1403296"/>
            <a:ext cx="10369296" cy="4852538"/>
          </a:xfrm>
        </p:spPr>
        <p:txBody>
          <a:bodyPr/>
          <a:lstStyle/>
          <a:p>
            <a:r>
              <a:rPr lang="en-US" dirty="0"/>
              <a:t>Recap of Edit Operation and Inspector</a:t>
            </a:r>
          </a:p>
          <a:p>
            <a:pPr lvl="1"/>
            <a:r>
              <a:rPr lang="en-US" dirty="0"/>
              <a:t>Edit Operations provide a coarse grained API for editing</a:t>
            </a:r>
          </a:p>
          <a:p>
            <a:pPr lvl="1"/>
            <a:r>
              <a:rPr lang="en-US" dirty="0"/>
              <a:t>Inspector is geared toward updates applied to single features</a:t>
            </a:r>
          </a:p>
          <a:p>
            <a:pPr lvl="1"/>
            <a:endParaRPr lang="en-US" dirty="0"/>
          </a:p>
          <a:p>
            <a:r>
              <a:rPr lang="en-US" dirty="0"/>
              <a:t>Editing Tools</a:t>
            </a:r>
          </a:p>
          <a:p>
            <a:pPr lvl="1"/>
            <a:r>
              <a:rPr lang="en-US" dirty="0"/>
              <a:t>Modify</a:t>
            </a:r>
          </a:p>
          <a:p>
            <a:pPr lvl="1"/>
            <a:r>
              <a:rPr lang="en-US" dirty="0"/>
              <a:t>Leverage the sketch to edit existing features</a:t>
            </a:r>
          </a:p>
          <a:p>
            <a:pPr lvl="1"/>
            <a:r>
              <a:rPr lang="en-US" dirty="0"/>
              <a:t>Apply edits using a mix of edit operation and/or Inspector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Construction</a:t>
            </a:r>
          </a:p>
          <a:p>
            <a:pPr lvl="1"/>
            <a:r>
              <a:rPr lang="en-US" dirty="0"/>
              <a:t>Specialized “flavor” of Editing Tool</a:t>
            </a:r>
          </a:p>
          <a:p>
            <a:pPr lvl="2"/>
            <a:r>
              <a:rPr lang="en-US" dirty="0"/>
              <a:t>Focused on feature construction, hosted on Create Features pane</a:t>
            </a:r>
          </a:p>
          <a:p>
            <a:pPr lvl="1"/>
            <a:r>
              <a:rPr lang="en-US" dirty="0"/>
              <a:t>Has built-in access to the Layer Template(s)</a:t>
            </a:r>
          </a:p>
          <a:p>
            <a:pPr lvl="1"/>
            <a:r>
              <a:rPr lang="en-US" dirty="0"/>
              <a:t>Enhanced with custom UI and Tool Options</a:t>
            </a:r>
          </a:p>
          <a:p>
            <a:pPr marL="621792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95972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Intermediate Editing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3464" lvl="1" indent="0">
              <a:buNone/>
            </a:pPr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1980760541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ackground">
            <a:extLst>
              <a:ext uri="{FF2B5EF4-FFF2-40B4-BE49-F238E27FC236}">
                <a16:creationId xmlns:a16="http://schemas.microsoft.com/office/drawing/2014/main" id="{76772379-04EC-4285-B3CA-65266E4A8BE7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30CAFA-EE84-410A-AA9D-65EB10EFB777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D021C7E9-E720-4C8D-A5B3-2AFFFF53DC7F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73" y="263077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.NET – Technical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974758057"/>
              </p:ext>
            </p:extLst>
          </p:nvPr>
        </p:nvGraphicFramePr>
        <p:xfrm>
          <a:off x="304800" y="1280891"/>
          <a:ext cx="11709399" cy="2681509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80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483179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06720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41739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51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sngStrike" baseline="0" dirty="0">
                          <a:effectLst/>
                        </a:rPr>
                        <a:t>Mon, Nov 04</a:t>
                      </a:r>
                      <a:endParaRPr lang="en-US" sz="1600" b="0" i="0" u="none" strike="sng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sngStrike" baseline="0" dirty="0">
                          <a:effectLst/>
                        </a:rPr>
                        <a:t>1:00 pm – 1:45 pm</a:t>
                      </a:r>
                      <a:endParaRPr lang="en-US" sz="1600" b="1" i="0" u="none" strike="sng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Learning Customization and Extensibility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baseline="0" dirty="0">
                          <a:effectLst/>
                        </a:rPr>
                        <a:t>Salon Durieux</a:t>
                      </a:r>
                      <a:endParaRPr lang="en-US" sz="1600" b="1" i="0" u="none" strike="sng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effectLst/>
                        </a:rPr>
                        <a:t>Tue, Nov 05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sngStrike" dirty="0">
                          <a:effectLst/>
                        </a:rPr>
                        <a:t>9:00 am – 9:45 am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dirty="0">
                          <a:effectLst/>
                        </a:rPr>
                        <a:t>Understanding the CIM, a Guide for Developers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dirty="0">
                          <a:effectLst/>
                        </a:rPr>
                        <a:t>Salon Humboldt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sngStrike" dirty="0">
                          <a:effectLst/>
                        </a:rPr>
                        <a:t>2:00 pm – 2:45 pm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dirty="0">
                          <a:effectLst/>
                        </a:rPr>
                        <a:t>Intermediate Editing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dirty="0">
                          <a:effectLst/>
                        </a:rPr>
                        <a:t>Salon Durieux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301962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4:00 pm – 4:45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Advanced Customization Patterns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Salon Durieux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500403"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dirty="0">
                          <a:effectLst/>
                        </a:rPr>
                        <a:t>Thu, Mar 07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effectLst/>
                        </a:rPr>
                        <a:t>2:00 pm – 2:45 pm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effectLst/>
                        </a:rPr>
                        <a:t>Learning Customization and Extensibility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effectLst/>
                        </a:rPr>
                        <a:t>Salon Humboldt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2257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340834"/>
      </p:ext>
    </p:extLst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background"/>
          <p:cNvGrpSpPr/>
          <p:nvPr/>
        </p:nvGrpSpPr>
        <p:grpSpPr>
          <a:xfrm>
            <a:off x="-75448" y="0"/>
            <a:ext cx="12284598" cy="6874121"/>
            <a:chOff x="-75448" y="0"/>
            <a:chExt cx="12284598" cy="6874121"/>
          </a:xfrm>
        </p:grpSpPr>
        <p:sp>
          <p:nvSpPr>
            <p:cNvPr id="48" name="Rectangle 47"/>
            <p:cNvSpPr/>
            <p:nvPr/>
          </p:nvSpPr>
          <p:spPr bwMode="auto">
            <a:xfrm>
              <a:off x="0" y="0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1" name="shading (bottom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75448" y="1752324"/>
              <a:ext cx="12284598" cy="5121797"/>
            </a:xfrm>
            <a:prstGeom prst="rect">
              <a:avLst/>
            </a:prstGeom>
            <a:gradFill flip="none" rotWithShape="1">
              <a:gsLst>
                <a:gs pos="40000">
                  <a:srgbClr val="0D134A">
                    <a:alpha val="9000"/>
                  </a:srgbClr>
                </a:gs>
                <a:gs pos="60000">
                  <a:srgbClr val="0D134A">
                    <a:alpha val="0"/>
                  </a:srgbClr>
                </a:gs>
                <a:gs pos="20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grpSp>
        <p:nvGrpSpPr>
          <p:cNvPr id="8" name="Phones (Group)">
            <a:extLst>
              <a:ext uri="{FF2B5EF4-FFF2-40B4-BE49-F238E27FC236}">
                <a16:creationId xmlns:a16="http://schemas.microsoft.com/office/drawing/2014/main" id="{79566F2D-A24A-D145-99C5-2BF18C678389}"/>
              </a:ext>
            </a:extLst>
          </p:cNvPr>
          <p:cNvGrpSpPr/>
          <p:nvPr/>
        </p:nvGrpSpPr>
        <p:grpSpPr>
          <a:xfrm>
            <a:off x="914400" y="1102836"/>
            <a:ext cx="10363200" cy="5299151"/>
            <a:chOff x="914400" y="1102836"/>
            <a:chExt cx="10363200" cy="5299151"/>
          </a:xfrm>
        </p:grpSpPr>
        <p:sp>
          <p:nvSpPr>
            <p:cNvPr id="10" name="Right Arrow 38">
              <a:extLst>
                <a:ext uri="{FF2B5EF4-FFF2-40B4-BE49-F238E27FC236}">
                  <a16:creationId xmlns:a16="http://schemas.microsoft.com/office/drawing/2014/main" id="{DA2B18AC-A817-BC4B-8B3C-402DB388C6C1}"/>
                </a:ext>
              </a:extLst>
            </p:cNvPr>
            <p:cNvSpPr/>
            <p:nvPr/>
          </p:nvSpPr>
          <p:spPr bwMode="auto">
            <a:xfrm>
              <a:off x="5748325" y="3368299"/>
              <a:ext cx="592556" cy="440168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alpha val="70000"/>
                  </a:schemeClr>
                </a:gs>
                <a:gs pos="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7F7E134-2A71-954A-9FFD-318E02246448}"/>
                </a:ext>
              </a:extLst>
            </p:cNvPr>
            <p:cNvCxnSpPr/>
            <p:nvPr/>
          </p:nvCxnSpPr>
          <p:spPr bwMode="auto">
            <a:xfrm>
              <a:off x="6089630" y="1164356"/>
              <a:ext cx="0" cy="2130026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55000">
                    <a:schemeClr val="bg2">
                      <a:lumMod val="40000"/>
                      <a:lumOff val="60000"/>
                      <a:alpha val="2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AB799C4-FF1B-2C4F-91C2-41AAEEC8D5D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089630" y="3868638"/>
              <a:ext cx="0" cy="2533349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70000">
                    <a:schemeClr val="bg2">
                      <a:lumMod val="40000"/>
                      <a:lumOff val="60000"/>
                      <a:alpha val="4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" name="Right Arrow 38">
              <a:extLst>
                <a:ext uri="{FF2B5EF4-FFF2-40B4-BE49-F238E27FC236}">
                  <a16:creationId xmlns:a16="http://schemas.microsoft.com/office/drawing/2014/main" id="{13997CFF-AEDC-D640-A2D3-BE3AA50E9AE2}"/>
                </a:ext>
              </a:extLst>
            </p:cNvPr>
            <p:cNvSpPr/>
            <p:nvPr/>
          </p:nvSpPr>
          <p:spPr bwMode="auto">
            <a:xfrm>
              <a:off x="8576755" y="3868638"/>
              <a:ext cx="527652" cy="440168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alpha val="69000"/>
                  </a:schemeClr>
                </a:gs>
                <a:gs pos="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01B99BE-E34E-1848-8A0B-013C9F233D74}"/>
                </a:ext>
              </a:extLst>
            </p:cNvPr>
            <p:cNvCxnSpPr/>
            <p:nvPr/>
          </p:nvCxnSpPr>
          <p:spPr bwMode="auto">
            <a:xfrm>
              <a:off x="8842937" y="1164356"/>
              <a:ext cx="0" cy="2658399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55000">
                    <a:schemeClr val="bg2">
                      <a:lumMod val="40000"/>
                      <a:lumOff val="60000"/>
                      <a:alpha val="2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671BD325-4439-5A42-81D7-FC0FE2E3A35A}"/>
                </a:ext>
              </a:extLst>
            </p:cNvPr>
            <p:cNvCxnSpPr/>
            <p:nvPr/>
          </p:nvCxnSpPr>
          <p:spPr bwMode="auto">
            <a:xfrm flipV="1">
              <a:off x="8842937" y="4362045"/>
              <a:ext cx="0" cy="2039942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70000">
                    <a:schemeClr val="bg2">
                      <a:lumMod val="40000"/>
                      <a:lumOff val="60000"/>
                      <a:alpha val="4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3C59AC9-6049-3E4E-BF89-D32E93D695A0}"/>
                </a:ext>
              </a:extLst>
            </p:cNvPr>
            <p:cNvGrpSpPr/>
            <p:nvPr/>
          </p:nvGrpSpPr>
          <p:grpSpPr>
            <a:xfrm>
              <a:off x="914400" y="1867527"/>
              <a:ext cx="2114157" cy="4301453"/>
              <a:chOff x="695561" y="1867527"/>
              <a:chExt cx="2114157" cy="4301453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7F7048AA-17AD-3442-80BD-5B0A311B78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561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D70B1600-F2A7-EE4A-9DC2-684410439A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3636" r="315" b="730"/>
              <a:stretch/>
            </p:blipFill>
            <p:spPr>
              <a:xfrm>
                <a:off x="816123" y="2304760"/>
                <a:ext cx="1875488" cy="3333133"/>
              </a:xfrm>
              <a:prstGeom prst="rect">
                <a:avLst/>
              </a:prstGeom>
            </p:spPr>
          </p:pic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3C48A495-9A21-5A44-93D2-ECA91A5D5D6C}"/>
                </a:ext>
              </a:extLst>
            </p:cNvPr>
            <p:cNvGrpSpPr/>
            <p:nvPr/>
          </p:nvGrpSpPr>
          <p:grpSpPr>
            <a:xfrm>
              <a:off x="9163443" y="1861088"/>
              <a:ext cx="2114157" cy="4301453"/>
              <a:chOff x="9390456" y="1861088"/>
              <a:chExt cx="2114157" cy="4301453"/>
            </a:xfrm>
          </p:grpSpPr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596212FC-B7D1-DF4E-8773-1C5311E6C0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90456" y="1861088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348FF7A8-304A-0A4C-93B0-E1C588A322F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t="3174"/>
              <a:stretch/>
            </p:blipFill>
            <p:spPr>
              <a:xfrm>
                <a:off x="9497915" y="2298409"/>
                <a:ext cx="1929370" cy="3329723"/>
              </a:xfrm>
              <a:prstGeom prst="rect">
                <a:avLst/>
              </a:prstGeom>
            </p:spPr>
          </p:pic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41D0262-5458-284B-96B4-9CBC8A6AF306}"/>
                </a:ext>
              </a:extLst>
            </p:cNvPr>
            <p:cNvGrpSpPr/>
            <p:nvPr/>
          </p:nvGrpSpPr>
          <p:grpSpPr>
            <a:xfrm>
              <a:off x="3664081" y="1867527"/>
              <a:ext cx="2114157" cy="4301453"/>
              <a:chOff x="3593859" y="1867527"/>
              <a:chExt cx="2114157" cy="4301453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4C432BDC-41FB-1444-8182-9F9B32F951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3859" y="1867527"/>
                <a:ext cx="2114157" cy="4301453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8C4DC768-9513-4144-B87A-7293ABC06C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-1" t="3635" r="364" b="2192"/>
              <a:stretch/>
            </p:blipFill>
            <p:spPr>
              <a:xfrm>
                <a:off x="3708059" y="2304759"/>
                <a:ext cx="1881926" cy="3163827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D7370480-E1A6-DE47-AAE5-C3C0D64450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93938" b="-4340"/>
              <a:stretch/>
            </p:blipFill>
            <p:spPr>
              <a:xfrm>
                <a:off x="3705023" y="5296418"/>
                <a:ext cx="1884962" cy="348732"/>
              </a:xfrm>
              <a:prstGeom prst="rect">
                <a:avLst/>
              </a:prstGeom>
              <a:solidFill>
                <a:srgbClr val="2F2F2F"/>
              </a:solidFill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0ACD500-B5FF-5343-A5DE-0C5D7A65351B}"/>
                </a:ext>
              </a:extLst>
            </p:cNvPr>
            <p:cNvGrpSpPr/>
            <p:nvPr/>
          </p:nvGrpSpPr>
          <p:grpSpPr>
            <a:xfrm>
              <a:off x="6413762" y="1861088"/>
              <a:ext cx="2114157" cy="4301453"/>
              <a:chOff x="6492157" y="1861088"/>
              <a:chExt cx="2114157" cy="4301453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3448641F-600A-0C47-B24A-60A58E4D5A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92157" y="1861088"/>
                <a:ext cx="2114157" cy="4301453"/>
              </a:xfrm>
              <a:prstGeom prst="rect">
                <a:avLst/>
              </a:prstGeom>
            </p:spPr>
          </p:pic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07C4F051-4CD5-E545-A783-0AFD660A577B}"/>
                  </a:ext>
                </a:extLst>
              </p:cNvPr>
              <p:cNvGrpSpPr/>
              <p:nvPr/>
            </p:nvGrpSpPr>
            <p:grpSpPr>
              <a:xfrm>
                <a:off x="6607172" y="2298409"/>
                <a:ext cx="1885382" cy="3329723"/>
                <a:chOff x="6607172" y="2305666"/>
                <a:chExt cx="1885382" cy="3329723"/>
              </a:xfrm>
            </p:grpSpPr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FCB57114-21E1-4146-ACB4-8F084ED269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t="22790"/>
                <a:stretch/>
              </p:blipFill>
              <p:spPr>
                <a:xfrm>
                  <a:off x="6607172" y="3079751"/>
                  <a:ext cx="1885382" cy="2555638"/>
                </a:xfrm>
                <a:prstGeom prst="rect">
                  <a:avLst/>
                </a:prstGeom>
              </p:spPr>
            </p:pic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C76938D7-AF1B-6F4A-9252-14B952D7D3F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t="3990" b="72125"/>
                <a:stretch/>
              </p:blipFill>
              <p:spPr>
                <a:xfrm>
                  <a:off x="6607172" y="2305666"/>
                  <a:ext cx="1885382" cy="79057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B63948C-0CA6-BF47-9890-F5580ADA5488}"/>
                </a:ext>
              </a:extLst>
            </p:cNvPr>
            <p:cNvGrpSpPr/>
            <p:nvPr/>
          </p:nvGrpSpPr>
          <p:grpSpPr>
            <a:xfrm>
              <a:off x="8269766" y="3795685"/>
              <a:ext cx="222769" cy="1809171"/>
              <a:chOff x="8333459" y="3810199"/>
              <a:chExt cx="269551" cy="1809171"/>
            </a:xfrm>
          </p:grpSpPr>
          <p:sp>
            <p:nvSpPr>
              <p:cNvPr id="29" name="Right Arrow 32">
                <a:extLst>
                  <a:ext uri="{FF2B5EF4-FFF2-40B4-BE49-F238E27FC236}">
                    <a16:creationId xmlns:a16="http://schemas.microsoft.com/office/drawing/2014/main" id="{97D09ECB-6EED-6140-A595-25284BE837E9}"/>
                  </a:ext>
                </a:extLst>
              </p:cNvPr>
              <p:cNvSpPr/>
              <p:nvPr/>
            </p:nvSpPr>
            <p:spPr bwMode="auto">
              <a:xfrm rot="5400000">
                <a:off x="8240228" y="5256587"/>
                <a:ext cx="462892" cy="262673"/>
              </a:xfrm>
              <a:prstGeom prst="rightArrow">
                <a:avLst/>
              </a:prstGeom>
              <a:gradFill flip="none" rotWithShape="1">
                <a:gsLst>
                  <a:gs pos="100000">
                    <a:schemeClr val="accent5"/>
                  </a:gs>
                  <a:gs pos="0">
                    <a:schemeClr val="accent5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0" name="Right Arrow 31">
                <a:extLst>
                  <a:ext uri="{FF2B5EF4-FFF2-40B4-BE49-F238E27FC236}">
                    <a16:creationId xmlns:a16="http://schemas.microsoft.com/office/drawing/2014/main" id="{BE4D3E93-4F89-FE48-9319-4ABFAE759E38}"/>
                  </a:ext>
                </a:extLst>
              </p:cNvPr>
              <p:cNvSpPr/>
              <p:nvPr/>
            </p:nvSpPr>
            <p:spPr bwMode="auto">
              <a:xfrm rot="5400000">
                <a:off x="7914560" y="4230709"/>
                <a:ext cx="1103693" cy="262673"/>
              </a:xfrm>
              <a:prstGeom prst="rightArrow">
                <a:avLst/>
              </a:prstGeom>
              <a:gradFill flip="none" rotWithShape="1">
                <a:gsLst>
                  <a:gs pos="100000">
                    <a:schemeClr val="accent5"/>
                  </a:gs>
                  <a:gs pos="0">
                    <a:schemeClr val="accent5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31" name="Right Arrow 30">
                <a:extLst>
                  <a:ext uri="{FF2B5EF4-FFF2-40B4-BE49-F238E27FC236}">
                    <a16:creationId xmlns:a16="http://schemas.microsoft.com/office/drawing/2014/main" id="{E41B2547-AADD-C64B-91DC-2D99E3685287}"/>
                  </a:ext>
                </a:extLst>
              </p:cNvPr>
              <p:cNvSpPr/>
              <p:nvPr/>
            </p:nvSpPr>
            <p:spPr bwMode="auto">
              <a:xfrm rot="5400000">
                <a:off x="8227571" y="4878528"/>
                <a:ext cx="474449" cy="262673"/>
              </a:xfrm>
              <a:prstGeom prst="rightArrow">
                <a:avLst/>
              </a:prstGeom>
              <a:gradFill flip="none" rotWithShape="1">
                <a:gsLst>
                  <a:gs pos="100000">
                    <a:schemeClr val="accent5"/>
                  </a:gs>
                  <a:gs pos="0">
                    <a:schemeClr val="accent5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  <a:headEnd type="none" w="med" len="med"/>
                <a:tailEnd type="none" w="med" len="med"/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</p:grp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59FBDB2-7DAB-3B42-B7F2-B40CA5BA4552}"/>
                </a:ext>
              </a:extLst>
            </p:cNvPr>
            <p:cNvCxnSpPr/>
            <p:nvPr/>
          </p:nvCxnSpPr>
          <p:spPr bwMode="auto">
            <a:xfrm flipH="1">
              <a:off x="3302220" y="1102836"/>
              <a:ext cx="27731" cy="2719919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70000">
                    <a:schemeClr val="bg2">
                      <a:lumMod val="40000"/>
                      <a:lumOff val="60000"/>
                      <a:alpha val="4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2CBA1B2-A670-A143-837B-05E08B7C9A2F}"/>
                </a:ext>
              </a:extLst>
            </p:cNvPr>
            <p:cNvCxnSpPr/>
            <p:nvPr/>
          </p:nvCxnSpPr>
          <p:spPr bwMode="auto">
            <a:xfrm flipV="1">
              <a:off x="3302220" y="4362045"/>
              <a:ext cx="0" cy="2039942"/>
            </a:xfrm>
            <a:prstGeom prst="line">
              <a:avLst/>
            </a:prstGeom>
            <a:noFill/>
            <a:ln w="19050" cap="flat" cmpd="sng" algn="ctr">
              <a:gradFill>
                <a:gsLst>
                  <a:gs pos="0">
                    <a:schemeClr val="bg2">
                      <a:lumMod val="40000"/>
                      <a:lumOff val="60000"/>
                      <a:alpha val="25000"/>
                    </a:schemeClr>
                  </a:gs>
                  <a:gs pos="70000">
                    <a:schemeClr val="bg2">
                      <a:lumMod val="40000"/>
                      <a:lumOff val="60000"/>
                      <a:alpha val="45000"/>
                    </a:schemeClr>
                  </a:gs>
                  <a:gs pos="100000">
                    <a:schemeClr val="bg2">
                      <a:lumMod val="40000"/>
                      <a:lumOff val="60000"/>
                      <a:alpha val="0"/>
                    </a:schemeClr>
                  </a:gs>
                </a:gsLst>
                <a:lin ang="162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8" name="Right Arrow 38">
              <a:extLst>
                <a:ext uri="{FF2B5EF4-FFF2-40B4-BE49-F238E27FC236}">
                  <a16:creationId xmlns:a16="http://schemas.microsoft.com/office/drawing/2014/main" id="{43D5364E-6DA5-C74D-91C2-92AB60DC2154}"/>
                </a:ext>
              </a:extLst>
            </p:cNvPr>
            <p:cNvSpPr/>
            <p:nvPr/>
          </p:nvSpPr>
          <p:spPr bwMode="auto">
            <a:xfrm>
              <a:off x="3017908" y="3868638"/>
              <a:ext cx="528065" cy="440168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alpha val="70000"/>
                  </a:schemeClr>
                </a:gs>
                <a:gs pos="0">
                  <a:schemeClr val="bg2">
                    <a:lumMod val="60000"/>
                    <a:lumOff val="4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7" name="Subtitle 4">
            <a:extLst>
              <a:ext uri="{FF2B5EF4-FFF2-40B4-BE49-F238E27FC236}">
                <a16:creationId xmlns:a16="http://schemas.microsoft.com/office/drawing/2014/main" id="{E2E142E2-0724-1D42-9FA8-CD4E280B3A09}"/>
              </a:ext>
            </a:extLst>
          </p:cNvPr>
          <p:cNvSpPr/>
          <p:nvPr/>
        </p:nvSpPr>
        <p:spPr>
          <a:xfrm>
            <a:off x="9157956" y="1174450"/>
            <a:ext cx="2119644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Complete answers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and select “Submit”</a:t>
            </a:r>
          </a:p>
        </p:txBody>
      </p:sp>
      <p:sp>
        <p:nvSpPr>
          <p:cNvPr id="46" name="Subtitle 3">
            <a:extLst>
              <a:ext uri="{FF2B5EF4-FFF2-40B4-BE49-F238E27FC236}">
                <a16:creationId xmlns:a16="http://schemas.microsoft.com/office/drawing/2014/main" id="{48CFDF8A-F962-5240-A8C1-998E8A371356}"/>
              </a:ext>
            </a:extLst>
          </p:cNvPr>
          <p:cNvSpPr/>
          <p:nvPr/>
        </p:nvSpPr>
        <p:spPr>
          <a:xfrm>
            <a:off x="6356101" y="1174450"/>
            <a:ext cx="2229478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Scroll down to find the feedback section</a:t>
            </a:r>
          </a:p>
        </p:txBody>
      </p:sp>
      <p:sp>
        <p:nvSpPr>
          <p:cNvPr id="45" name="Subtitle 2">
            <a:extLst>
              <a:ext uri="{FF2B5EF4-FFF2-40B4-BE49-F238E27FC236}">
                <a16:creationId xmlns:a16="http://schemas.microsoft.com/office/drawing/2014/main" id="{035B80E9-92E2-8E40-8EAB-2EF48B566F49}"/>
              </a:ext>
            </a:extLst>
          </p:cNvPr>
          <p:cNvSpPr/>
          <p:nvPr/>
        </p:nvSpPr>
        <p:spPr>
          <a:xfrm>
            <a:off x="3354781" y="1174450"/>
            <a:ext cx="2728476" cy="537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Select the session </a:t>
            </a:r>
            <a:b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</a:b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you attended</a:t>
            </a:r>
          </a:p>
        </p:txBody>
      </p:sp>
      <p:sp>
        <p:nvSpPr>
          <p:cNvPr id="44" name="Subtitle 1">
            <a:extLst>
              <a:ext uri="{FF2B5EF4-FFF2-40B4-BE49-F238E27FC236}">
                <a16:creationId xmlns:a16="http://schemas.microsoft.com/office/drawing/2014/main" id="{C447AE66-B55C-784D-A71E-284ADF839B58}"/>
              </a:ext>
            </a:extLst>
          </p:cNvPr>
          <p:cNvSpPr/>
          <p:nvPr/>
        </p:nvSpPr>
        <p:spPr>
          <a:xfrm>
            <a:off x="784752" y="1174450"/>
            <a:ext cx="2367468" cy="53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Download the Esri Events app and find your event</a:t>
            </a:r>
          </a:p>
        </p:txBody>
      </p:sp>
      <p:sp>
        <p:nvSpPr>
          <p:cNvPr id="43" name="Title ">
            <a:extLst>
              <a:ext uri="{FF2B5EF4-FFF2-40B4-BE49-F238E27FC236}">
                <a16:creationId xmlns:a16="http://schemas.microsoft.com/office/drawing/2014/main" id="{2EEA1DE7-2126-554A-B142-27798306074E}"/>
              </a:ext>
            </a:extLst>
          </p:cNvPr>
          <p:cNvSpPr txBox="1">
            <a:spLocks/>
          </p:cNvSpPr>
          <p:nvPr/>
        </p:nvSpPr>
        <p:spPr>
          <a:xfrm>
            <a:off x="685800" y="448068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2800" b="0" dirty="0">
                <a:solidFill>
                  <a:prstClr val="white"/>
                </a:solidFill>
              </a:rPr>
              <a:t>Please Take Our Survey on the App</a:t>
            </a:r>
            <a:endParaRPr 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3264059221"/>
      </p:ext>
    </p:extLst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CD77207-67ED-704D-9994-33F5B880A57E}"/>
              </a:ext>
            </a:extLst>
          </p:cNvPr>
          <p:cNvGrpSpPr/>
          <p:nvPr/>
        </p:nvGrpSpPr>
        <p:grpSpPr>
          <a:xfrm>
            <a:off x="-43251" y="-16008"/>
            <a:ext cx="12252401" cy="6874511"/>
            <a:chOff x="-43251" y="-16008"/>
            <a:chExt cx="12252401" cy="6874511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-16008"/>
              <a:ext cx="12209150" cy="6865818"/>
            </a:xfrm>
            <a:prstGeom prst="rect">
              <a:avLst/>
            </a:prstGeom>
            <a:gradFill flip="none" rotWithShape="1">
              <a:gsLst>
                <a:gs pos="58000">
                  <a:srgbClr val="006BA6"/>
                </a:gs>
                <a:gs pos="100000">
                  <a:srgbClr val="28469C"/>
                </a:gs>
                <a:gs pos="81000">
                  <a:srgbClr val="0051A2"/>
                </a:gs>
                <a:gs pos="30000">
                  <a:srgbClr val="01A7B1"/>
                </a:gs>
                <a:gs pos="0">
                  <a:srgbClr val="00C1B6"/>
                </a:gs>
              </a:gsLst>
              <a:lin ang="96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4" name="keyart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" y="-7029"/>
              <a:ext cx="12190135" cy="6856951"/>
            </a:xfrm>
            <a:prstGeom prst="rect">
              <a:avLst/>
            </a:prstGeom>
          </p:spPr>
        </p:pic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E6D1F064-8DA1-4540-AC8E-DDA813288DAD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1" name="shading (upper lef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 rot="10800000">
              <a:off x="-23964" y="-11575"/>
              <a:ext cx="12189315" cy="6870078"/>
            </a:xfrm>
            <a:prstGeom prst="rect">
              <a:avLst/>
            </a:prstGeom>
            <a:gradFill flip="none" rotWithShape="1">
              <a:gsLst>
                <a:gs pos="31000">
                  <a:srgbClr val="0D134A">
                    <a:alpha val="9000"/>
                  </a:srgbClr>
                </a:gs>
                <a:gs pos="52000">
                  <a:srgbClr val="0D134A">
                    <a:alpha val="0"/>
                  </a:srgbClr>
                </a:gs>
                <a:gs pos="14000">
                  <a:srgbClr val="0D134A">
                    <a:alpha val="39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9" name="Esri Logo (white)">
            <a:extLst>
              <a:ext uri="{FF2B5EF4-FFF2-40B4-BE49-F238E27FC236}">
                <a16:creationId xmlns:a16="http://schemas.microsoft.com/office/drawing/2014/main" id="{C3F3808C-4AB0-324A-9750-25578D0538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7" y="2489994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298234"/>
      </p:ext>
    </p:extLst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 Operations Review - Recap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err="1"/>
              <a:t>EditOperation</a:t>
            </a:r>
            <a:r>
              <a:rPr lang="en-US" dirty="0"/>
              <a:t> is the primary pattern for Editing in the Pro API</a:t>
            </a:r>
          </a:p>
          <a:p>
            <a:pPr lvl="1"/>
            <a:r>
              <a:rPr lang="en-US" dirty="0"/>
              <a:t>Performs 3 key functions:</a:t>
            </a:r>
          </a:p>
          <a:p>
            <a:pPr lvl="2"/>
            <a:r>
              <a:rPr lang="en-US" dirty="0"/>
              <a:t>Provides a coarse grained API for editing. </a:t>
            </a:r>
          </a:p>
          <a:p>
            <a:pPr lvl="2"/>
            <a:r>
              <a:rPr lang="en-US" dirty="0"/>
              <a:t>Consolidate multiple edits into a single operation</a:t>
            </a:r>
          </a:p>
          <a:p>
            <a:pPr lvl="2"/>
            <a:r>
              <a:rPr lang="en-US" dirty="0"/>
              <a:t>Invalidates underlying caches for </a:t>
            </a:r>
            <a:r>
              <a:rPr lang="en-US" dirty="0" err="1"/>
              <a:t>MapMembers</a:t>
            </a:r>
            <a:r>
              <a:rPr lang="en-US" dirty="0"/>
              <a:t> edited by the operation</a:t>
            </a:r>
          </a:p>
          <a:p>
            <a:pPr lvl="2"/>
            <a:endParaRPr lang="en-US" dirty="0"/>
          </a:p>
          <a:p>
            <a:r>
              <a:rPr lang="en-US" dirty="0"/>
              <a:t>Edit multiple datasets from the same datastore or different datastores</a:t>
            </a:r>
          </a:p>
          <a:p>
            <a:pPr lvl="1"/>
            <a:r>
              <a:rPr lang="en-US" dirty="0" err="1"/>
              <a:t>EditOperation</a:t>
            </a:r>
            <a:r>
              <a:rPr lang="en-US" dirty="0"/>
              <a:t> ensures the required underlying edit sessions are established</a:t>
            </a:r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600202"/>
      </p:ext>
    </p:extLst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7"/>
            <a:ext cx="7881384" cy="4085713"/>
          </a:xfrm>
        </p:spPr>
        <p:txBody>
          <a:bodyPr/>
          <a:lstStyle/>
          <a:p>
            <a:r>
              <a:rPr lang="en-US" b="0" dirty="0"/>
              <a:t>Custom UI for additional tool options</a:t>
            </a:r>
          </a:p>
          <a:p>
            <a:pPr lvl="1"/>
            <a:r>
              <a:rPr lang="en-US" b="0" dirty="0"/>
              <a:t>Hosted on the Active Template pane and Template Properties</a:t>
            </a:r>
          </a:p>
          <a:p>
            <a:pPr lvl="2"/>
            <a:r>
              <a:rPr lang="en-US" b="0" dirty="0"/>
              <a:t>Active Template to use settings in our edits</a:t>
            </a:r>
          </a:p>
          <a:p>
            <a:pPr lvl="2"/>
            <a:r>
              <a:rPr lang="en-US" b="0" dirty="0"/>
              <a:t>Template Properties to persist settings in the template</a:t>
            </a:r>
          </a:p>
          <a:p>
            <a:pPr lvl="1"/>
            <a:r>
              <a:rPr lang="en-US" b="0" dirty="0"/>
              <a:t>Implement using an Embeddable Control (Pro SDK item template)</a:t>
            </a:r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Tool Option UI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431629-44F8-4082-814A-0BD74A795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8730" y="2492332"/>
            <a:ext cx="3044431" cy="38413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40723E-2035-4252-8996-2E33D1C4D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5251" y="3276942"/>
            <a:ext cx="4758214" cy="324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0597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0C9F23D-EA08-4DD4-BEA7-58B220CAAC4B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371FDF9-EC7E-4931-9562-2AAB9588B372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keyart3">
              <a:extLst>
                <a:ext uri="{FF2B5EF4-FFF2-40B4-BE49-F238E27FC236}">
                  <a16:creationId xmlns:a16="http://schemas.microsoft.com/office/drawing/2014/main" id="{22A77353-0227-4A9B-9430-5E1B3EDCD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13" name="shading (lower right)">
              <a:extLst>
                <a:ext uri="{FF2B5EF4-FFF2-40B4-BE49-F238E27FC236}">
                  <a16:creationId xmlns:a16="http://schemas.microsoft.com/office/drawing/2014/main" id="{F632425B-ADB8-40B8-94F7-9035BBC24650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F18F443-1ED3-4626-A2F7-B0EC130C2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Review – Usage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E34B7-ED9F-40C3-B2F2-3C0E059C6A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9828" y="1213939"/>
            <a:ext cx="10369296" cy="3429000"/>
          </a:xfrm>
        </p:spPr>
        <p:txBody>
          <a:bodyPr/>
          <a:lstStyle/>
          <a:p>
            <a:r>
              <a:rPr lang="en-US" dirty="0"/>
              <a:t>Get and Set existing feature attributes:</a:t>
            </a:r>
          </a:p>
          <a:p>
            <a:pPr lvl="1"/>
            <a:r>
              <a:rPr lang="en-US" dirty="0"/>
              <a:t>Instantiate an inspector: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Load the feature attributes:</a:t>
            </a:r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Make the change(s) and Apply: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380E9A-D262-4A85-9A6D-1438AD7220EF}"/>
              </a:ext>
            </a:extLst>
          </p:cNvPr>
          <p:cNvSpPr/>
          <p:nvPr/>
        </p:nvSpPr>
        <p:spPr bwMode="auto">
          <a:xfrm>
            <a:off x="1312409" y="1982912"/>
            <a:ext cx="9085038" cy="81165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ArcGIS.Desktop.Editing.Attributes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48DC52-7805-4B34-B0D8-CC7F752E12C5}"/>
              </a:ext>
            </a:extLst>
          </p:cNvPr>
          <p:cNvSpPr/>
          <p:nvPr/>
        </p:nvSpPr>
        <p:spPr bwMode="auto">
          <a:xfrm>
            <a:off x="1312409" y="3314033"/>
            <a:ext cx="9085038" cy="49901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28);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LoadAsync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2B0E4A-8D2E-4C20-AD24-14939EED8035}"/>
              </a:ext>
            </a:extLst>
          </p:cNvPr>
          <p:cNvSpPr/>
          <p:nvPr/>
        </p:nvSpPr>
        <p:spPr bwMode="auto">
          <a:xfrm>
            <a:off x="1312408" y="4479372"/>
            <a:ext cx="9085039" cy="93253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“11055.00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dictionary-style setters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"BLDG 52"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"DESCRIPT"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85F336-0895-40FD-ABF1-D013F66AB216}"/>
              </a:ext>
            </a:extLst>
          </p:cNvPr>
          <p:cNvSpPr/>
          <p:nvPr/>
        </p:nvSpPr>
        <p:spPr bwMode="auto">
          <a:xfrm>
            <a:off x="1312409" y="5810493"/>
            <a:ext cx="9085038" cy="49901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inspector.Apply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//or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ApplyAsync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332611"/>
      </p:ext>
    </p:extLst>
  </p:cSld>
  <p:clrMapOvr>
    <a:masterClrMapping/>
  </p:clrMapOvr>
  <p:transition spd="med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7"/>
            <a:ext cx="10826496" cy="4684005"/>
          </a:xfrm>
        </p:spPr>
        <p:txBody>
          <a:bodyPr/>
          <a:lstStyle/>
          <a:p>
            <a:r>
              <a:rPr lang="en-US" b="0" dirty="0"/>
              <a:t>Add implementation for </a:t>
            </a:r>
            <a:r>
              <a:rPr lang="en-US" b="0" dirty="0" err="1">
                <a:latin typeface="Consolas" panose="020B0609020204030204" pitchFamily="49" charset="0"/>
              </a:rPr>
              <a:t>IEditingCreateToolControl</a:t>
            </a:r>
            <a:r>
              <a:rPr lang="en-US" b="0" dirty="0">
                <a:latin typeface="Consolas" panose="020B0609020204030204" pitchFamily="49" charset="0"/>
              </a:rPr>
              <a:t> </a:t>
            </a:r>
            <a:r>
              <a:rPr lang="en-US" b="0" dirty="0"/>
              <a:t>to your Embeddable Control</a:t>
            </a:r>
          </a:p>
          <a:p>
            <a:pPr lvl="1"/>
            <a:r>
              <a:rPr lang="en-US" b="0" dirty="0"/>
              <a:t>The interface is used to initialize your UI with your own “tool options” </a:t>
            </a:r>
          </a:p>
          <a:p>
            <a:pPr lvl="2"/>
            <a:r>
              <a:rPr lang="en-US" b="0" dirty="0"/>
              <a:t>“Tool Options” are provided as a .NET dictionary of key/value pairs</a:t>
            </a:r>
          </a:p>
          <a:p>
            <a:pPr lvl="2"/>
            <a:r>
              <a:rPr lang="en-US" b="0" dirty="0"/>
              <a:t>Tool options are persisted to the Template via the Template Properties dialog</a:t>
            </a:r>
          </a:p>
          <a:p>
            <a:pPr lvl="3"/>
            <a:r>
              <a:rPr lang="en-US" b="0" dirty="0"/>
              <a:t>Defaults applied on Tool activation</a:t>
            </a:r>
          </a:p>
          <a:p>
            <a:pPr marL="283464" lvl="1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</a:t>
            </a:r>
            <a:r>
              <a:rPr lang="en-US" dirty="0" err="1"/>
              <a:t>ToolOptions</a:t>
            </a:r>
            <a:r>
              <a:rPr lang="en-US" dirty="0"/>
              <a:t> UI - </a:t>
            </a:r>
            <a:r>
              <a:rPr lang="en-US" dirty="0" err="1">
                <a:latin typeface="Consolas" panose="020B0609020204030204" pitchFamily="49" charset="0"/>
              </a:rPr>
              <a:t>IEditingCreateToolControl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3000AC-B2C0-4CA9-9662-4148EF57ACF7}"/>
              </a:ext>
            </a:extLst>
          </p:cNvPr>
          <p:cNvSpPr/>
          <p:nvPr/>
        </p:nvSpPr>
        <p:spPr bwMode="auto">
          <a:xfrm>
            <a:off x="1283989" y="3174004"/>
            <a:ext cx="8221962" cy="157897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sealed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IDictionary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object&gt;, ...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key]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ICollection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 Values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ICollection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 Keys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</p:txBody>
      </p:sp>
    </p:spTree>
    <p:extLst>
      <p:ext uri="{BB962C8B-B14F-4D97-AF65-F5344CB8AC3E}">
        <p14:creationId xmlns:p14="http://schemas.microsoft.com/office/powerpoint/2010/main" val="3182393425"/>
      </p:ext>
    </p:extLst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b="0" dirty="0"/>
              <a:t>Implementing </a:t>
            </a:r>
            <a:r>
              <a:rPr lang="en-US" dirty="0" err="1">
                <a:latin typeface="Consolas" panose="020B0609020204030204" pitchFamily="49" charset="0"/>
              </a:rPr>
              <a:t>IEditingCreateToolControl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b="0" dirty="0"/>
              <a:t>– For the Active Template</a:t>
            </a:r>
          </a:p>
          <a:p>
            <a:pPr marL="283464" lvl="1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</a:t>
            </a:r>
            <a:r>
              <a:rPr lang="en-US" dirty="0" err="1">
                <a:latin typeface="Consolas" panose="020B0609020204030204" pitchFamily="49" charset="0"/>
              </a:rPr>
              <a:t>IEditingCreateToolControl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BA02438-55B8-4505-B606-4C8B8658632A}"/>
              </a:ext>
            </a:extLst>
          </p:cNvPr>
          <p:cNvSpPr/>
          <p:nvPr/>
        </p:nvSpPr>
        <p:spPr bwMode="auto">
          <a:xfrm>
            <a:off x="247285" y="1840877"/>
            <a:ext cx="11464183" cy="4356878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ConstructFacilitiesToolOptionsViewModel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IEditingCreateToolControl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//1. These are for the Active Template pane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ImageSource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ActiveTemplateSelectorIcon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System.Windows.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Application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.Current.Resources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"BexDog32"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ImageSource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AutoOpenActiveTemplatePane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//Auto open on activate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ForActiveTemplate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options)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//Consume tool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                                                        //options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//2. These are for the Template Properties Dialog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public bool </a:t>
            </a:r>
            <a:r>
              <a:rPr lang="en-US" sz="1600" b="1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IsValid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=&gt; true; //False disables OK button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public bool </a:t>
            </a:r>
            <a:r>
              <a:rPr lang="en-US" sz="1600" b="1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IsDirty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=&gt; _dirty; //True indicates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have been changed</a:t>
            </a:r>
          </a:p>
          <a:p>
            <a:endParaRPr lang="en-US" sz="1600" dirty="0">
              <a:solidFill>
                <a:schemeClr val="tx1">
                  <a:lumMod val="6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public bool </a:t>
            </a:r>
            <a:r>
              <a:rPr lang="en-US" sz="1600" b="1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InitializeForTemplateProperties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options) //Consume tool options for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                                                                //Template properties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26DF29-08C1-4427-9299-027CCB1912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4795" y="3115457"/>
            <a:ext cx="2649919" cy="334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99901"/>
      </p:ext>
    </p:extLst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1382258"/>
            <a:ext cx="10826496" cy="3429000"/>
          </a:xfrm>
        </p:spPr>
        <p:txBody>
          <a:bodyPr/>
          <a:lstStyle/>
          <a:p>
            <a:r>
              <a:rPr lang="en-US" b="0" dirty="0"/>
              <a:t>Implementing </a:t>
            </a:r>
            <a:r>
              <a:rPr lang="en-US" dirty="0" err="1">
                <a:latin typeface="Consolas" panose="020B0609020204030204" pitchFamily="49" charset="0"/>
              </a:rPr>
              <a:t>IEditingCreateToolControl</a:t>
            </a:r>
            <a:r>
              <a:rPr lang="en-US" dirty="0">
                <a:latin typeface="Consolas" panose="020B0609020204030204" pitchFamily="49" charset="0"/>
              </a:rPr>
              <a:t> – </a:t>
            </a:r>
            <a:r>
              <a:rPr lang="en-US" b="0" dirty="0"/>
              <a:t>for Template Properties Dialog</a:t>
            </a:r>
          </a:p>
          <a:p>
            <a:pPr marL="283464" lvl="1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</a:t>
            </a:r>
            <a:r>
              <a:rPr lang="en-US" dirty="0" err="1">
                <a:latin typeface="Consolas" panose="020B0609020204030204" pitchFamily="49" charset="0"/>
              </a:rPr>
              <a:t>IEditingCreateToolControl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BA02438-55B8-4505-B606-4C8B8658632A}"/>
              </a:ext>
            </a:extLst>
          </p:cNvPr>
          <p:cNvSpPr/>
          <p:nvPr/>
        </p:nvSpPr>
        <p:spPr bwMode="auto">
          <a:xfrm>
            <a:off x="356342" y="1977015"/>
            <a:ext cx="11464183" cy="4448952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ConstructFacilitiesToolOptionsViewModel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IEditingCreateToolControl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//1. These are for the Active Template pane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public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ImageSource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ActiveTemplateSelectorIcon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=&gt; 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System.Windows.Application.Current.Resources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["BexDog32"] as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ImageSource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chemeClr val="tx1">
                  <a:lumMod val="6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public bool </a:t>
            </a:r>
            <a:r>
              <a:rPr lang="en-US" sz="1600" b="1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AutoOpenActiveTemplatePane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(string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toolID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)   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public bool </a:t>
            </a:r>
            <a:r>
              <a:rPr lang="en-US" sz="1600" b="1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InitializeForActiveTemplate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options)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//2. These are for the Template Properties Dialog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IsValid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//False disables OK button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IsDirty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=&gt; _dirty;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//True indicates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                           //have been changed</a:t>
            </a:r>
          </a:p>
          <a:p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ForTemplateProperties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options)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//Consume tool options for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                                                             //Template properties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3CE0D8F-B10B-469C-8B99-6FEADC1F8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8276" y="2643822"/>
            <a:ext cx="4228801" cy="2888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174407"/>
      </p:ext>
    </p:extLst>
  </p:cSld>
  <p:clrMapOvr>
    <a:masterClrMapping/>
  </p:clrMapOvr>
  <p:transition spd="med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-17150" y="-1049"/>
            <a:ext cx="12209150" cy="6856951"/>
          </a:xfrm>
          <a:prstGeom prst="rect">
            <a:avLst/>
          </a:prstGeom>
          <a:gradFill flip="none" rotWithShape="1">
            <a:gsLst>
              <a:gs pos="48000">
                <a:srgbClr val="006BA6"/>
              </a:gs>
              <a:gs pos="94000">
                <a:srgbClr val="28469C"/>
              </a:gs>
              <a:gs pos="71000">
                <a:srgbClr val="0051A2"/>
              </a:gs>
              <a:gs pos="23000">
                <a:srgbClr val="0392AE"/>
              </a:gs>
              <a:gs pos="0">
                <a:srgbClr val="03A2B1"/>
              </a:gs>
            </a:gsLst>
            <a:lin ang="13200000" scaled="0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3021980"/>
            <a:ext cx="10826496" cy="1958152"/>
          </a:xfrm>
        </p:spPr>
        <p:txBody>
          <a:bodyPr/>
          <a:lstStyle/>
          <a:p>
            <a:pPr marL="0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Persisting </a:t>
            </a:r>
            <a:r>
              <a:rPr lang="en-US" dirty="0" err="1"/>
              <a:t>ToolOptions</a:t>
            </a:r>
            <a:r>
              <a:rPr lang="en-US" dirty="0"/>
              <a:t> </a:t>
            </a:r>
            <a:r>
              <a:rPr lang="en-US" i="1" dirty="0"/>
              <a:t>into</a:t>
            </a:r>
            <a:r>
              <a:rPr lang="en-US" dirty="0"/>
              <a:t> the Template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BA02438-55B8-4505-B606-4C8B8658632A}"/>
              </a:ext>
            </a:extLst>
          </p:cNvPr>
          <p:cNvSpPr/>
          <p:nvPr/>
        </p:nvSpPr>
        <p:spPr bwMode="auto">
          <a:xfrm>
            <a:off x="405851" y="1396759"/>
            <a:ext cx="11168426" cy="520859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8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DuplicatorOptionsViewModel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IEditingCreateToolControl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private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InitializeForTemplateProperties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options)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SetCheckboxes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(options);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_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= 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//”Capture” tool options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UseSubtypeChoiceOverride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.Current.UseSubtypeChoiceOverride;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set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Module1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.Current.UseSubtypeChoiceOverride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_dirty = </a:t>
            </a:r>
            <a:r>
              <a:rPr lang="en-US" sz="16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;</a:t>
            </a:r>
            <a:r>
              <a:rPr lang="en-US" sz="1600" dirty="0">
                <a:solidFill>
                  <a:srgbClr val="008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//options have changed</a:t>
            </a:r>
            <a:endParaRPr lang="en-US" sz="16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         _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UseSubtypeChoiceOverride</a:t>
            </a:r>
            <a:r>
              <a:rPr lang="en-US" sz="1600" dirty="0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] = value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}</a:t>
            </a:r>
          </a:p>
          <a:p>
            <a:r>
              <a:rPr lang="en-US" sz="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private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_dirty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IsDirty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=&gt; _dirty;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//True indicates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have been changed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9BD0EB-A40D-4338-B9A0-41E2BDC8C9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5949" y="5398222"/>
            <a:ext cx="1857143" cy="55238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A0B4E48-BBEC-4C71-A2F2-80F87D928A23}"/>
              </a:ext>
            </a:extLst>
          </p:cNvPr>
          <p:cNvSpPr/>
          <p:nvPr/>
        </p:nvSpPr>
        <p:spPr bwMode="auto">
          <a:xfrm>
            <a:off x="10067731" y="5516551"/>
            <a:ext cx="867747" cy="434052"/>
          </a:xfrm>
          <a:prstGeom prst="rect">
            <a:avLst/>
          </a:prstGeom>
          <a:noFill/>
          <a:ln w="4762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028" name="Picture 4" descr="C:\Users\charlesm\AppData\Local\Temp\2\SNAGHTML657a6e8.PNG">
            <a:extLst>
              <a:ext uri="{FF2B5EF4-FFF2-40B4-BE49-F238E27FC236}">
                <a16:creationId xmlns:a16="http://schemas.microsoft.com/office/drawing/2014/main" id="{9DBE6BB2-F744-4C59-A713-5CB65357D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056" y="2847982"/>
            <a:ext cx="3438525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3DA7B30-98A9-4590-9E5B-602A619265F8}"/>
              </a:ext>
            </a:extLst>
          </p:cNvPr>
          <p:cNvCxnSpPr>
            <a:cxnSpLocks/>
          </p:cNvCxnSpPr>
          <p:nvPr/>
        </p:nvCxnSpPr>
        <p:spPr bwMode="auto">
          <a:xfrm flipV="1">
            <a:off x="5176007" y="3228392"/>
            <a:ext cx="3884017" cy="278206"/>
          </a:xfrm>
          <a:prstGeom prst="straightConnector1">
            <a:avLst/>
          </a:prstGeom>
          <a:noFill/>
          <a:ln w="6350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657014662"/>
      </p:ext>
    </p:extLst>
  </p:cSld>
  <p:clrMapOvr>
    <a:masterClrMapping/>
  </p:clrMapOvr>
  <p:transition spd="med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ackground"/>
          <p:cNvGrpSpPr/>
          <p:nvPr/>
        </p:nvGrpSpPr>
        <p:grpSpPr>
          <a:xfrm>
            <a:off x="-30201" y="0"/>
            <a:ext cx="12252401" cy="6858000"/>
            <a:chOff x="-43251" y="0"/>
            <a:chExt cx="12252401" cy="6858000"/>
          </a:xfrm>
        </p:grpSpPr>
        <p:sp>
          <p:nvSpPr>
            <p:cNvPr id="7" name="Rectangle 6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C0783C77-C7D8-1647-BFDB-8532B647668C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286884" y="1329730"/>
            <a:ext cx="11390766" cy="5123418"/>
          </a:xfrm>
        </p:spPr>
        <p:txBody>
          <a:bodyPr/>
          <a:lstStyle/>
          <a:p>
            <a:r>
              <a:rPr lang="en-US" sz="1800" b="0" dirty="0"/>
              <a:t>Capture the reference to </a:t>
            </a:r>
            <a:r>
              <a:rPr lang="en-US" sz="1800" b="0" dirty="0" err="1"/>
              <a:t>ToolOptions</a:t>
            </a:r>
            <a:r>
              <a:rPr lang="en-US" sz="1800" b="0" dirty="0"/>
              <a:t> </a:t>
            </a:r>
          </a:p>
          <a:p>
            <a:pPr lvl="1"/>
            <a:r>
              <a:rPr lang="en-US" b="0" dirty="0"/>
              <a:t>Passed to you via </a:t>
            </a:r>
            <a:r>
              <a:rPr lang="en-US" b="0" dirty="0" err="1">
                <a:latin typeface="Consolas" panose="020B0609020204030204" pitchFamily="49" charset="0"/>
              </a:rPr>
              <a:t>InitializeForTemplateProperties</a:t>
            </a:r>
            <a:r>
              <a:rPr lang="en-US" b="0" dirty="0">
                <a:latin typeface="Consolas" panose="020B0609020204030204" pitchFamily="49" charset="0"/>
              </a:rPr>
              <a:t>(…)</a:t>
            </a:r>
          </a:p>
          <a:p>
            <a:pPr lvl="1"/>
            <a:r>
              <a:rPr lang="en-US" b="0" dirty="0"/>
              <a:t>E.g. store in an instance field variable</a:t>
            </a:r>
          </a:p>
          <a:p>
            <a:r>
              <a:rPr lang="en-US" sz="1800" b="0" dirty="0"/>
              <a:t>Apply any changes to </a:t>
            </a:r>
            <a:r>
              <a:rPr lang="en-US" sz="1800" b="0" dirty="0" err="1"/>
              <a:t>ToolOptions</a:t>
            </a:r>
            <a:r>
              <a:rPr lang="en-US" sz="1800" b="0" dirty="0"/>
              <a:t> </a:t>
            </a:r>
          </a:p>
          <a:p>
            <a:r>
              <a:rPr lang="en-US" sz="1800" b="0" dirty="0"/>
              <a:t>Flag the View Model as dirty </a:t>
            </a:r>
          </a:p>
          <a:p>
            <a:pPr lvl="1"/>
            <a:r>
              <a:rPr lang="en-US" sz="1600" b="0" dirty="0"/>
              <a:t>(recall </a:t>
            </a:r>
            <a:r>
              <a:rPr lang="en-US" sz="1600" b="0" dirty="0" err="1"/>
              <a:t>IEditingCreateToolControl.IsDirty</a:t>
            </a:r>
            <a:r>
              <a:rPr lang="en-US" sz="1600" b="0" dirty="0"/>
              <a:t> property…)</a:t>
            </a:r>
          </a:p>
          <a:p>
            <a:r>
              <a:rPr lang="en-US" sz="1800" b="0" dirty="0"/>
              <a:t>On OK changes are persisted </a:t>
            </a:r>
            <a:r>
              <a:rPr lang="en-US" sz="1800" b="0" u="sng" dirty="0"/>
              <a:t>by the dialog</a:t>
            </a:r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Persisting </a:t>
            </a:r>
            <a:r>
              <a:rPr lang="en-US" dirty="0" err="1"/>
              <a:t>ToolOptions</a:t>
            </a:r>
            <a:r>
              <a:rPr lang="en-US" dirty="0"/>
              <a:t> </a:t>
            </a:r>
            <a:r>
              <a:rPr lang="en-US" i="1" dirty="0"/>
              <a:t>into</a:t>
            </a:r>
            <a:r>
              <a:rPr lang="en-US" dirty="0"/>
              <a:t> the Template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6C2A6A-1445-449A-AB89-832367F8D0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2294859"/>
            <a:ext cx="5025772" cy="34324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4C1D1B-59B1-42FA-B81C-4BD1C3EA1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9428" y="5788833"/>
            <a:ext cx="1857143" cy="5523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D81607-8410-4557-A1E4-4B59433892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6452" y="1411497"/>
            <a:ext cx="1504762" cy="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195420"/>
      </p:ext>
    </p:extLst>
  </p:cSld>
  <p:clrMapOvr>
    <a:masterClrMapping/>
  </p:clrMapOvr>
  <p:transition spd="med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-17150" y="-1049"/>
            <a:ext cx="12209150" cy="6856951"/>
          </a:xfrm>
          <a:prstGeom prst="rect">
            <a:avLst/>
          </a:prstGeom>
          <a:gradFill flip="none" rotWithShape="1">
            <a:gsLst>
              <a:gs pos="48000">
                <a:srgbClr val="006BA6"/>
              </a:gs>
              <a:gs pos="94000">
                <a:srgbClr val="28469C"/>
              </a:gs>
              <a:gs pos="71000">
                <a:srgbClr val="0051A2"/>
              </a:gs>
              <a:gs pos="23000">
                <a:srgbClr val="0392AE"/>
              </a:gs>
              <a:gs pos="0">
                <a:srgbClr val="03A2B1"/>
              </a:gs>
            </a:gsLst>
            <a:lin ang="13200000" scaled="0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76816" y="3021980"/>
            <a:ext cx="10826496" cy="1958152"/>
          </a:xfrm>
        </p:spPr>
        <p:txBody>
          <a:bodyPr/>
          <a:lstStyle/>
          <a:p>
            <a:pPr marL="0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Construction Tool – </a:t>
            </a:r>
            <a:r>
              <a:rPr lang="en-US" dirty="0" err="1">
                <a:latin typeface="Consolas" panose="020B0609020204030204" pitchFamily="49" charset="0"/>
              </a:rPr>
              <a:t>IEditingCreateToolControl</a:t>
            </a:r>
            <a:endParaRPr lang="en-US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84A1D07-9529-4DF0-A123-3F1E90A992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24292E"/>
                </a:solidFill>
                <a:effectLst/>
                <a:latin typeface="SFMono-Regular"/>
              </a:rPr>
              <a:t>esri_embeddableControls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rgbClr val="24292E"/>
                </a:solidFill>
                <a:effectLst/>
                <a:latin typeface="-apple-system"/>
              </a:rPr>
              <a:t> </a:t>
            </a:r>
            <a:r>
              <a:rPr kumimoji="0" lang="en-US" altLang="en-US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BA02438-55B8-4505-B606-4C8B8658632A}"/>
              </a:ext>
            </a:extLst>
          </p:cNvPr>
          <p:cNvSpPr/>
          <p:nvPr/>
        </p:nvSpPr>
        <p:spPr bwMode="auto">
          <a:xfrm>
            <a:off x="446758" y="1277382"/>
            <a:ext cx="11497592" cy="539104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ConstructFacilitiesToolOptionsViewModel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IEditingCreateToolControl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....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InitializeForActiveTemplate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options) {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//palette activation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LoadToolOptions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(options);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//consume tool options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//return false to hide the UI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private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UseSubtypeChoiceOverride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...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InitializeForTemplateProperties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options) {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//property dialog activation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LoadToolOptions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(options);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options;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//Hold “onto”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to persist changes!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private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LoadToolOptions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ToolOptions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options)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options.ContainsKey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UseSubtypeChoiceOverride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.UseSubtypeChoiceOverride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)options[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UseSubtypeChoiceOverride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337841"/>
      </p:ext>
    </p:extLst>
  </p:cSld>
  <p:clrMapOvr>
    <a:masterClrMapping/>
  </p:clrMapOvr>
  <p:transition spd="med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666EF-0FFC-405F-AAB6-DFC9975EA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BA8022-C2B9-4317-936C-728FB9B612D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39B75E-250D-46C8-978E-C32E4A88C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489" y="1230867"/>
            <a:ext cx="7613578" cy="519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25629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0E92353-005F-41E5-AD4A-BA86ACCE8775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49251AF-F114-415F-AE2A-69CC54DF5C9D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keyart3">
              <a:extLst>
                <a:ext uri="{FF2B5EF4-FFF2-40B4-BE49-F238E27FC236}">
                  <a16:creationId xmlns:a16="http://schemas.microsoft.com/office/drawing/2014/main" id="{FA8F0DFC-BE43-4DE4-9FBC-454EDE98B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10" name="shading (lower right)">
              <a:extLst>
                <a:ext uri="{FF2B5EF4-FFF2-40B4-BE49-F238E27FC236}">
                  <a16:creationId xmlns:a16="http://schemas.microsoft.com/office/drawing/2014/main" id="{7CDEE26D-9BBA-44E3-B400-D3A580C569D0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F18F443-1ED3-4626-A2F7-B0EC130C2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Review – Usage Continued</a:t>
            </a:r>
            <a:endParaRPr lang="en-US" u="sng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E34B7-ED9F-40C3-B2F2-3C0E059C6A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9828" y="1213939"/>
            <a:ext cx="10369296" cy="3429000"/>
          </a:xfrm>
        </p:spPr>
        <p:txBody>
          <a:bodyPr/>
          <a:lstStyle/>
          <a:p>
            <a:r>
              <a:rPr lang="en-US" dirty="0"/>
              <a:t>Integrate with </a:t>
            </a:r>
            <a:r>
              <a:rPr lang="en-US" dirty="0" err="1"/>
              <a:t>EditOperation</a:t>
            </a:r>
            <a:r>
              <a:rPr lang="en-US" dirty="0"/>
              <a:t> to combine with other edits:</a:t>
            </a:r>
          </a:p>
          <a:p>
            <a:pPr lvl="1"/>
            <a:r>
              <a:rPr lang="en-US" dirty="0"/>
              <a:t>Use the relevant overload that takes an Inspector</a:t>
            </a:r>
          </a:p>
          <a:p>
            <a:pPr lvl="2"/>
            <a:r>
              <a:rPr lang="en-US" dirty="0"/>
              <a:t>Typically </a:t>
            </a:r>
            <a:r>
              <a:rPr lang="en-US" dirty="0" err="1"/>
              <a:t>EditOperation.Modify</a:t>
            </a:r>
            <a:endParaRPr lang="en-US" dirty="0"/>
          </a:p>
          <a:p>
            <a:pPr lvl="1"/>
            <a:r>
              <a:rPr lang="en-US" dirty="0"/>
              <a:t>Use </a:t>
            </a:r>
            <a:r>
              <a:rPr lang="en-US" dirty="0" err="1"/>
              <a:t>EditOperation.Execute</a:t>
            </a:r>
            <a:r>
              <a:rPr lang="en-US" dirty="0"/>
              <a:t>()</a:t>
            </a:r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929E7D6-4EE8-42DE-A2D2-EA887C46E758}"/>
              </a:ext>
            </a:extLst>
          </p:cNvPr>
          <p:cNvSpPr/>
          <p:nvPr/>
        </p:nvSpPr>
        <p:spPr bwMode="auto">
          <a:xfrm>
            <a:off x="970788" y="2786539"/>
            <a:ext cx="10235863" cy="358619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Inspector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inspector.Load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(pointsLayer1, 28);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inspector[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"FACILITYID"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“11055.00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inspector[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"BLDG 52"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EditOperation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Name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"Modify Facility Points"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CancelMessage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"Modify Facility Points canceled"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editOp.Modify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(inspector);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...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editOp.Execute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64048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1" y="0"/>
            <a:ext cx="12209150" cy="6856951"/>
            <a:chOff x="0" y="0"/>
            <a:chExt cx="12209150" cy="6856951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dirty="0"/>
              <a:t>Editing Tools</a:t>
            </a:r>
          </a:p>
        </p:txBody>
      </p:sp>
      <p:sp>
        <p:nvSpPr>
          <p:cNvPr id="12" name="Content Placeholder 18">
            <a:extLst>
              <a:ext uri="{FF2B5EF4-FFF2-40B4-BE49-F238E27FC236}">
                <a16:creationId xmlns:a16="http://schemas.microsoft.com/office/drawing/2014/main" id="{7C1392DD-8A63-4AF6-911C-6F72B9770E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8594" y="1380312"/>
            <a:ext cx="10369296" cy="4214446"/>
          </a:xfrm>
        </p:spPr>
        <p:txBody>
          <a:bodyPr/>
          <a:lstStyle/>
          <a:p>
            <a:r>
              <a:rPr lang="en-US" dirty="0"/>
              <a:t>Modify</a:t>
            </a:r>
          </a:p>
          <a:p>
            <a:r>
              <a:rPr lang="en-US" dirty="0"/>
              <a:t>Construction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499435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F1DE99B-A106-3B40-94A3-D952DA35966C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8" name="Rectangle 7"/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7" name="keyart3"/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77439" cy="6849809"/>
            </a:xfrm>
            <a:prstGeom prst="rect">
              <a:avLst/>
            </a:prstGeom>
          </p:spPr>
        </p:pic>
        <p:sp>
          <p:nvSpPr>
            <p:cNvPr id="9" name="shading (lower right)">
              <a:extLst>
                <a:ext uri="{FF2B5EF4-FFF2-40B4-BE49-F238E27FC236}">
                  <a16:creationId xmlns:a16="http://schemas.microsoft.com/office/drawing/2014/main" id="{C43FD982-8D5C-9E48-A9BC-B72D90E1AAB3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Tools - Modify</a:t>
            </a: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0"/>
          </p:nvPr>
        </p:nvSpPr>
        <p:spPr>
          <a:xfrm>
            <a:off x="859203" y="1195754"/>
            <a:ext cx="10369296" cy="4214446"/>
          </a:xfrm>
        </p:spPr>
        <p:txBody>
          <a:bodyPr/>
          <a:lstStyle/>
          <a:p>
            <a:r>
              <a:rPr lang="en-US" dirty="0"/>
              <a:t>Map Tool (aka “Sketch Tool”) used for editing features</a:t>
            </a:r>
          </a:p>
          <a:p>
            <a:pPr lvl="1"/>
            <a:r>
              <a:rPr lang="en-US" dirty="0"/>
              <a:t>By Convention, hosted on the ribbon</a:t>
            </a:r>
          </a:p>
          <a:p>
            <a:pPr lvl="1"/>
            <a:r>
              <a:rPr lang="en-US" dirty="0"/>
              <a:t>Uses the sketch to edit features </a:t>
            </a:r>
          </a:p>
          <a:p>
            <a:pPr lvl="2"/>
            <a:r>
              <a:rPr lang="en-US" dirty="0"/>
              <a:t>Integrate in Edit Operation, Inspector</a:t>
            </a:r>
          </a:p>
          <a:p>
            <a:pPr lvl="1"/>
            <a:r>
              <a:rPr lang="en-US" dirty="0"/>
              <a:t>Can host on the Editor 2D and 3D Galleries and Modify Features </a:t>
            </a:r>
            <a:r>
              <a:rPr lang="en-US" dirty="0" err="1"/>
              <a:t>Dockpane</a:t>
            </a:r>
            <a:endParaRPr lang="en-US" dirty="0"/>
          </a:p>
          <a:p>
            <a:pPr lvl="2"/>
            <a:r>
              <a:rPr lang="en-US" dirty="0"/>
              <a:t>Via </a:t>
            </a:r>
            <a:r>
              <a:rPr lang="en-US" dirty="0" err="1"/>
              <a:t>Config.daml</a:t>
            </a:r>
            <a:endParaRPr lang="en-US" dirty="0"/>
          </a:p>
          <a:p>
            <a:pPr lvl="2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E11FCF-1ABB-42A6-BAB7-E72D9D0230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272" y="4356147"/>
            <a:ext cx="2695238" cy="8666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2C4208-7C54-4A46-B111-8C0DA9D027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5826" y="4056307"/>
            <a:ext cx="4771429" cy="1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70654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4CE97C50-E89B-244E-A912-5A5637628F3B}" vid="{9EE8C7F7-6D5F-594C-8AEA-FAAFCD9C053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a6db5754-4226-4c8e-a928-a6c53390a270" ContentTypeId="0x0101009148F5A04DDD49CBA7127AADA5FB792B00AADE34325A8B49CDA8BB4DB53328F214" PreviousValue="tru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ImageCreateDate xmlns="31CC4743-1CD8-4E65-B9C9-B2D97D941F63" xsi:nil="true"/>
    <wic_System_Copyright xmlns="http://schemas.microsoft.com/sharepoint/v3/fields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Image" ma:contentTypeID="0x0101009148F5A04DDD49CBA7127AADA5FB792B00AADE34325A8B49CDA8BB4DB53328F21400651FDAD8011D9D489819B08FDB64B39B" ma:contentTypeVersion="1" ma:contentTypeDescription="Upload an image." ma:contentTypeScope="" ma:versionID="7c47d501cd0e217fa6eb7cf298118c59">
  <xsd:schema xmlns:xsd="http://www.w3.org/2001/XMLSchema" xmlns:xs="http://www.w3.org/2001/XMLSchema" xmlns:p="http://schemas.microsoft.com/office/2006/metadata/properties" xmlns:ns1="http://schemas.microsoft.com/sharepoint/v3" xmlns:ns2="31CC4743-1CD8-4E65-B9C9-B2D97D941F63" xmlns:ns3="http://schemas.microsoft.com/sharepoint/v3/fields" targetNamespace="http://schemas.microsoft.com/office/2006/metadata/properties" ma:root="true" ma:fieldsID="2730ea93e663a9887cfab4449e3f1e30" ns1:_="" ns2:_="" ns3:_="">
    <xsd:import namespace="http://schemas.microsoft.com/sharepoint/v3"/>
    <xsd:import namespace="31CC4743-1CD8-4E65-B9C9-B2D97D941F6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1:FileRef" minOccurs="0"/>
                <xsd:element ref="ns1:File_x0020_Type" minOccurs="0"/>
                <xsd:element ref="ns1:HTML_x0020_File_x0020_Type" minOccurs="0"/>
                <xsd:element ref="ns1:FSObjType" minOccurs="0"/>
                <xsd:element ref="ns2:ThumbnailExists" minOccurs="0"/>
                <xsd:element ref="ns2:PreviewExists" minOccurs="0"/>
                <xsd:element ref="ns2:ImageWidth" minOccurs="0"/>
                <xsd:element ref="ns2:ImageHeight" minOccurs="0"/>
                <xsd:element ref="ns2:ImageCreateDate" minOccurs="0"/>
                <xsd:element ref="ns3:wic_System_Copyright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FileRef" ma:index="8" nillable="true" ma:displayName="URL Path" ma:hidden="true" ma:list="Docs" ma:internalName="FileRef" ma:readOnly="true" ma:showField="FullUrl">
      <xsd:simpleType>
        <xsd:restriction base="dms:Lookup"/>
      </xsd:simpleType>
    </xsd:element>
    <xsd:element name="File_x0020_Type" ma:index="9" nillable="true" ma:displayName="File Type" ma:hidden="true" ma:internalName="File_x0020_Type" ma:readOnly="true">
      <xsd:simpleType>
        <xsd:restriction base="dms:Text"/>
      </xsd:simpleType>
    </xsd:element>
    <xsd:element name="HTML_x0020_File_x0020_Type" ma:index="10" nillable="true" ma:displayName="HTML File Type" ma:hidden="true" ma:internalName="HTML_x0020_File_x0020_Type" ma:readOnly="true">
      <xsd:simpleType>
        <xsd:restriction base="dms:Text"/>
      </xsd:simpleType>
    </xsd:element>
    <xsd:element name="FSObjType" ma:index="11" nillable="true" ma:displayName="Item Type" ma:hidden="true" ma:list="Docs" ma:internalName="FSObjType" ma:readOnly="true" ma:showField="FSType">
      <xsd:simpleType>
        <xsd:restriction base="dms:Lookup"/>
      </xsd:simpleType>
    </xsd:element>
    <xsd:element name="PublishingStartDate" ma:index="27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28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CC4743-1CD8-4E65-B9C9-B2D97D941F63" elementFormDefault="qualified">
    <xsd:import namespace="http://schemas.microsoft.com/office/2006/documentManagement/types"/>
    <xsd:import namespace="http://schemas.microsoft.com/office/infopath/2007/PartnerControls"/>
    <xsd:element name="ThumbnailExists" ma:index="18" nillable="true" ma:displayName="Thumbnail Exists" ma:default="FALSE" ma:hidden="true" ma:internalName="ThumbnailExists" ma:readOnly="true">
      <xsd:simpleType>
        <xsd:restriction base="dms:Boolean"/>
      </xsd:simpleType>
    </xsd:element>
    <xsd:element name="PreviewExists" ma:index="19" nillable="true" ma:displayName="Preview Exists" ma:default="FALSE" ma:hidden="true" ma:internalName="PreviewExists" ma:readOnly="true">
      <xsd:simpleType>
        <xsd:restriction base="dms:Boolean"/>
      </xsd:simpleType>
    </xsd:element>
    <xsd:element name="ImageWidth" ma:index="20" nillable="true" ma:displayName="Width" ma:internalName="ImageWidth" ma:readOnly="true">
      <xsd:simpleType>
        <xsd:restriction base="dms:Unknown"/>
      </xsd:simpleType>
    </xsd:element>
    <xsd:element name="ImageHeight" ma:index="22" nillable="true" ma:displayName="Height" ma:internalName="ImageHeight" ma:readOnly="true">
      <xsd:simpleType>
        <xsd:restriction base="dms:Unknown"/>
      </xsd:simpleType>
    </xsd:element>
    <xsd:element name="ImageCreateDate" ma:index="25" nillable="true" ma:displayName="Date Picture Taken" ma:format="DateTime" ma:hidden="true" ma:internalName="ImageCreate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wic_System_Copyright" ma:index="26" nillable="true" ma:displayName="Copyright" ma:internalName="wic_System_Copyright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24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 ma:index="23" ma:displayName="Comments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B18643-EB28-4B97-A99A-FC511C8BB61E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31CC4743-1CD8-4E65-B9C9-B2D97D941F63"/>
    <ds:schemaRef ds:uri="http://purl.org/dc/elements/1.1/"/>
    <ds:schemaRef ds:uri="http://schemas.microsoft.com/office/2006/metadata/properties"/>
    <ds:schemaRef ds:uri="http://schemas.microsoft.com/sharepoint/v3/fields"/>
    <ds:schemaRef ds:uri="http://schemas.openxmlformats.org/package/2006/metadata/core-properties"/>
    <ds:schemaRef ds:uri="http://schemas.microsoft.com/sharepoint/v3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530F981C-CCD8-41B4-B481-58FCF9EDFC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1CC4743-1CD8-4E65-B9C9-B2D97D941F63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G208582-FedGIS Conference 2019_Template_v4</Template>
  <TotalTime>0</TotalTime>
  <Words>5330</Words>
  <Application>Microsoft Office PowerPoint</Application>
  <PresentationFormat>Widescreen</PresentationFormat>
  <Paragraphs>978</Paragraphs>
  <Slides>66</Slides>
  <Notes>63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-apple-system</vt:lpstr>
      <vt:lpstr>Arial</vt:lpstr>
      <vt:lpstr>Calibri</vt:lpstr>
      <vt:lpstr>Consolas</vt:lpstr>
      <vt:lpstr>Lucida Grande</vt:lpstr>
      <vt:lpstr>SFMono-Regular</vt:lpstr>
      <vt:lpstr>Esri_Corporate_Template-Dark</vt:lpstr>
      <vt:lpstr>Intermediate Editing</vt:lpstr>
      <vt:lpstr>Session Overview</vt:lpstr>
      <vt:lpstr>Edit Operations Review - Workflow</vt:lpstr>
      <vt:lpstr>Edit Operations Review - Example </vt:lpstr>
      <vt:lpstr>Inspector Review – Recap</vt:lpstr>
      <vt:lpstr>Inspector Review – Usage Continued</vt:lpstr>
      <vt:lpstr>Inspector Review – Usage Continued</vt:lpstr>
      <vt:lpstr>Editing Tools</vt:lpstr>
      <vt:lpstr>Editing Tools - Modify</vt:lpstr>
      <vt:lpstr>Editing Tool - Implementation</vt:lpstr>
      <vt:lpstr>Editing Tool - Implementation</vt:lpstr>
      <vt:lpstr>Editing Tool (Implementation continued)</vt:lpstr>
      <vt:lpstr>Editing Tool (Implementation continued)</vt:lpstr>
      <vt:lpstr>Editing Tool (Implementation continued)</vt:lpstr>
      <vt:lpstr>Editing Tool – UI Integration</vt:lpstr>
      <vt:lpstr>Editing Tool (UI Integration continued)</vt:lpstr>
      <vt:lpstr>Editing Tool (UI Integration continued)</vt:lpstr>
      <vt:lpstr>Editing Tool (UI Integration continued)</vt:lpstr>
      <vt:lpstr>Editing Tool (UI Integration continued)</vt:lpstr>
      <vt:lpstr>Editing Tool (UI Integration continued)</vt:lpstr>
      <vt:lpstr>Intermediate Editing</vt:lpstr>
      <vt:lpstr>Editing Tool - Construction</vt:lpstr>
      <vt:lpstr>Construction Tool - Implementation</vt:lpstr>
      <vt:lpstr>Construction Tool (Implementation continued)</vt:lpstr>
      <vt:lpstr>Construction Tool - Palette Placement</vt:lpstr>
      <vt:lpstr>Construction Tool - Palette Placement</vt:lpstr>
      <vt:lpstr>Construction Tool - Palette Placement</vt:lpstr>
      <vt:lpstr>Construction Tool  - Palette Placement</vt:lpstr>
      <vt:lpstr>Construction Tool  - Palette Placement</vt:lpstr>
      <vt:lpstr>Construction Tool  - Palette Placement</vt:lpstr>
      <vt:lpstr>Intermediate Editing</vt:lpstr>
      <vt:lpstr>Construction Tool – CurrentTemplate, Defaults and “Overrides”</vt:lpstr>
      <vt:lpstr>Construction Tool – Defaults</vt:lpstr>
      <vt:lpstr>Construction Tool – Defaults</vt:lpstr>
      <vt:lpstr>Construction Tool – Overrides</vt:lpstr>
      <vt:lpstr>Construction Tool – Overrides</vt:lpstr>
      <vt:lpstr>Intermediate Editing</vt:lpstr>
      <vt:lpstr>Construction Tool – Tool Option UI</vt:lpstr>
      <vt:lpstr>Construction Tool – Tool Option UI continued</vt:lpstr>
      <vt:lpstr>Construction Tool – Tool Option UI continued</vt:lpstr>
      <vt:lpstr>Construction Tool – Tool Option UI – Config.daml</vt:lpstr>
      <vt:lpstr>Construction Tool – Tool Option UI – Config.daml</vt:lpstr>
      <vt:lpstr>Construction Tool – Tool Option UI – Config.daml</vt:lpstr>
      <vt:lpstr>Construction Tool – Tool Option UI – Config.daml</vt:lpstr>
      <vt:lpstr>Construction Tool – Tool Option UI – Config.daml</vt:lpstr>
      <vt:lpstr>Construction Tool – Tool Option UI – Config.daml</vt:lpstr>
      <vt:lpstr>Construction Tool – Tool Option UI – Config.daml</vt:lpstr>
      <vt:lpstr>Construction Tool – Embeddable Control</vt:lpstr>
      <vt:lpstr>Construction Tool – Embeddable Control</vt:lpstr>
      <vt:lpstr>Construction Tool – Embeddable Control</vt:lpstr>
      <vt:lpstr>Construction Tool – EmbeddableControl - IEditingCreateToolControl</vt:lpstr>
      <vt:lpstr>Intermediate Editing</vt:lpstr>
      <vt:lpstr>Intermediate Editing - Summary</vt:lpstr>
      <vt:lpstr>Intermediate Editing</vt:lpstr>
      <vt:lpstr>ArcGIS Pro SDK for .NET – Technical Sessions</vt:lpstr>
      <vt:lpstr>PowerPoint Presentation</vt:lpstr>
      <vt:lpstr>PowerPoint Presentation</vt:lpstr>
      <vt:lpstr>Edit Operations Review - Recap</vt:lpstr>
      <vt:lpstr>Construction Tool – Tool Option UI</vt:lpstr>
      <vt:lpstr>Construction Tool – ToolOptions UI - IEditingCreateToolControl</vt:lpstr>
      <vt:lpstr>Construction Tool – IEditingCreateToolControl</vt:lpstr>
      <vt:lpstr>Construction Tool – IEditingCreateToolControl</vt:lpstr>
      <vt:lpstr>Construction Tool – Persisting ToolOptions into the Template</vt:lpstr>
      <vt:lpstr>Construction Tool – Persisting ToolOptions into the Template</vt:lpstr>
      <vt:lpstr>Construction Tool – IEditingCreateToolControl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Developer Summit PPT Template</dc:title>
  <dc:creator/>
  <cp:keywords/>
  <dc:description/>
  <cp:lastModifiedBy/>
  <cp:revision>1</cp:revision>
  <cp:lastPrinted>2018-06-08T21:51:01Z</cp:lastPrinted>
  <dcterms:created xsi:type="dcterms:W3CDTF">2018-10-31T22:58:00Z</dcterms:created>
  <dcterms:modified xsi:type="dcterms:W3CDTF">2019-10-27T21:26:34Z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0x0101009148F5A04DDD49CBA7127AADA5FB792B00AADE34325A8B49CDA8BB4DB53328F21400651FDAD8011D9D489819B08FDB64B39B</vt:lpwstr>
  </property>
</Properties>
</file>