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938" r:id="rId66"/>
  </p:sldMasterIdLst>
  <p:notesMasterIdLst>
    <p:notesMasterId r:id="rId95"/>
  </p:notesMasterIdLst>
  <p:handoutMasterIdLst>
    <p:handoutMasterId r:id="rId96"/>
  </p:handoutMasterIdLst>
  <p:sldIdLst>
    <p:sldId id="708" r:id="rId67"/>
    <p:sldId id="736" r:id="rId68"/>
    <p:sldId id="737" r:id="rId69"/>
    <p:sldId id="764" r:id="rId70"/>
    <p:sldId id="739" r:id="rId71"/>
    <p:sldId id="740" r:id="rId72"/>
    <p:sldId id="742" r:id="rId73"/>
    <p:sldId id="741" r:id="rId74"/>
    <p:sldId id="748" r:id="rId75"/>
    <p:sldId id="752" r:id="rId76"/>
    <p:sldId id="731" r:id="rId77"/>
    <p:sldId id="749" r:id="rId78"/>
    <p:sldId id="747" r:id="rId79"/>
    <p:sldId id="743" r:id="rId80"/>
    <p:sldId id="744" r:id="rId81"/>
    <p:sldId id="745" r:id="rId82"/>
    <p:sldId id="755" r:id="rId83"/>
    <p:sldId id="756" r:id="rId84"/>
    <p:sldId id="723" r:id="rId85"/>
    <p:sldId id="757" r:id="rId86"/>
    <p:sldId id="761" r:id="rId87"/>
    <p:sldId id="758" r:id="rId88"/>
    <p:sldId id="760" r:id="rId89"/>
    <p:sldId id="759" r:id="rId90"/>
    <p:sldId id="726" r:id="rId91"/>
    <p:sldId id="763" r:id="rId92"/>
    <p:sldId id="762" r:id="rId93"/>
    <p:sldId id="746" r:id="rId9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73FE"/>
    <a:srgbClr val="34BFFD"/>
    <a:srgbClr val="3A6CDF"/>
    <a:srgbClr val="08BE34"/>
    <a:srgbClr val="BDF6FA"/>
    <a:srgbClr val="03C7D4"/>
    <a:srgbClr val="262626"/>
    <a:srgbClr val="E0F4FE"/>
    <a:srgbClr val="0073B4"/>
    <a:srgbClr val="438E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C46D90-9A8D-453E-8A7B-AE82DE289CDD}" v="111" dt="2019-07-02T00:28:11.5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98" autoAdjust="0"/>
    <p:restoredTop sz="70174" autoAdjust="0"/>
  </p:normalViewPr>
  <p:slideViewPr>
    <p:cSldViewPr snapToGrid="0" snapToObjects="1" showGuides="1">
      <p:cViewPr varScale="1">
        <p:scale>
          <a:sx n="116" d="100"/>
          <a:sy n="116" d="100"/>
        </p:scale>
        <p:origin x="120" y="174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318" d="100"/>
        <a:sy n="31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slide" Target="slides/slide2.xml"/><Relationship Id="rId84" Type="http://schemas.openxmlformats.org/officeDocument/2006/relationships/slide" Target="slides/slide18.xml"/><Relationship Id="rId89" Type="http://schemas.openxmlformats.org/officeDocument/2006/relationships/slide" Target="slides/slide23.xml"/><Relationship Id="rId16" Type="http://schemas.openxmlformats.org/officeDocument/2006/relationships/customXml" Target="../customXml/item16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8.xml"/><Relationship Id="rId79" Type="http://schemas.openxmlformats.org/officeDocument/2006/relationships/slide" Target="slides/slide13.xml"/><Relationship Id="rId102" Type="http://schemas.microsoft.com/office/2015/10/relationships/revisionInfo" Target="revisionInfo.xml"/><Relationship Id="rId5" Type="http://schemas.openxmlformats.org/officeDocument/2006/relationships/customXml" Target="../customXml/item5.xml"/><Relationship Id="rId90" Type="http://schemas.openxmlformats.org/officeDocument/2006/relationships/slide" Target="slides/slide24.xml"/><Relationship Id="rId95" Type="http://schemas.openxmlformats.org/officeDocument/2006/relationships/notesMaster" Target="notesMasters/notesMaster1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slide" Target="slides/slide3.xml"/><Relationship Id="rId80" Type="http://schemas.openxmlformats.org/officeDocument/2006/relationships/slide" Target="slides/slide14.xml"/><Relationship Id="rId85" Type="http://schemas.openxmlformats.org/officeDocument/2006/relationships/slide" Target="slides/slide19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slide" Target="slides/slide1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" Target="slides/slide4.xml"/><Relationship Id="rId75" Type="http://schemas.openxmlformats.org/officeDocument/2006/relationships/slide" Target="slides/slide9.xml"/><Relationship Id="rId83" Type="http://schemas.openxmlformats.org/officeDocument/2006/relationships/slide" Target="slides/slide17.xml"/><Relationship Id="rId88" Type="http://schemas.openxmlformats.org/officeDocument/2006/relationships/slide" Target="slides/slide22.xml"/><Relationship Id="rId91" Type="http://schemas.openxmlformats.org/officeDocument/2006/relationships/slide" Target="slides/slide25.xml"/><Relationship Id="rId96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7.xml"/><Relationship Id="rId78" Type="http://schemas.openxmlformats.org/officeDocument/2006/relationships/slide" Target="slides/slide12.xml"/><Relationship Id="rId81" Type="http://schemas.openxmlformats.org/officeDocument/2006/relationships/slide" Target="slides/slide15.xml"/><Relationship Id="rId86" Type="http://schemas.openxmlformats.org/officeDocument/2006/relationships/slide" Target="slides/slide20.xml"/><Relationship Id="rId94" Type="http://schemas.openxmlformats.org/officeDocument/2006/relationships/slide" Target="slides/slide28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0.xml"/><Relationship Id="rId97" Type="http://schemas.openxmlformats.org/officeDocument/2006/relationships/commentAuthors" Target="commentAuthors.xml"/><Relationship Id="rId7" Type="http://schemas.openxmlformats.org/officeDocument/2006/relationships/customXml" Target="../customXml/item7.xml"/><Relationship Id="rId71" Type="http://schemas.openxmlformats.org/officeDocument/2006/relationships/slide" Target="slides/slide5.xml"/><Relationship Id="rId92" Type="http://schemas.openxmlformats.org/officeDocument/2006/relationships/slide" Target="slides/slide26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slideMaster" Target="slideMasters/slideMaster1.xml"/><Relationship Id="rId87" Type="http://schemas.openxmlformats.org/officeDocument/2006/relationships/slide" Target="slides/slide21.xml"/><Relationship Id="rId61" Type="http://schemas.openxmlformats.org/officeDocument/2006/relationships/customXml" Target="../customXml/item61.xml"/><Relationship Id="rId82" Type="http://schemas.openxmlformats.org/officeDocument/2006/relationships/slide" Target="slides/slide16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11.xml"/><Relationship Id="rId100" Type="http://schemas.openxmlformats.org/officeDocument/2006/relationships/theme" Target="theme/theme1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6.xml"/><Relationship Id="rId93" Type="http://schemas.openxmlformats.org/officeDocument/2006/relationships/slide" Target="slides/slide27.xml"/><Relationship Id="rId98" Type="http://schemas.openxmlformats.org/officeDocument/2006/relationships/presProps" Target="presProps.xml"/><Relationship Id="rId3" Type="http://schemas.openxmlformats.org/officeDocument/2006/relationships/customXml" Target="../customXml/item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9-07-02T14:03:28.303" idx="1">
    <p:pos x="10" y="10"/>
    <p:text/>
    <p:extLst>
      <p:ext uri="{C676402C-5697-4E1C-873F-D02D1690AC5C}">
        <p15:threadingInfo xmlns:p15="http://schemas.microsoft.com/office/powerpoint/2012/main" timeZoneBias="60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10/29/2019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3182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67839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6332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320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ArcGIS.Desktop.Core.ProApp</a:t>
            </a:r>
            <a:r>
              <a:rPr lang="en-US" dirty="0"/>
              <a:t> derives from </a:t>
            </a:r>
            <a:r>
              <a:rPr lang="en-US" dirty="0" err="1"/>
              <a:t>FrameworkApplication</a:t>
            </a:r>
            <a:endParaRPr lang="en-US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System.Windows.Input.ICommand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3221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3606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can specify which configuration to run via the command line. Ideally suited for use in a desktop shortcut.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84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16362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0078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9636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8081D34-4CD4-473E-97CD-86C397447B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784649" y="6178000"/>
            <a:ext cx="1053018" cy="38463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E7E07F7-56AA-4A44-B2F8-3041C43FA9FF}"/>
              </a:ext>
            </a:extLst>
          </p:cNvPr>
          <p:cNvSpPr txBox="1"/>
          <p:nvPr userDrawn="1"/>
        </p:nvSpPr>
        <p:spPr>
          <a:xfrm flipH="1">
            <a:off x="784648" y="4746792"/>
            <a:ext cx="3971109" cy="384635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eaLnBrk="0" hangingPunct="0">
              <a:lnSpc>
                <a:spcPts val="1600"/>
              </a:lnSpc>
            </a:pPr>
            <a:r>
              <a:rPr lang="en-US" sz="1300" dirty="0">
                <a:solidFill>
                  <a:schemeClr val="tx1">
                    <a:alpha val="60000"/>
                  </a:schemeClr>
                </a:solidFill>
              </a:rPr>
              <a:t>ESRI EUROPEAN DEVELOPER SUMMIT</a:t>
            </a:r>
          </a:p>
        </p:txBody>
      </p:sp>
      <p:sp>
        <p:nvSpPr>
          <p:cNvPr id="13" name="Title 22">
            <a:extLst>
              <a:ext uri="{FF2B5EF4-FFF2-40B4-BE49-F238E27FC236}">
                <a16:creationId xmlns:a16="http://schemas.microsoft.com/office/drawing/2014/main" id="{225EFF86-E539-40E8-97C2-B15A2C99005E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767231" y="452846"/>
            <a:ext cx="6192369" cy="2228354"/>
          </a:xfrm>
        </p:spPr>
        <p:txBody>
          <a:bodyPr anchor="b"/>
          <a:lstStyle/>
          <a:p>
            <a:pPr algn="l"/>
            <a:endParaRPr lang="en-US" sz="4800" b="0" dirty="0"/>
          </a:p>
        </p:txBody>
      </p:sp>
      <p:sp>
        <p:nvSpPr>
          <p:cNvPr id="6" name="Subtitle 3">
            <a:extLst>
              <a:ext uri="{FF2B5EF4-FFF2-40B4-BE49-F238E27FC236}">
                <a16:creationId xmlns:a16="http://schemas.microsoft.com/office/drawing/2014/main" id="{00B0DE60-1E6A-4F6C-A24E-79091604F341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767231" y="2873242"/>
            <a:ext cx="7202487" cy="914400"/>
          </a:xfrm>
        </p:spPr>
        <p:txBody>
          <a:bodyPr/>
          <a:lstStyle/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910479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bg>
      <p:bgPr>
        <a:gradFill flip="none" rotWithShape="1">
          <a:gsLst>
            <a:gs pos="100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0"/>
          <p:cNvSpPr/>
          <p:nvPr/>
        </p:nvSpPr>
        <p:spPr bwMode="auto">
          <a:xfrm flipH="1">
            <a:off x="1" y="2"/>
            <a:ext cx="5497956" cy="6865697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Parallelogram 10"/>
          <p:cNvSpPr/>
          <p:nvPr/>
        </p:nvSpPr>
        <p:spPr bwMode="auto">
          <a:xfrm rot="16200000" flipH="1" flipV="1">
            <a:off x="4707461" y="-626538"/>
            <a:ext cx="277707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</a:t>
            </a:r>
            <a:br>
              <a:rPr kumimoji="0" lang="en-US" dirty="0"/>
            </a:br>
            <a:r>
              <a:rPr kumimoji="0" lang="en-US" dirty="0"/>
              <a:t>Demo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7145194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 10"/>
          <p:cNvSpPr/>
          <p:nvPr userDrawn="1"/>
        </p:nvSpPr>
        <p:spPr bwMode="auto">
          <a:xfrm rot="16811740" flipH="1">
            <a:off x="2821442" y="-2136101"/>
            <a:ext cx="6318215" cy="12766191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3826999 w 5497956"/>
              <a:gd name="connsiteY2" fmla="*/ 4279505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5277653"/>
              <a:gd name="connsiteX1" fmla="*/ 5497956 w 5497956"/>
              <a:gd name="connsiteY1" fmla="*/ 0 h 5277653"/>
              <a:gd name="connsiteX2" fmla="*/ 3826999 w 5497956"/>
              <a:gd name="connsiteY2" fmla="*/ 4279505 h 5277653"/>
              <a:gd name="connsiteX3" fmla="*/ 2377650 w 5497956"/>
              <a:gd name="connsiteY3" fmla="*/ 5277653 h 5277653"/>
              <a:gd name="connsiteX4" fmla="*/ 0 w 5497956"/>
              <a:gd name="connsiteY4" fmla="*/ 0 h 5277653"/>
              <a:gd name="connsiteX0" fmla="*/ 0 w 3863432"/>
              <a:gd name="connsiteY0" fmla="*/ 2222226 h 5277653"/>
              <a:gd name="connsiteX1" fmla="*/ 3863432 w 3863432"/>
              <a:gd name="connsiteY1" fmla="*/ 0 h 5277653"/>
              <a:gd name="connsiteX2" fmla="*/ 2192475 w 3863432"/>
              <a:gd name="connsiteY2" fmla="*/ 4279505 h 5277653"/>
              <a:gd name="connsiteX3" fmla="*/ 743126 w 3863432"/>
              <a:gd name="connsiteY3" fmla="*/ 5277653 h 5277653"/>
              <a:gd name="connsiteX4" fmla="*/ 0 w 3863432"/>
              <a:gd name="connsiteY4" fmla="*/ 2222226 h 5277653"/>
              <a:gd name="connsiteX0" fmla="*/ 0 w 4172478"/>
              <a:gd name="connsiteY0" fmla="*/ 1085159 h 4140586"/>
              <a:gd name="connsiteX1" fmla="*/ 4172478 w 4172478"/>
              <a:gd name="connsiteY1" fmla="*/ 0 h 4140586"/>
              <a:gd name="connsiteX2" fmla="*/ 2192475 w 4172478"/>
              <a:gd name="connsiteY2" fmla="*/ 3142438 h 4140586"/>
              <a:gd name="connsiteX3" fmla="*/ 743126 w 4172478"/>
              <a:gd name="connsiteY3" fmla="*/ 4140586 h 4140586"/>
              <a:gd name="connsiteX4" fmla="*/ 0 w 4172478"/>
              <a:gd name="connsiteY4" fmla="*/ 1085159 h 4140586"/>
              <a:gd name="connsiteX0" fmla="*/ 0 w 3868783"/>
              <a:gd name="connsiteY0" fmla="*/ 887305 h 4140586"/>
              <a:gd name="connsiteX1" fmla="*/ 3868783 w 3868783"/>
              <a:gd name="connsiteY1" fmla="*/ 0 h 4140586"/>
              <a:gd name="connsiteX2" fmla="*/ 1888780 w 3868783"/>
              <a:gd name="connsiteY2" fmla="*/ 3142438 h 4140586"/>
              <a:gd name="connsiteX3" fmla="*/ 439431 w 3868783"/>
              <a:gd name="connsiteY3" fmla="*/ 4140586 h 4140586"/>
              <a:gd name="connsiteX4" fmla="*/ 0 w 3868783"/>
              <a:gd name="connsiteY4" fmla="*/ 887305 h 4140586"/>
              <a:gd name="connsiteX0" fmla="*/ 269818 w 4138601"/>
              <a:gd name="connsiteY0" fmla="*/ 887305 h 3536775"/>
              <a:gd name="connsiteX1" fmla="*/ 4138601 w 4138601"/>
              <a:gd name="connsiteY1" fmla="*/ 0 h 3536775"/>
              <a:gd name="connsiteX2" fmla="*/ 2158598 w 4138601"/>
              <a:gd name="connsiteY2" fmla="*/ 3142438 h 3536775"/>
              <a:gd name="connsiteX3" fmla="*/ 0 w 4138601"/>
              <a:gd name="connsiteY3" fmla="*/ 3536775 h 3536775"/>
              <a:gd name="connsiteX4" fmla="*/ 269818 w 4138601"/>
              <a:gd name="connsiteY4" fmla="*/ 887305 h 3536775"/>
              <a:gd name="connsiteX0" fmla="*/ 269818 w 4138601"/>
              <a:gd name="connsiteY0" fmla="*/ 887305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269818 w 4138601"/>
              <a:gd name="connsiteY4" fmla="*/ 887305 h 3635085"/>
              <a:gd name="connsiteX0" fmla="*/ 453784 w 4138601"/>
              <a:gd name="connsiteY0" fmla="*/ 250562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453784 w 4138601"/>
              <a:gd name="connsiteY4" fmla="*/ 250562 h 3635085"/>
              <a:gd name="connsiteX0" fmla="*/ 1391303 w 4138601"/>
              <a:gd name="connsiteY0" fmla="*/ 75768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1391303 w 4138601"/>
              <a:gd name="connsiteY4" fmla="*/ 75768 h 3635085"/>
              <a:gd name="connsiteX0" fmla="*/ 1391303 w 4138601"/>
              <a:gd name="connsiteY0" fmla="*/ 75768 h 3536775"/>
              <a:gd name="connsiteX1" fmla="*/ 4138601 w 4138601"/>
              <a:gd name="connsiteY1" fmla="*/ 0 h 3536775"/>
              <a:gd name="connsiteX2" fmla="*/ 1273242 w 4138601"/>
              <a:gd name="connsiteY2" fmla="*/ 3407480 h 3536775"/>
              <a:gd name="connsiteX3" fmla="*/ 0 w 4138601"/>
              <a:gd name="connsiteY3" fmla="*/ 3536775 h 3536775"/>
              <a:gd name="connsiteX4" fmla="*/ 1391303 w 4138601"/>
              <a:gd name="connsiteY4" fmla="*/ 75768 h 3536775"/>
              <a:gd name="connsiteX0" fmla="*/ 1391303 w 3058684"/>
              <a:gd name="connsiteY0" fmla="*/ 103474 h 3564481"/>
              <a:gd name="connsiteX1" fmla="*/ 3058684 w 3058684"/>
              <a:gd name="connsiteY1" fmla="*/ 0 h 3564481"/>
              <a:gd name="connsiteX2" fmla="*/ 1273242 w 3058684"/>
              <a:gd name="connsiteY2" fmla="*/ 3435186 h 3564481"/>
              <a:gd name="connsiteX3" fmla="*/ 0 w 3058684"/>
              <a:gd name="connsiteY3" fmla="*/ 3564481 h 3564481"/>
              <a:gd name="connsiteX4" fmla="*/ 1391303 w 3058684"/>
              <a:gd name="connsiteY4" fmla="*/ 103474 h 3564481"/>
              <a:gd name="connsiteX0" fmla="*/ 1521436 w 3188817"/>
              <a:gd name="connsiteY0" fmla="*/ 103474 h 3464355"/>
              <a:gd name="connsiteX1" fmla="*/ 3188817 w 3188817"/>
              <a:gd name="connsiteY1" fmla="*/ 0 h 3464355"/>
              <a:gd name="connsiteX2" fmla="*/ 1403375 w 3188817"/>
              <a:gd name="connsiteY2" fmla="*/ 3435186 h 3464355"/>
              <a:gd name="connsiteX3" fmla="*/ 0 w 3188817"/>
              <a:gd name="connsiteY3" fmla="*/ 3464355 h 3464355"/>
              <a:gd name="connsiteX4" fmla="*/ 1521436 w 3188817"/>
              <a:gd name="connsiteY4" fmla="*/ 103474 h 3464355"/>
              <a:gd name="connsiteX0" fmla="*/ 1521436 w 3188817"/>
              <a:gd name="connsiteY0" fmla="*/ 103474 h 3632772"/>
              <a:gd name="connsiteX1" fmla="*/ 3188817 w 3188817"/>
              <a:gd name="connsiteY1" fmla="*/ 0 h 3632772"/>
              <a:gd name="connsiteX2" fmla="*/ 1626674 w 3188817"/>
              <a:gd name="connsiteY2" fmla="*/ 3632772 h 3632772"/>
              <a:gd name="connsiteX3" fmla="*/ 0 w 3188817"/>
              <a:gd name="connsiteY3" fmla="*/ 3464355 h 3632772"/>
              <a:gd name="connsiteX4" fmla="*/ 1521436 w 3188817"/>
              <a:gd name="connsiteY4" fmla="*/ 103474 h 3632772"/>
              <a:gd name="connsiteX0" fmla="*/ 1521436 w 3605461"/>
              <a:gd name="connsiteY0" fmla="*/ 69855 h 3599153"/>
              <a:gd name="connsiteX1" fmla="*/ 3605461 w 3605461"/>
              <a:gd name="connsiteY1" fmla="*/ 0 h 3599153"/>
              <a:gd name="connsiteX2" fmla="*/ 1626674 w 3605461"/>
              <a:gd name="connsiteY2" fmla="*/ 3599153 h 3599153"/>
              <a:gd name="connsiteX3" fmla="*/ 0 w 3605461"/>
              <a:gd name="connsiteY3" fmla="*/ 3430736 h 3599153"/>
              <a:gd name="connsiteX4" fmla="*/ 1521436 w 3605461"/>
              <a:gd name="connsiteY4" fmla="*/ 69855 h 3599153"/>
              <a:gd name="connsiteX0" fmla="*/ 1488157 w 3605461"/>
              <a:gd name="connsiteY0" fmla="*/ 0 h 3645127"/>
              <a:gd name="connsiteX1" fmla="*/ 3605461 w 3605461"/>
              <a:gd name="connsiteY1" fmla="*/ 45974 h 3645127"/>
              <a:gd name="connsiteX2" fmla="*/ 1626674 w 3605461"/>
              <a:gd name="connsiteY2" fmla="*/ 3645127 h 3645127"/>
              <a:gd name="connsiteX3" fmla="*/ 0 w 3605461"/>
              <a:gd name="connsiteY3" fmla="*/ 3476710 h 3645127"/>
              <a:gd name="connsiteX4" fmla="*/ 1488157 w 3605461"/>
              <a:gd name="connsiteY4" fmla="*/ 0 h 3645127"/>
              <a:gd name="connsiteX0" fmla="*/ 1488157 w 3494077"/>
              <a:gd name="connsiteY0" fmla="*/ 138768 h 3783895"/>
              <a:gd name="connsiteX1" fmla="*/ 3494077 w 3494077"/>
              <a:gd name="connsiteY1" fmla="*/ 0 h 3783895"/>
              <a:gd name="connsiteX2" fmla="*/ 1626674 w 3494077"/>
              <a:gd name="connsiteY2" fmla="*/ 3783895 h 3783895"/>
              <a:gd name="connsiteX3" fmla="*/ 0 w 3494077"/>
              <a:gd name="connsiteY3" fmla="*/ 3615478 h 3783895"/>
              <a:gd name="connsiteX4" fmla="*/ 1488157 w 3494077"/>
              <a:gd name="connsiteY4" fmla="*/ 138768 h 3783895"/>
              <a:gd name="connsiteX0" fmla="*/ 1124549 w 3130469"/>
              <a:gd name="connsiteY0" fmla="*/ 138768 h 3783895"/>
              <a:gd name="connsiteX1" fmla="*/ 3130469 w 3130469"/>
              <a:gd name="connsiteY1" fmla="*/ 0 h 3783895"/>
              <a:gd name="connsiteX2" fmla="*/ 1263066 w 3130469"/>
              <a:gd name="connsiteY2" fmla="*/ 3783895 h 3783895"/>
              <a:gd name="connsiteX3" fmla="*/ 0 w 3130469"/>
              <a:gd name="connsiteY3" fmla="*/ 3710249 h 3783895"/>
              <a:gd name="connsiteX4" fmla="*/ 1124549 w 3130469"/>
              <a:gd name="connsiteY4" fmla="*/ 138768 h 3783895"/>
              <a:gd name="connsiteX0" fmla="*/ 1124549 w 2637804"/>
              <a:gd name="connsiteY0" fmla="*/ 122113 h 3767240"/>
              <a:gd name="connsiteX1" fmla="*/ 2637804 w 2637804"/>
              <a:gd name="connsiteY1" fmla="*/ 0 h 3767240"/>
              <a:gd name="connsiteX2" fmla="*/ 1263066 w 2637804"/>
              <a:gd name="connsiteY2" fmla="*/ 3767240 h 3767240"/>
              <a:gd name="connsiteX3" fmla="*/ 0 w 2637804"/>
              <a:gd name="connsiteY3" fmla="*/ 3693594 h 3767240"/>
              <a:gd name="connsiteX4" fmla="*/ 1124549 w 2637804"/>
              <a:gd name="connsiteY4" fmla="*/ 122113 h 3767240"/>
              <a:gd name="connsiteX0" fmla="*/ 1305037 w 2637804"/>
              <a:gd name="connsiteY0" fmla="*/ 0 h 3855679"/>
              <a:gd name="connsiteX1" fmla="*/ 2637804 w 2637804"/>
              <a:gd name="connsiteY1" fmla="*/ 88439 h 3855679"/>
              <a:gd name="connsiteX2" fmla="*/ 1263066 w 2637804"/>
              <a:gd name="connsiteY2" fmla="*/ 3855679 h 3855679"/>
              <a:gd name="connsiteX3" fmla="*/ 0 w 2637804"/>
              <a:gd name="connsiteY3" fmla="*/ 3782033 h 3855679"/>
              <a:gd name="connsiteX4" fmla="*/ 1305037 w 2637804"/>
              <a:gd name="connsiteY4" fmla="*/ 0 h 3855679"/>
              <a:gd name="connsiteX0" fmla="*/ 1264430 w 2637804"/>
              <a:gd name="connsiteY0" fmla="*/ 0 h 3899282"/>
              <a:gd name="connsiteX1" fmla="*/ 2637804 w 2637804"/>
              <a:gd name="connsiteY1" fmla="*/ 132042 h 3899282"/>
              <a:gd name="connsiteX2" fmla="*/ 1263066 w 2637804"/>
              <a:gd name="connsiteY2" fmla="*/ 3899282 h 3899282"/>
              <a:gd name="connsiteX3" fmla="*/ 0 w 2637804"/>
              <a:gd name="connsiteY3" fmla="*/ 3825636 h 3899282"/>
              <a:gd name="connsiteX4" fmla="*/ 1264430 w 2637804"/>
              <a:gd name="connsiteY4" fmla="*/ 0 h 3899282"/>
              <a:gd name="connsiteX0" fmla="*/ 1264430 w 2637804"/>
              <a:gd name="connsiteY0" fmla="*/ 0 h 4163698"/>
              <a:gd name="connsiteX1" fmla="*/ 2637804 w 2637804"/>
              <a:gd name="connsiteY1" fmla="*/ 132042 h 4163698"/>
              <a:gd name="connsiteX2" fmla="*/ 1331152 w 2637804"/>
              <a:gd name="connsiteY2" fmla="*/ 4163698 h 4163698"/>
              <a:gd name="connsiteX3" fmla="*/ 0 w 2637804"/>
              <a:gd name="connsiteY3" fmla="*/ 3825636 h 4163698"/>
              <a:gd name="connsiteX4" fmla="*/ 1264430 w 2637804"/>
              <a:gd name="connsiteY4" fmla="*/ 0 h 4163698"/>
              <a:gd name="connsiteX0" fmla="*/ 1182770 w 2556144"/>
              <a:gd name="connsiteY0" fmla="*/ 0 h 4163698"/>
              <a:gd name="connsiteX1" fmla="*/ 2556144 w 2556144"/>
              <a:gd name="connsiteY1" fmla="*/ 132042 h 4163698"/>
              <a:gd name="connsiteX2" fmla="*/ 1249492 w 2556144"/>
              <a:gd name="connsiteY2" fmla="*/ 4163698 h 4163698"/>
              <a:gd name="connsiteX3" fmla="*/ 0 w 2556144"/>
              <a:gd name="connsiteY3" fmla="*/ 3580706 h 4163698"/>
              <a:gd name="connsiteX4" fmla="*/ 1182770 w 2556144"/>
              <a:gd name="connsiteY4" fmla="*/ 0 h 4163698"/>
              <a:gd name="connsiteX0" fmla="*/ 1182770 w 2556144"/>
              <a:gd name="connsiteY0" fmla="*/ 0 h 3715230"/>
              <a:gd name="connsiteX1" fmla="*/ 2556144 w 2556144"/>
              <a:gd name="connsiteY1" fmla="*/ 132042 h 3715230"/>
              <a:gd name="connsiteX2" fmla="*/ 1481730 w 2556144"/>
              <a:gd name="connsiteY2" fmla="*/ 3715230 h 3715230"/>
              <a:gd name="connsiteX3" fmla="*/ 0 w 2556144"/>
              <a:gd name="connsiteY3" fmla="*/ 3580706 h 3715230"/>
              <a:gd name="connsiteX4" fmla="*/ 1182770 w 2556144"/>
              <a:gd name="connsiteY4" fmla="*/ 0 h 3715230"/>
              <a:gd name="connsiteX0" fmla="*/ 1182770 w 2556144"/>
              <a:gd name="connsiteY0" fmla="*/ 0 h 3745461"/>
              <a:gd name="connsiteX1" fmla="*/ 2556144 w 2556144"/>
              <a:gd name="connsiteY1" fmla="*/ 132042 h 3745461"/>
              <a:gd name="connsiteX2" fmla="*/ 1793329 w 2556144"/>
              <a:gd name="connsiteY2" fmla="*/ 3745461 h 3745461"/>
              <a:gd name="connsiteX3" fmla="*/ 0 w 2556144"/>
              <a:gd name="connsiteY3" fmla="*/ 3580706 h 3745461"/>
              <a:gd name="connsiteX4" fmla="*/ 1182770 w 2556144"/>
              <a:gd name="connsiteY4" fmla="*/ 0 h 3745461"/>
              <a:gd name="connsiteX0" fmla="*/ 810452 w 2556144"/>
              <a:gd name="connsiteY0" fmla="*/ 0 h 3786541"/>
              <a:gd name="connsiteX1" fmla="*/ 2556144 w 2556144"/>
              <a:gd name="connsiteY1" fmla="*/ 173122 h 3786541"/>
              <a:gd name="connsiteX2" fmla="*/ 1793329 w 2556144"/>
              <a:gd name="connsiteY2" fmla="*/ 3786541 h 3786541"/>
              <a:gd name="connsiteX3" fmla="*/ 0 w 2556144"/>
              <a:gd name="connsiteY3" fmla="*/ 3621786 h 3786541"/>
              <a:gd name="connsiteX4" fmla="*/ 810452 w 2556144"/>
              <a:gd name="connsiteY4" fmla="*/ 0 h 3786541"/>
              <a:gd name="connsiteX0" fmla="*/ 810452 w 2490881"/>
              <a:gd name="connsiteY0" fmla="*/ 0 h 3786541"/>
              <a:gd name="connsiteX1" fmla="*/ 2490881 w 2490881"/>
              <a:gd name="connsiteY1" fmla="*/ 479137 h 3786541"/>
              <a:gd name="connsiteX2" fmla="*/ 1793329 w 2490881"/>
              <a:gd name="connsiteY2" fmla="*/ 3786541 h 3786541"/>
              <a:gd name="connsiteX3" fmla="*/ 0 w 2490881"/>
              <a:gd name="connsiteY3" fmla="*/ 3621786 h 3786541"/>
              <a:gd name="connsiteX4" fmla="*/ 810452 w 2490881"/>
              <a:gd name="connsiteY4" fmla="*/ 0 h 3786541"/>
              <a:gd name="connsiteX0" fmla="*/ 750890 w 2490881"/>
              <a:gd name="connsiteY0" fmla="*/ 0 h 3470057"/>
              <a:gd name="connsiteX1" fmla="*/ 2490881 w 2490881"/>
              <a:gd name="connsiteY1" fmla="*/ 162653 h 3470057"/>
              <a:gd name="connsiteX2" fmla="*/ 1793329 w 2490881"/>
              <a:gd name="connsiteY2" fmla="*/ 3470057 h 3470057"/>
              <a:gd name="connsiteX3" fmla="*/ 0 w 2490881"/>
              <a:gd name="connsiteY3" fmla="*/ 3305302 h 3470057"/>
              <a:gd name="connsiteX4" fmla="*/ 750890 w 2490881"/>
              <a:gd name="connsiteY4" fmla="*/ 0 h 3470057"/>
              <a:gd name="connsiteX0" fmla="*/ 761393 w 2490881"/>
              <a:gd name="connsiteY0" fmla="*/ 0 h 3473996"/>
              <a:gd name="connsiteX1" fmla="*/ 2490881 w 2490881"/>
              <a:gd name="connsiteY1" fmla="*/ 166592 h 3473996"/>
              <a:gd name="connsiteX2" fmla="*/ 1793329 w 2490881"/>
              <a:gd name="connsiteY2" fmla="*/ 3473996 h 3473996"/>
              <a:gd name="connsiteX3" fmla="*/ 0 w 2490881"/>
              <a:gd name="connsiteY3" fmla="*/ 3309241 h 3473996"/>
              <a:gd name="connsiteX4" fmla="*/ 761393 w 2490881"/>
              <a:gd name="connsiteY4" fmla="*/ 0 h 3473996"/>
              <a:gd name="connsiteX0" fmla="*/ 756589 w 2486077"/>
              <a:gd name="connsiteY0" fmla="*/ 0 h 3473996"/>
              <a:gd name="connsiteX1" fmla="*/ 2486077 w 2486077"/>
              <a:gd name="connsiteY1" fmla="*/ 166592 h 3473996"/>
              <a:gd name="connsiteX2" fmla="*/ 1788525 w 2486077"/>
              <a:gd name="connsiteY2" fmla="*/ 3473996 h 3473996"/>
              <a:gd name="connsiteX3" fmla="*/ 0 w 2486077"/>
              <a:gd name="connsiteY3" fmla="*/ 3294834 h 3473996"/>
              <a:gd name="connsiteX4" fmla="*/ 756589 w 2486077"/>
              <a:gd name="connsiteY4" fmla="*/ 0 h 3473996"/>
              <a:gd name="connsiteX0" fmla="*/ 740384 w 2469872"/>
              <a:gd name="connsiteY0" fmla="*/ 0 h 3473996"/>
              <a:gd name="connsiteX1" fmla="*/ 2469872 w 2469872"/>
              <a:gd name="connsiteY1" fmla="*/ 166592 h 3473996"/>
              <a:gd name="connsiteX2" fmla="*/ 1772320 w 2469872"/>
              <a:gd name="connsiteY2" fmla="*/ 3473996 h 3473996"/>
              <a:gd name="connsiteX3" fmla="*/ 0 w 2469872"/>
              <a:gd name="connsiteY3" fmla="*/ 3301364 h 3473996"/>
              <a:gd name="connsiteX4" fmla="*/ 740384 w 2469872"/>
              <a:gd name="connsiteY4" fmla="*/ 0 h 3473996"/>
              <a:gd name="connsiteX0" fmla="*/ 740384 w 3180498"/>
              <a:gd name="connsiteY0" fmla="*/ 0 h 3473996"/>
              <a:gd name="connsiteX1" fmla="*/ 3180498 w 3180498"/>
              <a:gd name="connsiteY1" fmla="*/ 240494 h 3473996"/>
              <a:gd name="connsiteX2" fmla="*/ 1772320 w 3180498"/>
              <a:gd name="connsiteY2" fmla="*/ 3473996 h 3473996"/>
              <a:gd name="connsiteX3" fmla="*/ 0 w 3180498"/>
              <a:gd name="connsiteY3" fmla="*/ 3301364 h 3473996"/>
              <a:gd name="connsiteX4" fmla="*/ 740384 w 3180498"/>
              <a:gd name="connsiteY4" fmla="*/ 0 h 3473996"/>
              <a:gd name="connsiteX0" fmla="*/ 736813 w 3180498"/>
              <a:gd name="connsiteY0" fmla="*/ 0 h 3472657"/>
              <a:gd name="connsiteX1" fmla="*/ 3180498 w 3180498"/>
              <a:gd name="connsiteY1" fmla="*/ 239155 h 3472657"/>
              <a:gd name="connsiteX2" fmla="*/ 1772320 w 3180498"/>
              <a:gd name="connsiteY2" fmla="*/ 3472657 h 3472657"/>
              <a:gd name="connsiteX3" fmla="*/ 0 w 3180498"/>
              <a:gd name="connsiteY3" fmla="*/ 3300025 h 3472657"/>
              <a:gd name="connsiteX4" fmla="*/ 736813 w 3180498"/>
              <a:gd name="connsiteY4" fmla="*/ 0 h 3472657"/>
              <a:gd name="connsiteX0" fmla="*/ 736813 w 3187641"/>
              <a:gd name="connsiteY0" fmla="*/ 0 h 3472657"/>
              <a:gd name="connsiteX1" fmla="*/ 3187641 w 3187641"/>
              <a:gd name="connsiteY1" fmla="*/ 236478 h 3472657"/>
              <a:gd name="connsiteX2" fmla="*/ 1772320 w 3187641"/>
              <a:gd name="connsiteY2" fmla="*/ 3472657 h 3472657"/>
              <a:gd name="connsiteX3" fmla="*/ 0 w 3187641"/>
              <a:gd name="connsiteY3" fmla="*/ 3300025 h 3472657"/>
              <a:gd name="connsiteX4" fmla="*/ 736813 w 3187641"/>
              <a:gd name="connsiteY4" fmla="*/ 0 h 34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641" h="3472657">
                <a:moveTo>
                  <a:pt x="736813" y="0"/>
                </a:moveTo>
                <a:lnTo>
                  <a:pt x="3187641" y="236478"/>
                </a:lnTo>
                <a:lnTo>
                  <a:pt x="1772320" y="3472657"/>
                </a:lnTo>
                <a:lnTo>
                  <a:pt x="0" y="3300025"/>
                </a:lnTo>
                <a:lnTo>
                  <a:pt x="736813" y="0"/>
                </a:lnTo>
                <a:close/>
              </a:path>
            </a:pathLst>
          </a:custGeom>
          <a:gradFill flip="none" rotWithShape="1">
            <a:gsLst>
              <a:gs pos="98000">
                <a:srgbClr val="053264"/>
              </a:gs>
              <a:gs pos="51000">
                <a:srgbClr val="027FB5"/>
              </a:gs>
              <a:gs pos="0">
                <a:srgbClr val="00B9F2"/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Parallelogram 10"/>
          <p:cNvSpPr/>
          <p:nvPr/>
        </p:nvSpPr>
        <p:spPr bwMode="auto">
          <a:xfrm rot="5400000" flipV="1">
            <a:off x="5295901" y="-38098"/>
            <a:ext cx="160019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gradFill flip="none" rotWithShape="1">
            <a:gsLst>
              <a:gs pos="100000">
                <a:srgbClr val="00B9F2"/>
              </a:gs>
              <a:gs pos="10000">
                <a:srgbClr val="053264"/>
              </a:gs>
            </a:gsLst>
            <a:lin ang="378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8" y="2489995"/>
            <a:ext cx="6073985" cy="1878011"/>
          </a:xfrm>
          <a:prstGeom prst="rect">
            <a:avLst/>
          </a:prstGeom>
        </p:spPr>
      </p:pic>
      <p:sp>
        <p:nvSpPr>
          <p:cNvPr id="12" name="Parallelogram 10"/>
          <p:cNvSpPr/>
          <p:nvPr userDrawn="1"/>
        </p:nvSpPr>
        <p:spPr bwMode="auto">
          <a:xfrm rot="5400000" flipH="1">
            <a:off x="5320618" y="-642728"/>
            <a:ext cx="1555939" cy="12227867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2777078"/>
              <a:gd name="connsiteY0" fmla="*/ 35863 h 12227861"/>
              <a:gd name="connsiteX1" fmla="*/ 2358932 w 2777078"/>
              <a:gd name="connsiteY1" fmla="*/ 0 h 12227861"/>
              <a:gd name="connsiteX2" fmla="*/ 2777078 w 2777078"/>
              <a:gd name="connsiteY2" fmla="*/ 12227861 h 12227861"/>
              <a:gd name="connsiteX3" fmla="*/ 0 w 2777078"/>
              <a:gd name="connsiteY3" fmla="*/ 12227861 h 12227861"/>
              <a:gd name="connsiteX4" fmla="*/ 1085273 w 2777078"/>
              <a:gd name="connsiteY4" fmla="*/ 35863 h 12227861"/>
              <a:gd name="connsiteX0" fmla="*/ 273578 w 1965383"/>
              <a:gd name="connsiteY0" fmla="*/ 35863 h 12245793"/>
              <a:gd name="connsiteX1" fmla="*/ 1547237 w 1965383"/>
              <a:gd name="connsiteY1" fmla="*/ 0 h 12245793"/>
              <a:gd name="connsiteX2" fmla="*/ 1965383 w 1965383"/>
              <a:gd name="connsiteY2" fmla="*/ 12227861 h 12245793"/>
              <a:gd name="connsiteX3" fmla="*/ 0 w 1965383"/>
              <a:gd name="connsiteY3" fmla="*/ 12245793 h 12245793"/>
              <a:gd name="connsiteX4" fmla="*/ 273578 w 1965383"/>
              <a:gd name="connsiteY4" fmla="*/ 35863 h 12245793"/>
              <a:gd name="connsiteX0" fmla="*/ 0 w 2257531"/>
              <a:gd name="connsiteY0" fmla="*/ 17934 h 12245793"/>
              <a:gd name="connsiteX1" fmla="*/ 1839385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257531"/>
              <a:gd name="connsiteY0" fmla="*/ 17934 h 12245793"/>
              <a:gd name="connsiteX1" fmla="*/ 1445837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134547"/>
              <a:gd name="connsiteY0" fmla="*/ 17934 h 12245793"/>
              <a:gd name="connsiteX1" fmla="*/ 1445837 w 2134547"/>
              <a:gd name="connsiteY1" fmla="*/ 0 h 12245793"/>
              <a:gd name="connsiteX2" fmla="*/ 2134547 w 2134547"/>
              <a:gd name="connsiteY2" fmla="*/ 12209931 h 12245793"/>
              <a:gd name="connsiteX3" fmla="*/ 292148 w 2134547"/>
              <a:gd name="connsiteY3" fmla="*/ 12245793 h 12245793"/>
              <a:gd name="connsiteX4" fmla="*/ 0 w 2134547"/>
              <a:gd name="connsiteY4" fmla="*/ 17934 h 12245793"/>
              <a:gd name="connsiteX0" fmla="*/ 0 w 2134547"/>
              <a:gd name="connsiteY0" fmla="*/ 17934 h 12227867"/>
              <a:gd name="connsiteX1" fmla="*/ 1445837 w 2134547"/>
              <a:gd name="connsiteY1" fmla="*/ 0 h 12227867"/>
              <a:gd name="connsiteX2" fmla="*/ 2134547 w 2134547"/>
              <a:gd name="connsiteY2" fmla="*/ 12209931 h 12227867"/>
              <a:gd name="connsiteX3" fmla="*/ 242953 w 2134547"/>
              <a:gd name="connsiteY3" fmla="*/ 12227867 h 12227867"/>
              <a:gd name="connsiteX4" fmla="*/ 0 w 2134547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42953 w 2134546"/>
              <a:gd name="connsiteY3" fmla="*/ 12227867 h 12227867"/>
              <a:gd name="connsiteX4" fmla="*/ 0 w 2134546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34590 w 2134546"/>
              <a:gd name="connsiteY3" fmla="*/ 12227867 h 12227867"/>
              <a:gd name="connsiteX4" fmla="*/ 0 w 2134546"/>
              <a:gd name="connsiteY4" fmla="*/ 17934 h 1222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546" h="12227867">
                <a:moveTo>
                  <a:pt x="0" y="17934"/>
                </a:moveTo>
                <a:lnTo>
                  <a:pt x="1445837" y="0"/>
                </a:lnTo>
                <a:lnTo>
                  <a:pt x="2134546" y="12222126"/>
                </a:lnTo>
                <a:lnTo>
                  <a:pt x="234590" y="12227867"/>
                </a:lnTo>
                <a:lnTo>
                  <a:pt x="0" y="17934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6" name="Parallelogram 10"/>
          <p:cNvSpPr/>
          <p:nvPr userDrawn="1"/>
        </p:nvSpPr>
        <p:spPr bwMode="auto">
          <a:xfrm rot="5400000" flipH="1">
            <a:off x="4922486" y="-4888259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Parallelogram 10"/>
          <p:cNvSpPr/>
          <p:nvPr userDrawn="1"/>
        </p:nvSpPr>
        <p:spPr bwMode="auto">
          <a:xfrm rot="5400000" flipH="1">
            <a:off x="5083850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9" name="Parallelogram 10"/>
          <p:cNvSpPr/>
          <p:nvPr userDrawn="1"/>
        </p:nvSpPr>
        <p:spPr bwMode="auto">
          <a:xfrm rot="16200000">
            <a:off x="4904554" y="-454481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 userDrawn="1"/>
        </p:nvSpPr>
        <p:spPr bwMode="auto">
          <a:xfrm rot="5400000" flipV="1">
            <a:off x="5083849" y="-268081"/>
            <a:ext cx="2024302" cy="12227861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17538669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75829C-C1D0-4DBB-9CCD-E44580FC51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604100" y="563201"/>
            <a:ext cx="1274860" cy="461010"/>
          </a:xfrm>
          <a:prstGeom prst="rect">
            <a:avLst/>
          </a:prstGeom>
        </p:spPr>
      </p:pic>
      <p:sp>
        <p:nvSpPr>
          <p:cNvPr id="8" name="Title 2">
            <a:extLst>
              <a:ext uri="{FF2B5EF4-FFF2-40B4-BE49-F238E27FC236}">
                <a16:creationId xmlns:a16="http://schemas.microsoft.com/office/drawing/2014/main" id="{02171101-5165-4B50-9E1D-F87120758E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52514" y="439272"/>
            <a:ext cx="7202358" cy="1580537"/>
          </a:xfrm>
          <a:prstGeom prst="rect">
            <a:avLst/>
          </a:prstGeom>
        </p:spPr>
        <p:txBody>
          <a:bodyPr/>
          <a:lstStyle/>
          <a:p>
            <a:pPr algn="l"/>
            <a:endParaRPr lang="en-US" sz="4000" dirty="0"/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02FE7F4B-C9E0-41C2-A801-B1FA8DA2D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52513" y="2133780"/>
            <a:ext cx="7202359" cy="914400"/>
          </a:xfrm>
          <a:prstGeom prst="rect">
            <a:avLst/>
          </a:prstGeo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15" name="Subtitle 3">
            <a:extLst>
              <a:ext uri="{FF2B5EF4-FFF2-40B4-BE49-F238E27FC236}">
                <a16:creationId xmlns:a16="http://schemas.microsoft.com/office/drawing/2014/main" id="{D3BC9FB0-18BE-4A56-8C60-34F59ACF53BC}"/>
              </a:ext>
            </a:extLst>
          </p:cNvPr>
          <p:cNvSpPr txBox="1">
            <a:spLocks noChangeAspect="1"/>
          </p:cNvSpPr>
          <p:nvPr userDrawn="1"/>
        </p:nvSpPr>
        <p:spPr bwMode="white">
          <a:xfrm>
            <a:off x="630995" y="1390971"/>
            <a:ext cx="2829388" cy="101134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900" b="1" dirty="0">
                <a:solidFill>
                  <a:schemeClr val="tx1">
                    <a:alpha val="40000"/>
                  </a:schemeClr>
                </a:solidFill>
                <a:latin typeface="+mj-lt"/>
              </a:rPr>
              <a:t>DEVELOPER </a:t>
            </a:r>
            <a:br>
              <a:rPr lang="en-US" sz="1900" b="1" dirty="0">
                <a:solidFill>
                  <a:schemeClr val="tx1">
                    <a:alpha val="40000"/>
                  </a:schemeClr>
                </a:solidFill>
                <a:latin typeface="+mj-lt"/>
              </a:rPr>
            </a:br>
            <a:r>
              <a:rPr lang="en-US" sz="1900" b="1" dirty="0">
                <a:solidFill>
                  <a:schemeClr val="tx1">
                    <a:alpha val="40000"/>
                  </a:schemeClr>
                </a:solidFill>
                <a:latin typeface="+mj-lt"/>
              </a:rPr>
              <a:t>SUMMIT </a:t>
            </a:r>
          </a:p>
          <a:p>
            <a:pPr algn="l"/>
            <a:r>
              <a:rPr lang="en-US" sz="1400" dirty="0">
                <a:solidFill>
                  <a:schemeClr val="tx1">
                    <a:alpha val="40000"/>
                  </a:schemeClr>
                </a:solidFill>
                <a:latin typeface="+mj-lt"/>
              </a:rPr>
              <a:t>EUROPE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10C2F56-477E-4334-9B1A-C8E3A21B3617}"/>
              </a:ext>
            </a:extLst>
          </p:cNvPr>
          <p:cNvCxnSpPr>
            <a:cxnSpLocks noChangeAspect="1"/>
          </p:cNvCxnSpPr>
          <p:nvPr userDrawn="1"/>
        </p:nvCxnSpPr>
        <p:spPr bwMode="auto">
          <a:xfrm>
            <a:off x="622030" y="2010847"/>
            <a:ext cx="964724" cy="0"/>
          </a:xfrm>
          <a:prstGeom prst="line">
            <a:avLst/>
          </a:prstGeom>
          <a:noFill/>
          <a:ln w="12700" cap="flat" cmpd="sng" algn="ctr">
            <a:solidFill>
              <a:schemeClr val="tx1">
                <a:alpha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653235796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10/29/2019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604300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D1955E1-3D0D-420E-AD5C-2B4432CFCFB6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35000">
                <a:srgbClr val="143F95"/>
              </a:gs>
              <a:gs pos="82000">
                <a:srgbClr val="0E53C1"/>
              </a:gs>
              <a:gs pos="7000">
                <a:srgbClr val="1E3073"/>
              </a:gs>
            </a:gsLst>
            <a:path path="circle">
              <a:fillToRect t="100000" r="100000"/>
            </a:path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90E4B3-8FC5-4D43-8254-9D9EE3D471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alphaModFix amt="41000"/>
          </a:blip>
          <a:srcRect t="70152" r="75622"/>
          <a:stretch/>
        </p:blipFill>
        <p:spPr>
          <a:xfrm>
            <a:off x="9021" y="4810991"/>
            <a:ext cx="2930236" cy="20470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26F8041-2533-48AB-8CE0-043807BDAF2F}"/>
              </a:ext>
            </a:extLst>
          </p:cNvPr>
          <p:cNvSpPr/>
          <p:nvPr userDrawn="1"/>
        </p:nvSpPr>
        <p:spPr bwMode="auto">
          <a:xfrm rot="5400000">
            <a:off x="11780404" y="457408"/>
            <a:ext cx="45150" cy="65709"/>
          </a:xfrm>
          <a:prstGeom prst="rect">
            <a:avLst/>
          </a:prstGeom>
          <a:solidFill>
            <a:schemeClr val="tx1">
              <a:alpha val="19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685800" y="1366344"/>
            <a:ext cx="10826496" cy="49900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4CC7C72-829E-49D1-B774-DD4FFC8B9146}"/>
              </a:ext>
            </a:extLst>
          </p:cNvPr>
          <p:cNvGrpSpPr/>
          <p:nvPr userDrawn="1"/>
        </p:nvGrpSpPr>
        <p:grpSpPr>
          <a:xfrm>
            <a:off x="9021" y="146055"/>
            <a:ext cx="11930353" cy="6711945"/>
            <a:chOff x="9021" y="146055"/>
            <a:chExt cx="11930353" cy="6711945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7C299562-FA12-4303-A69F-D78F02ED98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  <a:alphaModFix amt="41000"/>
            </a:blip>
            <a:srcRect t="70152" r="75622"/>
            <a:stretch/>
          </p:blipFill>
          <p:spPr>
            <a:xfrm>
              <a:off x="9021" y="4810991"/>
              <a:ext cx="2930236" cy="2047009"/>
            </a:xfrm>
            <a:prstGeom prst="rect">
              <a:avLst/>
            </a:prstGeom>
          </p:spPr>
        </p:pic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F893EA1-CEE4-4BBA-BC72-CF485D5295CE}"/>
                </a:ext>
              </a:extLst>
            </p:cNvPr>
            <p:cNvGrpSpPr/>
            <p:nvPr/>
          </p:nvGrpSpPr>
          <p:grpSpPr>
            <a:xfrm>
              <a:off x="208303" y="146055"/>
              <a:ext cx="11731071" cy="6595922"/>
              <a:chOff x="208303" y="146055"/>
              <a:chExt cx="11731071" cy="6595922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E24EE997-3467-4DE3-9724-415F481D285E}"/>
                  </a:ext>
                </a:extLst>
              </p:cNvPr>
              <p:cNvGrpSpPr/>
              <p:nvPr/>
            </p:nvGrpSpPr>
            <p:grpSpPr>
              <a:xfrm>
                <a:off x="11604987" y="146055"/>
                <a:ext cx="334387" cy="435843"/>
                <a:chOff x="11604987" y="146055"/>
                <a:chExt cx="334387" cy="435843"/>
              </a:xfrm>
            </p:grpSpPr>
            <p:grpSp>
              <p:nvGrpSpPr>
                <p:cNvPr id="22" name="Group 21">
                  <a:extLst>
                    <a:ext uri="{FF2B5EF4-FFF2-40B4-BE49-F238E27FC236}">
                      <a16:creationId xmlns:a16="http://schemas.microsoft.com/office/drawing/2014/main" id="{D3213D50-07D4-4009-8AE2-85D0C7F3CDC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1770125" y="399018"/>
                  <a:ext cx="169249" cy="182880"/>
                  <a:chOff x="7310041" y="760941"/>
                  <a:chExt cx="1043386" cy="1127422"/>
                </a:xfrm>
              </p:grpSpPr>
              <p:sp>
                <p:nvSpPr>
                  <p:cNvPr id="27" name="Freeform 33">
                    <a:extLst>
                      <a:ext uri="{FF2B5EF4-FFF2-40B4-BE49-F238E27FC236}">
                        <a16:creationId xmlns:a16="http://schemas.microsoft.com/office/drawing/2014/main" id="{5D8C3402-6FCB-4067-9709-3726072876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58" y="760941"/>
                    <a:ext cx="618069" cy="704087"/>
                  </a:xfrm>
                  <a:custGeom>
                    <a:avLst/>
                    <a:gdLst>
                      <a:gd name="connsiteX0" fmla="*/ 2 w 618069"/>
                      <a:gd name="connsiteY0" fmla="*/ 0 h 704087"/>
                      <a:gd name="connsiteX1" fmla="*/ 278345 w 618069"/>
                      <a:gd name="connsiteY1" fmla="*/ 0 h 704087"/>
                      <a:gd name="connsiteX2" fmla="*/ 278345 w 618069"/>
                      <a:gd name="connsiteY2" fmla="*/ 423334 h 704087"/>
                      <a:gd name="connsiteX3" fmla="*/ 618069 w 618069"/>
                      <a:gd name="connsiteY3" fmla="*/ 423334 h 704087"/>
                      <a:gd name="connsiteX4" fmla="*/ 618069 w 618069"/>
                      <a:gd name="connsiteY4" fmla="*/ 704087 h 704087"/>
                      <a:gd name="connsiteX5" fmla="*/ 278345 w 618069"/>
                      <a:gd name="connsiteY5" fmla="*/ 704087 h 704087"/>
                      <a:gd name="connsiteX6" fmla="*/ 2 w 618069"/>
                      <a:gd name="connsiteY6" fmla="*/ 704087 h 704087"/>
                      <a:gd name="connsiteX7" fmla="*/ 0 w 618069"/>
                      <a:gd name="connsiteY7" fmla="*/ 704087 h 704087"/>
                      <a:gd name="connsiteX8" fmla="*/ 0 w 618069"/>
                      <a:gd name="connsiteY8" fmla="*/ 423334 h 704087"/>
                      <a:gd name="connsiteX9" fmla="*/ 2 w 618069"/>
                      <a:gd name="connsiteY9" fmla="*/ 423334 h 704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18069" h="704087">
                        <a:moveTo>
                          <a:pt x="2" y="0"/>
                        </a:moveTo>
                        <a:lnTo>
                          <a:pt x="278345" y="0"/>
                        </a:lnTo>
                        <a:lnTo>
                          <a:pt x="278345" y="423334"/>
                        </a:lnTo>
                        <a:lnTo>
                          <a:pt x="618069" y="423334"/>
                        </a:lnTo>
                        <a:lnTo>
                          <a:pt x="618069" y="704087"/>
                        </a:lnTo>
                        <a:lnTo>
                          <a:pt x="278345" y="704087"/>
                        </a:lnTo>
                        <a:lnTo>
                          <a:pt x="2" y="704087"/>
                        </a:lnTo>
                        <a:lnTo>
                          <a:pt x="0" y="704087"/>
                        </a:lnTo>
                        <a:lnTo>
                          <a:pt x="0" y="423334"/>
                        </a:lnTo>
                        <a:lnTo>
                          <a:pt x="2" y="423334"/>
                        </a:lnTo>
                        <a:close/>
                      </a:path>
                    </a:pathLst>
                  </a:custGeom>
                  <a:solidFill>
                    <a:schemeClr val="tx1">
                      <a:alpha val="48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8" name="Rectangle 27">
                    <a:extLst>
                      <a:ext uri="{FF2B5EF4-FFF2-40B4-BE49-F238E27FC236}">
                        <a16:creationId xmlns:a16="http://schemas.microsoft.com/office/drawing/2014/main" id="{2673C5BD-642A-4F3C-98CD-CDBBC8C99F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60" y="1483281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9" name="Rectangle 28">
                    <a:extLst>
                      <a:ext uri="{FF2B5EF4-FFF2-40B4-BE49-F238E27FC236}">
                        <a16:creationId xmlns:a16="http://schemas.microsoft.com/office/drawing/2014/main" id="{36AB99F9-847A-480A-92F1-5647E962B3A1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7373410" y="1120906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</p:grpSp>
            <p:grpSp>
              <p:nvGrpSpPr>
                <p:cNvPr id="23" name="Group 22">
                  <a:extLst>
                    <a:ext uri="{FF2B5EF4-FFF2-40B4-BE49-F238E27FC236}">
                      <a16:creationId xmlns:a16="http://schemas.microsoft.com/office/drawing/2014/main" id="{ED23255E-DCBB-44BD-AD33-336D1291C85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1604987" y="146055"/>
                  <a:ext cx="73152" cy="73152"/>
                  <a:chOff x="7310041" y="760941"/>
                  <a:chExt cx="1043386" cy="1127422"/>
                </a:xfrm>
              </p:grpSpPr>
              <p:sp>
                <p:nvSpPr>
                  <p:cNvPr id="24" name="Freeform 30">
                    <a:extLst>
                      <a:ext uri="{FF2B5EF4-FFF2-40B4-BE49-F238E27FC236}">
                        <a16:creationId xmlns:a16="http://schemas.microsoft.com/office/drawing/2014/main" id="{953D57FC-8EBE-4E54-9AB6-9FA9F3AE11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58" y="760941"/>
                    <a:ext cx="618069" cy="704087"/>
                  </a:xfrm>
                  <a:custGeom>
                    <a:avLst/>
                    <a:gdLst>
                      <a:gd name="connsiteX0" fmla="*/ 2 w 618069"/>
                      <a:gd name="connsiteY0" fmla="*/ 0 h 704087"/>
                      <a:gd name="connsiteX1" fmla="*/ 278345 w 618069"/>
                      <a:gd name="connsiteY1" fmla="*/ 0 h 704087"/>
                      <a:gd name="connsiteX2" fmla="*/ 278345 w 618069"/>
                      <a:gd name="connsiteY2" fmla="*/ 423334 h 704087"/>
                      <a:gd name="connsiteX3" fmla="*/ 618069 w 618069"/>
                      <a:gd name="connsiteY3" fmla="*/ 423334 h 704087"/>
                      <a:gd name="connsiteX4" fmla="*/ 618069 w 618069"/>
                      <a:gd name="connsiteY4" fmla="*/ 704087 h 704087"/>
                      <a:gd name="connsiteX5" fmla="*/ 278345 w 618069"/>
                      <a:gd name="connsiteY5" fmla="*/ 704087 h 704087"/>
                      <a:gd name="connsiteX6" fmla="*/ 2 w 618069"/>
                      <a:gd name="connsiteY6" fmla="*/ 704087 h 704087"/>
                      <a:gd name="connsiteX7" fmla="*/ 0 w 618069"/>
                      <a:gd name="connsiteY7" fmla="*/ 704087 h 704087"/>
                      <a:gd name="connsiteX8" fmla="*/ 0 w 618069"/>
                      <a:gd name="connsiteY8" fmla="*/ 423334 h 704087"/>
                      <a:gd name="connsiteX9" fmla="*/ 2 w 618069"/>
                      <a:gd name="connsiteY9" fmla="*/ 423334 h 704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18069" h="704087">
                        <a:moveTo>
                          <a:pt x="2" y="0"/>
                        </a:moveTo>
                        <a:lnTo>
                          <a:pt x="278345" y="0"/>
                        </a:lnTo>
                        <a:lnTo>
                          <a:pt x="278345" y="423334"/>
                        </a:lnTo>
                        <a:lnTo>
                          <a:pt x="618069" y="423334"/>
                        </a:lnTo>
                        <a:lnTo>
                          <a:pt x="618069" y="704087"/>
                        </a:lnTo>
                        <a:lnTo>
                          <a:pt x="278345" y="704087"/>
                        </a:lnTo>
                        <a:lnTo>
                          <a:pt x="2" y="704087"/>
                        </a:lnTo>
                        <a:lnTo>
                          <a:pt x="0" y="704087"/>
                        </a:lnTo>
                        <a:lnTo>
                          <a:pt x="0" y="423334"/>
                        </a:lnTo>
                        <a:lnTo>
                          <a:pt x="2" y="423334"/>
                        </a:lnTo>
                        <a:close/>
                      </a:path>
                    </a:pathLst>
                  </a:custGeom>
                  <a:solidFill>
                    <a:schemeClr val="tx1">
                      <a:alpha val="48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5" name="Rectangle 24">
                    <a:extLst>
                      <a:ext uri="{FF2B5EF4-FFF2-40B4-BE49-F238E27FC236}">
                        <a16:creationId xmlns:a16="http://schemas.microsoft.com/office/drawing/2014/main" id="{7FEE3E1B-998A-40EA-AF2D-3421263726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60" y="1483281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6" name="Rectangle 25">
                    <a:extLst>
                      <a:ext uri="{FF2B5EF4-FFF2-40B4-BE49-F238E27FC236}">
                        <a16:creationId xmlns:a16="http://schemas.microsoft.com/office/drawing/2014/main" id="{8CEB7A7E-E452-499E-9176-64477915D3BD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7373410" y="1120906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</p:grp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86277BC6-A79D-4B72-B99E-E60ABC3364BC}"/>
                  </a:ext>
                </a:extLst>
              </p:cNvPr>
              <p:cNvGrpSpPr/>
              <p:nvPr/>
            </p:nvGrpSpPr>
            <p:grpSpPr>
              <a:xfrm>
                <a:off x="208303" y="5787704"/>
                <a:ext cx="437544" cy="389381"/>
                <a:chOff x="9178262" y="1315181"/>
                <a:chExt cx="437544" cy="389381"/>
              </a:xfrm>
            </p:grpSpPr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60931E52-2AA9-4321-B811-655B7669012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9445759" y="1521682"/>
                  <a:ext cx="170047" cy="182880"/>
                </a:xfrm>
                <a:prstGeom prst="rect">
                  <a:avLst/>
                </a:prstGeom>
              </p:spPr>
            </p:pic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0DC1889D-9204-4C2B-934D-C4A1E8A45A5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9178262" y="1315181"/>
                  <a:ext cx="85024" cy="91440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BC93C09D-5A2D-4138-8019-CEA7E3CB18FB}"/>
                  </a:ext>
                </a:extLst>
              </p:cNvPr>
              <p:cNvGrpSpPr/>
              <p:nvPr/>
            </p:nvGrpSpPr>
            <p:grpSpPr>
              <a:xfrm>
                <a:off x="250899" y="6421937"/>
                <a:ext cx="669934" cy="274320"/>
                <a:chOff x="9445759" y="1430242"/>
                <a:chExt cx="669934" cy="274320"/>
              </a:xfrm>
            </p:grpSpPr>
            <p:pic>
              <p:nvPicPr>
                <p:cNvPr id="18" name="Picture 17">
                  <a:extLst>
                    <a:ext uri="{FF2B5EF4-FFF2-40B4-BE49-F238E27FC236}">
                      <a16:creationId xmlns:a16="http://schemas.microsoft.com/office/drawing/2014/main" id="{B84F8E5B-0716-45E5-A7AD-193D6F4601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9445759" y="1521682"/>
                  <a:ext cx="170047" cy="182880"/>
                </a:xfrm>
                <a:prstGeom prst="rect">
                  <a:avLst/>
                </a:prstGeom>
              </p:spPr>
            </p:pic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68464D75-3A56-43E0-A88B-0012C75D29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10030669" y="1430242"/>
                  <a:ext cx="85024" cy="91440"/>
                </a:xfrm>
                <a:prstGeom prst="rect">
                  <a:avLst/>
                </a:prstGeom>
              </p:spPr>
            </p:pic>
          </p:grp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FFB35FD2-DCD3-4814-B563-6728F025CF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59000"/>
              </a:blip>
              <a:stretch>
                <a:fillRect/>
              </a:stretch>
            </p:blipFill>
            <p:spPr>
              <a:xfrm>
                <a:off x="1118384" y="6650537"/>
                <a:ext cx="85024" cy="91440"/>
              </a:xfrm>
              <a:prstGeom prst="rect">
                <a:avLst/>
              </a:prstGeom>
            </p:spPr>
          </p:pic>
        </p:grp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110F6A70-5DAE-4FFD-920D-AA16AD13A510}"/>
              </a:ext>
            </a:extLst>
          </p:cNvPr>
          <p:cNvSpPr/>
          <p:nvPr userDrawn="1"/>
        </p:nvSpPr>
        <p:spPr bwMode="auto">
          <a:xfrm>
            <a:off x="0" y="-6674"/>
            <a:ext cx="12192000" cy="6858000"/>
          </a:xfrm>
          <a:prstGeom prst="rect">
            <a:avLst/>
          </a:prstGeom>
          <a:gradFill flip="none" rotWithShape="1">
            <a:gsLst>
              <a:gs pos="98000">
                <a:srgbClr val="0ACFFE">
                  <a:alpha val="81000"/>
                </a:srgbClr>
              </a:gs>
              <a:gs pos="2000">
                <a:srgbClr val="4B24FF">
                  <a:alpha val="0"/>
                </a:srgbClr>
              </a:gs>
              <a:gs pos="61000">
                <a:srgbClr val="495AFF">
                  <a:alpha val="0"/>
                </a:srgbClr>
              </a:gs>
            </a:gsLst>
            <a:lin ang="174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30375393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697EB831-4AFD-4853-A9BC-194B60477A5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79929" y="1694329"/>
            <a:ext cx="5916706" cy="3406309"/>
          </a:xfrm>
          <a:prstGeom prst="rect">
            <a:avLst/>
          </a:prstGeom>
        </p:spPr>
      </p: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AEB9A1CF-AD48-48AB-BD25-1FE55928F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1" y="3582548"/>
            <a:ext cx="4527741" cy="338554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2200" b="0" dirty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Presenter(s)</a:t>
            </a:r>
          </a:p>
        </p:txBody>
      </p:sp>
      <p:sp>
        <p:nvSpPr>
          <p:cNvPr id="32" name="Title 4">
            <a:extLst>
              <a:ext uri="{FF2B5EF4-FFF2-40B4-BE49-F238E27FC236}">
                <a16:creationId xmlns:a16="http://schemas.microsoft.com/office/drawing/2014/main" id="{106A5615-7C60-43F4-BF0E-6F20D97C77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76871" y="1694330"/>
            <a:ext cx="4527741" cy="1823332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noAutofit/>
          </a:bodyPr>
          <a:lstStyle>
            <a:lvl1pPr>
              <a:defRPr lang="en-US" sz="3800" dirty="0"/>
            </a:lvl1pPr>
          </a:lstStyle>
          <a:p>
            <a:pPr lvl="0"/>
            <a:r>
              <a:rPr lang="en-US" dirty="0"/>
              <a:t>Demo Title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F531F83-239A-4E76-858C-CD19345268D5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pPr lvl="0">
              <a:lnSpc>
                <a:spcPct val="100000"/>
              </a:lnSpc>
              <a:spcBef>
                <a:spcPct val="0"/>
              </a:spcBef>
              <a:buNone/>
            </a:pPr>
            <a:endParaRPr kumimoji="0" lang="en-US" sz="3800" b="1" i="0" cap="none" baseline="0" dirty="0">
              <a:solidFill>
                <a:schemeClr val="tx1"/>
              </a:solidFill>
              <a:effectLst/>
              <a:latin typeface="+mj-lt"/>
              <a:ea typeface="+mj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9083214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30E2F40-4E77-419C-93B7-81C64B73F6F9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35000">
                <a:srgbClr val="143F95"/>
              </a:gs>
              <a:gs pos="82000">
                <a:srgbClr val="0E53C1"/>
              </a:gs>
              <a:gs pos="7000">
                <a:srgbClr val="1E3073"/>
              </a:gs>
            </a:gsLst>
            <a:path path="circle">
              <a:fillToRect t="100000" r="100000"/>
            </a:path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9744A0D-8AEB-422C-AF9F-DEE2A38C0C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alphaModFix amt="41000"/>
          </a:blip>
          <a:srcRect t="70152" r="75622"/>
          <a:stretch/>
        </p:blipFill>
        <p:spPr>
          <a:xfrm>
            <a:off x="9021" y="4810991"/>
            <a:ext cx="2930236" cy="204700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7C82756-355E-4960-8220-CC9CB9E22199}"/>
              </a:ext>
            </a:extLst>
          </p:cNvPr>
          <p:cNvSpPr/>
          <p:nvPr userDrawn="1"/>
        </p:nvSpPr>
        <p:spPr bwMode="auto">
          <a:xfrm rot="5400000">
            <a:off x="11780404" y="457408"/>
            <a:ext cx="45150" cy="65709"/>
          </a:xfrm>
          <a:prstGeom prst="rect">
            <a:avLst/>
          </a:prstGeom>
          <a:solidFill>
            <a:schemeClr val="tx1">
              <a:alpha val="19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401A182-4091-4DB2-BA8B-2E26904760EA}"/>
              </a:ext>
            </a:extLst>
          </p:cNvPr>
          <p:cNvGrpSpPr/>
          <p:nvPr userDrawn="1"/>
        </p:nvGrpSpPr>
        <p:grpSpPr>
          <a:xfrm>
            <a:off x="9021" y="146055"/>
            <a:ext cx="11930353" cy="6711945"/>
            <a:chOff x="9021" y="146055"/>
            <a:chExt cx="11930353" cy="6711945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92DC90C-EF39-40CE-B630-FB60EE9E80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  <a:alphaModFix amt="41000"/>
            </a:blip>
            <a:srcRect t="70152" r="75622"/>
            <a:stretch/>
          </p:blipFill>
          <p:spPr>
            <a:xfrm>
              <a:off x="9021" y="4810991"/>
              <a:ext cx="2930236" cy="2047009"/>
            </a:xfrm>
            <a:prstGeom prst="rect">
              <a:avLst/>
            </a:prstGeom>
          </p:spPr>
        </p:pic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17D6636-6AFC-4CE3-8757-6BA8DA54D897}"/>
                </a:ext>
              </a:extLst>
            </p:cNvPr>
            <p:cNvGrpSpPr/>
            <p:nvPr/>
          </p:nvGrpSpPr>
          <p:grpSpPr>
            <a:xfrm>
              <a:off x="208303" y="146055"/>
              <a:ext cx="11731071" cy="6595922"/>
              <a:chOff x="208303" y="146055"/>
              <a:chExt cx="11731071" cy="6595922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7AF98838-C1B5-428E-873F-3B01ACB1E977}"/>
                  </a:ext>
                </a:extLst>
              </p:cNvPr>
              <p:cNvGrpSpPr/>
              <p:nvPr/>
            </p:nvGrpSpPr>
            <p:grpSpPr>
              <a:xfrm>
                <a:off x="11604987" y="146055"/>
                <a:ext cx="334387" cy="435843"/>
                <a:chOff x="11604987" y="146055"/>
                <a:chExt cx="334387" cy="435843"/>
              </a:xfrm>
            </p:grpSpPr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B8DB0234-6099-427F-B8D4-5FA1A4B7FAC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1770125" y="399018"/>
                  <a:ext cx="169249" cy="182880"/>
                  <a:chOff x="7310041" y="760941"/>
                  <a:chExt cx="1043386" cy="1127422"/>
                </a:xfrm>
              </p:grpSpPr>
              <p:sp>
                <p:nvSpPr>
                  <p:cNvPr id="30" name="Freeform 33">
                    <a:extLst>
                      <a:ext uri="{FF2B5EF4-FFF2-40B4-BE49-F238E27FC236}">
                        <a16:creationId xmlns:a16="http://schemas.microsoft.com/office/drawing/2014/main" id="{77FD7747-141C-4D99-BAEE-28269E5C275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58" y="760941"/>
                    <a:ext cx="618069" cy="704087"/>
                  </a:xfrm>
                  <a:custGeom>
                    <a:avLst/>
                    <a:gdLst>
                      <a:gd name="connsiteX0" fmla="*/ 2 w 618069"/>
                      <a:gd name="connsiteY0" fmla="*/ 0 h 704087"/>
                      <a:gd name="connsiteX1" fmla="*/ 278345 w 618069"/>
                      <a:gd name="connsiteY1" fmla="*/ 0 h 704087"/>
                      <a:gd name="connsiteX2" fmla="*/ 278345 w 618069"/>
                      <a:gd name="connsiteY2" fmla="*/ 423334 h 704087"/>
                      <a:gd name="connsiteX3" fmla="*/ 618069 w 618069"/>
                      <a:gd name="connsiteY3" fmla="*/ 423334 h 704087"/>
                      <a:gd name="connsiteX4" fmla="*/ 618069 w 618069"/>
                      <a:gd name="connsiteY4" fmla="*/ 704087 h 704087"/>
                      <a:gd name="connsiteX5" fmla="*/ 278345 w 618069"/>
                      <a:gd name="connsiteY5" fmla="*/ 704087 h 704087"/>
                      <a:gd name="connsiteX6" fmla="*/ 2 w 618069"/>
                      <a:gd name="connsiteY6" fmla="*/ 704087 h 704087"/>
                      <a:gd name="connsiteX7" fmla="*/ 0 w 618069"/>
                      <a:gd name="connsiteY7" fmla="*/ 704087 h 704087"/>
                      <a:gd name="connsiteX8" fmla="*/ 0 w 618069"/>
                      <a:gd name="connsiteY8" fmla="*/ 423334 h 704087"/>
                      <a:gd name="connsiteX9" fmla="*/ 2 w 618069"/>
                      <a:gd name="connsiteY9" fmla="*/ 423334 h 704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18069" h="704087">
                        <a:moveTo>
                          <a:pt x="2" y="0"/>
                        </a:moveTo>
                        <a:lnTo>
                          <a:pt x="278345" y="0"/>
                        </a:lnTo>
                        <a:lnTo>
                          <a:pt x="278345" y="423334"/>
                        </a:lnTo>
                        <a:lnTo>
                          <a:pt x="618069" y="423334"/>
                        </a:lnTo>
                        <a:lnTo>
                          <a:pt x="618069" y="704087"/>
                        </a:lnTo>
                        <a:lnTo>
                          <a:pt x="278345" y="704087"/>
                        </a:lnTo>
                        <a:lnTo>
                          <a:pt x="2" y="704087"/>
                        </a:lnTo>
                        <a:lnTo>
                          <a:pt x="0" y="704087"/>
                        </a:lnTo>
                        <a:lnTo>
                          <a:pt x="0" y="423334"/>
                        </a:lnTo>
                        <a:lnTo>
                          <a:pt x="2" y="423334"/>
                        </a:lnTo>
                        <a:close/>
                      </a:path>
                    </a:pathLst>
                  </a:custGeom>
                  <a:solidFill>
                    <a:schemeClr val="tx1">
                      <a:alpha val="48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31" name="Rectangle 30">
                    <a:extLst>
                      <a:ext uri="{FF2B5EF4-FFF2-40B4-BE49-F238E27FC236}">
                        <a16:creationId xmlns:a16="http://schemas.microsoft.com/office/drawing/2014/main" id="{DC8E9F2D-102F-480D-95C4-F9360B0417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60" y="1483281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32" name="Rectangle 31">
                    <a:extLst>
                      <a:ext uri="{FF2B5EF4-FFF2-40B4-BE49-F238E27FC236}">
                        <a16:creationId xmlns:a16="http://schemas.microsoft.com/office/drawing/2014/main" id="{E6F54B01-EE22-4238-8880-57A4900C9E06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7373410" y="1120906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</p:grpSp>
            <p:grpSp>
              <p:nvGrpSpPr>
                <p:cNvPr id="26" name="Group 25">
                  <a:extLst>
                    <a:ext uri="{FF2B5EF4-FFF2-40B4-BE49-F238E27FC236}">
                      <a16:creationId xmlns:a16="http://schemas.microsoft.com/office/drawing/2014/main" id="{779BE96C-9E09-4A95-B6EF-0D07538B359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1604987" y="146055"/>
                  <a:ext cx="73152" cy="73152"/>
                  <a:chOff x="7310041" y="760941"/>
                  <a:chExt cx="1043386" cy="1127422"/>
                </a:xfrm>
              </p:grpSpPr>
              <p:sp>
                <p:nvSpPr>
                  <p:cNvPr id="27" name="Freeform 30">
                    <a:extLst>
                      <a:ext uri="{FF2B5EF4-FFF2-40B4-BE49-F238E27FC236}">
                        <a16:creationId xmlns:a16="http://schemas.microsoft.com/office/drawing/2014/main" id="{F0C15203-20D2-4B34-AAFD-D9F01497CB2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58" y="760941"/>
                    <a:ext cx="618069" cy="704087"/>
                  </a:xfrm>
                  <a:custGeom>
                    <a:avLst/>
                    <a:gdLst>
                      <a:gd name="connsiteX0" fmla="*/ 2 w 618069"/>
                      <a:gd name="connsiteY0" fmla="*/ 0 h 704087"/>
                      <a:gd name="connsiteX1" fmla="*/ 278345 w 618069"/>
                      <a:gd name="connsiteY1" fmla="*/ 0 h 704087"/>
                      <a:gd name="connsiteX2" fmla="*/ 278345 w 618069"/>
                      <a:gd name="connsiteY2" fmla="*/ 423334 h 704087"/>
                      <a:gd name="connsiteX3" fmla="*/ 618069 w 618069"/>
                      <a:gd name="connsiteY3" fmla="*/ 423334 h 704087"/>
                      <a:gd name="connsiteX4" fmla="*/ 618069 w 618069"/>
                      <a:gd name="connsiteY4" fmla="*/ 704087 h 704087"/>
                      <a:gd name="connsiteX5" fmla="*/ 278345 w 618069"/>
                      <a:gd name="connsiteY5" fmla="*/ 704087 h 704087"/>
                      <a:gd name="connsiteX6" fmla="*/ 2 w 618069"/>
                      <a:gd name="connsiteY6" fmla="*/ 704087 h 704087"/>
                      <a:gd name="connsiteX7" fmla="*/ 0 w 618069"/>
                      <a:gd name="connsiteY7" fmla="*/ 704087 h 704087"/>
                      <a:gd name="connsiteX8" fmla="*/ 0 w 618069"/>
                      <a:gd name="connsiteY8" fmla="*/ 423334 h 704087"/>
                      <a:gd name="connsiteX9" fmla="*/ 2 w 618069"/>
                      <a:gd name="connsiteY9" fmla="*/ 423334 h 704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18069" h="704087">
                        <a:moveTo>
                          <a:pt x="2" y="0"/>
                        </a:moveTo>
                        <a:lnTo>
                          <a:pt x="278345" y="0"/>
                        </a:lnTo>
                        <a:lnTo>
                          <a:pt x="278345" y="423334"/>
                        </a:lnTo>
                        <a:lnTo>
                          <a:pt x="618069" y="423334"/>
                        </a:lnTo>
                        <a:lnTo>
                          <a:pt x="618069" y="704087"/>
                        </a:lnTo>
                        <a:lnTo>
                          <a:pt x="278345" y="704087"/>
                        </a:lnTo>
                        <a:lnTo>
                          <a:pt x="2" y="704087"/>
                        </a:lnTo>
                        <a:lnTo>
                          <a:pt x="0" y="704087"/>
                        </a:lnTo>
                        <a:lnTo>
                          <a:pt x="0" y="423334"/>
                        </a:lnTo>
                        <a:lnTo>
                          <a:pt x="2" y="423334"/>
                        </a:lnTo>
                        <a:close/>
                      </a:path>
                    </a:pathLst>
                  </a:custGeom>
                  <a:solidFill>
                    <a:schemeClr val="tx1">
                      <a:alpha val="48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8" name="Rectangle 27">
                    <a:extLst>
                      <a:ext uri="{FF2B5EF4-FFF2-40B4-BE49-F238E27FC236}">
                        <a16:creationId xmlns:a16="http://schemas.microsoft.com/office/drawing/2014/main" id="{C446ECBB-A3DF-484D-ADED-F9171902B0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60" y="1483281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9" name="Rectangle 28">
                    <a:extLst>
                      <a:ext uri="{FF2B5EF4-FFF2-40B4-BE49-F238E27FC236}">
                        <a16:creationId xmlns:a16="http://schemas.microsoft.com/office/drawing/2014/main" id="{0C565E93-B4F3-4A1A-A218-A90739D789FA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7373410" y="1120906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</p:grp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2CCF3389-813B-4267-8D42-011D7C50BC06}"/>
                  </a:ext>
                </a:extLst>
              </p:cNvPr>
              <p:cNvGrpSpPr/>
              <p:nvPr/>
            </p:nvGrpSpPr>
            <p:grpSpPr>
              <a:xfrm>
                <a:off x="208303" y="5787704"/>
                <a:ext cx="437544" cy="389381"/>
                <a:chOff x="9178262" y="1315181"/>
                <a:chExt cx="437544" cy="389381"/>
              </a:xfrm>
            </p:grpSpPr>
            <p:pic>
              <p:nvPicPr>
                <p:cNvPr id="23" name="Picture 22">
                  <a:extLst>
                    <a:ext uri="{FF2B5EF4-FFF2-40B4-BE49-F238E27FC236}">
                      <a16:creationId xmlns:a16="http://schemas.microsoft.com/office/drawing/2014/main" id="{6DD3996E-1737-4370-8683-AE545A65F51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9445759" y="1521682"/>
                  <a:ext cx="170047" cy="182880"/>
                </a:xfrm>
                <a:prstGeom prst="rect">
                  <a:avLst/>
                </a:prstGeom>
              </p:spPr>
            </p:pic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D7059417-6B31-4F85-95CD-D54D6C1B01A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9178262" y="1315181"/>
                  <a:ext cx="85024" cy="91440"/>
                </a:xfrm>
                <a:prstGeom prst="rect">
                  <a:avLst/>
                </a:prstGeom>
              </p:spPr>
            </p:pic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A34D366F-22CE-490C-B2AF-1E2BBEE78F9D}"/>
                  </a:ext>
                </a:extLst>
              </p:cNvPr>
              <p:cNvGrpSpPr/>
              <p:nvPr/>
            </p:nvGrpSpPr>
            <p:grpSpPr>
              <a:xfrm>
                <a:off x="250899" y="6421937"/>
                <a:ext cx="669934" cy="274320"/>
                <a:chOff x="9445759" y="1430242"/>
                <a:chExt cx="669934" cy="274320"/>
              </a:xfrm>
            </p:grpSpPr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11672236-7FEC-43D1-9379-EB180A0DD18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9445759" y="1521682"/>
                  <a:ext cx="170047" cy="182880"/>
                </a:xfrm>
                <a:prstGeom prst="rect">
                  <a:avLst/>
                </a:prstGeom>
              </p:spPr>
            </p:pic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177FACC7-B23D-4E87-8AB3-65B6FD355C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10030669" y="1430242"/>
                  <a:ext cx="85024" cy="91440"/>
                </a:xfrm>
                <a:prstGeom prst="rect">
                  <a:avLst/>
                </a:prstGeom>
              </p:spPr>
            </p:pic>
          </p:grpSp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92591A99-0E8D-4A03-8C9A-1837FC1F23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59000"/>
              </a:blip>
              <a:stretch>
                <a:fillRect/>
              </a:stretch>
            </p:blipFill>
            <p:spPr>
              <a:xfrm>
                <a:off x="1118384" y="6650537"/>
                <a:ext cx="85024" cy="91440"/>
              </a:xfrm>
              <a:prstGeom prst="rect">
                <a:avLst/>
              </a:prstGeom>
            </p:spPr>
          </p:pic>
        </p:grp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  <a:prstGeom prst="rect">
            <a:avLst/>
          </a:prstGeo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682625" y="1587062"/>
            <a:ext cx="10826496" cy="47692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7CC4CF2-7399-4D46-BCD1-7E4296DC4610}"/>
              </a:ext>
            </a:extLst>
          </p:cNvPr>
          <p:cNvSpPr/>
          <p:nvPr userDrawn="1"/>
        </p:nvSpPr>
        <p:spPr bwMode="auto">
          <a:xfrm>
            <a:off x="0" y="-6674"/>
            <a:ext cx="12192000" cy="6858000"/>
          </a:xfrm>
          <a:prstGeom prst="rect">
            <a:avLst/>
          </a:prstGeom>
          <a:gradFill flip="none" rotWithShape="1">
            <a:gsLst>
              <a:gs pos="98000">
                <a:srgbClr val="0ACFFE">
                  <a:alpha val="81000"/>
                </a:srgbClr>
              </a:gs>
              <a:gs pos="2000">
                <a:srgbClr val="4B24FF">
                  <a:alpha val="0"/>
                </a:srgbClr>
              </a:gs>
              <a:gs pos="61000">
                <a:srgbClr val="495AFF">
                  <a:alpha val="0"/>
                </a:srgbClr>
              </a:gs>
            </a:gsLst>
            <a:lin ang="174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7130251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697EB831-4AFD-4853-A9BC-194B60477A5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79929" y="1694329"/>
            <a:ext cx="5916706" cy="3406309"/>
          </a:xfrm>
          <a:prstGeom prst="rect">
            <a:avLst/>
          </a:prstGeom>
        </p:spPr>
      </p: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AEB9A1CF-AD48-48AB-BD25-1FE55928F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7535" y="3582548"/>
            <a:ext cx="4527741" cy="338554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2200" b="0" dirty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Presenter(s)</a:t>
            </a:r>
          </a:p>
        </p:txBody>
      </p:sp>
      <p:sp>
        <p:nvSpPr>
          <p:cNvPr id="32" name="Title 4">
            <a:extLst>
              <a:ext uri="{FF2B5EF4-FFF2-40B4-BE49-F238E27FC236}">
                <a16:creationId xmlns:a16="http://schemas.microsoft.com/office/drawing/2014/main" id="{106A5615-7C60-43F4-BF0E-6F20D97C77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7535" y="1694330"/>
            <a:ext cx="4527741" cy="1823332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noAutofit/>
          </a:bodyPr>
          <a:lstStyle>
            <a:lvl1pPr>
              <a:defRPr lang="en-US" sz="3800" dirty="0"/>
            </a:lvl1pPr>
          </a:lstStyle>
          <a:p>
            <a:pPr lvl="0"/>
            <a:r>
              <a:rPr lang="en-US" dirty="0"/>
              <a:t>Demo Title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F531F83-239A-4E76-858C-CD19345268D5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pPr lvl="0">
              <a:lnSpc>
                <a:spcPct val="100000"/>
              </a:lnSpc>
              <a:spcBef>
                <a:spcPct val="0"/>
              </a:spcBef>
              <a:buNone/>
            </a:pPr>
            <a:endParaRPr kumimoji="0" lang="en-US" sz="3800" b="1" i="0" cap="none" baseline="0" dirty="0">
              <a:solidFill>
                <a:schemeClr val="tx1"/>
              </a:solidFill>
              <a:effectLst/>
              <a:latin typeface="+mj-lt"/>
              <a:ea typeface="+mj-ea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476E50-E771-4417-9DA9-31E41A5A8DC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192000" y="2549525"/>
            <a:ext cx="46038" cy="460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61551582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3146371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3632117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055453606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00586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45950506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494725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10/29/2019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237730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gradFill flip="none" rotWithShape="1">
          <a:gsLst>
            <a:gs pos="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10"/>
          <p:cNvSpPr/>
          <p:nvPr/>
        </p:nvSpPr>
        <p:spPr bwMode="auto">
          <a:xfrm flipV="1">
            <a:off x="8866909" y="0"/>
            <a:ext cx="3325091" cy="6865698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/>
        </p:nvSpPr>
        <p:spPr bwMode="auto">
          <a:xfrm rot="5400000" flipH="1">
            <a:off x="5083849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Parallelogram 10"/>
          <p:cNvSpPr/>
          <p:nvPr/>
        </p:nvSpPr>
        <p:spPr bwMode="auto">
          <a:xfrm rot="16200000" flipH="1" flipV="1">
            <a:off x="5083850" y="-250150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221903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96369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145971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939" r:id="rId1"/>
    <p:sldLayoutId id="2147486940" r:id="rId2"/>
    <p:sldLayoutId id="2147486941" r:id="rId3"/>
    <p:sldLayoutId id="2147486942" r:id="rId4"/>
    <p:sldLayoutId id="2147486943" r:id="rId5"/>
    <p:sldLayoutId id="2147486944" r:id="rId6"/>
    <p:sldLayoutId id="2147486945" r:id="rId7"/>
    <p:sldLayoutId id="2147486946" r:id="rId8"/>
    <p:sldLayoutId id="2147486947" r:id="rId9"/>
    <p:sldLayoutId id="2147486948" r:id="rId10"/>
    <p:sldLayoutId id="2147486949" r:id="rId11"/>
    <p:sldLayoutId id="2147486950" r:id="rId12"/>
    <p:sldLayoutId id="2147486951" r:id="rId13"/>
    <p:sldLayoutId id="2147486952" r:id="rId14"/>
    <p:sldLayoutId id="2147486953" r:id="rId15"/>
    <p:sldLayoutId id="2147486954" r:id="rId16"/>
    <p:sldLayoutId id="2147486955" r:id="rId17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github.com/Esri/arcgis-pro-sdk/wiki/ArcGIS-Pro-DAML-ID-Referenc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comments" Target="../comments/commen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4294967295"/>
          </p:nvPr>
        </p:nvSpPr>
        <p:spPr>
          <a:noFill/>
        </p:spPr>
        <p:txBody>
          <a:bodyPr vert="horz" lIns="0" tIns="0" rIns="0" bIns="0" rtlCol="0">
            <a:noAutofit/>
          </a:bodyPr>
          <a:lstStyle/>
          <a:p>
            <a:pPr marL="0" indent="0" algn="ctr">
              <a:buNone/>
            </a:pPr>
            <a:r>
              <a:rPr lang="en-US" dirty="0"/>
              <a:t>Uma Harano</a:t>
            </a:r>
          </a:p>
          <a:p>
            <a:pPr marL="0" indent="0" algn="ctr">
              <a:buNone/>
            </a:pPr>
            <a:r>
              <a:rPr lang="en-US" dirty="0"/>
              <a:t>Wolf Kaiser</a:t>
            </a:r>
          </a:p>
        </p:txBody>
      </p:sp>
      <p:sp>
        <p:nvSpPr>
          <p:cNvPr id="6" name="Title 5"/>
          <p:cNvSpPr>
            <a:spLocks noGrp="1"/>
          </p:cNvSpPr>
          <p:nvPr>
            <p:ph type="ctrTitle" idx="4294967295"/>
          </p:nvPr>
        </p:nvSpPr>
        <p:spPr>
          <a:xfrm>
            <a:off x="924232" y="2025445"/>
            <a:ext cx="10127226" cy="1146867"/>
          </a:xfrm>
          <a:noFill/>
        </p:spPr>
        <p:txBody>
          <a:bodyPr vert="horz" wrap="square" lIns="0" tIns="0" rIns="0" bIns="0" rtlCol="0" anchor="b">
            <a:noAutofit/>
          </a:bodyPr>
          <a:lstStyle/>
          <a:p>
            <a:pPr algn="ctr"/>
            <a:r>
              <a:rPr lang="en-US" dirty="0"/>
              <a:t>ArcGIS Pro SDK for .NET:</a:t>
            </a:r>
            <a:br>
              <a:rPr lang="en-US" dirty="0"/>
            </a:br>
            <a:r>
              <a:rPr lang="en-US" dirty="0"/>
              <a:t>Beginning Pro Customization and Extensibility</a:t>
            </a:r>
          </a:p>
        </p:txBody>
      </p:sp>
    </p:spTree>
    <p:extLst>
      <p:ext uri="{BB962C8B-B14F-4D97-AF65-F5344CB8AC3E}">
        <p14:creationId xmlns:p14="http://schemas.microsoft.com/office/powerpoint/2010/main" val="2749794671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3EA3A3-938B-48AA-AEDE-1D9CBA05F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use DAML to change the UI of other Add-ins or existing Pro UI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635704-4CAF-426F-9B1B-C5ABDBEDB6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Ensuring the proper DAML processing order</a:t>
            </a:r>
          </a:p>
          <a:p>
            <a:r>
              <a:rPr lang="en-US" dirty="0"/>
              <a:t>If your Add-in changes another Add-in or a Pro Extension</a:t>
            </a:r>
          </a:p>
          <a:p>
            <a:pPr lvl="1"/>
            <a:r>
              <a:rPr lang="en-US" dirty="0"/>
              <a:t>Use the Dependencies tag in your DAML</a:t>
            </a:r>
          </a:p>
          <a:p>
            <a:pPr lvl="1"/>
            <a:r>
              <a:rPr lang="en-US" dirty="0"/>
              <a:t>Add-in Example that changes the Mapping Extension has ‘dependency’ on </a:t>
            </a:r>
            <a:r>
              <a:rPr lang="en-US" dirty="0" err="1"/>
              <a:t>ADMapping.daml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Add-in Example that changes another Add-in (using the “other” Add-in’s </a:t>
            </a:r>
            <a:r>
              <a:rPr lang="en-US" dirty="0" err="1"/>
              <a:t>AddInInfo</a:t>
            </a:r>
            <a:r>
              <a:rPr lang="en-US" dirty="0"/>
              <a:t> tag’s id attribute as identifier)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49C7871-B605-4923-846A-793D43D1C8B9}"/>
              </a:ext>
            </a:extLst>
          </p:cNvPr>
          <p:cNvSpPr/>
          <p:nvPr/>
        </p:nvSpPr>
        <p:spPr bwMode="auto">
          <a:xfrm>
            <a:off x="1372963" y="3570939"/>
            <a:ext cx="4446076" cy="92168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dependencies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dependency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name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ADMapping.daml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dependencies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03E447-3E33-407C-B46C-07F86B3CBAE7}"/>
              </a:ext>
            </a:extLst>
          </p:cNvPr>
          <p:cNvSpPr/>
          <p:nvPr/>
        </p:nvSpPr>
        <p:spPr bwMode="auto">
          <a:xfrm>
            <a:off x="1372963" y="5317094"/>
            <a:ext cx="6702141" cy="95388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dependencies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dependency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name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{c1a60c8f-2f6f-4198-a5d6-ea964ebf678c}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dependencies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602754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752" y="393846"/>
            <a:ext cx="10826496" cy="369332"/>
          </a:xfrm>
        </p:spPr>
        <p:txBody>
          <a:bodyPr/>
          <a:lstStyle/>
          <a:p>
            <a:r>
              <a:rPr lang="en-US" sz="3200" dirty="0"/>
              <a:t>How to use existing Pro UI elements in Your Add-in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911352" y="1293341"/>
            <a:ext cx="10369296" cy="3429000"/>
          </a:xfrm>
        </p:spPr>
        <p:txBody>
          <a:bodyPr/>
          <a:lstStyle/>
          <a:p>
            <a:r>
              <a:rPr lang="en-US" sz="2400" dirty="0"/>
              <a:t>Use any existing ArcGIS Pro framework elements on your Add-in tab including Buttons, Tools, Galleries</a:t>
            </a:r>
          </a:p>
          <a:p>
            <a:r>
              <a:rPr lang="en-US" sz="2200" dirty="0"/>
              <a:t>Find the Unique Element Id of any existing ArcGIS Pro Control and use the Id in your </a:t>
            </a:r>
            <a:r>
              <a:rPr lang="en-US" sz="2200" dirty="0" err="1"/>
              <a:t>config.daml</a:t>
            </a:r>
            <a:r>
              <a:rPr lang="en-US" sz="2200" dirty="0"/>
              <a:t> markup to add, delete, modify that Element</a:t>
            </a:r>
          </a:p>
          <a:p>
            <a:r>
              <a:rPr lang="en-US" sz="2400" dirty="0"/>
              <a:t>Example: Add Pro’s Navigate Bookmarks button to my Add-in toolbar</a:t>
            </a:r>
          </a:p>
          <a:p>
            <a:pPr lvl="1"/>
            <a:r>
              <a:rPr lang="en-US" sz="2200" dirty="0"/>
              <a:t>button tag references existing Element ID: </a:t>
            </a:r>
            <a:r>
              <a:rPr lang="en-US" sz="2200" dirty="0" err="1"/>
              <a:t>esri_mapping_bookmarksNavigateGallery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553627" y="4509004"/>
            <a:ext cx="10849708" cy="137209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group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HookingCommands_Group1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Hooking Commands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keytip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esri_mapping_bookmarksNavigateGallery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group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D7C357-FE01-4A56-8A86-2F1AA7BB4F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6438" y="3588480"/>
            <a:ext cx="4159528" cy="280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097186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96CC3-BBA0-48BF-84AE-2C7B1992F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2" y="313293"/>
            <a:ext cx="10826496" cy="369332"/>
          </a:xfrm>
        </p:spPr>
        <p:txBody>
          <a:bodyPr/>
          <a:lstStyle/>
          <a:p>
            <a:r>
              <a:rPr lang="en-US" dirty="0"/>
              <a:t>How to find Exiting ArcGIS Pro Element 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0B7C26-A146-4D83-9587-E8E72A64E30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1352" y="1174946"/>
            <a:ext cx="10369296" cy="3429000"/>
          </a:xfrm>
        </p:spPr>
        <p:txBody>
          <a:bodyPr/>
          <a:lstStyle/>
          <a:p>
            <a:r>
              <a:rPr lang="nn-NO" dirty="0"/>
              <a:t>SDK Help: ArcGIS Pro DAML ID Reference</a:t>
            </a:r>
            <a:br>
              <a:rPr lang="nn-NO" dirty="0"/>
            </a:br>
            <a:r>
              <a:rPr lang="en-US" dirty="0">
                <a:hlinkClick r:id="rId2"/>
              </a:rPr>
              <a:t>https://github.com/Esri/arcgis-pro-sdk/wiki/ArcGIS-Pro-DAML-ID-Reference</a:t>
            </a:r>
            <a:r>
              <a:rPr lang="en-US" dirty="0"/>
              <a:t> </a:t>
            </a:r>
          </a:p>
          <a:p>
            <a:r>
              <a:rPr lang="en-US" dirty="0"/>
              <a:t>Pro Generate DAML Ids tool in Visual Studio</a:t>
            </a:r>
          </a:p>
          <a:p>
            <a:pPr lvl="1"/>
            <a:r>
              <a:rPr lang="en-US" dirty="0"/>
              <a:t>Allows </a:t>
            </a:r>
            <a:r>
              <a:rPr lang="en-US" dirty="0" err="1"/>
              <a:t>Intellisense</a:t>
            </a:r>
            <a:r>
              <a:rPr lang="en-US" dirty="0"/>
              <a:t> to find Ids:</a:t>
            </a:r>
            <a:br>
              <a:rPr lang="en-US" dirty="0"/>
            </a:br>
            <a:r>
              <a:rPr lang="en-US" dirty="0"/>
              <a:t>i.e. </a:t>
            </a:r>
            <a:r>
              <a:rPr lang="nn-NO" dirty="0"/>
              <a:t>DAML.Button.esri_mapping_addDataButton</a:t>
            </a:r>
          </a:p>
          <a:p>
            <a:pPr marL="345377" indent="-342900"/>
            <a:r>
              <a:rPr lang="nn-NO" dirty="0"/>
              <a:t>ArcGIS Pro ‘Customize the </a:t>
            </a:r>
            <a:br>
              <a:rPr lang="nn-NO" dirty="0"/>
            </a:br>
            <a:r>
              <a:rPr lang="nn-NO" dirty="0"/>
              <a:t>Ribbon’: Show IDs option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9B2140-97FE-45BD-892F-9CC7B8CBAF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1026" y="2168554"/>
            <a:ext cx="3895238" cy="30571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12D20E-9C8E-42F3-B3FE-C0F96EAC6A3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4480" b="4920"/>
          <a:stretch/>
        </p:blipFill>
        <p:spPr>
          <a:xfrm>
            <a:off x="4783262" y="3182312"/>
            <a:ext cx="2897329" cy="35171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AEE0BED-2031-4294-B307-D97319499C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6637" y="3968554"/>
            <a:ext cx="3476190" cy="2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559888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10BE257-B72D-4F73-B134-CCF3BE10494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8244" b="8244"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10E179-C5D5-402E-A735-4A4D6E203A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/>
              <a:t>WorkingWithDAML project</a:t>
            </a:r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A398E0B-0C1D-4D9E-A1AB-FFF17112D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Demo: Add-in using ArcGIS Pro Buttons, States &amp; Conditions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867146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an ArcGIS Pro Managed Configuration?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946293" y="1463397"/>
            <a:ext cx="10369296" cy="3429000"/>
          </a:xfrm>
        </p:spPr>
        <p:txBody>
          <a:bodyPr/>
          <a:lstStyle/>
          <a:p>
            <a:r>
              <a:rPr lang="en-US" sz="2400" dirty="0"/>
              <a:t>Includes all functionality of an add-in plus</a:t>
            </a:r>
          </a:p>
          <a:p>
            <a:pPr lvl="1"/>
            <a:r>
              <a:rPr lang="en-US" sz="1600" dirty="0"/>
              <a:t>Change the application title and icon</a:t>
            </a:r>
          </a:p>
          <a:p>
            <a:pPr lvl="1"/>
            <a:r>
              <a:rPr lang="en-US" sz="1600" dirty="0"/>
              <a:t>Change the application splash, start page, and about page</a:t>
            </a:r>
          </a:p>
          <a:p>
            <a:pPr lvl="1"/>
            <a:r>
              <a:rPr lang="en-US" sz="1600" dirty="0"/>
              <a:t>Optionally customize and streamline the UI (the Pro Ribbon) for a specific workflow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Packaged within a single, compressed file with a .</a:t>
            </a:r>
            <a:r>
              <a:rPr lang="en-US" dirty="0" err="1"/>
              <a:t>ProConfigX</a:t>
            </a:r>
            <a:r>
              <a:rPr lang="en-US" dirty="0"/>
              <a:t> file extension</a:t>
            </a:r>
          </a:p>
          <a:p>
            <a:pPr lvl="1"/>
            <a:r>
              <a:rPr lang="pt-BR" sz="1600" dirty="0"/>
              <a:t>c:%Homepath%\Documents\ArcGIS\AddIns\ArcGISPro</a:t>
            </a:r>
            <a:r>
              <a:rPr lang="en-US" sz="1600" dirty="0"/>
              <a:t>\Configurations</a:t>
            </a:r>
          </a:p>
          <a:p>
            <a:pPr lvl="2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7AD8595-ADB1-4851-8483-816BE4E9F7AC}"/>
              </a:ext>
            </a:extLst>
          </p:cNvPr>
          <p:cNvGrpSpPr/>
          <p:nvPr/>
        </p:nvGrpSpPr>
        <p:grpSpPr>
          <a:xfrm>
            <a:off x="946293" y="2995599"/>
            <a:ext cx="4430579" cy="2399004"/>
            <a:chOff x="946293" y="2659270"/>
            <a:chExt cx="4677046" cy="271669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4F6B33B-3E49-4442-8F30-F78B2F16A7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6293" y="2659270"/>
              <a:ext cx="4629023" cy="2399003"/>
            </a:xfrm>
            <a:prstGeom prst="rect">
              <a:avLst/>
            </a:prstGeom>
          </p:spPr>
        </p:pic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2F4EBCB-D9A4-499F-BE16-1BC69B770AC3}"/>
                </a:ext>
              </a:extLst>
            </p:cNvPr>
            <p:cNvGrpSpPr/>
            <p:nvPr/>
          </p:nvGrpSpPr>
          <p:grpSpPr>
            <a:xfrm>
              <a:off x="2927638" y="4914872"/>
              <a:ext cx="2695701" cy="461094"/>
              <a:chOff x="733427" y="3427571"/>
              <a:chExt cx="3110703" cy="747553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F87B0550-1C50-4F9C-93D1-FFE937295C07}"/>
                  </a:ext>
                </a:extLst>
              </p:cNvPr>
              <p:cNvSpPr/>
              <p:nvPr/>
            </p:nvSpPr>
            <p:spPr>
              <a:xfrm>
                <a:off x="733427" y="3427571"/>
                <a:ext cx="3110703" cy="747553"/>
              </a:xfrm>
              <a:prstGeom prst="rect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EAC3CCA-C96A-4B2C-BD8E-B73CE9D19498}"/>
                  </a:ext>
                </a:extLst>
              </p:cNvPr>
              <p:cNvSpPr txBox="1"/>
              <p:nvPr/>
            </p:nvSpPr>
            <p:spPr>
              <a:xfrm>
                <a:off x="733427" y="3427571"/>
                <a:ext cx="3110703" cy="74755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3820" tIns="83820" rIns="83820" bIns="83820" numCol="1" spcCol="1270" anchor="ctr" anchorCtr="0">
                <a:noAutofit/>
              </a:bodyPr>
              <a:lstStyle/>
              <a:p>
                <a:pPr marL="0" lvl="0" indent="0" algn="ctr" defTabSz="1955800">
                  <a:lnSpc>
                    <a:spcPct val="90000"/>
                  </a:lnSpc>
                  <a:spcBef>
                    <a:spcPct val="0"/>
                  </a:spcBef>
                  <a:spcAft>
                    <a:spcPct val="5000"/>
                  </a:spcAft>
                  <a:buNone/>
                </a:pPr>
                <a:r>
                  <a:rPr lang="en-US" sz="1600" dirty="0"/>
                  <a:t>Default start page</a:t>
                </a:r>
                <a:endParaRPr lang="en-US" sz="1600" kern="1200" dirty="0"/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42BEAA2-68ED-48DE-A6DE-61AC2CECDE73}"/>
              </a:ext>
            </a:extLst>
          </p:cNvPr>
          <p:cNvGrpSpPr/>
          <p:nvPr/>
        </p:nvGrpSpPr>
        <p:grpSpPr>
          <a:xfrm>
            <a:off x="6169905" y="2995599"/>
            <a:ext cx="4445543" cy="2399003"/>
            <a:chOff x="6169905" y="2659270"/>
            <a:chExt cx="4692842" cy="271669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B3CA678-88C0-40D2-9F3B-15E2A9AAE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69905" y="2659270"/>
              <a:ext cx="4626864" cy="2423785"/>
            </a:xfrm>
            <a:prstGeom prst="rect">
              <a:avLst/>
            </a:prstGeom>
          </p:spPr>
        </p:pic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4F9740B-A29F-46D8-A114-7A5B70C88CD7}"/>
                </a:ext>
              </a:extLst>
            </p:cNvPr>
            <p:cNvGrpSpPr/>
            <p:nvPr/>
          </p:nvGrpSpPr>
          <p:grpSpPr>
            <a:xfrm>
              <a:off x="8167046" y="4914869"/>
              <a:ext cx="2695701" cy="461096"/>
              <a:chOff x="733427" y="3427568"/>
              <a:chExt cx="3110703" cy="747556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51A6E4B2-E5FB-458E-A3C2-D3C71E44B7BB}"/>
                  </a:ext>
                </a:extLst>
              </p:cNvPr>
              <p:cNvSpPr/>
              <p:nvPr/>
            </p:nvSpPr>
            <p:spPr>
              <a:xfrm>
                <a:off x="733427" y="3427571"/>
                <a:ext cx="3110703" cy="747553"/>
              </a:xfrm>
              <a:prstGeom prst="rect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2505CAC-533D-43D8-A2EF-5459E567C664}"/>
                  </a:ext>
                </a:extLst>
              </p:cNvPr>
              <p:cNvSpPr txBox="1"/>
              <p:nvPr/>
            </p:nvSpPr>
            <p:spPr>
              <a:xfrm>
                <a:off x="733427" y="3427568"/>
                <a:ext cx="3110703" cy="74755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3820" tIns="83820" rIns="83820" bIns="83820" numCol="1" spcCol="1270" anchor="ctr" anchorCtr="0">
                <a:noAutofit/>
              </a:bodyPr>
              <a:lstStyle/>
              <a:p>
                <a:pPr marL="0" lvl="0" indent="0" algn="ctr" defTabSz="1955800">
                  <a:lnSpc>
                    <a:spcPct val="90000"/>
                  </a:lnSpc>
                  <a:spcBef>
                    <a:spcPct val="0"/>
                  </a:spcBef>
                  <a:spcAft>
                    <a:spcPct val="5000"/>
                  </a:spcAft>
                  <a:buNone/>
                </a:pPr>
                <a:r>
                  <a:rPr lang="en-US" sz="1600" dirty="0"/>
                  <a:t>Custom start page</a:t>
                </a:r>
                <a:endParaRPr lang="en-US" sz="1600" kern="12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44040192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an ArcGIS Pro Managed Configuration?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7B4C9B-89D5-4FC1-A727-6BA65BEE6AD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914400" y="1657532"/>
            <a:ext cx="10369296" cy="34274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Running an ArcGIS Pro Managed Configuration</a:t>
            </a:r>
          </a:p>
          <a:p>
            <a:pPr lvl="1"/>
            <a:r>
              <a:rPr lang="en-US" dirty="0"/>
              <a:t>Use the ArcGIS Pro “/config” command-line option </a:t>
            </a:r>
          </a:p>
          <a:p>
            <a:pPr marL="283464" lvl="1" indent="0">
              <a:buNone/>
            </a:pPr>
            <a:endParaRPr lang="en-US" dirty="0"/>
          </a:p>
          <a:p>
            <a:pPr lvl="1"/>
            <a:r>
              <a:rPr lang="en-US" dirty="0"/>
              <a:t>Only one configuration can run per instance of Pro</a:t>
            </a:r>
            <a:endParaRPr lang="en-US" dirty="0">
              <a:latin typeface="Consolas" panose="020B0609020204030204" pitchFamily="49" charset="0"/>
            </a:endParaRPr>
          </a:p>
          <a:p>
            <a:r>
              <a:rPr lang="en-US" dirty="0" err="1"/>
              <a:t>ConfigurationManager</a:t>
            </a:r>
            <a:r>
              <a:rPr lang="en-US" dirty="0"/>
              <a:t> class </a:t>
            </a:r>
          </a:p>
          <a:p>
            <a:pPr lvl="1"/>
            <a:r>
              <a:rPr lang="en-US" dirty="0"/>
              <a:t>Defined in DAML (generated automatically by the template)</a:t>
            </a:r>
          </a:p>
          <a:p>
            <a:pPr lvl="1"/>
            <a:r>
              <a:rPr lang="en-US" dirty="0"/>
              <a:t>Provides a set of methods by which a developer can </a:t>
            </a:r>
            <a:r>
              <a:rPr lang="en-US" i="1" dirty="0"/>
              <a:t>override</a:t>
            </a:r>
            <a:r>
              <a:rPr lang="en-US" dirty="0"/>
              <a:t> “that” aspect of Pro</a:t>
            </a:r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03889" y="4412000"/>
            <a:ext cx="10373711" cy="157693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public abstract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ConfigurationManager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protected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virtual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Window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OnShowSplashScreen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protected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virtual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OnShowStartPage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protected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virtual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OnShowAboutPage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...</a:t>
            </a: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94FBA-A8CD-4ACF-B146-F691B63F36C0}"/>
              </a:ext>
            </a:extLst>
          </p:cNvPr>
          <p:cNvSpPr txBox="1"/>
          <p:nvPr/>
        </p:nvSpPr>
        <p:spPr>
          <a:xfrm>
            <a:off x="2092742" y="2358886"/>
            <a:ext cx="6004337" cy="27354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C:\ArcGIS\bin\ArcGISPro.exe /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config:Acme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827086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D25669B7-4F30-4766-BBFB-9A6CF15D2AE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3436" r="3436"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053F42-AF70-4E33-A864-15E1C74909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Demo: Configurations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704819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C4C7FE5-EB33-49DE-AD7D-402384A62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</a:pPr>
            <a:r>
              <a:rPr lang="en-US" sz="2800" dirty="0">
                <a:latin typeface="+mn-lt"/>
                <a:ea typeface="+mn-ea"/>
              </a:rPr>
              <a:t>What is an ArcGIS Pro </a:t>
            </a:r>
            <a:r>
              <a:rPr lang="en-US" sz="2800" dirty="0" err="1">
                <a:latin typeface="+mn-lt"/>
                <a:ea typeface="+mn-ea"/>
              </a:rPr>
              <a:t>CoreHost</a:t>
            </a:r>
            <a:r>
              <a:rPr lang="en-US" sz="2800" dirty="0">
                <a:latin typeface="+mn-lt"/>
                <a:ea typeface="+mn-ea"/>
              </a:rPr>
              <a:t> Application?</a:t>
            </a:r>
            <a:br>
              <a:rPr lang="en-US" sz="2800" dirty="0">
                <a:latin typeface="+mn-lt"/>
                <a:ea typeface="+mn-ea"/>
              </a:rPr>
            </a:br>
            <a:endParaRPr lang="en-US" sz="2800" dirty="0">
              <a:latin typeface="+mn-lt"/>
              <a:ea typeface="+mn-ea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8AB14F-D653-46AC-BD0A-CEBEC266CD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425146"/>
            <a:ext cx="10369296" cy="3429000"/>
          </a:xfrm>
        </p:spPr>
        <p:txBody>
          <a:bodyPr/>
          <a:lstStyle/>
          <a:p>
            <a:r>
              <a:rPr lang="en-US" sz="2800" dirty="0"/>
              <a:t>Stand-alone application with a subset of Pro Assemblies</a:t>
            </a:r>
          </a:p>
          <a:p>
            <a:pPr lvl="1"/>
            <a:r>
              <a:rPr lang="en-US" sz="2400" dirty="0" err="1"/>
              <a:t>ArcGIS.CoreHost</a:t>
            </a:r>
            <a:r>
              <a:rPr lang="en-US" sz="2400" dirty="0"/>
              <a:t> assembly – API to manage </a:t>
            </a:r>
            <a:r>
              <a:rPr lang="en-US" sz="2400" dirty="0" err="1"/>
              <a:t>CoreHost</a:t>
            </a:r>
            <a:r>
              <a:rPr lang="en-US" sz="2400" dirty="0"/>
              <a:t> functions</a:t>
            </a:r>
          </a:p>
          <a:p>
            <a:pPr lvl="1"/>
            <a:r>
              <a:rPr lang="en-US" sz="2400" dirty="0" err="1"/>
              <a:t>ArcGIS.Core</a:t>
            </a:r>
            <a:r>
              <a:rPr lang="en-US" sz="2400" dirty="0"/>
              <a:t> assembly – Includes Geodatabase and Geometry classes</a:t>
            </a:r>
          </a:p>
          <a:p>
            <a:r>
              <a:rPr lang="en-US" sz="2800" dirty="0" err="1"/>
              <a:t>CoreHost</a:t>
            </a:r>
            <a:r>
              <a:rPr lang="en-US" sz="2800" dirty="0"/>
              <a:t> Applications have </a:t>
            </a:r>
            <a:r>
              <a:rPr lang="en-US" sz="2600" dirty="0"/>
              <a:t>64-bit access to </a:t>
            </a:r>
          </a:p>
          <a:p>
            <a:pPr lvl="1"/>
            <a:r>
              <a:rPr lang="en-US" sz="2400" dirty="0"/>
              <a:t>Geodatabase and </a:t>
            </a:r>
          </a:p>
          <a:p>
            <a:pPr lvl="1"/>
            <a:r>
              <a:rPr lang="en-US" sz="2400" dirty="0"/>
              <a:t>Geometry classes used by ArcGIS Pro</a:t>
            </a:r>
          </a:p>
          <a:p>
            <a:r>
              <a:rPr lang="en-US" sz="2600" dirty="0" err="1"/>
              <a:t>CoreHost</a:t>
            </a:r>
            <a:r>
              <a:rPr lang="en-US" sz="2600" dirty="0"/>
              <a:t> Applications can be </a:t>
            </a:r>
          </a:p>
          <a:p>
            <a:pPr lvl="1"/>
            <a:r>
              <a:rPr lang="en-US" sz="2400" dirty="0"/>
              <a:t>Windows Console application </a:t>
            </a:r>
          </a:p>
          <a:p>
            <a:pPr lvl="1"/>
            <a:r>
              <a:rPr lang="en-US" sz="2400" dirty="0"/>
              <a:t>WPF application</a:t>
            </a:r>
          </a:p>
        </p:txBody>
      </p:sp>
    </p:spTree>
    <p:extLst>
      <p:ext uri="{BB962C8B-B14F-4D97-AF65-F5344CB8AC3E}">
        <p14:creationId xmlns:p14="http://schemas.microsoft.com/office/powerpoint/2010/main" val="722500213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D4451-AED6-430A-96BC-DC4B1A138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</a:pPr>
            <a:r>
              <a:rPr lang="en-US" sz="2800" dirty="0">
                <a:latin typeface="+mn-lt"/>
                <a:ea typeface="+mn-ea"/>
              </a:rPr>
              <a:t>How to create an ArcGIS Pro </a:t>
            </a:r>
            <a:r>
              <a:rPr lang="en-US" sz="2800" dirty="0" err="1">
                <a:latin typeface="+mn-lt"/>
                <a:ea typeface="+mn-ea"/>
              </a:rPr>
              <a:t>CoreHost</a:t>
            </a:r>
            <a:r>
              <a:rPr lang="en-US" sz="2800" dirty="0">
                <a:latin typeface="+mn-lt"/>
                <a:ea typeface="+mn-ea"/>
              </a:rPr>
              <a:t> Application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72076-AF22-4C6E-ACB9-BDE281E551D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01899" y="1479003"/>
            <a:ext cx="10740457" cy="3429000"/>
          </a:xfrm>
        </p:spPr>
        <p:txBody>
          <a:bodyPr/>
          <a:lstStyle/>
          <a:p>
            <a:r>
              <a:rPr lang="en-US" sz="2800" dirty="0" err="1"/>
              <a:t>CoreHost</a:t>
            </a:r>
            <a:r>
              <a:rPr lang="en-US" sz="2800" dirty="0"/>
              <a:t> Project Template for Console 64 bit application (optional WPF standalone application)</a:t>
            </a:r>
          </a:p>
          <a:p>
            <a:r>
              <a:rPr lang="en-US" sz="2800" dirty="0"/>
              <a:t>Uses COM single-threaded apartment (STA) threading model </a:t>
            </a:r>
          </a:p>
          <a:p>
            <a:r>
              <a:rPr lang="en-US" sz="2800" dirty="0"/>
              <a:t>ArcGIS Pro has to be installed &amp; licensed</a:t>
            </a:r>
          </a:p>
          <a:p>
            <a:r>
              <a:rPr lang="en-US" sz="2800" dirty="0"/>
              <a:t>Call </a:t>
            </a:r>
            <a:r>
              <a:rPr lang="en-US" sz="2800" dirty="0" err="1"/>
              <a:t>Host.Initialize</a:t>
            </a:r>
            <a:r>
              <a:rPr lang="en-US" sz="2800" dirty="0"/>
              <a:t> ()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68FD93-884D-41C4-BE4A-C01A1D9540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920"/>
          <a:stretch/>
        </p:blipFill>
        <p:spPr>
          <a:xfrm>
            <a:off x="4571624" y="3640632"/>
            <a:ext cx="7324842" cy="2534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374211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30071C-33D4-4D4B-9578-A8C7E1B0DA1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C:\Data\Admin\AdminData.gdb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Demo: CoreHost Sample App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338A4AC-CE07-478C-A0FB-DD45D8AA96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232" y="1687959"/>
            <a:ext cx="6152381" cy="3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030225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Session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/>
              <a:t>The Pro SDK supports Two Main Extensibility patterns</a:t>
            </a:r>
          </a:p>
          <a:p>
            <a:pPr lvl="1"/>
            <a:r>
              <a:rPr lang="en-US" sz="2400" dirty="0"/>
              <a:t>ArcGIS Pro Module Add-ins </a:t>
            </a:r>
          </a:p>
          <a:p>
            <a:pPr lvl="1"/>
            <a:r>
              <a:rPr lang="en-US" sz="2400" dirty="0"/>
              <a:t>ArcGIS Pro Managed Configurations</a:t>
            </a:r>
          </a:p>
          <a:p>
            <a:r>
              <a:rPr lang="en-US" sz="2800" dirty="0"/>
              <a:t>Declarative Markup for Pro UI Elements: DAML</a:t>
            </a:r>
          </a:p>
          <a:p>
            <a:pPr lvl="1"/>
            <a:r>
              <a:rPr lang="en-US" sz="2400" dirty="0"/>
              <a:t>How to change the ArcGIS Pro UI with your Add-in</a:t>
            </a:r>
          </a:p>
          <a:p>
            <a:r>
              <a:rPr lang="en-US" sz="2800" dirty="0"/>
              <a:t>New (in 2.4) Pro SDK Extensibility patterns</a:t>
            </a:r>
          </a:p>
          <a:p>
            <a:pPr lvl="1"/>
            <a:r>
              <a:rPr lang="en-US" sz="2400" dirty="0"/>
              <a:t>ArcGIS Pro </a:t>
            </a:r>
            <a:r>
              <a:rPr lang="en-US" sz="2400" dirty="0" err="1"/>
              <a:t>CoreHost</a:t>
            </a:r>
            <a:r>
              <a:rPr lang="en-US" sz="2400" dirty="0"/>
              <a:t> Application</a:t>
            </a:r>
          </a:p>
          <a:p>
            <a:pPr lvl="1"/>
            <a:r>
              <a:rPr lang="en-US" sz="2400" dirty="0"/>
              <a:t>ArcGIS Pro Plugin (</a:t>
            </a:r>
            <a:r>
              <a:rPr lang="en-US" sz="2400" dirty="0" err="1"/>
              <a:t>Datasource</a:t>
            </a:r>
            <a:r>
              <a:rPr lang="en-US" sz="2400" dirty="0"/>
              <a:t>)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64530040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C4C7FE5-EB33-49DE-AD7D-402384A62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an ArcGIS Pro Plugin </a:t>
            </a:r>
            <a:r>
              <a:rPr lang="en-US" dirty="0" err="1"/>
              <a:t>DataSource</a:t>
            </a:r>
            <a:r>
              <a:rPr lang="en-US" dirty="0"/>
              <a:t>?</a:t>
            </a:r>
            <a:br>
              <a:rPr lang="en-US" dirty="0"/>
            </a:b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8AB14F-D653-46AC-BD0A-CEBEC266CD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441621"/>
            <a:ext cx="10369296" cy="3429000"/>
          </a:xfrm>
        </p:spPr>
        <p:txBody>
          <a:bodyPr/>
          <a:lstStyle/>
          <a:p>
            <a:r>
              <a:rPr lang="en-US" sz="2800" dirty="0"/>
              <a:t>The Plugin </a:t>
            </a:r>
            <a:r>
              <a:rPr lang="en-US" sz="2800" dirty="0" err="1"/>
              <a:t>Datasource</a:t>
            </a:r>
            <a:r>
              <a:rPr lang="en-US" sz="2800" dirty="0"/>
              <a:t> framework allows developers to make custom </a:t>
            </a:r>
            <a:r>
              <a:rPr lang="en-US" sz="2800" dirty="0" err="1"/>
              <a:t>datasources</a:t>
            </a:r>
            <a:r>
              <a:rPr lang="en-US" sz="2800" dirty="0"/>
              <a:t> available for use in Pro</a:t>
            </a:r>
          </a:p>
          <a:p>
            <a:pPr lvl="1"/>
            <a:r>
              <a:rPr lang="en-US" sz="2200" dirty="0"/>
              <a:t>Access in Pro is read-only</a:t>
            </a:r>
          </a:p>
          <a:p>
            <a:pPr lvl="1"/>
            <a:r>
              <a:rPr lang="en-US" sz="2200" dirty="0"/>
              <a:t>Access is in form of tables or feature classes</a:t>
            </a:r>
          </a:p>
          <a:p>
            <a:pPr lvl="1"/>
            <a:r>
              <a:rPr lang="en-US" sz="2200" dirty="0"/>
              <a:t>Access is file based (my data source is a file)</a:t>
            </a:r>
          </a:p>
          <a:p>
            <a:r>
              <a:rPr lang="en-US" sz="2400" dirty="0"/>
              <a:t>ArcGIS Pro supports data from a large variety of data sources and formats from shape files to Oracle databases, but many other formats are not supported</a:t>
            </a:r>
          </a:p>
          <a:p>
            <a:r>
              <a:rPr lang="en-US" sz="2400" dirty="0"/>
              <a:t>Plugin </a:t>
            </a:r>
            <a:r>
              <a:rPr lang="en-US" sz="2400" dirty="0" err="1"/>
              <a:t>DataSources</a:t>
            </a:r>
            <a:r>
              <a:rPr lang="en-US" sz="2400" dirty="0"/>
              <a:t> allow access to other data sources like relational databases such as MySQL, non-relational databases such as MongoDB, and a myriad of other proprietary or obscure file-based data stores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38045622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4FB24-45D0-4A3C-8849-0E6AFEFB9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Custom data source we will access in upcoming demos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C36933-B193-4C90-BA73-6892512D7EA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2594" y="1441621"/>
            <a:ext cx="10369296" cy="3429000"/>
          </a:xfrm>
        </p:spPr>
        <p:txBody>
          <a:bodyPr/>
          <a:lstStyle/>
          <a:p>
            <a:r>
              <a:rPr lang="en-US" sz="2800" dirty="0"/>
              <a:t>SQL Server Express</a:t>
            </a:r>
          </a:p>
          <a:p>
            <a:pPr lvl="1"/>
            <a:r>
              <a:rPr lang="en-US" sz="2400" dirty="0"/>
              <a:t>An example of a free relational database that contains data copied from classic personal geodatabases </a:t>
            </a:r>
          </a:p>
          <a:p>
            <a:r>
              <a:rPr lang="en-US" sz="2800" dirty="0"/>
              <a:t>Jpg photos with GPS metadata</a:t>
            </a:r>
          </a:p>
          <a:p>
            <a:pPr lvl="1"/>
            <a:r>
              <a:rPr lang="en-US" sz="2400" dirty="0"/>
              <a:t>Smart phone and digital cameras have the option to capture GPS information when a photo is taken</a:t>
            </a:r>
          </a:p>
          <a:p>
            <a:r>
              <a:rPr lang="en-US" sz="2800" dirty="0" err="1"/>
              <a:t>Gpx</a:t>
            </a:r>
            <a:r>
              <a:rPr lang="en-US" sz="2800" dirty="0"/>
              <a:t> File data</a:t>
            </a:r>
          </a:p>
          <a:p>
            <a:pPr lvl="1"/>
            <a:r>
              <a:rPr lang="en-US" sz="2400" dirty="0"/>
              <a:t>GPX (the GPS </a:t>
            </a:r>
            <a:r>
              <a:rPr lang="en-US" sz="2400" dirty="0" err="1"/>
              <a:t>eXchange</a:t>
            </a:r>
            <a:r>
              <a:rPr lang="en-US" sz="2400" dirty="0"/>
              <a:t> Format) is a data format for exchanging GPS data between programs and implemented by many GPS tracking devices</a:t>
            </a:r>
          </a:p>
        </p:txBody>
      </p:sp>
    </p:spTree>
    <p:extLst>
      <p:ext uri="{BB962C8B-B14F-4D97-AF65-F5344CB8AC3E}">
        <p14:creationId xmlns:p14="http://schemas.microsoft.com/office/powerpoint/2010/main" val="3725169875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DBC28-D842-40F8-AEE3-97BF7F7AD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</a:pPr>
            <a:r>
              <a:rPr lang="en-US" sz="2800" dirty="0">
                <a:latin typeface="+mn-lt"/>
                <a:ea typeface="+mn-ea"/>
              </a:rPr>
              <a:t>Providing a plugin </a:t>
            </a:r>
            <a:r>
              <a:rPr lang="en-US" sz="2800" dirty="0" err="1">
                <a:latin typeface="+mn-lt"/>
                <a:ea typeface="+mn-ea"/>
              </a:rPr>
              <a:t>datasource</a:t>
            </a:r>
            <a:r>
              <a:rPr lang="en-US" sz="2800" dirty="0">
                <a:latin typeface="+mn-lt"/>
                <a:ea typeface="+mn-ea"/>
              </a:rPr>
              <a:t> for your custom data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559904-50C5-4506-B3CC-DE5FE46947F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4357" y="1499286"/>
            <a:ext cx="10369296" cy="3429000"/>
          </a:xfrm>
        </p:spPr>
        <p:txBody>
          <a:bodyPr/>
          <a:lstStyle/>
          <a:p>
            <a:r>
              <a:rPr lang="en-US" sz="2800" dirty="0"/>
              <a:t>First a look at how basic high-level data access objects work in ArcGIS Pro:</a:t>
            </a:r>
          </a:p>
          <a:p>
            <a:pPr lvl="1"/>
            <a:r>
              <a:rPr lang="en-US" sz="2600" i="1" dirty="0"/>
              <a:t>Connector</a:t>
            </a:r>
            <a:r>
              <a:rPr lang="en-US" sz="2600" dirty="0"/>
              <a:t> defines a connection to a </a:t>
            </a:r>
            <a:r>
              <a:rPr lang="en-US" sz="2600" i="1" dirty="0"/>
              <a:t>data source</a:t>
            </a:r>
            <a:endParaRPr lang="en-US" sz="2600" dirty="0"/>
          </a:p>
          <a:p>
            <a:pPr lvl="2"/>
            <a:r>
              <a:rPr lang="en-US" sz="2400" dirty="0"/>
              <a:t>Used to create a </a:t>
            </a:r>
            <a:r>
              <a:rPr lang="en-US" sz="2400" i="1" dirty="0"/>
              <a:t>datastore</a:t>
            </a:r>
          </a:p>
          <a:p>
            <a:pPr lvl="1"/>
            <a:r>
              <a:rPr lang="en-US" sz="2600" dirty="0"/>
              <a:t>Datastore is a specific instance of a </a:t>
            </a:r>
            <a:r>
              <a:rPr lang="en-US" sz="2600" i="1" dirty="0"/>
              <a:t>data source</a:t>
            </a:r>
          </a:p>
          <a:p>
            <a:pPr lvl="2"/>
            <a:r>
              <a:rPr lang="en-US" sz="2400" dirty="0"/>
              <a:t>Used to open one or more </a:t>
            </a:r>
            <a:r>
              <a:rPr lang="en-US" sz="2400" i="1" dirty="0"/>
              <a:t>tables </a:t>
            </a:r>
            <a:r>
              <a:rPr lang="en-US" sz="2400" dirty="0"/>
              <a:t>or </a:t>
            </a:r>
            <a:r>
              <a:rPr lang="en-US" sz="2400" i="1" dirty="0"/>
              <a:t>feature classes</a:t>
            </a:r>
          </a:p>
          <a:p>
            <a:pPr lvl="1"/>
            <a:r>
              <a:rPr lang="en-US" sz="2600" i="1" dirty="0"/>
              <a:t>Tables </a:t>
            </a:r>
            <a:r>
              <a:rPr lang="en-US" sz="2600" dirty="0"/>
              <a:t>or </a:t>
            </a:r>
            <a:r>
              <a:rPr lang="en-US" sz="2600" i="1" dirty="0"/>
              <a:t>Feature classes </a:t>
            </a:r>
            <a:r>
              <a:rPr lang="en-US" sz="2600" dirty="0"/>
              <a:t>contain </a:t>
            </a:r>
            <a:r>
              <a:rPr lang="en-US" sz="2600" i="1" dirty="0"/>
              <a:t>data rows</a:t>
            </a:r>
          </a:p>
          <a:p>
            <a:pPr lvl="2"/>
            <a:r>
              <a:rPr lang="en-US" sz="2400" dirty="0"/>
              <a:t>Can be queried and return a </a:t>
            </a:r>
            <a:r>
              <a:rPr lang="en-US" sz="2400" i="1" dirty="0"/>
              <a:t>cursor</a:t>
            </a:r>
          </a:p>
          <a:p>
            <a:pPr lvl="1"/>
            <a:r>
              <a:rPr lang="en-US" sz="2600" i="1" dirty="0"/>
              <a:t>Cursors </a:t>
            </a:r>
            <a:r>
              <a:rPr lang="en-US" sz="2600" dirty="0"/>
              <a:t>can be used to iterate through </a:t>
            </a:r>
            <a:r>
              <a:rPr lang="en-US" sz="2600" i="1" dirty="0"/>
              <a:t>data</a:t>
            </a:r>
            <a:r>
              <a:rPr lang="en-US" sz="2600" dirty="0"/>
              <a:t> </a:t>
            </a:r>
            <a:r>
              <a:rPr lang="en-US" sz="2600" i="1" dirty="0"/>
              <a:t>rows</a:t>
            </a:r>
          </a:p>
        </p:txBody>
      </p:sp>
    </p:spTree>
    <p:extLst>
      <p:ext uri="{BB962C8B-B14F-4D97-AF65-F5344CB8AC3E}">
        <p14:creationId xmlns:p14="http://schemas.microsoft.com/office/powerpoint/2010/main" val="3420199612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DBC28-D842-40F8-AEE3-97BF7F7AD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2" y="275733"/>
            <a:ext cx="10826496" cy="369332"/>
          </a:xfrm>
        </p:spPr>
        <p:txBody>
          <a:bodyPr/>
          <a:lstStyle/>
          <a:p>
            <a:r>
              <a:rPr lang="en-US" dirty="0"/>
              <a:t>Implementing plugin </a:t>
            </a:r>
            <a:r>
              <a:rPr lang="en-US" dirty="0" err="1"/>
              <a:t>datasource</a:t>
            </a:r>
            <a:r>
              <a:rPr lang="en-US" dirty="0"/>
              <a:t> for your custom data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559904-50C5-4506-B3CC-DE5FE46947F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15546" y="867291"/>
            <a:ext cx="10369296" cy="3429000"/>
          </a:xfrm>
        </p:spPr>
        <p:txBody>
          <a:bodyPr/>
          <a:lstStyle/>
          <a:p>
            <a:r>
              <a:rPr lang="en-US" sz="2400" dirty="0"/>
              <a:t>The Plugin Project Template will stub out all code for you</a:t>
            </a:r>
          </a:p>
          <a:p>
            <a:r>
              <a:rPr lang="en-US" sz="2400" dirty="0"/>
              <a:t>Create three concrete classes that inherit from these API classes</a:t>
            </a:r>
          </a:p>
          <a:p>
            <a:pPr lvl="1"/>
            <a:r>
              <a:rPr lang="en-US" sz="2200" dirty="0" err="1"/>
              <a:t>PluginDatasourceTemplate</a:t>
            </a:r>
            <a:r>
              <a:rPr lang="en-US" sz="2000" dirty="0"/>
              <a:t> </a:t>
            </a:r>
          </a:p>
          <a:p>
            <a:pPr lvl="2"/>
            <a:r>
              <a:rPr lang="en-US" sz="1800" dirty="0"/>
              <a:t>Used to manage one or more tables or feature classes </a:t>
            </a:r>
          </a:p>
          <a:p>
            <a:pPr lvl="1"/>
            <a:r>
              <a:rPr lang="en-US" sz="2200" dirty="0" err="1"/>
              <a:t>PluginTableTemplate</a:t>
            </a:r>
            <a:endParaRPr lang="en-US" sz="2200" dirty="0"/>
          </a:p>
          <a:p>
            <a:pPr lvl="2"/>
            <a:r>
              <a:rPr lang="en-US" sz="1800" dirty="0"/>
              <a:t>Can be queried and return a cursor</a:t>
            </a:r>
          </a:p>
          <a:p>
            <a:pPr lvl="1"/>
            <a:r>
              <a:rPr lang="en-US" sz="2200" dirty="0" err="1"/>
              <a:t>PluginCursorTemplate</a:t>
            </a:r>
            <a:endParaRPr lang="en-US" sz="2200" dirty="0"/>
          </a:p>
          <a:p>
            <a:pPr lvl="2"/>
            <a:r>
              <a:rPr lang="en-US" sz="1800" dirty="0"/>
              <a:t>Data Rows are returned by iterating using a cursor</a:t>
            </a:r>
          </a:p>
          <a:p>
            <a:r>
              <a:rPr lang="en-US" sz="2400" dirty="0"/>
              <a:t>Update </a:t>
            </a:r>
            <a:r>
              <a:rPr lang="en-US" sz="2400" dirty="0" err="1"/>
              <a:t>config.daml</a:t>
            </a:r>
            <a:r>
              <a:rPr lang="en-US" sz="2400" dirty="0"/>
              <a:t> to register your Plugin </a:t>
            </a:r>
            <a:r>
              <a:rPr lang="en-US" sz="2400" dirty="0" err="1"/>
              <a:t>Datasource</a:t>
            </a:r>
            <a:r>
              <a:rPr lang="en-US" sz="2400" dirty="0"/>
              <a:t> with ArcGIS Pro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5BDA7E6-8313-4D35-9DD4-90991634F1B7}"/>
              </a:ext>
            </a:extLst>
          </p:cNvPr>
          <p:cNvSpPr/>
          <p:nvPr/>
        </p:nvSpPr>
        <p:spPr bwMode="auto">
          <a:xfrm>
            <a:off x="1437623" y="4970227"/>
            <a:ext cx="10276979" cy="137209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ArcGISPro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PluginDatasources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PluginDatasource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ProMdbPluginDatasource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ProMdbPluginDatasourceTemplate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PluginDatasources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ArcGISPro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526756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DBC28-D842-40F8-AEE3-97BF7F7AD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13293"/>
            <a:ext cx="10826496" cy="369332"/>
          </a:xfrm>
        </p:spPr>
        <p:txBody>
          <a:bodyPr anchor="t"/>
          <a:lstStyle/>
          <a:p>
            <a:pPr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</a:pPr>
            <a:r>
              <a:rPr lang="en-US" sz="2800" dirty="0">
                <a:latin typeface="+mn-lt"/>
                <a:ea typeface="+mn-ea"/>
              </a:rPr>
              <a:t>Using a custom plugin </a:t>
            </a:r>
            <a:r>
              <a:rPr lang="en-US" sz="2800" dirty="0" err="1">
                <a:latin typeface="+mn-lt"/>
                <a:ea typeface="+mn-ea"/>
              </a:rPr>
              <a:t>datasource</a:t>
            </a:r>
            <a:r>
              <a:rPr lang="en-US" sz="2800" dirty="0">
                <a:latin typeface="+mn-lt"/>
                <a:ea typeface="+mn-ea"/>
              </a:rPr>
              <a:t> in ArcGIS Pro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0ED431-7EFF-44B7-A540-3116CC5412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864973"/>
            <a:ext cx="10369296" cy="3429000"/>
          </a:xfrm>
        </p:spPr>
        <p:txBody>
          <a:bodyPr/>
          <a:lstStyle/>
          <a:p>
            <a:r>
              <a:rPr lang="en-US" sz="2400" dirty="0"/>
              <a:t>Define a connection to a </a:t>
            </a:r>
            <a:r>
              <a:rPr lang="en-US" sz="2400" i="1" dirty="0"/>
              <a:t>data source </a:t>
            </a:r>
            <a:r>
              <a:rPr lang="en-US" sz="2400" dirty="0"/>
              <a:t>instance</a:t>
            </a:r>
          </a:p>
          <a:p>
            <a:pPr lvl="1"/>
            <a:r>
              <a:rPr lang="en-US" sz="2000" dirty="0"/>
              <a:t>Use </a:t>
            </a:r>
            <a:r>
              <a:rPr lang="en-US" sz="2000" dirty="0" err="1"/>
              <a:t>PluginDatasourceConnectionPath</a:t>
            </a:r>
            <a:r>
              <a:rPr lang="en-US" sz="2000" dirty="0"/>
              <a:t> with the </a:t>
            </a:r>
            <a:r>
              <a:rPr lang="en-US" sz="2000" dirty="0" err="1"/>
              <a:t>PluginDataSource</a:t>
            </a:r>
            <a:r>
              <a:rPr lang="en-US" sz="2000" dirty="0"/>
              <a:t> name and the path to the data source file</a:t>
            </a:r>
          </a:p>
          <a:p>
            <a:r>
              <a:rPr lang="en-US" sz="2200" dirty="0"/>
              <a:t>Use the connection to create a datastore to your data source instance</a:t>
            </a:r>
          </a:p>
          <a:p>
            <a:r>
              <a:rPr lang="en-US" sz="2200" dirty="0"/>
              <a:t>Use the datastore to access tables and feature classes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E7622B-6BC9-42E9-8A20-338E9F4FEFDE}"/>
              </a:ext>
            </a:extLst>
          </p:cNvPr>
          <p:cNvSpPr txBox="1"/>
          <p:nvPr/>
        </p:nvSpPr>
        <p:spPr>
          <a:xfrm>
            <a:off x="1339952" y="3123098"/>
            <a:ext cx="8908026" cy="354944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conMdb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PluginDatasourceConnectionPath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ProMdbPluginDatasource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filePathUri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(() =&gt;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pluginMdb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PluginDatastore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conMdb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(var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tableName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pluginMdb.GetTableNames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{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using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fc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pluginMdb.OpenTable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tableName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 as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FeatureClass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//Add as a layer to the active map or scene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LayerFactory.Instance.CreateFeatureLayer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(fc,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MapView.Active.Map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});</a:t>
            </a:r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199135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E2ED6D-4550-4F82-AC04-3E1AF4D9B4C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dirty="0"/>
              <a:t>C:\Data\PluginData\TestPersonalGdb\TestPGdb.mdb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3600" dirty="0"/>
              <a:t>Demo: </a:t>
            </a:r>
            <a:r>
              <a:rPr lang="en-US" sz="3600" dirty="0">
                <a:cs typeface="Avenir LT Std 65 Medium" charset="0"/>
              </a:rPr>
              <a:t>Plugin </a:t>
            </a:r>
            <a:r>
              <a:rPr lang="en-US" sz="3600" dirty="0" err="1">
                <a:cs typeface="Avenir LT Std 65 Medium" charset="0"/>
              </a:rPr>
              <a:t>DataSource</a:t>
            </a:r>
            <a:r>
              <a:rPr lang="en-US" sz="3600" dirty="0">
                <a:cs typeface="Avenir LT Std 65 Medium" charset="0"/>
              </a:rPr>
              <a:t> Sample</a:t>
            </a:r>
            <a:endParaRPr lang="en-US" sz="3600" dirty="0"/>
          </a:p>
        </p:txBody>
      </p:sp>
      <p:pic>
        <p:nvPicPr>
          <p:cNvPr id="1026" name="Picture 2" descr="C:\Users\wolf2125\AppData\Local\Temp\SNAGHTML6b4daa.PNG">
            <a:extLst>
              <a:ext uri="{FF2B5EF4-FFF2-40B4-BE49-F238E27FC236}">
                <a16:creationId xmlns:a16="http://schemas.microsoft.com/office/drawing/2014/main" id="{34887CBD-8832-489B-A803-3769FEDF1C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678" y="794083"/>
            <a:ext cx="5798174" cy="4820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8746951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DBC28-D842-40F8-AEE3-97BF7F7AD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Better integration of custom plugin datasource in ArcGIS Pro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0ED431-7EFF-44B7-A540-3116CC5412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7010400" cy="3429000"/>
          </a:xfrm>
        </p:spPr>
        <p:txBody>
          <a:bodyPr/>
          <a:lstStyle/>
          <a:p>
            <a:r>
              <a:rPr lang="en-US" dirty="0"/>
              <a:t>A better user experience is:</a:t>
            </a:r>
          </a:p>
          <a:p>
            <a:pPr lvl="1"/>
            <a:r>
              <a:rPr lang="en-US" dirty="0"/>
              <a:t>Custom content is integrated both into the Pro catalog and its browse experience</a:t>
            </a:r>
          </a:p>
          <a:p>
            <a:r>
              <a:rPr lang="en-US" dirty="0"/>
              <a:t>Use the ‘Custom Project Item’ item template in your Add-in</a:t>
            </a:r>
          </a:p>
          <a:p>
            <a:pPr lvl="1"/>
            <a:r>
              <a:rPr lang="en-US" dirty="0"/>
              <a:t>Pairing a custom item with a plugin </a:t>
            </a:r>
            <a:r>
              <a:rPr lang="en-US" dirty="0" err="1"/>
              <a:t>datasource</a:t>
            </a:r>
            <a:r>
              <a:rPr lang="en-US" dirty="0"/>
              <a:t> allows your custom content to be integrated into the Pro catalog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0191C0-2F0D-47E7-9337-2599E44660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5310" y="1707438"/>
            <a:ext cx="2819421" cy="419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934403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37148C4-B095-4AB3-B51C-B243AFA2EEA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0BE107-E2E6-443D-8A59-D2C8C7B600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3600" dirty="0"/>
              <a:t>Demo: </a:t>
            </a:r>
            <a:r>
              <a:rPr lang="en-US" sz="3600" dirty="0">
                <a:cs typeface="Avenir LT Std 65 Medium" charset="0"/>
              </a:rPr>
              <a:t>Plugin </a:t>
            </a:r>
            <a:r>
              <a:rPr lang="en-US" sz="3600" dirty="0" err="1">
                <a:cs typeface="Avenir LT Std 65 Medium" charset="0"/>
              </a:rPr>
              <a:t>DataSource</a:t>
            </a:r>
            <a:r>
              <a:rPr lang="en-US" sz="3600" dirty="0">
                <a:cs typeface="Avenir LT Std 65 Medium" charset="0"/>
              </a:rPr>
              <a:t> Sample</a:t>
            </a:r>
            <a:endParaRPr lang="en-US" sz="3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4E5E38-1600-4C25-839C-812119DB6D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365" y="962140"/>
            <a:ext cx="6170707" cy="422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638420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919947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49009-10DA-49E2-981D-1FD8A579F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the ArcGIS Pro SDK for .NET?</a:t>
            </a:r>
            <a:br>
              <a:rPr lang="en-US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4820C49-5501-4D02-AEE9-36FDC4A96D3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ArcGIS Pro SDK for .NET extends ArcGIS Pro using .NET</a:t>
            </a:r>
          </a:p>
          <a:p>
            <a:r>
              <a:rPr lang="en-US" sz="2400" dirty="0"/>
              <a:t>Extensibility patterns provided by Pro SDK:</a:t>
            </a:r>
          </a:p>
          <a:p>
            <a:pPr lvl="2"/>
            <a:r>
              <a:rPr lang="en-US" sz="1800" dirty="0"/>
              <a:t>ArcGIS Pro Module Add-ins </a:t>
            </a:r>
          </a:p>
          <a:p>
            <a:pPr lvl="2"/>
            <a:r>
              <a:rPr lang="en-US" sz="1800" dirty="0"/>
              <a:t>ArcGIS Pro Managed Configurations</a:t>
            </a:r>
          </a:p>
          <a:p>
            <a:pPr lvl="2"/>
            <a:r>
              <a:rPr lang="en-US" sz="1800" dirty="0"/>
              <a:t>ArcGIS Pro Plug-in </a:t>
            </a:r>
            <a:r>
              <a:rPr lang="en-US" sz="1800" dirty="0" err="1"/>
              <a:t>Datasource</a:t>
            </a:r>
            <a:r>
              <a:rPr lang="en-US" sz="1800" dirty="0"/>
              <a:t> (new in Pro 2.3)</a:t>
            </a:r>
          </a:p>
          <a:p>
            <a:pPr lvl="2"/>
            <a:r>
              <a:rPr lang="en-US" sz="1800" dirty="0"/>
              <a:t>ArcGIS Pro </a:t>
            </a:r>
            <a:r>
              <a:rPr lang="en-US" sz="1800" dirty="0" err="1"/>
              <a:t>CoreHost</a:t>
            </a:r>
            <a:r>
              <a:rPr lang="en-US" sz="1800" dirty="0"/>
              <a:t> Application</a:t>
            </a:r>
          </a:p>
          <a:p>
            <a:r>
              <a:rPr lang="en-US" sz="2400" dirty="0"/>
              <a:t>Includes Visual Studio item templates for most UI elements</a:t>
            </a:r>
          </a:p>
          <a:p>
            <a:r>
              <a:rPr lang="en-US" sz="2400" dirty="0"/>
              <a:t>Installation is integrated with Visual Studio Marketplace</a:t>
            </a:r>
          </a:p>
          <a:p>
            <a:r>
              <a:rPr lang="en-US" sz="2400" dirty="0"/>
              <a:t>ArcGIS Pro API comes with ArcGIS Pro out-of-box</a:t>
            </a:r>
          </a:p>
          <a:p>
            <a:pPr lvl="1"/>
            <a:r>
              <a:rPr lang="en-US" sz="2000" dirty="0"/>
              <a:t>File based references (No Global Assembly Cache)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57353540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FC5F3-7B33-4E92-9854-12B277389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ArcGIS Pro SDK for .NET?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0E7397-5219-4A81-A257-0B08E92317E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/>
              <a:t>Noteworthy ArcGIS Pro SDK features and patterns</a:t>
            </a:r>
          </a:p>
          <a:p>
            <a:r>
              <a:rPr lang="en-US" sz="2800" dirty="0"/>
              <a:t>64-bit platform</a:t>
            </a:r>
          </a:p>
          <a:p>
            <a:r>
              <a:rPr lang="en-US" sz="2800" dirty="0"/>
              <a:t>UI based on WPF (Windows Presentation Foundation) / .NET 4.6.1 +</a:t>
            </a:r>
          </a:p>
          <a:p>
            <a:r>
              <a:rPr lang="en-US" sz="2800" dirty="0"/>
              <a:t>MVVM pattern (Model-View-</a:t>
            </a:r>
            <a:r>
              <a:rPr lang="en-US" sz="2800" dirty="0" err="1"/>
              <a:t>ViewModel</a:t>
            </a:r>
            <a:r>
              <a:rPr lang="en-US" sz="2800" dirty="0"/>
              <a:t>)</a:t>
            </a:r>
          </a:p>
          <a:p>
            <a:r>
              <a:rPr lang="en-US" sz="2800" dirty="0"/>
              <a:t>Asynchronous Patterns: Multiple threads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328353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0533" y="395045"/>
            <a:ext cx="4448908" cy="5841408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B25AEE6D-BDB6-40A4-B2F9-6E923BD86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an ArcGIS Pro add-in ?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F530D85-564C-4F15-A22F-5BFEA9CEF5C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Extends ArcGIS Pro through:</a:t>
            </a:r>
          </a:p>
          <a:p>
            <a:pPr lvl="1"/>
            <a:r>
              <a:rPr lang="en-US" dirty="0"/>
              <a:t>Buttons</a:t>
            </a:r>
          </a:p>
          <a:p>
            <a:pPr lvl="1"/>
            <a:r>
              <a:rPr lang="en-US" dirty="0"/>
              <a:t>Tools</a:t>
            </a:r>
          </a:p>
          <a:p>
            <a:pPr lvl="1"/>
            <a:r>
              <a:rPr lang="en-US" dirty="0" err="1"/>
              <a:t>Dockpanes</a:t>
            </a:r>
            <a:endParaRPr lang="en-US" dirty="0"/>
          </a:p>
          <a:p>
            <a:pPr lvl="1"/>
            <a:r>
              <a:rPr lang="en-US" dirty="0"/>
              <a:t>Embeddable control</a:t>
            </a:r>
          </a:p>
          <a:p>
            <a:pPr lvl="1"/>
            <a:r>
              <a:rPr lang="en-US" dirty="0"/>
              <a:t>..</a:t>
            </a:r>
          </a:p>
          <a:p>
            <a:r>
              <a:rPr lang="en-US" dirty="0"/>
              <a:t>Packaged within a single, compressed </a:t>
            </a:r>
            <a:br>
              <a:rPr lang="en-US" dirty="0"/>
            </a:br>
            <a:r>
              <a:rPr lang="en-US" dirty="0"/>
              <a:t>file with an .</a:t>
            </a:r>
            <a:r>
              <a:rPr lang="en-US" dirty="0" err="1"/>
              <a:t>esriaddinX</a:t>
            </a:r>
            <a:r>
              <a:rPr lang="en-US" dirty="0"/>
              <a:t> file extension</a:t>
            </a:r>
          </a:p>
          <a:p>
            <a:pPr lvl="1"/>
            <a:r>
              <a:rPr lang="pt-BR" dirty="0"/>
              <a:t>c:%Homepath%\Documents\ArcGIS\AddIns\ArcGISPro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342722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3485A5A-CC69-4D4B-82A8-809909075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are the ArcGIS Pro Add-in core components?</a:t>
            </a: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CC3A805-0CEB-4A26-9F21-9258621A669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/>
              <a:t>Declarative-based framework to define the UI elements </a:t>
            </a:r>
          </a:p>
          <a:p>
            <a:pPr lvl="1"/>
            <a:r>
              <a:rPr lang="en-US" sz="2400" dirty="0"/>
              <a:t>Declarative framework is defined in a </a:t>
            </a:r>
            <a:r>
              <a:rPr lang="en-US" sz="2400" dirty="0" err="1"/>
              <a:t>config.daml</a:t>
            </a:r>
            <a:r>
              <a:rPr lang="en-US" sz="2400" dirty="0"/>
              <a:t> file</a:t>
            </a:r>
          </a:p>
          <a:p>
            <a:pPr lvl="1"/>
            <a:r>
              <a:rPr lang="en-US" sz="2400" dirty="0"/>
              <a:t>XML formatted, contains ArcGIS Pro framework elements (buttons, </a:t>
            </a:r>
            <a:r>
              <a:rPr lang="en-US" sz="2400" dirty="0" err="1"/>
              <a:t>dockpane</a:t>
            </a:r>
            <a:r>
              <a:rPr lang="en-US" sz="2400" dirty="0"/>
              <a:t>, galleries) and Add-in UI elements</a:t>
            </a:r>
          </a:p>
          <a:p>
            <a:r>
              <a:rPr lang="en-US" sz="2800" dirty="0"/>
              <a:t>The Module class</a:t>
            </a:r>
          </a:p>
          <a:p>
            <a:pPr lvl="1"/>
            <a:r>
              <a:rPr lang="en-US" sz="2400" dirty="0"/>
              <a:t>Hub and central access point for each add-in</a:t>
            </a:r>
          </a:p>
          <a:p>
            <a:pPr lvl="1"/>
            <a:r>
              <a:rPr lang="en-US" sz="2400" dirty="0"/>
              <a:t>Similar to the Extension object used in the </a:t>
            </a:r>
            <a:r>
              <a:rPr lang="en-US" sz="2400" dirty="0" err="1"/>
              <a:t>ArcObjects</a:t>
            </a:r>
            <a:r>
              <a:rPr lang="en-US" sz="2400" dirty="0"/>
              <a:t> 10.x framework</a:t>
            </a:r>
          </a:p>
          <a:p>
            <a:pPr lvl="1"/>
            <a:r>
              <a:rPr lang="en-US" sz="2400" dirty="0"/>
              <a:t>Singletons instantiated automatically by the Framework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35152252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FDE82512-C989-44BA-A89B-7B22A4154B8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12726" r="12726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10E179-C5D5-402E-A735-4A4D6E203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A398E0B-0C1D-4D9E-A1AB-FFF17112D29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sz="3800" dirty="0"/>
              <a:t>Demo: Add-in</a:t>
            </a:r>
          </a:p>
        </p:txBody>
      </p:sp>
    </p:spTree>
    <p:extLst>
      <p:ext uri="{BB962C8B-B14F-4D97-AF65-F5344CB8AC3E}">
        <p14:creationId xmlns:p14="http://schemas.microsoft.com/office/powerpoint/2010/main" val="3622434563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859168" y="3014602"/>
            <a:ext cx="9806105" cy="369032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defaultAssembly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WorkingWithDAML.dll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defaultNamespace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WorkingWithDAML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endParaRPr lang="en-US" sz="1400" dirty="0">
              <a:solidFill>
                <a:srgbClr val="FF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xmlns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http://schemas.esri.com/DADF/Registry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xmlns:xsi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http://www.w3.org/2001/XMLSchema-instance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xsi:schemaLocation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http://schemas.esri.com/DADF/Registry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file:///C:/Program%20Files/ArcGIS/Pro/bin/ArcGIS.Desktop.Framework.xsd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AddInInfo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{c6226a24-d69b-46c6-b5e7-9eee4ddad45d}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version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1.0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desktopVersion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1.1.2850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…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AddInInfo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modules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insertModule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WorkingWithDAML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Module1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autoLoad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false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Module1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tabGroups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&lt;!--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The new Tab Group is created here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--&gt;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tabGroup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Example State Solution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working_with_DAML_ExampleStateTabGroup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color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255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238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170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90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&lt;</a:t>
            </a:r>
            <a:r>
              <a:rPr lang="pt-BR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borderColor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pt-BR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0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pt-BR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251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pt-BR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226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pt-BR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195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  <a:endParaRPr lang="pt-BR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tabGroup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&lt;/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tabGroups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38B5B2-DCB1-4FDB-BE46-4536E0D4D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2" y="184907"/>
            <a:ext cx="10826496" cy="369332"/>
          </a:xfrm>
        </p:spPr>
        <p:txBody>
          <a:bodyPr/>
          <a:lstStyle/>
          <a:p>
            <a:r>
              <a:rPr lang="en-US" dirty="0"/>
              <a:t>Declarative Markup for Pro UI Elements: DAML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A8B031D-0FEC-4B3D-8C04-789C98E813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59168" y="740126"/>
            <a:ext cx="10369296" cy="3429000"/>
          </a:xfrm>
        </p:spPr>
        <p:txBody>
          <a:bodyPr/>
          <a:lstStyle/>
          <a:p>
            <a:r>
              <a:rPr lang="en-US" dirty="0"/>
              <a:t>Add-Ins use “Declarative Markup” (DAML) language for UI Elements</a:t>
            </a:r>
          </a:p>
          <a:p>
            <a:pPr lvl="1"/>
            <a:r>
              <a:rPr lang="en-US" dirty="0"/>
              <a:t>Buttons, </a:t>
            </a:r>
            <a:r>
              <a:rPr lang="en-US" dirty="0" err="1"/>
              <a:t>Dockpane</a:t>
            </a:r>
            <a:r>
              <a:rPr lang="en-US" dirty="0"/>
              <a:t>, Galleries, Property Sheets, Tools, …</a:t>
            </a:r>
          </a:p>
          <a:p>
            <a:r>
              <a:rPr lang="en-US" dirty="0"/>
              <a:t>DAML uses XML Syntax - stored in a </a:t>
            </a:r>
            <a:r>
              <a:rPr lang="en-US" dirty="0" err="1"/>
              <a:t>Config.daml</a:t>
            </a:r>
            <a:r>
              <a:rPr lang="en-US" dirty="0"/>
              <a:t> file</a:t>
            </a:r>
          </a:p>
          <a:p>
            <a:r>
              <a:rPr lang="en-US" dirty="0"/>
              <a:t>Using DAML, you can add, modify, delete any User Interface element </a:t>
            </a:r>
          </a:p>
          <a:p>
            <a:r>
              <a:rPr lang="en-US" dirty="0"/>
              <a:t>Pro also uses DAML: &lt;Install Location&gt;\bin\Extensions folder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B811FD-10CB-4A61-BDD7-543B7A40FC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9414" y="2784302"/>
            <a:ext cx="4319619" cy="3590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787730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A8E0915-D3E4-467C-8709-A1A32F0F4F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6773" y="4467846"/>
            <a:ext cx="3742857" cy="20952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C5313F-89C6-433C-9459-BF810A50B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48145"/>
            <a:ext cx="10826496" cy="369332"/>
          </a:xfrm>
        </p:spPr>
        <p:txBody>
          <a:bodyPr/>
          <a:lstStyle/>
          <a:p>
            <a:r>
              <a:rPr lang="en-US" dirty="0"/>
              <a:t>Declarative Markup for Pro UI Elements: DAML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E3E419-5340-4D17-8FCD-1B30B4A7820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656046"/>
            <a:ext cx="10369296" cy="3429000"/>
          </a:xfrm>
        </p:spPr>
        <p:txBody>
          <a:bodyPr/>
          <a:lstStyle/>
          <a:p>
            <a:r>
              <a:rPr lang="en-US" dirty="0"/>
              <a:t>DAML is transactional and is processed in the order the Pro Extension or Add-in is loaded</a:t>
            </a:r>
          </a:p>
          <a:p>
            <a:pPr lvl="1"/>
            <a:r>
              <a:rPr lang="en-US" dirty="0"/>
              <a:t>3 distinct actions: Insert, Update, and Delete</a:t>
            </a:r>
          </a:p>
          <a:p>
            <a:pPr lvl="1"/>
            <a:r>
              <a:rPr lang="en-US" dirty="0"/>
              <a:t>The type of action is determined by the element name: </a:t>
            </a:r>
            <a:r>
              <a:rPr lang="en-US" dirty="0" err="1"/>
              <a:t>updateModule</a:t>
            </a:r>
            <a:r>
              <a:rPr lang="en-US" dirty="0"/>
              <a:t>, </a:t>
            </a:r>
            <a:r>
              <a:rPr lang="en-US" dirty="0" err="1"/>
              <a:t>updateGroup</a:t>
            </a:r>
            <a:r>
              <a:rPr lang="en-US" dirty="0"/>
              <a:t>, </a:t>
            </a:r>
            <a:r>
              <a:rPr lang="en-US" dirty="0" err="1"/>
              <a:t>deleteButton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993558B-C1B1-4307-8E96-AC86EFB0B818}"/>
              </a:ext>
            </a:extLst>
          </p:cNvPr>
          <p:cNvSpPr/>
          <p:nvPr/>
        </p:nvSpPr>
        <p:spPr bwMode="auto">
          <a:xfrm>
            <a:off x="1281598" y="2481680"/>
            <a:ext cx="8565777" cy="176389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updateModule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esri_mapping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groups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updateGroup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esri_mapping_navigateGroup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 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deleteButton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esri_mapping_bookmarksNavigateGallery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 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insertButton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working_with_DAML_ToggleStateButton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&lt;/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updateGroup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groups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updateModule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D496AE-1126-4DFF-A06F-2513B8B6F4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4420227"/>
            <a:ext cx="3390476" cy="2142857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2DDE513E-58A7-4A2A-A49F-012CC3E4C6D9}"/>
              </a:ext>
            </a:extLst>
          </p:cNvPr>
          <p:cNvSpPr/>
          <p:nvPr/>
        </p:nvSpPr>
        <p:spPr bwMode="auto">
          <a:xfrm>
            <a:off x="4701055" y="5179156"/>
            <a:ext cx="2601316" cy="483577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D25E29-57EB-440F-AD73-E486C5E9751B}"/>
              </a:ext>
            </a:extLst>
          </p:cNvPr>
          <p:cNvSpPr/>
          <p:nvPr/>
        </p:nvSpPr>
        <p:spPr>
          <a:xfrm>
            <a:off x="8761934" y="4820779"/>
            <a:ext cx="30250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In the DAML transactional </a:t>
            </a:r>
          </a:p>
          <a:p>
            <a:r>
              <a:rPr lang="en-US" b="1" dirty="0"/>
              <a:t>model the ‘last’ transaction </a:t>
            </a:r>
          </a:p>
          <a:p>
            <a:r>
              <a:rPr lang="en-US" b="1" dirty="0"/>
              <a:t>wins !</a:t>
            </a:r>
          </a:p>
        </p:txBody>
      </p:sp>
    </p:spTree>
    <p:extLst>
      <p:ext uri="{BB962C8B-B14F-4D97-AF65-F5344CB8AC3E}">
        <p14:creationId xmlns:p14="http://schemas.microsoft.com/office/powerpoint/2010/main" val="4146462703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_Corporate_Template-Dark" id="{62A57839-816C-DD40-89BF-1C32BC75980C}" vid="{B3749CB9-E79A-FB42-8D76-A7C3AB67D11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</Template>
  <TotalTime>0</TotalTime>
  <Words>1883</Words>
  <Application>Microsoft Office PowerPoint</Application>
  <PresentationFormat>Widescreen</PresentationFormat>
  <Paragraphs>258</Paragraphs>
  <Slides>28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Calibri</vt:lpstr>
      <vt:lpstr>Consolas</vt:lpstr>
      <vt:lpstr>Lucida Grande</vt:lpstr>
      <vt:lpstr>Esri_Corporate_Template-Dark</vt:lpstr>
      <vt:lpstr>ArcGIS Pro SDK for .NET: Beginning Pro Customization and Extensibility</vt:lpstr>
      <vt:lpstr>Session Overview</vt:lpstr>
      <vt:lpstr>What is the ArcGIS Pro SDK for .NET? </vt:lpstr>
      <vt:lpstr>What is the ArcGIS Pro SDK for .NET?</vt:lpstr>
      <vt:lpstr>What is an ArcGIS Pro add-in ?</vt:lpstr>
      <vt:lpstr>What are the ArcGIS Pro Add-in core components?</vt:lpstr>
      <vt:lpstr>Demo: Add-in</vt:lpstr>
      <vt:lpstr>Declarative Markup for Pro UI Elements: DAML</vt:lpstr>
      <vt:lpstr>Declarative Markup for Pro UI Elements: DAML</vt:lpstr>
      <vt:lpstr>How to use DAML to change the UI of other Add-ins or existing Pro UI</vt:lpstr>
      <vt:lpstr>How to use existing Pro UI elements in Your Add-in</vt:lpstr>
      <vt:lpstr>How to find Exiting ArcGIS Pro Element Ids</vt:lpstr>
      <vt:lpstr>Demo: Add-in using ArcGIS Pro Buttons, States &amp; Conditions</vt:lpstr>
      <vt:lpstr>What is an ArcGIS Pro Managed Configuration?</vt:lpstr>
      <vt:lpstr>What is an ArcGIS Pro Managed Configuration?</vt:lpstr>
      <vt:lpstr>Demo: Configurations</vt:lpstr>
      <vt:lpstr>What is an ArcGIS Pro CoreHost Application? </vt:lpstr>
      <vt:lpstr>How to create an ArcGIS Pro CoreHost Application</vt:lpstr>
      <vt:lpstr>Demo: CoreHost Sample App</vt:lpstr>
      <vt:lpstr>What is an ArcGIS Pro Plugin DataSource? </vt:lpstr>
      <vt:lpstr>Examples of Custom data source we will access in upcoming demos</vt:lpstr>
      <vt:lpstr>Providing a plugin datasource for your custom data</vt:lpstr>
      <vt:lpstr>Implementing plugin datasource for your custom data</vt:lpstr>
      <vt:lpstr>Using a custom plugin datasource in ArcGIS Pro</vt:lpstr>
      <vt:lpstr>Demo: Plugin DataSource Sample</vt:lpstr>
      <vt:lpstr>Better integration of custom plugin datasource in ArcGIS Pro</vt:lpstr>
      <vt:lpstr>Demo: Plugin DataSource Sample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2016-10-14T21:06:13Z</dcterms:created>
  <dcterms:modified xsi:type="dcterms:W3CDTF">2019-10-29T18:37:45Z</dcterms:modified>
</cp:coreProperties>
</file>