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918" r:id="rId66"/>
  </p:sldMasterIdLst>
  <p:notesMasterIdLst>
    <p:notesMasterId r:id="rId134"/>
  </p:notesMasterIdLst>
  <p:handoutMasterIdLst>
    <p:handoutMasterId r:id="rId135"/>
  </p:handoutMasterIdLst>
  <p:sldIdLst>
    <p:sldId id="672" r:id="rId67"/>
    <p:sldId id="716" r:id="rId68"/>
    <p:sldId id="717" r:id="rId69"/>
    <p:sldId id="718" r:id="rId70"/>
    <p:sldId id="719" r:id="rId71"/>
    <p:sldId id="763" r:id="rId72"/>
    <p:sldId id="720" r:id="rId73"/>
    <p:sldId id="751" r:id="rId74"/>
    <p:sldId id="752" r:id="rId75"/>
    <p:sldId id="673" r:id="rId76"/>
    <p:sldId id="753" r:id="rId77"/>
    <p:sldId id="750" r:id="rId78"/>
    <p:sldId id="754" r:id="rId79"/>
    <p:sldId id="765" r:id="rId80"/>
    <p:sldId id="784" r:id="rId81"/>
    <p:sldId id="767" r:id="rId82"/>
    <p:sldId id="769" r:id="rId83"/>
    <p:sldId id="776" r:id="rId84"/>
    <p:sldId id="783" r:id="rId85"/>
    <p:sldId id="766" r:id="rId86"/>
    <p:sldId id="787" r:id="rId87"/>
    <p:sldId id="772" r:id="rId88"/>
    <p:sldId id="773" r:id="rId89"/>
    <p:sldId id="775" r:id="rId90"/>
    <p:sldId id="786" r:id="rId91"/>
    <p:sldId id="756" r:id="rId92"/>
    <p:sldId id="780" r:id="rId93"/>
    <p:sldId id="748" r:id="rId94"/>
    <p:sldId id="758" r:id="rId95"/>
    <p:sldId id="759" r:id="rId96"/>
    <p:sldId id="682" r:id="rId97"/>
    <p:sldId id="708" r:id="rId98"/>
    <p:sldId id="781" r:id="rId99"/>
    <p:sldId id="684" r:id="rId100"/>
    <p:sldId id="685" r:id="rId101"/>
    <p:sldId id="686" r:id="rId102"/>
    <p:sldId id="687" r:id="rId103"/>
    <p:sldId id="688" r:id="rId104"/>
    <p:sldId id="760" r:id="rId105"/>
    <p:sldId id="761" r:id="rId106"/>
    <p:sldId id="782" r:id="rId107"/>
    <p:sldId id="691" r:id="rId108"/>
    <p:sldId id="692" r:id="rId109"/>
    <p:sldId id="693" r:id="rId110"/>
    <p:sldId id="694" r:id="rId111"/>
    <p:sldId id="710" r:id="rId112"/>
    <p:sldId id="662" r:id="rId113"/>
    <p:sldId id="762" r:id="rId114"/>
    <p:sldId id="764" r:id="rId115"/>
    <p:sldId id="746" r:id="rId116"/>
    <p:sldId id="778" r:id="rId117"/>
    <p:sldId id="777" r:id="rId118"/>
    <p:sldId id="788" r:id="rId119"/>
    <p:sldId id="779" r:id="rId120"/>
    <p:sldId id="757" r:id="rId121"/>
    <p:sldId id="681" r:id="rId122"/>
    <p:sldId id="696" r:id="rId123"/>
    <p:sldId id="698" r:id="rId124"/>
    <p:sldId id="699" r:id="rId125"/>
    <p:sldId id="700" r:id="rId126"/>
    <p:sldId id="701" r:id="rId127"/>
    <p:sldId id="702" r:id="rId128"/>
    <p:sldId id="703" r:id="rId129"/>
    <p:sldId id="704" r:id="rId130"/>
    <p:sldId id="705" r:id="rId131"/>
    <p:sldId id="706" r:id="rId132"/>
    <p:sldId id="714" r:id="rId1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B0AB"/>
    <a:srgbClr val="4173FE"/>
    <a:srgbClr val="34BFFD"/>
    <a:srgbClr val="3A6CDF"/>
    <a:srgbClr val="08BE34"/>
    <a:srgbClr val="BDF6FA"/>
    <a:srgbClr val="03C7D4"/>
    <a:srgbClr val="262626"/>
    <a:srgbClr val="E0F4FE"/>
    <a:srgbClr val="0073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89" autoAdjust="0"/>
    <p:restoredTop sz="70174" autoAdjust="0"/>
  </p:normalViewPr>
  <p:slideViewPr>
    <p:cSldViewPr snapToGrid="0" snapToObjects="1" showGuides="1">
      <p:cViewPr varScale="1">
        <p:scale>
          <a:sx n="114" d="100"/>
          <a:sy n="114" d="100"/>
        </p:scale>
        <p:origin x="498" y="114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18" d="100"/>
        <a:sy n="31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117" Type="http://schemas.openxmlformats.org/officeDocument/2006/relationships/slide" Target="slides/slide51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slide" Target="slides/slide2.xml"/><Relationship Id="rId84" Type="http://schemas.openxmlformats.org/officeDocument/2006/relationships/slide" Target="slides/slide18.xml"/><Relationship Id="rId89" Type="http://schemas.openxmlformats.org/officeDocument/2006/relationships/slide" Target="slides/slide23.xml"/><Relationship Id="rId112" Type="http://schemas.openxmlformats.org/officeDocument/2006/relationships/slide" Target="slides/slide46.xml"/><Relationship Id="rId133" Type="http://schemas.openxmlformats.org/officeDocument/2006/relationships/slide" Target="slides/slide67.xml"/><Relationship Id="rId138" Type="http://schemas.openxmlformats.org/officeDocument/2006/relationships/theme" Target="theme/theme1.xml"/><Relationship Id="rId16" Type="http://schemas.openxmlformats.org/officeDocument/2006/relationships/customXml" Target="../customXml/item16.xml"/><Relationship Id="rId107" Type="http://schemas.openxmlformats.org/officeDocument/2006/relationships/slide" Target="slides/slide41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8.xml"/><Relationship Id="rId79" Type="http://schemas.openxmlformats.org/officeDocument/2006/relationships/slide" Target="slides/slide13.xml"/><Relationship Id="rId102" Type="http://schemas.openxmlformats.org/officeDocument/2006/relationships/slide" Target="slides/slide36.xml"/><Relationship Id="rId123" Type="http://schemas.openxmlformats.org/officeDocument/2006/relationships/slide" Target="slides/slide57.xml"/><Relationship Id="rId128" Type="http://schemas.openxmlformats.org/officeDocument/2006/relationships/slide" Target="slides/slide62.xml"/><Relationship Id="rId5" Type="http://schemas.openxmlformats.org/officeDocument/2006/relationships/customXml" Target="../customXml/item5.xml"/><Relationship Id="rId90" Type="http://schemas.openxmlformats.org/officeDocument/2006/relationships/slide" Target="slides/slide24.xml"/><Relationship Id="rId95" Type="http://schemas.openxmlformats.org/officeDocument/2006/relationships/slide" Target="slides/slide29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slide" Target="slides/slide3.xml"/><Relationship Id="rId113" Type="http://schemas.openxmlformats.org/officeDocument/2006/relationships/slide" Target="slides/slide47.xml"/><Relationship Id="rId118" Type="http://schemas.openxmlformats.org/officeDocument/2006/relationships/slide" Target="slides/slide52.xml"/><Relationship Id="rId134" Type="http://schemas.openxmlformats.org/officeDocument/2006/relationships/notesMaster" Target="notesMasters/notesMaster1.xml"/><Relationship Id="rId139" Type="http://schemas.openxmlformats.org/officeDocument/2006/relationships/tableStyles" Target="tableStyles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6.xml"/><Relationship Id="rId80" Type="http://schemas.openxmlformats.org/officeDocument/2006/relationships/slide" Target="slides/slide14.xml"/><Relationship Id="rId85" Type="http://schemas.openxmlformats.org/officeDocument/2006/relationships/slide" Target="slides/slide19.xml"/><Relationship Id="rId93" Type="http://schemas.openxmlformats.org/officeDocument/2006/relationships/slide" Target="slides/slide27.xml"/><Relationship Id="rId98" Type="http://schemas.openxmlformats.org/officeDocument/2006/relationships/slide" Target="slides/slide32.xml"/><Relationship Id="rId121" Type="http://schemas.openxmlformats.org/officeDocument/2006/relationships/slide" Target="slides/slide55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slide" Target="slides/slide1.xml"/><Relationship Id="rId103" Type="http://schemas.openxmlformats.org/officeDocument/2006/relationships/slide" Target="slides/slide37.xml"/><Relationship Id="rId108" Type="http://schemas.openxmlformats.org/officeDocument/2006/relationships/slide" Target="slides/slide42.xml"/><Relationship Id="rId116" Type="http://schemas.openxmlformats.org/officeDocument/2006/relationships/slide" Target="slides/slide50.xml"/><Relationship Id="rId124" Type="http://schemas.openxmlformats.org/officeDocument/2006/relationships/slide" Target="slides/slide58.xml"/><Relationship Id="rId129" Type="http://schemas.openxmlformats.org/officeDocument/2006/relationships/slide" Target="slides/slide63.xml"/><Relationship Id="rId137" Type="http://schemas.openxmlformats.org/officeDocument/2006/relationships/viewProps" Target="viewProps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slide" Target="slides/slide4.xml"/><Relationship Id="rId75" Type="http://schemas.openxmlformats.org/officeDocument/2006/relationships/slide" Target="slides/slide9.xml"/><Relationship Id="rId83" Type="http://schemas.openxmlformats.org/officeDocument/2006/relationships/slide" Target="slides/slide17.xml"/><Relationship Id="rId88" Type="http://schemas.openxmlformats.org/officeDocument/2006/relationships/slide" Target="slides/slide22.xml"/><Relationship Id="rId91" Type="http://schemas.openxmlformats.org/officeDocument/2006/relationships/slide" Target="slides/slide25.xml"/><Relationship Id="rId96" Type="http://schemas.openxmlformats.org/officeDocument/2006/relationships/slide" Target="slides/slide30.xml"/><Relationship Id="rId111" Type="http://schemas.openxmlformats.org/officeDocument/2006/relationships/slide" Target="slides/slide45.xml"/><Relationship Id="rId132" Type="http://schemas.openxmlformats.org/officeDocument/2006/relationships/slide" Target="slides/slide66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6" Type="http://schemas.openxmlformats.org/officeDocument/2006/relationships/slide" Target="slides/slide40.xml"/><Relationship Id="rId114" Type="http://schemas.openxmlformats.org/officeDocument/2006/relationships/slide" Target="slides/slide48.xml"/><Relationship Id="rId119" Type="http://schemas.openxmlformats.org/officeDocument/2006/relationships/slide" Target="slides/slide53.xml"/><Relationship Id="rId127" Type="http://schemas.openxmlformats.org/officeDocument/2006/relationships/slide" Target="slides/slide61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7.xml"/><Relationship Id="rId78" Type="http://schemas.openxmlformats.org/officeDocument/2006/relationships/slide" Target="slides/slide12.xml"/><Relationship Id="rId81" Type="http://schemas.openxmlformats.org/officeDocument/2006/relationships/slide" Target="slides/slide15.xml"/><Relationship Id="rId86" Type="http://schemas.openxmlformats.org/officeDocument/2006/relationships/slide" Target="slides/slide20.xml"/><Relationship Id="rId94" Type="http://schemas.openxmlformats.org/officeDocument/2006/relationships/slide" Target="slides/slide28.xml"/><Relationship Id="rId99" Type="http://schemas.openxmlformats.org/officeDocument/2006/relationships/slide" Target="slides/slide33.xml"/><Relationship Id="rId101" Type="http://schemas.openxmlformats.org/officeDocument/2006/relationships/slide" Target="slides/slide35.xml"/><Relationship Id="rId122" Type="http://schemas.openxmlformats.org/officeDocument/2006/relationships/slide" Target="slides/slide56.xml"/><Relationship Id="rId130" Type="http://schemas.openxmlformats.org/officeDocument/2006/relationships/slide" Target="slides/slide64.xml"/><Relationship Id="rId135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slide" Target="slides/slide43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10.xml"/><Relationship Id="rId97" Type="http://schemas.openxmlformats.org/officeDocument/2006/relationships/slide" Target="slides/slide31.xml"/><Relationship Id="rId104" Type="http://schemas.openxmlformats.org/officeDocument/2006/relationships/slide" Target="slides/slide38.xml"/><Relationship Id="rId120" Type="http://schemas.openxmlformats.org/officeDocument/2006/relationships/slide" Target="slides/slide54.xml"/><Relationship Id="rId125" Type="http://schemas.openxmlformats.org/officeDocument/2006/relationships/slide" Target="slides/slide59.xml"/><Relationship Id="rId7" Type="http://schemas.openxmlformats.org/officeDocument/2006/relationships/customXml" Target="../customXml/item7.xml"/><Relationship Id="rId71" Type="http://schemas.openxmlformats.org/officeDocument/2006/relationships/slide" Target="slides/slide5.xml"/><Relationship Id="rId92" Type="http://schemas.openxmlformats.org/officeDocument/2006/relationships/slide" Target="slides/slide26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slideMaster" Target="slideMasters/slideMaster1.xml"/><Relationship Id="rId87" Type="http://schemas.openxmlformats.org/officeDocument/2006/relationships/slide" Target="slides/slide21.xml"/><Relationship Id="rId110" Type="http://schemas.openxmlformats.org/officeDocument/2006/relationships/slide" Target="slides/slide44.xml"/><Relationship Id="rId115" Type="http://schemas.openxmlformats.org/officeDocument/2006/relationships/slide" Target="slides/slide49.xml"/><Relationship Id="rId131" Type="http://schemas.openxmlformats.org/officeDocument/2006/relationships/slide" Target="slides/slide65.xml"/><Relationship Id="rId136" Type="http://schemas.openxmlformats.org/officeDocument/2006/relationships/presProps" Target="presProps.xml"/><Relationship Id="rId61" Type="http://schemas.openxmlformats.org/officeDocument/2006/relationships/customXml" Target="../customXml/item61.xml"/><Relationship Id="rId82" Type="http://schemas.openxmlformats.org/officeDocument/2006/relationships/slide" Target="slides/slide16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11.xml"/><Relationship Id="rId100" Type="http://schemas.openxmlformats.org/officeDocument/2006/relationships/slide" Target="slides/slide34.xml"/><Relationship Id="rId105" Type="http://schemas.openxmlformats.org/officeDocument/2006/relationships/slide" Target="slides/slide39.xml"/><Relationship Id="rId126" Type="http://schemas.openxmlformats.org/officeDocument/2006/relationships/slide" Target="slides/slide6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10/26/2019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10/26/2019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  <a:p>
            <a:r>
              <a:rPr lang="en-US" dirty="0" err="1"/>
              <a:t>Esri</a:t>
            </a:r>
            <a:r>
              <a:rPr lang="en-US" baseline="0" dirty="0"/>
              <a:t> Corporate Template-Dark v3.4</a:t>
            </a:r>
          </a:p>
          <a:p>
            <a:r>
              <a:rPr lang="en-US" baseline="0" dirty="0"/>
              <a:t>16:9 version – January 29, 2017</a:t>
            </a:r>
          </a:p>
          <a:p>
            <a:endParaRPr lang="en-US" baseline="0" dirty="0"/>
          </a:p>
          <a:p>
            <a:r>
              <a:rPr lang="en-US" baseline="0" dirty="0"/>
              <a:t>For more templates, sample files, and icons, see https://</a:t>
            </a:r>
            <a:r>
              <a:rPr lang="en-US" baseline="0" dirty="0" err="1"/>
              <a:t>compass.esri.com</a:t>
            </a:r>
            <a:r>
              <a:rPr lang="en-US" baseline="0" dirty="0"/>
              <a:t>/resources/presentations/Pages/</a:t>
            </a:r>
            <a:r>
              <a:rPr lang="en-US" baseline="0" dirty="0" err="1"/>
              <a:t>Main.aspx</a:t>
            </a:r>
            <a:endParaRPr lang="en-US" baseline="0" dirty="0"/>
          </a:p>
          <a:p>
            <a:endParaRPr lang="en-US" baseline="0" dirty="0"/>
          </a:p>
          <a:p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To add footer</a:t>
            </a:r>
            <a:r>
              <a:rPr lang="en-US" sz="1200" b="1" kern="1200" baseline="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text in Windows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On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Home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tab, under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Insert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, click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Text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, and then click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Header and Footer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Click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Slide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tab, select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Footer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check box, and then type the footer text that you want.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Click either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Apply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or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Apply to All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.</a:t>
            </a:r>
          </a:p>
          <a:p>
            <a:pPr marL="228600" lvl="0" indent="-228600">
              <a:buFont typeface="+mj-lt"/>
              <a:buAutoNum type="arabicPeriod"/>
            </a:pPr>
            <a:endParaRPr lang="en-US" sz="1200" b="0" kern="1200" dirty="0">
              <a:solidFill>
                <a:schemeClr val="tx1"/>
              </a:solidFill>
              <a:latin typeface="Arial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To add footer</a:t>
            </a:r>
            <a:r>
              <a:rPr lang="en-US" sz="1200" b="1" kern="1200" baseline="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text on a Mac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On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View 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menu, select</a:t>
            </a:r>
            <a:r>
              <a:rPr lang="en-US" sz="1200" b="0" kern="1200" baseline="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Header and Footer.</a:t>
            </a:r>
            <a:endParaRPr lang="en-US" sz="1200" b="0" kern="1200" dirty="0">
              <a:solidFill>
                <a:schemeClr val="tx1"/>
              </a:solidFill>
              <a:latin typeface="Arial"/>
              <a:ea typeface="+mn-ea"/>
              <a:cs typeface="+mn-cs"/>
            </a:endParaRPr>
          </a:p>
          <a:p>
            <a:pPr marL="228600" lvl="0" indent="-228600">
              <a:buFont typeface="+mj-lt"/>
              <a:buAutoNum type="arabicPeriod"/>
            </a:pP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Select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Footer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check box and then type the footer text that you want.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Click either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Apply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or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Apply to All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.</a:t>
            </a:r>
          </a:p>
          <a:p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	</a:t>
            </a:r>
          </a:p>
          <a:p>
            <a:r>
              <a:rPr lang="en-US" sz="1400" b="1" kern="1200" dirty="0">
                <a:solidFill>
                  <a:schemeClr val="bg2"/>
                </a:solidFill>
                <a:latin typeface="Arial"/>
                <a:ea typeface="+mn-ea"/>
                <a:cs typeface="+mn-cs"/>
              </a:rPr>
              <a:t>If footers don't appear on the slides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	</a:t>
            </a:r>
          </a:p>
          <a:p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If footers don't appear on title slides, in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Header and Footer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dialog box make sure the </a:t>
            </a:r>
            <a:r>
              <a:rPr lang="en-US" sz="1200" b="1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Don't show on title slide</a:t>
            </a:r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check box is not selected.</a:t>
            </a:r>
          </a:p>
          <a:p>
            <a:r>
              <a:rPr lang="en-US" sz="1200" b="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If the footers are missing from other slides, the placeholders for these items might have been removed from specific slide layouts or the slide master. </a:t>
            </a:r>
            <a:endParaRPr lang="en-US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2155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77921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13260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2139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6872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0625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6826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7159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09411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776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3694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215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86357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6546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1734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24139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75363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09641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98249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2541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03274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2489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96400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pPr lvl="2"/>
            <a:r>
              <a:rPr lang="en-US" b="0" dirty="0"/>
              <a:t>Metadata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18422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pPr lvl="2"/>
            <a:r>
              <a:rPr lang="en-US" b="0" dirty="0"/>
              <a:t>Metadata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8813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must be a content element even if it has no attributes or child xml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359474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must be a content element even if it has no attributes or child xml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55566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must be a content element even if it has no attributes or child xml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25956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must be a content element even if it has no attributes or child xml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70803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must be a content element even if it has no attributes or child xml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34132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must be a content element even if it has no attributes or child xml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36139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must be a content element even if it has no attributes or child xml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91799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must be a content element even if it has no attributes or child xml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082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95532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12328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a component element is NOT an instance of the custom class….think of it as a DAML</a:t>
            </a:r>
            <a:r>
              <a:rPr lang="en-US" baseline="0" dirty="0"/>
              <a:t> record read from the </a:t>
            </a:r>
            <a:r>
              <a:rPr lang="en-US" baseline="0" dirty="0" err="1"/>
              <a:t>Config.daml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10816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>
                <a:solidFill>
                  <a:prstClr val="black"/>
                </a:solidFill>
              </a:rPr>
              <a:pPr/>
              <a:t>44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7106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>
                <a:solidFill>
                  <a:prstClr val="black"/>
                </a:solidFill>
              </a:rPr>
              <a:pPr/>
              <a:t>45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5087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79493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338940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432303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https://devsummit2019.schedule.esri.com/schedule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83079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60420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174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834406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05232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89095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35081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211421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293784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901796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pPr lvl="2"/>
            <a:r>
              <a:rPr lang="en-US" b="0" dirty="0"/>
              <a:t>Metadata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51550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must be a content element even if it has no attributes or child xml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745263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must be a content element even if it has no attributes or child xml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640217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must be a content element even if it has no attributes or child xml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69883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973672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must be a content element even if it has no attributes or child xml elements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905469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Note: a component element is NOT an instance of the custom class….think of it as a DAML</a:t>
            </a:r>
            <a:r>
              <a:rPr lang="en-US" baseline="0" dirty="0"/>
              <a:t> record read from the </a:t>
            </a:r>
            <a:r>
              <a:rPr lang="en-US" baseline="0" dirty="0" err="1"/>
              <a:t>Config.daml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148004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>
                <a:solidFill>
                  <a:prstClr val="black"/>
                </a:solidFill>
              </a:rPr>
              <a:pPr/>
              <a:t>65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31650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>
                <a:solidFill>
                  <a:prstClr val="black"/>
                </a:solidFill>
              </a:rPr>
              <a:pPr/>
              <a:t>66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6864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1447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</a:t>
            </a:r>
            <a:r>
              <a:rPr lang="en-US" baseline="0" dirty="0"/>
              <a:t> difference between this and the DAML declarative mechanism is that, with the DAML, the UI is declared upfront whereas with categories, discovery is dynamic – it is not known who customizes what until runtime</a:t>
            </a:r>
          </a:p>
          <a:p>
            <a:endParaRPr lang="en-US" baseline="0" dirty="0"/>
          </a:p>
          <a:p>
            <a:pPr lvl="1"/>
            <a:r>
              <a:rPr lang="en-US" b="0" dirty="0"/>
              <a:t>Note: Pro makes pretty extensive use of categories internally</a:t>
            </a:r>
          </a:p>
          <a:p>
            <a:pPr lvl="2"/>
            <a:r>
              <a:rPr lang="en-US" b="0" dirty="0"/>
              <a:t>Some categories exposed for Editor Construction Tools</a:t>
            </a:r>
          </a:p>
          <a:p>
            <a:pPr lvl="2"/>
            <a:r>
              <a:rPr lang="en-US" b="0" dirty="0"/>
              <a:t>Various context menu items</a:t>
            </a:r>
          </a:p>
          <a:p>
            <a:pPr lvl="2"/>
            <a:r>
              <a:rPr lang="en-US" b="0" dirty="0"/>
              <a:t>Task and UI controls that can be used for step designer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3707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5676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64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02171101-5165-4B50-9E1D-F87120758E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2993" y="2257911"/>
            <a:ext cx="7202358" cy="1580537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noAutofit/>
          </a:bodyPr>
          <a:lstStyle>
            <a:lvl1pPr>
              <a:defRPr lang="en-US" sz="3400" baseline="0" dirty="0"/>
            </a:lvl1pPr>
          </a:lstStyle>
          <a:p>
            <a:pPr lvl="0"/>
            <a:endParaRPr lang="en-US" sz="4000" dirty="0"/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02FE7F4B-C9E0-41C2-A801-B1FA8DA2DE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2992" y="3952419"/>
            <a:ext cx="7202359" cy="9144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>
              <a:defRPr lang="en-US" sz="1800" b="0" dirty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pPr marL="0" lvl="0" indent="0">
              <a:buNone/>
            </a:pPr>
            <a:endParaRPr lang="en-US" dirty="0"/>
          </a:p>
        </p:txBody>
      </p:sp>
      <p:pic>
        <p:nvPicPr>
          <p:cNvPr id="10" name="keyart2">
            <a:extLst>
              <a:ext uri="{FF2B5EF4-FFF2-40B4-BE49-F238E27FC236}">
                <a16:creationId xmlns:a16="http://schemas.microsoft.com/office/drawing/2014/main" id="{6B3D3529-987C-49CB-B770-B4298F1BA7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72434" b="68401"/>
          <a:stretch/>
        </p:blipFill>
        <p:spPr>
          <a:xfrm>
            <a:off x="57150" y="31617"/>
            <a:ext cx="3356658" cy="2164466"/>
          </a:xfrm>
          <a:prstGeom prst="rect">
            <a:avLst/>
          </a:prstGeom>
        </p:spPr>
      </p:pic>
      <p:pic>
        <p:nvPicPr>
          <p:cNvPr id="11" name="Esri Logo (white)">
            <a:extLst>
              <a:ext uri="{FF2B5EF4-FFF2-40B4-BE49-F238E27FC236}">
                <a16:creationId xmlns:a16="http://schemas.microsoft.com/office/drawing/2014/main" id="{FDC49016-82C7-4FEC-B7CE-3FEAB89053F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880"/>
          <a:stretch/>
        </p:blipFill>
        <p:spPr>
          <a:xfrm>
            <a:off x="1022493" y="1057665"/>
            <a:ext cx="1871178" cy="874991"/>
          </a:xfrm>
          <a:prstGeom prst="rect">
            <a:avLst/>
          </a:prstGeom>
        </p:spPr>
      </p:pic>
      <p:sp>
        <p:nvSpPr>
          <p:cNvPr id="12" name="Presenter Subtitle">
            <a:extLst>
              <a:ext uri="{FF2B5EF4-FFF2-40B4-BE49-F238E27FC236}">
                <a16:creationId xmlns:a16="http://schemas.microsoft.com/office/drawing/2014/main" id="{361F968C-59DC-4762-B22C-2760658D5325}"/>
              </a:ext>
            </a:extLst>
          </p:cNvPr>
          <p:cNvSpPr txBox="1">
            <a:spLocks/>
          </p:cNvSpPr>
          <p:nvPr userDrawn="1"/>
        </p:nvSpPr>
        <p:spPr bwMode="white">
          <a:xfrm>
            <a:off x="1265561" y="5717894"/>
            <a:ext cx="6211685" cy="44700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</a:rPr>
              <a:t>2019 ESRI DEVELOPER SUMMIT</a:t>
            </a:r>
          </a:p>
          <a:p>
            <a:pPr algn="l">
              <a:spcAft>
                <a:spcPts val="0"/>
              </a:spcAft>
            </a:pPr>
            <a:r>
              <a:rPr lang="en-US" sz="1200" dirty="0">
                <a:solidFill>
                  <a:schemeClr val="bg2">
                    <a:lumMod val="40000"/>
                    <a:lumOff val="60000"/>
                    <a:alpha val="50000"/>
                  </a:schemeClr>
                </a:solidFill>
              </a:rPr>
              <a:t>Palm Springs, CA</a:t>
            </a:r>
          </a:p>
        </p:txBody>
      </p:sp>
      <p:pic>
        <p:nvPicPr>
          <p:cNvPr id="15" name="keyart1">
            <a:extLst>
              <a:ext uri="{FF2B5EF4-FFF2-40B4-BE49-F238E27FC236}">
                <a16:creationId xmlns:a16="http://schemas.microsoft.com/office/drawing/2014/main" id="{E4749425-2041-4722-AEDA-7149CB23A6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57"/>
          <a:stretch/>
        </p:blipFill>
        <p:spPr>
          <a:xfrm>
            <a:off x="6151199" y="-59675"/>
            <a:ext cx="5996559" cy="6849810"/>
          </a:xfrm>
          <a:prstGeom prst="rect">
            <a:avLst/>
          </a:prstGeom>
        </p:spPr>
      </p:pic>
      <p:sp>
        <p:nvSpPr>
          <p:cNvPr id="16" name="shading (lower right)">
            <a:extLst>
              <a:ext uri="{FF2B5EF4-FFF2-40B4-BE49-F238E27FC236}">
                <a16:creationId xmlns:a16="http://schemas.microsoft.com/office/drawing/2014/main" id="{2F8F6AC2-6567-4005-B86E-E578B7873427}"/>
              </a:ext>
            </a:extLst>
          </p:cNvPr>
          <p:cNvSpPr/>
          <p:nvPr userDrawn="1"/>
        </p:nvSpPr>
        <p:spPr bwMode="auto">
          <a:xfrm>
            <a:off x="4988019" y="3954330"/>
            <a:ext cx="7221131" cy="2918630"/>
          </a:xfrm>
          <a:prstGeom prst="rect">
            <a:avLst/>
          </a:prstGeom>
          <a:gradFill flip="none" rotWithShape="1">
            <a:gsLst>
              <a:gs pos="40000">
                <a:srgbClr val="0D134A">
                  <a:alpha val="9000"/>
                </a:srgbClr>
              </a:gs>
              <a:gs pos="60000">
                <a:srgbClr val="0D134A">
                  <a:alpha val="0"/>
                </a:srgbClr>
              </a:gs>
              <a:gs pos="20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81650802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ubtitle 9">
            <a:extLst>
              <a:ext uri="{FF2B5EF4-FFF2-40B4-BE49-F238E27FC236}">
                <a16:creationId xmlns:a16="http://schemas.microsoft.com/office/drawing/2014/main" id="{11F75C66-83B1-4086-8318-80A94DADDD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279016" y="2980570"/>
            <a:ext cx="6245411" cy="607287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ts val="2600"/>
              </a:lnSpc>
              <a:spcBef>
                <a:spcPct val="0"/>
              </a:spcBef>
              <a:buClrTx/>
              <a:buSzTx/>
              <a:defRPr/>
            </a:pPr>
            <a:r>
              <a:rPr lang="en-US" sz="2000" b="0">
                <a:solidFill>
                  <a:schemeClr val="tx1"/>
                </a:solidFill>
                <a:cs typeface="Avenir LT Std 65 Medium" charset="0"/>
              </a:rPr>
              <a:t>SUBHEAD INFORMATION</a:t>
            </a:r>
            <a:endParaRPr lang="en-US" sz="2000" b="0" dirty="0">
              <a:solidFill>
                <a:schemeClr val="tx1"/>
              </a:solidFill>
              <a:cs typeface="Avenir LT Std 65 Medium" charset="0"/>
            </a:endParaRPr>
          </a:p>
        </p:txBody>
      </p:sp>
      <p:sp>
        <p:nvSpPr>
          <p:cNvPr id="15" name="Title 8">
            <a:extLst>
              <a:ext uri="{FF2B5EF4-FFF2-40B4-BE49-F238E27FC236}">
                <a16:creationId xmlns:a16="http://schemas.microsoft.com/office/drawing/2014/main" id="{49CB91FE-80DD-4685-BE40-B92D78B6D7E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279016" y="2189854"/>
            <a:ext cx="6632870" cy="749308"/>
          </a:xfrm>
          <a:prstGeom prst="rect">
            <a:avLst/>
          </a:prstGeom>
        </p:spPr>
        <p:txBody>
          <a:bodyPr/>
          <a:lstStyle/>
          <a:p>
            <a:pPr>
              <a:lnSpc>
                <a:spcPts val="5800"/>
              </a:lnSpc>
            </a:pPr>
            <a:r>
              <a:rPr lang="en-US" sz="5400" b="0" dirty="0">
                <a:ea typeface="Avenir LT Std 55 Roman" charset="0"/>
                <a:cs typeface="Avenir LT Std 55 Roman" charset="0"/>
              </a:rPr>
              <a:t>Section Header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433653285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685800" y="1366344"/>
            <a:ext cx="10826496" cy="49900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9" name="keyart3">
            <a:extLst>
              <a:ext uri="{FF2B5EF4-FFF2-40B4-BE49-F238E27FC236}">
                <a16:creationId xmlns:a16="http://schemas.microsoft.com/office/drawing/2014/main" id="{9ED3F99C-0B3C-4514-8486-AC75851165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77439" cy="6849809"/>
          </a:xfrm>
          <a:prstGeom prst="rect">
            <a:avLst/>
          </a:prstGeom>
        </p:spPr>
      </p:pic>
      <p:sp>
        <p:nvSpPr>
          <p:cNvPr id="10" name="shading (lower right)">
            <a:extLst>
              <a:ext uri="{FF2B5EF4-FFF2-40B4-BE49-F238E27FC236}">
                <a16:creationId xmlns:a16="http://schemas.microsoft.com/office/drawing/2014/main" id="{AD59B0EC-4120-42B8-88EC-06D738F71F95}"/>
              </a:ext>
            </a:extLst>
          </p:cNvPr>
          <p:cNvSpPr/>
          <p:nvPr userDrawn="1"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83670078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  <a:prstGeom prst="rect">
            <a:avLst/>
          </a:prstGeo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682625" y="1587062"/>
            <a:ext cx="10826496" cy="47692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keyart3">
            <a:extLst>
              <a:ext uri="{FF2B5EF4-FFF2-40B4-BE49-F238E27FC236}">
                <a16:creationId xmlns:a16="http://schemas.microsoft.com/office/drawing/2014/main" id="{6E1731E5-A6FA-4F69-8DE5-3D143792E4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77439" cy="6849809"/>
          </a:xfrm>
          <a:prstGeom prst="rect">
            <a:avLst/>
          </a:prstGeom>
        </p:spPr>
      </p:pic>
      <p:sp>
        <p:nvSpPr>
          <p:cNvPr id="9" name="shading (lower right)">
            <a:extLst>
              <a:ext uri="{FF2B5EF4-FFF2-40B4-BE49-F238E27FC236}">
                <a16:creationId xmlns:a16="http://schemas.microsoft.com/office/drawing/2014/main" id="{132D606D-9F79-430D-BAA2-73A8587396B6}"/>
              </a:ext>
            </a:extLst>
          </p:cNvPr>
          <p:cNvSpPr/>
          <p:nvPr userDrawn="1"/>
        </p:nvSpPr>
        <p:spPr bwMode="auto">
          <a:xfrm>
            <a:off x="-43251" y="1734582"/>
            <a:ext cx="12235251" cy="5123418"/>
          </a:xfrm>
          <a:prstGeom prst="rect">
            <a:avLst/>
          </a:prstGeom>
          <a:gradFill flip="none" rotWithShape="1">
            <a:gsLst>
              <a:gs pos="43000">
                <a:srgbClr val="0D134A">
                  <a:alpha val="9000"/>
                </a:srgbClr>
              </a:gs>
              <a:gs pos="55000">
                <a:srgbClr val="0D134A">
                  <a:alpha val="0"/>
                </a:srgbClr>
              </a:gs>
              <a:gs pos="18000">
                <a:srgbClr val="0D134A">
                  <a:alpha val="46000"/>
                </a:srgbClr>
              </a:gs>
              <a:gs pos="0">
                <a:srgbClr val="0D134A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3336437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5FE6B421-0538-4DF9-9DCA-C2912A918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8044" y="2226859"/>
            <a:ext cx="4527741" cy="1538883"/>
          </a:xfrm>
          <a:prstGeom prst="rect">
            <a:avLst/>
          </a:prstGeom>
        </p:spPr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4800" b="0" kern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Header for Demo Slide</a:t>
            </a:r>
            <a:endParaRPr lang="en-US" sz="4800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F0810272-FAFD-40D5-9A77-C4DF71E5E0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32983" y="3851409"/>
            <a:ext cx="3954365" cy="307777"/>
          </a:xfrm>
          <a:prstGeom prst="rect">
            <a:avLst/>
          </a:prstGeom>
        </p:spPr>
        <p:txBody>
          <a:bodyPr/>
          <a:lstStyle/>
          <a:p>
            <a:r>
              <a:rPr lang="en-US" sz="2000">
                <a:solidFill>
                  <a:schemeClr val="tx1"/>
                </a:solidFill>
                <a:cs typeface="Avenir LT Std 65 Medium" charset="0"/>
              </a:rPr>
              <a:t>Supporting Text </a:t>
            </a:r>
            <a:endParaRPr lang="en-US" sz="2000" dirty="0">
              <a:solidFill>
                <a:schemeClr val="tx1"/>
              </a:solidFill>
              <a:cs typeface="Avenir LT Std 65 Medium" charset="0"/>
            </a:endParaRP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697EB831-4AFD-4853-A9BC-194B60477A5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4213" y="976544"/>
            <a:ext cx="5943600" cy="4873839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1727255455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sri Logo (white)">
            <a:extLst>
              <a:ext uri="{FF2B5EF4-FFF2-40B4-BE49-F238E27FC236}">
                <a16:creationId xmlns:a16="http://schemas.microsoft.com/office/drawing/2014/main" id="{6E056326-0ABE-458F-9843-46E8AE0C713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007" y="2489994"/>
            <a:ext cx="6073985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18899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8">
            <a:extLst>
              <a:ext uri="{FF2B5EF4-FFF2-40B4-BE49-F238E27FC236}">
                <a16:creationId xmlns:a16="http://schemas.microsoft.com/office/drawing/2014/main" id="{3DCA2033-CA7D-495C-958A-19D3CA4DE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pPr algn="l"/>
            <a:r>
              <a:rPr lang="en-US" sz="2800" b="0"/>
              <a:t>Headline Here</a:t>
            </a:r>
            <a:endParaRPr lang="en-US" sz="2800" b="0" dirty="0"/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A0AF6DE7-FB64-49FD-96AF-0590F277174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marL="0" indent="0">
              <a:buNone/>
            </a:pPr>
            <a:r>
              <a:rPr lang="en-US" b="0" dirty="0"/>
              <a:t>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42268877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10/26/2019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057435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95000">
              <a:srgbClr val="053264"/>
            </a:gs>
            <a:gs pos="0">
              <a:srgbClr val="00B9F2"/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67854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919" r:id="rId1"/>
    <p:sldLayoutId id="2147486920" r:id="rId2"/>
    <p:sldLayoutId id="2147486921" r:id="rId3"/>
    <p:sldLayoutId id="2147486922" r:id="rId4"/>
    <p:sldLayoutId id="2147486923" r:id="rId5"/>
    <p:sldLayoutId id="2147486924" r:id="rId6"/>
    <p:sldLayoutId id="2147486927" r:id="rId7"/>
    <p:sldLayoutId id="2147486928" r:id="rId8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-community-samples/tree/master/Map-Exploration/BasicMapTool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github.com/Esri/arcgis-pro-sdk-community-samples/tree/master/Editing/ConstructionToolWithOptions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ProSnippets-DAM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52E455C-4014-1C4D-AD50-41AA791BEC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Subtitle 23">
            <a:extLst>
              <a:ext uri="{FF2B5EF4-FFF2-40B4-BE49-F238E27FC236}">
                <a16:creationId xmlns:a16="http://schemas.microsoft.com/office/drawing/2014/main" id="{37F4B2CF-A224-604B-B851-520F8016EA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4649" y="2816316"/>
            <a:ext cx="5940716" cy="1423687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E6DD56"/>
                </a:solidFill>
              </a:rPr>
              <a:t>Charlie Macleod</a:t>
            </a:r>
          </a:p>
        </p:txBody>
      </p:sp>
      <p:sp>
        <p:nvSpPr>
          <p:cNvPr id="20" name="Title 22">
            <a:extLst>
              <a:ext uri="{FF2B5EF4-FFF2-40B4-BE49-F238E27FC236}">
                <a16:creationId xmlns:a16="http://schemas.microsoft.com/office/drawing/2014/main" id="{AAB9D336-F351-EB47-8891-FC2F845FDB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7231" y="452846"/>
            <a:ext cx="6192369" cy="2228354"/>
          </a:xfrm>
        </p:spPr>
        <p:txBody>
          <a:bodyPr anchor="b"/>
          <a:lstStyle/>
          <a:p>
            <a:pPr algn="l"/>
            <a:r>
              <a:rPr lang="en-US" sz="4800" b="0" dirty="0"/>
              <a:t>Advanced Customization Patterns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C26D2C9-B25B-9145-9969-D3986D7DA5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/>
        </p:blipFill>
        <p:spPr>
          <a:xfrm>
            <a:off x="784649" y="6178000"/>
            <a:ext cx="1053018" cy="38463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FFB51CB-9412-9F4C-AB2A-AB4453B67DB9}"/>
              </a:ext>
            </a:extLst>
          </p:cNvPr>
          <p:cNvSpPr txBox="1"/>
          <p:nvPr/>
        </p:nvSpPr>
        <p:spPr>
          <a:xfrm flipH="1">
            <a:off x="767231" y="4746792"/>
            <a:ext cx="3971109" cy="384635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eaLnBrk="0" hangingPunct="0">
              <a:lnSpc>
                <a:spcPts val="1600"/>
              </a:lnSpc>
            </a:pPr>
            <a:r>
              <a:rPr lang="en-US" sz="1300" dirty="0">
                <a:solidFill>
                  <a:schemeClr val="tx1">
                    <a:alpha val="60000"/>
                  </a:schemeClr>
                </a:solidFill>
              </a:rPr>
              <a:t>ESRI EUROPEAN DEVELOPER SUMMIT 2019</a:t>
            </a:r>
          </a:p>
        </p:txBody>
      </p:sp>
    </p:spTree>
    <p:extLst>
      <p:ext uri="{BB962C8B-B14F-4D97-AF65-F5344CB8AC3E}">
        <p14:creationId xmlns:p14="http://schemas.microsoft.com/office/powerpoint/2010/main" val="1229440167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 Categories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  <a:p>
            <a:pPr lvl="1"/>
            <a:r>
              <a:rPr lang="en-US" sz="2400" dirty="0"/>
              <a:t>What are Categories?</a:t>
            </a:r>
          </a:p>
          <a:p>
            <a:pPr lvl="2"/>
            <a:r>
              <a:rPr lang="en-US" sz="2000" dirty="0"/>
              <a:t>Mechanism for logically grouping together components that provide the same functionality</a:t>
            </a:r>
          </a:p>
          <a:p>
            <a:pPr lvl="3"/>
            <a:r>
              <a:rPr lang="en-US" sz="1800" dirty="0"/>
              <a:t>“Plug and Play” mechanism.</a:t>
            </a:r>
          </a:p>
          <a:p>
            <a:pPr lvl="3"/>
            <a:r>
              <a:rPr lang="en-US" sz="1800" dirty="0"/>
              <a:t>Declared and </a:t>
            </a:r>
            <a:r>
              <a:rPr lang="en-US" sz="1800" i="1" dirty="0"/>
              <a:t>referenced</a:t>
            </a:r>
            <a:r>
              <a:rPr lang="en-US" sz="1800" dirty="0"/>
              <a:t> in </a:t>
            </a:r>
            <a:r>
              <a:rPr lang="en-US" sz="1800" dirty="0" err="1"/>
              <a:t>daml</a:t>
            </a:r>
            <a:endParaRPr lang="en-US" sz="1800" dirty="0"/>
          </a:p>
          <a:p>
            <a:pPr lvl="3"/>
            <a:r>
              <a:rPr lang="en-US" sz="1800" dirty="0"/>
              <a:t>Implemented in code </a:t>
            </a:r>
          </a:p>
        </p:txBody>
      </p:sp>
    </p:spTree>
    <p:extLst>
      <p:ext uri="{BB962C8B-B14F-4D97-AF65-F5344CB8AC3E}">
        <p14:creationId xmlns:p14="http://schemas.microsoft.com/office/powerpoint/2010/main" val="33983322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 Categories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  <a:p>
            <a:pPr lvl="1"/>
            <a:r>
              <a:rPr lang="en-US" sz="2400" dirty="0"/>
              <a:t>Why would I need them?</a:t>
            </a:r>
          </a:p>
          <a:p>
            <a:pPr lvl="2"/>
            <a:r>
              <a:rPr lang="en-US" sz="2000" dirty="0"/>
              <a:t>Support scenarios</a:t>
            </a:r>
            <a:r>
              <a:rPr lang="en-US" sz="1800" dirty="0"/>
              <a:t> where we want to dynamically configure our UIs</a:t>
            </a:r>
          </a:p>
          <a:p>
            <a:pPr lvl="3"/>
            <a:r>
              <a:rPr lang="en-US" sz="1600" dirty="0"/>
              <a:t>(doesn’t </a:t>
            </a:r>
            <a:r>
              <a:rPr lang="en-US" sz="1600" i="1" dirty="0"/>
              <a:t>have</a:t>
            </a:r>
            <a:r>
              <a:rPr lang="en-US" sz="1600" dirty="0"/>
              <a:t> to be UI related but that is the most common scenario)</a:t>
            </a:r>
          </a:p>
          <a:p>
            <a:pPr lvl="2"/>
            <a:r>
              <a:rPr lang="en-US" sz="1800" dirty="0"/>
              <a:t>No equivalent DAML mechanism</a:t>
            </a:r>
          </a:p>
        </p:txBody>
      </p:sp>
    </p:spTree>
    <p:extLst>
      <p:ext uri="{BB962C8B-B14F-4D97-AF65-F5344CB8AC3E}">
        <p14:creationId xmlns:p14="http://schemas.microsoft.com/office/powerpoint/2010/main" val="3855967799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Advanced Customization: Pro Categories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Pro has a variety of categories for its internal use. </a:t>
            </a:r>
          </a:p>
          <a:p>
            <a:pPr lvl="1"/>
            <a:r>
              <a:rPr lang="en-US" b="0" dirty="0"/>
              <a:t>For example: …</a:t>
            </a:r>
          </a:p>
          <a:p>
            <a:pPr marL="345377" indent="-342900"/>
            <a:r>
              <a:rPr lang="en-US" b="0" dirty="0"/>
              <a:t>Construction tool </a:t>
            </a:r>
            <a:r>
              <a:rPr lang="en-US" i="1" dirty="0"/>
              <a:t>categories</a:t>
            </a:r>
            <a:r>
              <a:rPr lang="en-US" b="0" dirty="0"/>
              <a:t> to allow custom construction tools to be dynamically added to the Create Features palette in Pro.</a:t>
            </a:r>
          </a:p>
          <a:p>
            <a:pPr marL="345377" indent="-342900"/>
            <a:endParaRPr lang="en-US" b="0" dirty="0"/>
          </a:p>
          <a:p>
            <a:pPr marL="345377" indent="-342900"/>
            <a:endParaRPr lang="en-US" b="0" dirty="0"/>
          </a:p>
          <a:p>
            <a:pPr marL="345377" indent="-342900"/>
            <a:endParaRPr lang="en-US" b="0" dirty="0"/>
          </a:p>
          <a:p>
            <a:pPr marL="345377" indent="-342900"/>
            <a:endParaRPr lang="en-US" b="0" dirty="0"/>
          </a:p>
          <a:p>
            <a:pPr marL="345377" indent="-342900"/>
            <a:endParaRPr lang="en-US" b="0" dirty="0"/>
          </a:p>
          <a:p>
            <a:pPr marL="345377" indent="-342900"/>
            <a:endParaRPr lang="en-US" b="0" dirty="0"/>
          </a:p>
          <a:p>
            <a:pPr lvl="1"/>
            <a:r>
              <a:rPr lang="en-US" b="0" dirty="0" err="1"/>
              <a:t>esri_editing_construction_point</a:t>
            </a:r>
            <a:r>
              <a:rPr lang="en-US" b="0" dirty="0"/>
              <a:t>, </a:t>
            </a:r>
            <a:r>
              <a:rPr lang="en-US" b="0" dirty="0" err="1"/>
              <a:t>esri_editing_construction_polyline</a:t>
            </a:r>
            <a:endParaRPr lang="en-US" b="0" dirty="0"/>
          </a:p>
          <a:p>
            <a:pPr lvl="1"/>
            <a:r>
              <a:rPr lang="en-US" b="0" dirty="0" err="1"/>
              <a:t>esri_editing_construction_polygon</a:t>
            </a:r>
            <a:r>
              <a:rPr lang="en-US" b="0" dirty="0"/>
              <a:t>, </a:t>
            </a:r>
            <a:r>
              <a:rPr lang="en-US" b="0" dirty="0" err="1"/>
              <a:t>esri_editing_construction_multipoint</a:t>
            </a:r>
            <a:endParaRPr lang="en-US" b="0" dirty="0"/>
          </a:p>
          <a:p>
            <a:pPr lvl="1"/>
            <a:r>
              <a:rPr lang="en-US" b="0" dirty="0" err="1"/>
              <a:t>esri_editing_construction_annotation</a:t>
            </a:r>
            <a:r>
              <a:rPr lang="en-US" dirty="0"/>
              <a:t>, </a:t>
            </a:r>
            <a:r>
              <a:rPr lang="en-US" b="0" dirty="0" err="1"/>
              <a:t>esri_editing_construction_dimension</a:t>
            </a:r>
            <a:endParaRPr lang="en-US" b="0" dirty="0"/>
          </a:p>
          <a:p>
            <a:pPr marL="345377" indent="-342900"/>
            <a:endParaRPr lang="en-US" b="0" dirty="0"/>
          </a:p>
          <a:p>
            <a:pPr marL="345377" indent="-342900"/>
            <a:endParaRPr lang="en-US" b="0" dirty="0"/>
          </a:p>
          <a:p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549497"/>
              </p:ext>
            </p:extLst>
          </p:nvPr>
        </p:nvGraphicFramePr>
        <p:xfrm>
          <a:off x="457201" y="3018264"/>
          <a:ext cx="11049000" cy="1790803"/>
        </p:xfrm>
        <a:graphic>
          <a:graphicData uri="http://schemas.openxmlformats.org/drawingml/2006/table">
            <a:tbl>
              <a:tblPr firstRow="1" bandRow="1">
                <a:tableStyleId>{306799F8-075E-4A3A-A7F6-7FBC6576F1A4}</a:tableStyleId>
              </a:tblPr>
              <a:tblGrid>
                <a:gridCol w="3758556">
                  <a:extLst>
                    <a:ext uri="{9D8B030D-6E8A-4147-A177-3AD203B41FA5}">
                      <a16:colId xmlns:a16="http://schemas.microsoft.com/office/drawing/2014/main" val="871988577"/>
                    </a:ext>
                  </a:extLst>
                </a:gridCol>
                <a:gridCol w="3628804">
                  <a:extLst>
                    <a:ext uri="{9D8B030D-6E8A-4147-A177-3AD203B41FA5}">
                      <a16:colId xmlns:a16="http://schemas.microsoft.com/office/drawing/2014/main" val="36621363"/>
                    </a:ext>
                  </a:extLst>
                </a:gridCol>
                <a:gridCol w="3661640">
                  <a:extLst>
                    <a:ext uri="{9D8B030D-6E8A-4147-A177-3AD203B41FA5}">
                      <a16:colId xmlns:a16="http://schemas.microsoft.com/office/drawing/2014/main" val="1144643873"/>
                    </a:ext>
                  </a:extLst>
                </a:gridCol>
              </a:tblGrid>
              <a:tr h="451539"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Point Tool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Line Tool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solidFill>
                            <a:schemeClr val="bg1"/>
                          </a:solidFill>
                        </a:rPr>
                        <a:t>Polygon Tool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5481061"/>
                  </a:ext>
                </a:extLst>
              </a:tr>
              <a:tr h="133926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4930214"/>
                  </a:ext>
                </a:extLst>
              </a:tr>
            </a:tbl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4A7109B8-99CF-4299-8164-5FE07BA152E2}"/>
              </a:ext>
            </a:extLst>
          </p:cNvPr>
          <p:cNvGrpSpPr/>
          <p:nvPr/>
        </p:nvGrpSpPr>
        <p:grpSpPr>
          <a:xfrm>
            <a:off x="679704" y="3659241"/>
            <a:ext cx="10470896" cy="845026"/>
            <a:chOff x="679704" y="3659241"/>
            <a:chExt cx="10875924" cy="1051496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151991" y="3708946"/>
              <a:ext cx="3403637" cy="913171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9704" y="3697980"/>
              <a:ext cx="3620652" cy="924137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88007" y="3659241"/>
              <a:ext cx="3592610" cy="10514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40530613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 Categories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682625" y="1401291"/>
            <a:ext cx="10369296" cy="3427413"/>
          </a:xfrm>
        </p:spPr>
        <p:txBody>
          <a:bodyPr/>
          <a:lstStyle/>
          <a:p>
            <a:r>
              <a:rPr lang="en-US" dirty="0"/>
              <a:t>Embeddable Controls </a:t>
            </a:r>
            <a:r>
              <a:rPr lang="en-US" b="0" dirty="0"/>
              <a:t>- Custom UI associated with tools</a:t>
            </a:r>
          </a:p>
          <a:p>
            <a:pPr lvl="1"/>
            <a:r>
              <a:rPr lang="en-US" b="0" dirty="0"/>
              <a:t>Can provide a UI “overlay” on top of the </a:t>
            </a:r>
            <a:r>
              <a:rPr lang="en-US" b="0" dirty="0" err="1"/>
              <a:t>MapView</a:t>
            </a:r>
            <a:r>
              <a:rPr lang="en-US" b="0" dirty="0"/>
              <a:t> when the tool is activated</a:t>
            </a:r>
          </a:p>
          <a:p>
            <a:pPr lvl="2"/>
            <a:endParaRPr lang="en-US" b="0" dirty="0"/>
          </a:p>
          <a:p>
            <a:pPr lvl="2"/>
            <a:endParaRPr lang="en-US" b="0" dirty="0"/>
          </a:p>
          <a:p>
            <a:pPr lvl="2"/>
            <a:endParaRPr lang="en-US" b="0" dirty="0"/>
          </a:p>
          <a:p>
            <a:pPr lvl="2"/>
            <a:endParaRPr lang="en-US" b="0" dirty="0"/>
          </a:p>
          <a:p>
            <a:pPr lvl="2"/>
            <a:endParaRPr lang="en-US" b="0" dirty="0"/>
          </a:p>
          <a:p>
            <a:pPr marL="621792" lvl="2" indent="0">
              <a:buNone/>
            </a:pPr>
            <a:endParaRPr lang="en-US" sz="1200" b="0" dirty="0"/>
          </a:p>
          <a:p>
            <a:pPr marL="621792" lvl="2" indent="0">
              <a:buNone/>
            </a:pPr>
            <a:endParaRPr lang="en-US" sz="800" b="0" dirty="0"/>
          </a:p>
          <a:p>
            <a:pPr lvl="1"/>
            <a:r>
              <a:rPr lang="en-US" b="0" dirty="0"/>
              <a:t>Can host custom tool options on the Active Template pane (for construction tools)</a:t>
            </a:r>
          </a:p>
          <a:p>
            <a:pPr lvl="2"/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pPr lvl="2"/>
            <a:endParaRPr lang="en-US" dirty="0">
              <a:cs typeface="+mn-cs"/>
            </a:endParaRPr>
          </a:p>
          <a:p>
            <a:pPr lvl="2"/>
            <a:endParaRPr lang="en-US" b="0" dirty="0"/>
          </a:p>
          <a:p>
            <a:endParaRPr lang="en-US" b="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24BC92E-68BA-4EAC-AB2E-71F4EBDAF0B6}"/>
              </a:ext>
            </a:extLst>
          </p:cNvPr>
          <p:cNvSpPr/>
          <p:nvPr/>
        </p:nvSpPr>
        <p:spPr>
          <a:xfrm>
            <a:off x="950131" y="2406043"/>
            <a:ext cx="8141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hlinkClick r:id="rId3"/>
              </a:rPr>
              <a:t>https://github.com/Esri/arcgis-pro-sdk-community-samples/tree/master/</a:t>
            </a:r>
            <a:r>
              <a:rPr lang="en-US" sz="1600" b="1" dirty="0">
                <a:hlinkClick r:id="rId3"/>
              </a:rPr>
              <a:t>Map-Exploration/BasicMapTool</a:t>
            </a:r>
            <a:endParaRPr lang="en-US" sz="1600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43D3D56-DF6D-4060-ABD5-4AD592D46E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1454" y="2262154"/>
            <a:ext cx="1904505" cy="182346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18C46E6-ECFC-48FB-8BD9-06BEDBBFC8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51454" y="4589542"/>
            <a:ext cx="2133333" cy="1942857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0D0C9E97-DEFA-48A6-AF31-CE5CD6F9A9E7}"/>
              </a:ext>
            </a:extLst>
          </p:cNvPr>
          <p:cNvSpPr/>
          <p:nvPr/>
        </p:nvSpPr>
        <p:spPr>
          <a:xfrm>
            <a:off x="950131" y="5147789"/>
            <a:ext cx="69569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hlinkClick r:id="rId6"/>
              </a:rPr>
              <a:t>https://github.com/Esri/arcgis-pro-sdk-community-samples/tree/master/</a:t>
            </a:r>
            <a:r>
              <a:rPr lang="en-US" sz="1600" b="1" dirty="0">
                <a:hlinkClick r:id="rId6"/>
              </a:rPr>
              <a:t>Editing/ConstructionToolWithOptions</a:t>
            </a:r>
            <a:endParaRPr lang="en-US" sz="1600" b="1" dirty="0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75CAADE-6ABE-4196-9797-00D6D0B0ECFD}"/>
              </a:ext>
            </a:extLst>
          </p:cNvPr>
          <p:cNvCxnSpPr>
            <a:cxnSpLocks/>
          </p:cNvCxnSpPr>
          <p:nvPr/>
        </p:nvCxnSpPr>
        <p:spPr bwMode="auto">
          <a:xfrm flipV="1">
            <a:off x="7621027" y="3759916"/>
            <a:ext cx="1468929" cy="20176"/>
          </a:xfrm>
          <a:prstGeom prst="straightConnector1">
            <a:avLst/>
          </a:prstGeom>
          <a:noFill/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lg"/>
          </a:ln>
          <a:effectLst/>
        </p:spPr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2F4A76B-A5E2-4BE3-A9E7-26F95147436A}"/>
              </a:ext>
            </a:extLst>
          </p:cNvPr>
          <p:cNvCxnSpPr>
            <a:cxnSpLocks/>
          </p:cNvCxnSpPr>
          <p:nvPr/>
        </p:nvCxnSpPr>
        <p:spPr bwMode="auto">
          <a:xfrm flipV="1">
            <a:off x="7493422" y="6326622"/>
            <a:ext cx="1468929" cy="20176"/>
          </a:xfrm>
          <a:prstGeom prst="straightConnector1">
            <a:avLst/>
          </a:prstGeom>
          <a:noFill/>
          <a:ln w="412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lg"/>
          </a:ln>
          <a:effectLst/>
        </p:spPr>
      </p:cxnSp>
    </p:spTree>
    <p:extLst>
      <p:ext uri="{BB962C8B-B14F-4D97-AF65-F5344CB8AC3E}">
        <p14:creationId xmlns:p14="http://schemas.microsoft.com/office/powerpoint/2010/main" val="1912350575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 Usage of Categories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11225" y="1381836"/>
            <a:ext cx="10369296" cy="3427413"/>
          </a:xfrm>
        </p:spPr>
        <p:txBody>
          <a:bodyPr/>
          <a:lstStyle/>
          <a:p>
            <a:r>
              <a:rPr lang="en-US" b="0" dirty="0"/>
              <a:t>Two techniques available for referencing or “registering” in a categories:</a:t>
            </a:r>
          </a:p>
          <a:p>
            <a:pPr lvl="1"/>
            <a:r>
              <a:rPr lang="en-US" b="0" dirty="0"/>
              <a:t>Plugins – mainly tools and buttons – use a </a:t>
            </a:r>
            <a:r>
              <a:rPr lang="en-US" b="0" dirty="0" err="1">
                <a:latin typeface="Consolas" panose="020B0609020204030204" pitchFamily="49" charset="0"/>
              </a:rPr>
              <a:t>categoryRefID</a:t>
            </a:r>
            <a:r>
              <a:rPr lang="en-US" b="0" dirty="0"/>
              <a:t> attribute</a:t>
            </a:r>
          </a:p>
          <a:p>
            <a:pPr lvl="2"/>
            <a:r>
              <a:rPr lang="en-US" b="0" dirty="0"/>
              <a:t>E.g. Construction Tools</a:t>
            </a:r>
          </a:p>
          <a:p>
            <a:pPr lvl="1"/>
            <a:r>
              <a:rPr lang="en-US" b="0" dirty="0"/>
              <a:t>Everything else uses an </a:t>
            </a:r>
            <a:r>
              <a:rPr lang="en-US" b="0" dirty="0">
                <a:latin typeface="Consolas" panose="020B0609020204030204" pitchFamily="49" charset="0"/>
              </a:rPr>
              <a:t>&lt;</a:t>
            </a:r>
            <a:r>
              <a:rPr lang="en-US" b="0" dirty="0" err="1">
                <a:latin typeface="Consolas" panose="020B0609020204030204" pitchFamily="49" charset="0"/>
              </a:rPr>
              <a:t>updateCategory</a:t>
            </a:r>
            <a:r>
              <a:rPr lang="en-US" b="0" dirty="0">
                <a:latin typeface="Consolas" panose="020B0609020204030204" pitchFamily="49" charset="0"/>
              </a:rPr>
              <a:t> </a:t>
            </a:r>
            <a:r>
              <a:rPr lang="en-US" b="0" dirty="0" err="1">
                <a:latin typeface="Consolas" panose="020B0609020204030204" pitchFamily="49" charset="0"/>
              </a:rPr>
              <a:t>refID</a:t>
            </a:r>
            <a:r>
              <a:rPr lang="en-US" b="0" dirty="0">
                <a:latin typeface="Consolas" panose="020B0609020204030204" pitchFamily="49" charset="0"/>
              </a:rPr>
              <a:t>=“….”&gt; </a:t>
            </a:r>
            <a:r>
              <a:rPr lang="en-US" b="0" dirty="0"/>
              <a:t>tag</a:t>
            </a:r>
          </a:p>
          <a:p>
            <a:pPr lvl="2"/>
            <a:r>
              <a:rPr lang="en-US" b="0" dirty="0"/>
              <a:t>E.g. Embeddable Controls</a:t>
            </a:r>
          </a:p>
          <a:p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2267012819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 Usage of Categories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11225" y="1381836"/>
            <a:ext cx="10369296" cy="3427413"/>
          </a:xfrm>
        </p:spPr>
        <p:txBody>
          <a:bodyPr/>
          <a:lstStyle/>
          <a:p>
            <a:r>
              <a:rPr lang="en-US" b="0" dirty="0"/>
              <a:t>Two techniques available for referencing categories:</a:t>
            </a:r>
          </a:p>
          <a:p>
            <a:pPr lvl="1"/>
            <a:r>
              <a:rPr lang="en-US" b="0" dirty="0"/>
              <a:t>Plugins – mainly tools and buttons – add a </a:t>
            </a:r>
            <a:r>
              <a:rPr lang="en-US" b="0" dirty="0" err="1">
                <a:latin typeface="Consolas" panose="020B0609020204030204" pitchFamily="49" charset="0"/>
              </a:rPr>
              <a:t>categoryRefID</a:t>
            </a:r>
            <a:r>
              <a:rPr lang="en-US" b="0" dirty="0"/>
              <a:t> attribute</a:t>
            </a:r>
          </a:p>
          <a:p>
            <a:pPr lvl="1"/>
            <a:r>
              <a:rPr lang="en-US" b="0" dirty="0" err="1">
                <a:latin typeface="Consolas" panose="020B0609020204030204" pitchFamily="49" charset="0"/>
              </a:rPr>
              <a:t>categoryRefID</a:t>
            </a:r>
            <a:r>
              <a:rPr lang="en-US" b="0" dirty="0"/>
              <a:t> should be set to the </a:t>
            </a:r>
            <a:r>
              <a:rPr lang="en-US" b="0" dirty="0" err="1"/>
              <a:t>daml</a:t>
            </a:r>
            <a:r>
              <a:rPr lang="en-US" b="0" dirty="0"/>
              <a:t> category id.</a:t>
            </a:r>
          </a:p>
          <a:p>
            <a:endParaRPr lang="en-US" b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86F78F-0C1C-4AD4-94F6-A6F088B65934}"/>
              </a:ext>
            </a:extLst>
          </p:cNvPr>
          <p:cNvSpPr txBox="1"/>
          <p:nvPr/>
        </p:nvSpPr>
        <p:spPr>
          <a:xfrm>
            <a:off x="529022" y="2997381"/>
            <a:ext cx="10630671" cy="1515896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Example_ConstructionTool1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esri_editing_construction_point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...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&lt;!-—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or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use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esri_editing_construction_polyline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, _polygon, _annotation, etc. as needed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...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549C321-1C4D-4AAF-83FE-DD8491CF57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300" y="3923742"/>
            <a:ext cx="4092821" cy="2569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535512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 Usage of Categories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11225" y="1381836"/>
            <a:ext cx="10369296" cy="3427413"/>
          </a:xfrm>
        </p:spPr>
        <p:txBody>
          <a:bodyPr/>
          <a:lstStyle/>
          <a:p>
            <a:r>
              <a:rPr lang="en-US" b="0" dirty="0"/>
              <a:t>Two techniques available for referencing categories:</a:t>
            </a:r>
          </a:p>
          <a:p>
            <a:pPr lvl="1"/>
            <a:r>
              <a:rPr lang="en-US" b="0" dirty="0"/>
              <a:t>Plugins – mainly tools and buttons – add a </a:t>
            </a:r>
            <a:r>
              <a:rPr lang="en-US" b="0" dirty="0" err="1">
                <a:latin typeface="Consolas" panose="020B0609020204030204" pitchFamily="49" charset="0"/>
              </a:rPr>
              <a:t>categoryRefID</a:t>
            </a:r>
            <a:r>
              <a:rPr lang="en-US" b="0" dirty="0"/>
              <a:t> attribute</a:t>
            </a:r>
          </a:p>
          <a:p>
            <a:pPr lvl="1"/>
            <a:r>
              <a:rPr lang="en-US" b="0" dirty="0" err="1">
                <a:latin typeface="Consolas" panose="020B0609020204030204" pitchFamily="49" charset="0"/>
              </a:rPr>
              <a:t>categoryRefID</a:t>
            </a:r>
            <a:r>
              <a:rPr lang="en-US" b="0" dirty="0"/>
              <a:t> should be set to the </a:t>
            </a:r>
            <a:r>
              <a:rPr lang="en-US" b="0" dirty="0" err="1"/>
              <a:t>daml</a:t>
            </a:r>
            <a:r>
              <a:rPr lang="en-US" b="0" dirty="0"/>
              <a:t> category id.</a:t>
            </a:r>
          </a:p>
          <a:p>
            <a:endParaRPr lang="en-US" b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86F78F-0C1C-4AD4-94F6-A6F088B65934}"/>
              </a:ext>
            </a:extLst>
          </p:cNvPr>
          <p:cNvSpPr txBox="1"/>
          <p:nvPr/>
        </p:nvSpPr>
        <p:spPr>
          <a:xfrm>
            <a:off x="529022" y="2997381"/>
            <a:ext cx="10630671" cy="1515896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Example_ConstructionTool1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esri_editing_construction_point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...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&lt;!-—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or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use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esri_editing_construction_polyline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, _polygon, _annotation, etc. as needed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...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549C321-1C4D-4AAF-83FE-DD8491CF57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300" y="3923742"/>
            <a:ext cx="4092821" cy="256933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D36B857-E1DE-4E70-BD66-D3C33C078819}"/>
              </a:ext>
            </a:extLst>
          </p:cNvPr>
          <p:cNvSpPr/>
          <p:nvPr/>
        </p:nvSpPr>
        <p:spPr bwMode="auto">
          <a:xfrm>
            <a:off x="4572000" y="3171039"/>
            <a:ext cx="5327009" cy="343948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30811849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 Usage of Categories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11225" y="1381836"/>
            <a:ext cx="10369296" cy="3427413"/>
          </a:xfrm>
        </p:spPr>
        <p:txBody>
          <a:bodyPr/>
          <a:lstStyle/>
          <a:p>
            <a:r>
              <a:rPr lang="en-US" b="0" dirty="0"/>
              <a:t>Two techniques available for referencing categories:</a:t>
            </a:r>
          </a:p>
          <a:p>
            <a:pPr lvl="1"/>
            <a:r>
              <a:rPr lang="en-US" b="0" dirty="0"/>
              <a:t>Plugins – mainly tools and buttons – add a </a:t>
            </a:r>
            <a:r>
              <a:rPr lang="en-US" b="0" dirty="0" err="1">
                <a:latin typeface="Consolas" panose="020B0609020204030204" pitchFamily="49" charset="0"/>
              </a:rPr>
              <a:t>categoryRefID</a:t>
            </a:r>
            <a:r>
              <a:rPr lang="en-US" b="0" dirty="0"/>
              <a:t> attribute</a:t>
            </a:r>
          </a:p>
          <a:p>
            <a:pPr lvl="1"/>
            <a:r>
              <a:rPr lang="en-US" b="0" dirty="0" err="1">
                <a:latin typeface="Consolas" panose="020B0609020204030204" pitchFamily="49" charset="0"/>
              </a:rPr>
              <a:t>categoryRefID</a:t>
            </a:r>
            <a:r>
              <a:rPr lang="en-US" b="0" dirty="0"/>
              <a:t> should be set to the </a:t>
            </a:r>
            <a:r>
              <a:rPr lang="en-US" b="0" dirty="0" err="1"/>
              <a:t>daml</a:t>
            </a:r>
            <a:r>
              <a:rPr lang="en-US" b="0" dirty="0"/>
              <a:t> category id.</a:t>
            </a:r>
          </a:p>
          <a:p>
            <a:endParaRPr lang="en-US" b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86F78F-0C1C-4AD4-94F6-A6F088B65934}"/>
              </a:ext>
            </a:extLst>
          </p:cNvPr>
          <p:cNvSpPr txBox="1"/>
          <p:nvPr/>
        </p:nvSpPr>
        <p:spPr>
          <a:xfrm>
            <a:off x="529022" y="2997381"/>
            <a:ext cx="10630671" cy="1515896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Example_ConstructionTool1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esri_editing_construction_point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...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&lt;!-—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or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use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esri_editing_construction_polyline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, _polygon, _annotation, etc. as needed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...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549C321-1C4D-4AAF-83FE-DD8491CF57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6300" y="3923742"/>
            <a:ext cx="4092821" cy="256933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D36B857-E1DE-4E70-BD66-D3C33C078819}"/>
              </a:ext>
            </a:extLst>
          </p:cNvPr>
          <p:cNvSpPr/>
          <p:nvPr/>
        </p:nvSpPr>
        <p:spPr bwMode="auto">
          <a:xfrm>
            <a:off x="4572000" y="3171039"/>
            <a:ext cx="5327009" cy="343948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37BB4ECE-38F1-4308-9E47-0E8F442DF2CF}"/>
              </a:ext>
            </a:extLst>
          </p:cNvPr>
          <p:cNvCxnSpPr/>
          <p:nvPr/>
        </p:nvCxnSpPr>
        <p:spPr bwMode="auto">
          <a:xfrm>
            <a:off x="7650760" y="3590488"/>
            <a:ext cx="1174458" cy="1711354"/>
          </a:xfrm>
          <a:prstGeom prst="straightConnector1">
            <a:avLst/>
          </a:prstGeom>
          <a:noFill/>
          <a:ln w="3810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264466087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Advanced Customization : Pro usage of Categories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Polygon construction tool example: </a:t>
            </a:r>
          </a:p>
          <a:p>
            <a:pPr lvl="1"/>
            <a:r>
              <a:rPr lang="en-US" b="0" dirty="0" err="1">
                <a:latin typeface="Consolas" panose="020B0609020204030204" pitchFamily="49" charset="0"/>
              </a:rPr>
              <a:t>categoryRefID</a:t>
            </a:r>
            <a:r>
              <a:rPr lang="en-US" b="0" dirty="0"/>
              <a:t> set to “</a:t>
            </a:r>
            <a:r>
              <a:rPr lang="en-US" b="0" dirty="0" err="1">
                <a:latin typeface="Consolas" panose="020B0609020204030204" pitchFamily="49" charset="0"/>
              </a:rPr>
              <a:t>esri_editing_construction_polygon</a:t>
            </a:r>
            <a:r>
              <a:rPr lang="en-US" b="0" dirty="0"/>
              <a:t>”</a:t>
            </a:r>
          </a:p>
          <a:p>
            <a:pPr lvl="1"/>
            <a:r>
              <a:rPr lang="en-US" b="0" dirty="0"/>
              <a:t>Dynamically adds the tool to the </a:t>
            </a:r>
            <a:r>
              <a:rPr lang="en-US" u="sng" dirty="0"/>
              <a:t>polygon</a:t>
            </a:r>
            <a:r>
              <a:rPr lang="en-US" b="0" dirty="0"/>
              <a:t> Create Features palette.</a:t>
            </a:r>
          </a:p>
          <a:p>
            <a:pPr lvl="1"/>
            <a:endParaRPr lang="en-US" b="0" dirty="0"/>
          </a:p>
          <a:p>
            <a:pPr lvl="2"/>
            <a:endParaRPr lang="en-US" b="0" dirty="0"/>
          </a:p>
          <a:p>
            <a:pPr lvl="2"/>
            <a:endParaRPr lang="en-US" b="0" dirty="0"/>
          </a:p>
          <a:p>
            <a:endParaRPr lang="en-US" b="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EB1A40-AD1F-4FA9-AF8B-C88A1096F013}"/>
              </a:ext>
            </a:extLst>
          </p:cNvPr>
          <p:cNvSpPr txBox="1"/>
          <p:nvPr/>
        </p:nvSpPr>
        <p:spPr>
          <a:xfrm>
            <a:off x="512244" y="2754100"/>
            <a:ext cx="10630671" cy="1515896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Example_ConstructionTool2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esri_editing_construction_polygon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...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&lt;!-—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or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use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esri_editing_construction_polyline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, _polygon, _annotation, etc. as needed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...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19A0C93-A06A-4E7C-AE42-9C767385BE77}"/>
              </a:ext>
            </a:extLst>
          </p:cNvPr>
          <p:cNvSpPr/>
          <p:nvPr/>
        </p:nvSpPr>
        <p:spPr bwMode="auto">
          <a:xfrm>
            <a:off x="8715734" y="5405792"/>
            <a:ext cx="347240" cy="362455"/>
          </a:xfrm>
          <a:prstGeom prst="rect">
            <a:avLst/>
          </a:prstGeom>
          <a:noFill/>
          <a:ln w="25400" cmpd="sng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8ACA476-4FC3-4FC3-8F5D-6A0B321434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734" y="3681478"/>
            <a:ext cx="2683847" cy="267487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27B52C8-FC01-49D0-9B14-A1251D8D3D93}"/>
              </a:ext>
            </a:extLst>
          </p:cNvPr>
          <p:cNvSpPr/>
          <p:nvPr/>
        </p:nvSpPr>
        <p:spPr bwMode="auto">
          <a:xfrm>
            <a:off x="4572000" y="2941606"/>
            <a:ext cx="5519956" cy="343948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31007108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Advanced Customization : Pro usage of Categories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Polygon construction tool example: </a:t>
            </a:r>
          </a:p>
          <a:p>
            <a:pPr lvl="1"/>
            <a:r>
              <a:rPr lang="en-US" b="0" dirty="0" err="1">
                <a:latin typeface="Consolas" panose="020B0609020204030204" pitchFamily="49" charset="0"/>
              </a:rPr>
              <a:t>categoryRefID</a:t>
            </a:r>
            <a:r>
              <a:rPr lang="en-US" b="0" dirty="0"/>
              <a:t> set to “</a:t>
            </a:r>
            <a:r>
              <a:rPr lang="en-US" b="0" dirty="0" err="1">
                <a:latin typeface="Consolas" panose="020B0609020204030204" pitchFamily="49" charset="0"/>
              </a:rPr>
              <a:t>esri_editing_construction_polygon</a:t>
            </a:r>
            <a:r>
              <a:rPr lang="en-US" b="0" dirty="0"/>
              <a:t>”</a:t>
            </a:r>
          </a:p>
          <a:p>
            <a:pPr lvl="1"/>
            <a:r>
              <a:rPr lang="en-US" b="0" dirty="0"/>
              <a:t>Dynamically adds the tool to the </a:t>
            </a:r>
            <a:r>
              <a:rPr lang="en-US" u="sng" dirty="0"/>
              <a:t>polygon</a:t>
            </a:r>
            <a:r>
              <a:rPr lang="en-US" b="0" dirty="0"/>
              <a:t> Create Features palette.</a:t>
            </a:r>
          </a:p>
          <a:p>
            <a:pPr lvl="1"/>
            <a:endParaRPr lang="en-US" b="0" dirty="0"/>
          </a:p>
          <a:p>
            <a:pPr lvl="2"/>
            <a:endParaRPr lang="en-US" b="0" dirty="0"/>
          </a:p>
          <a:p>
            <a:pPr lvl="2"/>
            <a:endParaRPr lang="en-US" b="0" dirty="0"/>
          </a:p>
          <a:p>
            <a:endParaRPr lang="en-US" b="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EB1A40-AD1F-4FA9-AF8B-C88A1096F013}"/>
              </a:ext>
            </a:extLst>
          </p:cNvPr>
          <p:cNvSpPr txBox="1"/>
          <p:nvPr/>
        </p:nvSpPr>
        <p:spPr>
          <a:xfrm>
            <a:off x="512244" y="2754100"/>
            <a:ext cx="10630671" cy="1515896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Example_ConstructionTool2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esri_editing_construction_polygon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...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&lt;!-—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or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use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esri_editing_construction_polyline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, _polygon, _annotation, etc. as needed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...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19A0C93-A06A-4E7C-AE42-9C767385BE77}"/>
              </a:ext>
            </a:extLst>
          </p:cNvPr>
          <p:cNvSpPr/>
          <p:nvPr/>
        </p:nvSpPr>
        <p:spPr bwMode="auto">
          <a:xfrm>
            <a:off x="8715734" y="5405792"/>
            <a:ext cx="347240" cy="362455"/>
          </a:xfrm>
          <a:prstGeom prst="rect">
            <a:avLst/>
          </a:prstGeom>
          <a:noFill/>
          <a:ln w="25400" cmpd="sng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8ACA476-4FC3-4FC3-8F5D-6A0B321434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734" y="3681478"/>
            <a:ext cx="2683847" cy="267487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27B52C8-FC01-49D0-9B14-A1251D8D3D93}"/>
              </a:ext>
            </a:extLst>
          </p:cNvPr>
          <p:cNvSpPr/>
          <p:nvPr/>
        </p:nvSpPr>
        <p:spPr bwMode="auto">
          <a:xfrm>
            <a:off x="4572000" y="2941606"/>
            <a:ext cx="5519956" cy="343948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6A63894-78A2-41C3-9CC0-DF7DE9062D07}"/>
              </a:ext>
            </a:extLst>
          </p:cNvPr>
          <p:cNvCxnSpPr/>
          <p:nvPr/>
        </p:nvCxnSpPr>
        <p:spPr bwMode="auto">
          <a:xfrm>
            <a:off x="8603019" y="3473060"/>
            <a:ext cx="1174458" cy="1711354"/>
          </a:xfrm>
          <a:prstGeom prst="straightConnector1">
            <a:avLst/>
          </a:prstGeom>
          <a:noFill/>
          <a:ln w="3810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4238868954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</a:pPr>
            <a:r>
              <a:rPr lang="en-US" sz="3000" dirty="0">
                <a:latin typeface="+mn-lt"/>
                <a:ea typeface="+mn-ea"/>
              </a:rPr>
              <a:t>Advanced Customization - Overview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Add-in versioning</a:t>
            </a:r>
          </a:p>
          <a:p>
            <a:r>
              <a:rPr lang="en-US" dirty="0"/>
              <a:t>DAML dependencies across add-ins</a:t>
            </a:r>
          </a:p>
          <a:p>
            <a:pPr lvl="1"/>
            <a:r>
              <a:rPr lang="en-US" sz="1600" dirty="0"/>
              <a:t>How to modify one add-in from another via </a:t>
            </a:r>
            <a:r>
              <a:rPr lang="en-US" sz="1600" dirty="0" err="1"/>
              <a:t>daml</a:t>
            </a:r>
            <a:endParaRPr lang="en-US" sz="1600" dirty="0"/>
          </a:p>
          <a:p>
            <a:r>
              <a:rPr lang="en-US" dirty="0"/>
              <a:t>Categories</a:t>
            </a:r>
          </a:p>
          <a:p>
            <a:pPr lvl="1"/>
            <a:r>
              <a:rPr lang="en-US" dirty="0"/>
              <a:t>Pro’s usage of categories</a:t>
            </a:r>
          </a:p>
          <a:p>
            <a:pPr lvl="1"/>
            <a:r>
              <a:rPr lang="en-US" dirty="0"/>
              <a:t>Custom categories for plug-and-play UIs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660815394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 Usage of Categories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11225" y="1381836"/>
            <a:ext cx="10369296" cy="3427413"/>
          </a:xfrm>
        </p:spPr>
        <p:txBody>
          <a:bodyPr/>
          <a:lstStyle/>
          <a:p>
            <a:r>
              <a:rPr lang="en-US" b="0" dirty="0"/>
              <a:t>Two techniques available for referencing categories:</a:t>
            </a:r>
          </a:p>
          <a:p>
            <a:pPr lvl="1"/>
            <a:r>
              <a:rPr lang="en-US" b="0" dirty="0"/>
              <a:t>“Non” Plugins – such as embeddable controls or custom components must use an &lt;</a:t>
            </a:r>
            <a:r>
              <a:rPr lang="en-US" b="0" dirty="0" err="1">
                <a:latin typeface="Consolas" panose="020B0609020204030204" pitchFamily="49" charset="0"/>
              </a:rPr>
              <a:t>updateCategory</a:t>
            </a:r>
            <a:r>
              <a:rPr lang="en-US" b="0" dirty="0"/>
              <a:t> element with a </a:t>
            </a:r>
            <a:r>
              <a:rPr lang="en-US" b="0" dirty="0" err="1">
                <a:latin typeface="Consolas" panose="020B0609020204030204" pitchFamily="49" charset="0"/>
              </a:rPr>
              <a:t>refID</a:t>
            </a:r>
            <a:r>
              <a:rPr lang="en-US" b="0" dirty="0"/>
              <a:t> set to the </a:t>
            </a:r>
            <a:r>
              <a:rPr lang="en-US" b="0" dirty="0" err="1"/>
              <a:t>daml</a:t>
            </a:r>
            <a:r>
              <a:rPr lang="en-US" b="0" dirty="0"/>
              <a:t> category id</a:t>
            </a:r>
          </a:p>
          <a:p>
            <a:pPr lvl="2"/>
            <a:endParaRPr lang="en-US" b="0" dirty="0"/>
          </a:p>
          <a:p>
            <a:pPr lvl="2"/>
            <a:endParaRPr lang="en-US" b="0" dirty="0"/>
          </a:p>
          <a:p>
            <a:endParaRPr lang="en-US" b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35F4EA-71DC-475A-8AF0-C0EAC12DB2B9}"/>
              </a:ext>
            </a:extLst>
          </p:cNvPr>
          <p:cNvSpPr txBox="1"/>
          <p:nvPr/>
        </p:nvSpPr>
        <p:spPr>
          <a:xfrm>
            <a:off x="681706" y="2959729"/>
            <a:ext cx="9318328" cy="321564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esri_embeddableControls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BasicMapTool_BasicEmbeddableControl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 ...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EmbeddableControl1View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//Tool references the embeddable control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BasicMapTool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MapTool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BasicMapTool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.OverlayControlID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BasicMapTool_BasicEmbeddableControl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AD33563-496A-49EE-B93B-8151771614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3662" y="2403356"/>
            <a:ext cx="2270127" cy="217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955933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 Usage of Categories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11225" y="1381836"/>
            <a:ext cx="10369296" cy="3427413"/>
          </a:xfrm>
        </p:spPr>
        <p:txBody>
          <a:bodyPr/>
          <a:lstStyle/>
          <a:p>
            <a:r>
              <a:rPr lang="en-US" b="0" dirty="0"/>
              <a:t>Two techniques available for referencing categories:</a:t>
            </a:r>
          </a:p>
          <a:p>
            <a:pPr lvl="1"/>
            <a:r>
              <a:rPr lang="en-US" b="0" dirty="0"/>
              <a:t>“Non” Plugins – such as embeddable controls or custom components must use an &lt;</a:t>
            </a:r>
            <a:r>
              <a:rPr lang="en-US" b="0" dirty="0" err="1">
                <a:latin typeface="Consolas" panose="020B0609020204030204" pitchFamily="49" charset="0"/>
              </a:rPr>
              <a:t>updateCategory</a:t>
            </a:r>
            <a:r>
              <a:rPr lang="en-US" b="0" dirty="0"/>
              <a:t> element with a </a:t>
            </a:r>
            <a:r>
              <a:rPr lang="en-US" b="0" dirty="0" err="1">
                <a:latin typeface="Consolas" panose="020B0609020204030204" pitchFamily="49" charset="0"/>
              </a:rPr>
              <a:t>refID</a:t>
            </a:r>
            <a:r>
              <a:rPr lang="en-US" b="0" dirty="0"/>
              <a:t> set to the </a:t>
            </a:r>
            <a:r>
              <a:rPr lang="en-US" b="0" dirty="0" err="1"/>
              <a:t>daml</a:t>
            </a:r>
            <a:r>
              <a:rPr lang="en-US" b="0" dirty="0"/>
              <a:t> category id</a:t>
            </a:r>
          </a:p>
          <a:p>
            <a:pPr lvl="2"/>
            <a:endParaRPr lang="en-US" b="0" dirty="0"/>
          </a:p>
          <a:p>
            <a:pPr lvl="2"/>
            <a:endParaRPr lang="en-US" b="0" dirty="0"/>
          </a:p>
          <a:p>
            <a:endParaRPr lang="en-US" b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35F4EA-71DC-475A-8AF0-C0EAC12DB2B9}"/>
              </a:ext>
            </a:extLst>
          </p:cNvPr>
          <p:cNvSpPr txBox="1"/>
          <p:nvPr/>
        </p:nvSpPr>
        <p:spPr>
          <a:xfrm>
            <a:off x="681706" y="2959729"/>
            <a:ext cx="9318328" cy="321564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esri_embeddableControls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BasicMapTool_BasicEmbeddableControl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 ...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EmbeddableControl1View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//Tool references the embeddable control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BasicMapTool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MapTool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BasicMapTool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.OverlayControlID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BasicMapTool_BasicEmbeddableControl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AD33563-496A-49EE-B93B-8151771614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3662" y="2403356"/>
            <a:ext cx="2270127" cy="217352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3969E2C-C1A0-4A95-BE20-7AD4FEFCD84D}"/>
              </a:ext>
            </a:extLst>
          </p:cNvPr>
          <p:cNvSpPr/>
          <p:nvPr/>
        </p:nvSpPr>
        <p:spPr bwMode="auto">
          <a:xfrm>
            <a:off x="835976" y="3082959"/>
            <a:ext cx="8765224" cy="1333593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7889751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 Usage of Categories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11225" y="1381836"/>
            <a:ext cx="10369296" cy="3427413"/>
          </a:xfrm>
        </p:spPr>
        <p:txBody>
          <a:bodyPr/>
          <a:lstStyle/>
          <a:p>
            <a:r>
              <a:rPr lang="en-US" b="0" dirty="0"/>
              <a:t>Two techniques available for referencing categories:</a:t>
            </a:r>
          </a:p>
          <a:p>
            <a:pPr lvl="1"/>
            <a:r>
              <a:rPr lang="en-US" b="0" dirty="0"/>
              <a:t>“Non” Plugins – such as embeddable controls or custom components must use an &lt;</a:t>
            </a:r>
            <a:r>
              <a:rPr lang="en-US" b="0" dirty="0" err="1">
                <a:latin typeface="Consolas" panose="020B0609020204030204" pitchFamily="49" charset="0"/>
              </a:rPr>
              <a:t>updateCategory</a:t>
            </a:r>
            <a:r>
              <a:rPr lang="en-US" b="0" dirty="0"/>
              <a:t> element with a </a:t>
            </a:r>
            <a:r>
              <a:rPr lang="en-US" b="0" dirty="0" err="1">
                <a:latin typeface="Consolas" panose="020B0609020204030204" pitchFamily="49" charset="0"/>
              </a:rPr>
              <a:t>refID</a:t>
            </a:r>
            <a:r>
              <a:rPr lang="en-US" b="0" dirty="0"/>
              <a:t> set to the </a:t>
            </a:r>
            <a:r>
              <a:rPr lang="en-US" b="0" dirty="0" err="1"/>
              <a:t>daml</a:t>
            </a:r>
            <a:r>
              <a:rPr lang="en-US" b="0" dirty="0"/>
              <a:t> category id</a:t>
            </a:r>
          </a:p>
          <a:p>
            <a:pPr lvl="2"/>
            <a:endParaRPr lang="en-US" b="0" dirty="0"/>
          </a:p>
          <a:p>
            <a:pPr lvl="2"/>
            <a:endParaRPr lang="en-US" b="0" dirty="0"/>
          </a:p>
          <a:p>
            <a:endParaRPr lang="en-US" b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35F4EA-71DC-475A-8AF0-C0EAC12DB2B9}"/>
              </a:ext>
            </a:extLst>
          </p:cNvPr>
          <p:cNvSpPr txBox="1"/>
          <p:nvPr/>
        </p:nvSpPr>
        <p:spPr>
          <a:xfrm>
            <a:off x="681706" y="2959729"/>
            <a:ext cx="9318328" cy="321564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esri_embeddableControls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BasicMapTool_BasicEmbeddableControl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 ...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EmbeddableControl1View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//Tool references the embeddable control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BasicMapTool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MapTool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BasicMapTool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.OverlayControlID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BasicMapTool_BasicEmbeddableControl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AD33563-496A-49EE-B93B-8151771614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3662" y="2403356"/>
            <a:ext cx="2270127" cy="217352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A815B23-CBC1-4DFF-8FA3-D2B1EB924E82}"/>
              </a:ext>
            </a:extLst>
          </p:cNvPr>
          <p:cNvSpPr/>
          <p:nvPr/>
        </p:nvSpPr>
        <p:spPr bwMode="auto">
          <a:xfrm>
            <a:off x="835976" y="3082959"/>
            <a:ext cx="5774549" cy="239085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47292942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 Usage of Categories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11225" y="1381836"/>
            <a:ext cx="10369296" cy="3427413"/>
          </a:xfrm>
        </p:spPr>
        <p:txBody>
          <a:bodyPr/>
          <a:lstStyle/>
          <a:p>
            <a:r>
              <a:rPr lang="en-US" b="0" dirty="0"/>
              <a:t>Two techniques available for referencing categories:</a:t>
            </a:r>
          </a:p>
          <a:p>
            <a:pPr lvl="1"/>
            <a:r>
              <a:rPr lang="en-US" b="0" dirty="0"/>
              <a:t>“Non” Plugins – such as embeddable controls or custom components must use an &lt;</a:t>
            </a:r>
            <a:r>
              <a:rPr lang="en-US" b="0" dirty="0" err="1">
                <a:latin typeface="Consolas" panose="020B0609020204030204" pitchFamily="49" charset="0"/>
              </a:rPr>
              <a:t>updateCategory</a:t>
            </a:r>
            <a:r>
              <a:rPr lang="en-US" b="0" dirty="0"/>
              <a:t> element with a </a:t>
            </a:r>
            <a:r>
              <a:rPr lang="en-US" b="0" dirty="0" err="1">
                <a:latin typeface="Consolas" panose="020B0609020204030204" pitchFamily="49" charset="0"/>
              </a:rPr>
              <a:t>refID</a:t>
            </a:r>
            <a:r>
              <a:rPr lang="en-US" b="0" dirty="0"/>
              <a:t> set to the </a:t>
            </a:r>
            <a:r>
              <a:rPr lang="en-US" b="0" dirty="0" err="1"/>
              <a:t>daml</a:t>
            </a:r>
            <a:r>
              <a:rPr lang="en-US" b="0" dirty="0"/>
              <a:t> category id</a:t>
            </a:r>
          </a:p>
          <a:p>
            <a:pPr lvl="2"/>
            <a:endParaRPr lang="en-US" b="0" dirty="0"/>
          </a:p>
          <a:p>
            <a:pPr lvl="2"/>
            <a:endParaRPr lang="en-US" b="0" dirty="0"/>
          </a:p>
          <a:p>
            <a:endParaRPr lang="en-US" b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35F4EA-71DC-475A-8AF0-C0EAC12DB2B9}"/>
              </a:ext>
            </a:extLst>
          </p:cNvPr>
          <p:cNvSpPr txBox="1"/>
          <p:nvPr/>
        </p:nvSpPr>
        <p:spPr>
          <a:xfrm>
            <a:off x="681706" y="2959729"/>
            <a:ext cx="9318328" cy="321564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esri_embeddableControls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BasicMapTool_BasicEmbeddableControl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 ...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EmbeddableControl1View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//Tool references the embeddable control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BasicMapTool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MapTool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BasicMapTool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.OverlayControlID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BasicMapTool_BasicEmbeddableControl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AD33563-496A-49EE-B93B-8151771614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3662" y="2403356"/>
            <a:ext cx="2270127" cy="217352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A815B23-CBC1-4DFF-8FA3-D2B1EB924E82}"/>
              </a:ext>
            </a:extLst>
          </p:cNvPr>
          <p:cNvSpPr/>
          <p:nvPr/>
        </p:nvSpPr>
        <p:spPr bwMode="auto">
          <a:xfrm>
            <a:off x="835976" y="3082959"/>
            <a:ext cx="5774549" cy="239085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45480283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 Usage of Categories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11225" y="1381836"/>
            <a:ext cx="10369296" cy="3427413"/>
          </a:xfrm>
        </p:spPr>
        <p:txBody>
          <a:bodyPr/>
          <a:lstStyle/>
          <a:p>
            <a:r>
              <a:rPr lang="en-US" b="0" dirty="0"/>
              <a:t>Two techniques available for referencing categories:</a:t>
            </a:r>
          </a:p>
          <a:p>
            <a:pPr lvl="1"/>
            <a:r>
              <a:rPr lang="en-US" b="0" dirty="0"/>
              <a:t>“Non” Plugins – such as embeddable controls or custom components must use an &lt;</a:t>
            </a:r>
            <a:r>
              <a:rPr lang="en-US" b="0" dirty="0" err="1">
                <a:latin typeface="Consolas" panose="020B0609020204030204" pitchFamily="49" charset="0"/>
              </a:rPr>
              <a:t>updateCategory</a:t>
            </a:r>
            <a:r>
              <a:rPr lang="en-US" b="0" dirty="0"/>
              <a:t> element with a </a:t>
            </a:r>
            <a:r>
              <a:rPr lang="en-US" b="0" dirty="0" err="1">
                <a:latin typeface="Consolas" panose="020B0609020204030204" pitchFamily="49" charset="0"/>
              </a:rPr>
              <a:t>refID</a:t>
            </a:r>
            <a:r>
              <a:rPr lang="en-US" b="0" dirty="0"/>
              <a:t> set to the </a:t>
            </a:r>
            <a:r>
              <a:rPr lang="en-US" b="0" dirty="0" err="1"/>
              <a:t>daml</a:t>
            </a:r>
            <a:r>
              <a:rPr lang="en-US" b="0" dirty="0"/>
              <a:t> category id</a:t>
            </a:r>
          </a:p>
          <a:p>
            <a:pPr lvl="2"/>
            <a:endParaRPr lang="en-US" b="0" dirty="0"/>
          </a:p>
          <a:p>
            <a:pPr lvl="2"/>
            <a:endParaRPr lang="en-US" b="0" dirty="0"/>
          </a:p>
          <a:p>
            <a:endParaRPr lang="en-US" b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35F4EA-71DC-475A-8AF0-C0EAC12DB2B9}"/>
              </a:ext>
            </a:extLst>
          </p:cNvPr>
          <p:cNvSpPr txBox="1"/>
          <p:nvPr/>
        </p:nvSpPr>
        <p:spPr>
          <a:xfrm>
            <a:off x="681706" y="2959729"/>
            <a:ext cx="9318328" cy="321564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esri_embeddableControls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BasicMapTool_BasicEmbeddableControl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 ...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EmbeddableControl1View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//Tool references the embeddable control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BasicMapTool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MapTool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BasicMapTool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.OverlayControlID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BasicMapTool_BasicEmbeddableControl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AD33563-496A-49EE-B93B-8151771614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3662" y="2403356"/>
            <a:ext cx="2270127" cy="217352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A815B23-CBC1-4DFF-8FA3-D2B1EB924E82}"/>
              </a:ext>
            </a:extLst>
          </p:cNvPr>
          <p:cNvSpPr/>
          <p:nvPr/>
        </p:nvSpPr>
        <p:spPr bwMode="auto">
          <a:xfrm>
            <a:off x="835976" y="3082959"/>
            <a:ext cx="5774549" cy="239085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92F26A8-B1D8-4B27-8248-773ED891282B}"/>
              </a:ext>
            </a:extLst>
          </p:cNvPr>
          <p:cNvCxnSpPr>
            <a:cxnSpLocks/>
          </p:cNvCxnSpPr>
          <p:nvPr/>
        </p:nvCxnSpPr>
        <p:spPr bwMode="auto">
          <a:xfrm>
            <a:off x="6896109" y="3632433"/>
            <a:ext cx="653983" cy="2030136"/>
          </a:xfrm>
          <a:prstGeom prst="straightConnector1">
            <a:avLst/>
          </a:prstGeom>
          <a:noFill/>
          <a:ln w="38100" cap="flat" cmpd="sng" algn="ctr">
            <a:solidFill>
              <a:srgbClr val="FF6600"/>
            </a:solidFill>
            <a:prstDash val="solid"/>
            <a:round/>
            <a:headEnd type="triangl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1716160259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 Usage of Categories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11225" y="1381836"/>
            <a:ext cx="10369296" cy="3427413"/>
          </a:xfrm>
        </p:spPr>
        <p:txBody>
          <a:bodyPr/>
          <a:lstStyle/>
          <a:p>
            <a:r>
              <a:rPr lang="en-US" b="0" dirty="0"/>
              <a:t>Two techniques available for referencing categories:</a:t>
            </a:r>
          </a:p>
          <a:p>
            <a:pPr lvl="1"/>
            <a:r>
              <a:rPr lang="en-US" b="0" dirty="0"/>
              <a:t>“Non” Plugins – such as embeddable controls or custom components must use an &lt;</a:t>
            </a:r>
            <a:r>
              <a:rPr lang="en-US" b="0" dirty="0" err="1">
                <a:latin typeface="Consolas" panose="020B0609020204030204" pitchFamily="49" charset="0"/>
              </a:rPr>
              <a:t>updateCategory</a:t>
            </a:r>
            <a:r>
              <a:rPr lang="en-US" b="0" dirty="0"/>
              <a:t> element with a </a:t>
            </a:r>
            <a:r>
              <a:rPr lang="en-US" b="0" dirty="0" err="1">
                <a:latin typeface="Consolas" panose="020B0609020204030204" pitchFamily="49" charset="0"/>
              </a:rPr>
              <a:t>refID</a:t>
            </a:r>
            <a:r>
              <a:rPr lang="en-US" b="0" dirty="0"/>
              <a:t> set to the </a:t>
            </a:r>
            <a:r>
              <a:rPr lang="en-US" b="0" dirty="0" err="1"/>
              <a:t>daml</a:t>
            </a:r>
            <a:r>
              <a:rPr lang="en-US" b="0" dirty="0"/>
              <a:t> category id</a:t>
            </a:r>
          </a:p>
          <a:p>
            <a:pPr lvl="2"/>
            <a:endParaRPr lang="en-US" b="0" dirty="0"/>
          </a:p>
          <a:p>
            <a:pPr lvl="2"/>
            <a:endParaRPr lang="en-US" b="0" dirty="0"/>
          </a:p>
          <a:p>
            <a:endParaRPr lang="en-US" b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35F4EA-71DC-475A-8AF0-C0EAC12DB2B9}"/>
              </a:ext>
            </a:extLst>
          </p:cNvPr>
          <p:cNvSpPr txBox="1"/>
          <p:nvPr/>
        </p:nvSpPr>
        <p:spPr>
          <a:xfrm>
            <a:off x="681706" y="2959729"/>
            <a:ext cx="9318328" cy="321564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esri_embeddableControls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BasicMapTool_BasicEmbeddableControl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 ...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EmbeddableControl1View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//Tool references the embeddable control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internal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BasicMapTool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MapTool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BasicMapTool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.OverlayControlID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BasicMapTool_BasicEmbeddableControl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600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AD33563-496A-49EE-B93B-8151771614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3662" y="2403356"/>
            <a:ext cx="2270127" cy="217352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A815B23-CBC1-4DFF-8FA3-D2B1EB924E82}"/>
              </a:ext>
            </a:extLst>
          </p:cNvPr>
          <p:cNvSpPr/>
          <p:nvPr/>
        </p:nvSpPr>
        <p:spPr bwMode="auto">
          <a:xfrm>
            <a:off x="835976" y="3082959"/>
            <a:ext cx="5774549" cy="239085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492F26A8-B1D8-4B27-8248-773ED891282B}"/>
              </a:ext>
            </a:extLst>
          </p:cNvPr>
          <p:cNvCxnSpPr>
            <a:cxnSpLocks/>
          </p:cNvCxnSpPr>
          <p:nvPr/>
        </p:nvCxnSpPr>
        <p:spPr bwMode="auto">
          <a:xfrm>
            <a:off x="6896109" y="3632433"/>
            <a:ext cx="653983" cy="2030136"/>
          </a:xfrm>
          <a:prstGeom prst="straightConnector1">
            <a:avLst/>
          </a:prstGeom>
          <a:noFill/>
          <a:ln w="38100" cap="flat" cmpd="sng" algn="ctr">
            <a:solidFill>
              <a:srgbClr val="FF6600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99CF821-AE0D-4215-B71F-14BC119E0B32}"/>
              </a:ext>
            </a:extLst>
          </p:cNvPr>
          <p:cNvCxnSpPr>
            <a:cxnSpLocks/>
          </p:cNvCxnSpPr>
          <p:nvPr/>
        </p:nvCxnSpPr>
        <p:spPr bwMode="auto">
          <a:xfrm flipV="1">
            <a:off x="7424928" y="4242816"/>
            <a:ext cx="2650355" cy="334067"/>
          </a:xfrm>
          <a:prstGeom prst="straightConnector1">
            <a:avLst/>
          </a:prstGeom>
          <a:noFill/>
          <a:ln w="38100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188121292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Advanced Customization: Categories:</a:t>
            </a:r>
            <a:br>
              <a:rPr lang="en-US" sz="2800" b="0" dirty="0"/>
            </a:br>
            <a:endParaRPr lang="en-US" sz="2800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607978" y="1867995"/>
            <a:ext cx="10826496" cy="4990005"/>
          </a:xfrm>
        </p:spPr>
        <p:txBody>
          <a:bodyPr/>
          <a:lstStyle/>
          <a:p>
            <a:pPr marL="283464" lvl="1" indent="0">
              <a:buNone/>
            </a:pPr>
            <a:r>
              <a:rPr lang="en-US" sz="2400" dirty="0"/>
              <a:t>Custom Categories</a:t>
            </a:r>
          </a:p>
          <a:p>
            <a:pPr lvl="1"/>
            <a:r>
              <a:rPr lang="en-US" sz="2000" b="0" dirty="0"/>
              <a:t>How do I define them?</a:t>
            </a:r>
          </a:p>
          <a:p>
            <a:pPr lvl="1"/>
            <a:r>
              <a:rPr lang="en-US" sz="2000" b="0" dirty="0"/>
              <a:t>How do I use them for my own UIs?</a:t>
            </a:r>
            <a:endParaRPr lang="en-US" b="0" dirty="0"/>
          </a:p>
          <a:p>
            <a:pPr marL="621792" lvl="2" indent="0">
              <a:buNone/>
            </a:pPr>
            <a:endParaRPr lang="en-US" sz="2200" b="0" dirty="0"/>
          </a:p>
          <a:p>
            <a:pPr lvl="2"/>
            <a:endParaRPr lang="en-US" sz="2200" dirty="0"/>
          </a:p>
          <a:p>
            <a:pPr marL="621792" lvl="2" indent="0">
              <a:buNone/>
            </a:pPr>
            <a:endParaRPr lang="en-US" sz="2200" u="sng" dirty="0"/>
          </a:p>
          <a:p>
            <a:pPr marL="621792" lvl="2" indent="0">
              <a:buNone/>
            </a:pPr>
            <a:endParaRPr lang="en-US" sz="2200" u="sng" dirty="0"/>
          </a:p>
          <a:p>
            <a:pPr marL="621792" lvl="2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576273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Advanced Customization: Categories:</a:t>
            </a:r>
            <a:br>
              <a:rPr lang="en-US" sz="2800" b="0" dirty="0"/>
            </a:br>
            <a:endParaRPr lang="en-US" sz="2800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5377" indent="-342900"/>
            <a:r>
              <a:rPr lang="en-US" sz="2400" b="0" dirty="0"/>
              <a:t>	On </a:t>
            </a:r>
            <a:r>
              <a:rPr lang="en-US" sz="2400" b="0" dirty="0" err="1"/>
              <a:t>github</a:t>
            </a:r>
            <a:r>
              <a:rPr lang="en-US" sz="2400" b="0" dirty="0"/>
              <a:t> we have two samples for custom categories: </a:t>
            </a:r>
          </a:p>
          <a:p>
            <a:pPr marL="621792" lvl="2" indent="0">
              <a:buNone/>
            </a:pPr>
            <a:r>
              <a:rPr lang="en-US" sz="2000" u="sng" dirty="0"/>
              <a:t>Scenario 1</a:t>
            </a:r>
            <a:r>
              <a:rPr lang="en-US" sz="2000" b="0" u="sng" dirty="0"/>
              <a:t>:</a:t>
            </a:r>
            <a:r>
              <a:rPr lang="en-US" sz="2000" b="0" dirty="0"/>
              <a:t> </a:t>
            </a:r>
            <a:r>
              <a:rPr lang="en-US" sz="1800" b="0" dirty="0"/>
              <a:t>Using Categories to group items in a ArcGIS Pro Gallery UI element.</a:t>
            </a:r>
          </a:p>
          <a:p>
            <a:pPr marL="621792" lvl="2" indent="0">
              <a:buNone/>
            </a:pPr>
            <a:endParaRPr lang="en-US" sz="2200" b="0" dirty="0"/>
          </a:p>
          <a:p>
            <a:pPr lvl="2"/>
            <a:endParaRPr lang="en-US" sz="2200" dirty="0"/>
          </a:p>
          <a:p>
            <a:pPr marL="621792" lvl="2" indent="0">
              <a:buNone/>
            </a:pPr>
            <a:endParaRPr lang="en-US" sz="2200" u="sng" dirty="0"/>
          </a:p>
          <a:p>
            <a:pPr marL="621792" lvl="2" indent="0">
              <a:buNone/>
            </a:pPr>
            <a:endParaRPr lang="en-US" sz="2000" u="sng" dirty="0"/>
          </a:p>
          <a:p>
            <a:pPr marL="621792" lvl="2" indent="0">
              <a:buNone/>
            </a:pPr>
            <a:r>
              <a:rPr lang="en-US" sz="2000" u="sng" dirty="0"/>
              <a:t>Scenario 2:</a:t>
            </a:r>
            <a:r>
              <a:rPr lang="en-US" sz="2000" dirty="0"/>
              <a:t>  </a:t>
            </a:r>
            <a:r>
              <a:rPr lang="en-US" sz="1800" b="0" dirty="0"/>
              <a:t>Enhance a base add-in with extra functionality from additional add-ins.</a:t>
            </a:r>
            <a:endParaRPr lang="en-US" sz="2000" b="0" dirty="0"/>
          </a:p>
          <a:p>
            <a:pPr marL="621792" lvl="2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359" y="4388006"/>
            <a:ext cx="4044958" cy="22073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1359" y="2336932"/>
            <a:ext cx="3968867" cy="127872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F2D14D2-138F-4C19-8FB8-7462F5F31AE1}"/>
              </a:ext>
            </a:extLst>
          </p:cNvPr>
          <p:cNvSpPr/>
          <p:nvPr/>
        </p:nvSpPr>
        <p:spPr>
          <a:xfrm>
            <a:off x="5807333" y="2404270"/>
            <a:ext cx="62470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https://github.com/Esri/arcgis-pro-sdk-community-samples/tree/master</a:t>
            </a:r>
            <a:r>
              <a:rPr lang="en-US" sz="1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/</a:t>
            </a:r>
            <a:r>
              <a:rPr lang="en-US" sz="1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Framework/ConfigureGallery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77B1BFD-6DD5-4308-A16C-48BE477DF7EB}"/>
              </a:ext>
            </a:extLst>
          </p:cNvPr>
          <p:cNvSpPr/>
          <p:nvPr/>
        </p:nvSpPr>
        <p:spPr>
          <a:xfrm>
            <a:off x="5875843" y="4602760"/>
            <a:ext cx="62470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https://github.com/Esri/arcgis-pro-sdk-community-samples/tree/master</a:t>
            </a:r>
            <a:r>
              <a:rPr lang="en-US" sz="1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/</a:t>
            </a:r>
            <a:r>
              <a:rPr lang="en-US" sz="16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Framework/CustomCategories</a:t>
            </a:r>
          </a:p>
        </p:txBody>
      </p:sp>
    </p:spTree>
    <p:extLst>
      <p:ext uri="{BB962C8B-B14F-4D97-AF65-F5344CB8AC3E}">
        <p14:creationId xmlns:p14="http://schemas.microsoft.com/office/powerpoint/2010/main" val="2226499566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Advanced Customization: Categories:</a:t>
            </a:r>
            <a:br>
              <a:rPr lang="en-US" sz="2800" b="0" dirty="0"/>
            </a:br>
            <a:endParaRPr lang="en-US" sz="2800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96693" y="1366344"/>
            <a:ext cx="10826496" cy="4990005"/>
          </a:xfrm>
        </p:spPr>
        <p:txBody>
          <a:bodyPr/>
          <a:lstStyle/>
          <a:p>
            <a:pPr marL="621792" lvl="2" indent="0">
              <a:buNone/>
            </a:pPr>
            <a:r>
              <a:rPr lang="en-US" sz="2400" u="sng" dirty="0"/>
              <a:t>Scenario</a:t>
            </a:r>
            <a:r>
              <a:rPr lang="en-US" sz="2400" b="0" u="sng" dirty="0"/>
              <a:t>:</a:t>
            </a:r>
            <a:r>
              <a:rPr lang="en-US" sz="2400" b="0" dirty="0"/>
              <a:t> </a:t>
            </a:r>
          </a:p>
          <a:p>
            <a:pPr marL="621792" lvl="2" indent="0">
              <a:buNone/>
            </a:pPr>
            <a:r>
              <a:rPr lang="en-US" sz="2000" b="0" dirty="0"/>
              <a:t>Dynamically add plugin content to a gallery.</a:t>
            </a:r>
          </a:p>
          <a:p>
            <a:pPr marL="621792" lvl="2" indent="0">
              <a:buNone/>
            </a:pPr>
            <a:r>
              <a:rPr lang="en-US" sz="2000" b="0" dirty="0"/>
              <a:t>	Content may be contained across multiple add-ins</a:t>
            </a:r>
          </a:p>
          <a:p>
            <a:pPr marL="621792" lvl="2" indent="0">
              <a:buNone/>
            </a:pPr>
            <a:r>
              <a:rPr lang="en-US" sz="2000" b="0" dirty="0"/>
              <a:t>	Different users may have different combinations (of </a:t>
            </a:r>
            <a:r>
              <a:rPr lang="en-US" sz="2000" b="0" dirty="0" err="1"/>
              <a:t>addins</a:t>
            </a:r>
            <a:r>
              <a:rPr lang="en-US" sz="2000" b="0" dirty="0"/>
              <a:t>)</a:t>
            </a:r>
          </a:p>
          <a:p>
            <a:pPr marL="621792" lvl="2" indent="0">
              <a:buNone/>
            </a:pPr>
            <a:endParaRPr lang="en-US" sz="2000" b="0" dirty="0"/>
          </a:p>
          <a:p>
            <a:pPr marL="621792" lvl="2" indent="0">
              <a:buNone/>
            </a:pPr>
            <a:r>
              <a:rPr lang="en-US" sz="2000" b="0" dirty="0"/>
              <a:t>No DAML support for “declaring” content for a gallery</a:t>
            </a:r>
          </a:p>
          <a:p>
            <a:pPr marL="621792" lvl="2" indent="0">
              <a:buNone/>
            </a:pPr>
            <a:r>
              <a:rPr lang="en-US" sz="2000" b="0" dirty="0"/>
              <a:t>i.e. no such things as </a:t>
            </a:r>
          </a:p>
          <a:p>
            <a:pPr marL="621792" lvl="2" indent="0">
              <a:buNone/>
            </a:pPr>
            <a:endParaRPr lang="en-US" sz="2200" b="0" dirty="0"/>
          </a:p>
          <a:p>
            <a:pPr lvl="2"/>
            <a:endParaRPr lang="en-US" sz="2200" dirty="0"/>
          </a:p>
          <a:p>
            <a:pPr marL="621792" lvl="2" indent="0">
              <a:buNone/>
            </a:pPr>
            <a:endParaRPr lang="en-US" sz="2200" u="sng" dirty="0"/>
          </a:p>
          <a:p>
            <a:pPr marL="621792" lvl="2" indent="0">
              <a:buNone/>
            </a:pPr>
            <a:endParaRPr lang="en-US" sz="2200" u="sng" dirty="0"/>
          </a:p>
          <a:p>
            <a:pPr marL="621792" lvl="2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4418B75-69AE-48F8-801E-B8B73037D3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9853" y="2826292"/>
            <a:ext cx="3333333" cy="372380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E306754-FD20-4E72-B3AA-2D3760F58021}"/>
              </a:ext>
            </a:extLst>
          </p:cNvPr>
          <p:cNvSpPr/>
          <p:nvPr/>
        </p:nvSpPr>
        <p:spPr bwMode="auto">
          <a:xfrm>
            <a:off x="3541018" y="3778023"/>
            <a:ext cx="3876163" cy="303313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latin typeface="Consolas" panose="020B0609020204030204" pitchFamily="49" charset="0"/>
              </a:rPr>
              <a:t>updateGallery</a:t>
            </a:r>
            <a:r>
              <a:rPr lang="en-US" sz="1600" b="1" dirty="0">
                <a:latin typeface="Consolas" panose="020B0609020204030204" pitchFamily="49" charset="0"/>
              </a:rPr>
              <a:t> ….&gt;&lt;</a:t>
            </a:r>
            <a:r>
              <a:rPr lang="en-US" sz="1600" b="1" dirty="0" err="1">
                <a:latin typeface="Consolas" panose="020B0609020204030204" pitchFamily="49" charset="0"/>
              </a:rPr>
              <a:t>insertButton</a:t>
            </a:r>
            <a:r>
              <a:rPr lang="en-US" sz="1600" b="1" dirty="0">
                <a:latin typeface="Consolas" panose="020B0609020204030204" pitchFamily="49" charset="0"/>
              </a:rPr>
              <a:t> …&gt;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31134686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Advanced Customization: Custom Categories:</a:t>
            </a:r>
            <a:br>
              <a:rPr lang="en-US" sz="2800" b="0" dirty="0"/>
            </a:br>
            <a:endParaRPr lang="en-US" sz="2800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-186267" y="1361088"/>
            <a:ext cx="10073322" cy="4990005"/>
          </a:xfrm>
        </p:spPr>
        <p:txBody>
          <a:bodyPr/>
          <a:lstStyle/>
          <a:p>
            <a:pPr marL="621792" lvl="2" indent="0">
              <a:buNone/>
            </a:pPr>
            <a:r>
              <a:rPr lang="en-US" sz="2400" u="sng" dirty="0"/>
              <a:t>Solution</a:t>
            </a:r>
            <a:r>
              <a:rPr lang="en-US" sz="2400" b="0" u="sng" dirty="0"/>
              <a:t>:</a:t>
            </a:r>
            <a:r>
              <a:rPr lang="en-US" sz="2400" b="0" dirty="0"/>
              <a:t> </a:t>
            </a:r>
          </a:p>
          <a:p>
            <a:pPr lvl="2"/>
            <a:r>
              <a:rPr lang="en-US" sz="2000" b="0" dirty="0"/>
              <a:t>Define a custom category for our gallery</a:t>
            </a:r>
          </a:p>
          <a:p>
            <a:pPr marL="621792" lvl="2" indent="0">
              <a:buNone/>
            </a:pPr>
            <a:endParaRPr lang="en-US" sz="1100" b="0" dirty="0"/>
          </a:p>
          <a:p>
            <a:pPr marL="621792" lvl="2" indent="0">
              <a:buNone/>
            </a:pPr>
            <a:endParaRPr lang="en-US" sz="1100" b="0" dirty="0"/>
          </a:p>
          <a:p>
            <a:pPr marL="621792" lvl="2" indent="0">
              <a:buNone/>
            </a:pPr>
            <a:r>
              <a:rPr lang="en-US" sz="2000" b="0" dirty="0"/>
              <a:t>“Host or Owner”</a:t>
            </a:r>
          </a:p>
          <a:p>
            <a:pPr lvl="2"/>
            <a:r>
              <a:rPr lang="en-US" sz="2000" b="0" dirty="0"/>
              <a:t>Gallery add-in will be responsible for defining and reading the category</a:t>
            </a:r>
          </a:p>
          <a:p>
            <a:pPr lvl="3"/>
            <a:r>
              <a:rPr lang="en-US" sz="1800" b="0" dirty="0"/>
              <a:t>Load category “contents”</a:t>
            </a:r>
          </a:p>
          <a:p>
            <a:pPr lvl="4"/>
            <a:endParaRPr lang="en-US" sz="1800" b="0" dirty="0"/>
          </a:p>
          <a:p>
            <a:pPr marL="1370012" lvl="4" indent="0">
              <a:buNone/>
            </a:pPr>
            <a:endParaRPr lang="en-US" sz="1800" b="0" dirty="0"/>
          </a:p>
          <a:p>
            <a:pPr marL="621792" lvl="2" indent="0">
              <a:buNone/>
            </a:pPr>
            <a:r>
              <a:rPr lang="en-US" sz="2000" b="0" dirty="0"/>
              <a:t>“Consumer” or “Provider”	</a:t>
            </a:r>
          </a:p>
          <a:p>
            <a:pPr lvl="2"/>
            <a:r>
              <a:rPr lang="en-US" sz="2000" b="0" dirty="0"/>
              <a:t>Plugin content will register in the custom category</a:t>
            </a:r>
          </a:p>
          <a:p>
            <a:pPr lvl="3"/>
            <a:r>
              <a:rPr lang="en-US" sz="1800" b="0" dirty="0"/>
              <a:t>Use </a:t>
            </a:r>
            <a:r>
              <a:rPr lang="en-US" sz="1800" b="0" dirty="0" err="1"/>
              <a:t>categoryRefID</a:t>
            </a:r>
            <a:endParaRPr lang="en-US" sz="1800" b="0" dirty="0"/>
          </a:p>
          <a:p>
            <a:pPr marL="621792" lvl="2" indent="0">
              <a:buNone/>
            </a:pPr>
            <a:r>
              <a:rPr lang="en-US" sz="2000" b="0" dirty="0"/>
              <a:t>	</a:t>
            </a:r>
            <a:endParaRPr lang="en-US" sz="2200" b="0" dirty="0"/>
          </a:p>
          <a:p>
            <a:pPr lvl="2"/>
            <a:endParaRPr lang="en-US" sz="2200" dirty="0"/>
          </a:p>
          <a:p>
            <a:pPr marL="621792" lvl="2" indent="0">
              <a:buNone/>
            </a:pPr>
            <a:endParaRPr lang="en-US" sz="2200" u="sng" dirty="0"/>
          </a:p>
          <a:p>
            <a:pPr marL="621792" lvl="2" indent="0">
              <a:buNone/>
            </a:pPr>
            <a:endParaRPr lang="en-US" sz="2200" u="sng" dirty="0"/>
          </a:p>
          <a:p>
            <a:pPr marL="621792" lvl="2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4418B75-69AE-48F8-801E-B8B73037D3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6946" y="3083467"/>
            <a:ext cx="2805587" cy="3134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3858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Add-In versioning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There may be scenarios where you want to deploy:</a:t>
            </a:r>
          </a:p>
          <a:p>
            <a:pPr lvl="1"/>
            <a:r>
              <a:rPr lang="en-US" dirty="0"/>
              <a:t>Newer versions of the </a:t>
            </a:r>
            <a:r>
              <a:rPr lang="en-US" i="1" u="sng" dirty="0"/>
              <a:t>same</a:t>
            </a:r>
            <a:r>
              <a:rPr lang="en-US" dirty="0"/>
              <a:t> Add-in</a:t>
            </a:r>
          </a:p>
          <a:p>
            <a:pPr lvl="2"/>
            <a:r>
              <a:rPr lang="en-US" sz="1800" dirty="0"/>
              <a:t>Fix bugs</a:t>
            </a:r>
          </a:p>
          <a:p>
            <a:pPr lvl="2"/>
            <a:r>
              <a:rPr lang="en-US" sz="1800" dirty="0"/>
              <a:t>Augment with additional capabilities</a:t>
            </a:r>
          </a:p>
          <a:p>
            <a:pPr lvl="1"/>
            <a:r>
              <a:rPr lang="en-US" dirty="0"/>
              <a:t>…or both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90322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Define Category – Host or Owner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Host</a:t>
            </a:r>
          </a:p>
          <a:p>
            <a:r>
              <a:rPr lang="en-US" dirty="0"/>
              <a:t>Step 1:</a:t>
            </a:r>
          </a:p>
          <a:p>
            <a:pPr lvl="1"/>
            <a:r>
              <a:rPr lang="en-US" dirty="0"/>
              <a:t>Define the category ID in the </a:t>
            </a:r>
            <a:r>
              <a:rPr lang="en-US" dirty="0" err="1"/>
              <a:t>Config.daml</a:t>
            </a:r>
            <a:r>
              <a:rPr lang="en-US" dirty="0"/>
              <a:t>: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54073" y="2277302"/>
            <a:ext cx="6780675" cy="99760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insertCategory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AcmeCustom_AnalysisTools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"/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0119199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Category </a:t>
            </a:r>
            <a:r>
              <a:rPr lang="en-US" dirty="0" err="1"/>
              <a:t>AcmeCustom_CategoryTools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Host</a:t>
            </a:r>
          </a:p>
          <a:p>
            <a:r>
              <a:rPr lang="en-US" dirty="0"/>
              <a:t>Step 2: </a:t>
            </a:r>
          </a:p>
          <a:p>
            <a:pPr lvl="1"/>
            <a:r>
              <a:rPr lang="en-US" dirty="0"/>
              <a:t>Identify category requirements. This is called “the contract”</a:t>
            </a:r>
          </a:p>
          <a:p>
            <a:pPr lvl="2"/>
            <a:r>
              <a:rPr lang="en-US" dirty="0"/>
              <a:t>Items must be Buttons or Tools – (i.e. </a:t>
            </a:r>
            <a:r>
              <a:rPr lang="en-US" u="sng" dirty="0"/>
              <a:t>be “Plugins”</a:t>
            </a:r>
            <a:r>
              <a:rPr lang="en-US" dirty="0"/>
              <a:t> - implement </a:t>
            </a:r>
            <a:r>
              <a:rPr lang="en-US" dirty="0" err="1">
                <a:latin typeface="Consolas" panose="020B0609020204030204" pitchFamily="49" charset="0"/>
              </a:rPr>
              <a:t>IPluginWrapper</a:t>
            </a:r>
            <a:r>
              <a:rPr lang="en-US" dirty="0">
                <a:latin typeface="Consolas" panose="020B0609020204030204" pitchFamily="49" charset="0"/>
              </a:rPr>
              <a:t>)</a:t>
            </a:r>
          </a:p>
          <a:p>
            <a:pPr lvl="2"/>
            <a:r>
              <a:rPr lang="en-US" dirty="0"/>
              <a:t>Items must provide a version</a:t>
            </a:r>
          </a:p>
          <a:p>
            <a:pPr lvl="2"/>
            <a:r>
              <a:rPr lang="en-US" dirty="0"/>
              <a:t>Items can optionally identify a group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It is the responsibility of the “Host” or “Owner” of the category to enforce the contract.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477577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Category Contract - Consumer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755009" y="1593912"/>
            <a:ext cx="10369296" cy="3427413"/>
          </a:xfrm>
        </p:spPr>
        <p:txBody>
          <a:bodyPr/>
          <a:lstStyle/>
          <a:p>
            <a:pPr marL="0" indent="0">
              <a:buNone/>
            </a:pPr>
            <a:r>
              <a:rPr lang="en-US" b="0" dirty="0"/>
              <a:t>Consumer</a:t>
            </a:r>
          </a:p>
          <a:p>
            <a:r>
              <a:rPr lang="en-US" b="0" dirty="0"/>
              <a:t>Step 3:</a:t>
            </a:r>
          </a:p>
          <a:p>
            <a:pPr lvl="1"/>
            <a:r>
              <a:rPr lang="en-US" sz="2000" b="0" dirty="0"/>
              <a:t>Add-ins register their relevant content for use in the gallery</a:t>
            </a:r>
          </a:p>
          <a:p>
            <a:pPr lvl="1"/>
            <a:r>
              <a:rPr lang="en-US" sz="2000" b="0" dirty="0"/>
              <a:t>Registered “content” must satisfy our Category </a:t>
            </a:r>
            <a:r>
              <a:rPr lang="en-US" sz="2000" dirty="0"/>
              <a:t>contract </a:t>
            </a:r>
            <a:r>
              <a:rPr lang="en-US" sz="2000" b="0" dirty="0"/>
              <a:t>requirements</a:t>
            </a:r>
            <a:r>
              <a:rPr lang="en-US" sz="2000" dirty="0"/>
              <a:t>:</a:t>
            </a:r>
          </a:p>
          <a:p>
            <a:pPr marL="964692" lvl="2" indent="-342900">
              <a:buFont typeface="+mj-lt"/>
              <a:buAutoNum type="arabicPeriod"/>
            </a:pPr>
            <a:r>
              <a:rPr lang="en-US" sz="1800" b="0" dirty="0"/>
              <a:t>Be “plugins”</a:t>
            </a:r>
          </a:p>
          <a:p>
            <a:pPr marL="964692" lvl="2" indent="-342900">
              <a:buFont typeface="+mj-lt"/>
              <a:buAutoNum type="arabicPeriod"/>
            </a:pPr>
            <a:r>
              <a:rPr lang="en-US" sz="1800" b="0" dirty="0"/>
              <a:t>Have a version attribute</a:t>
            </a:r>
          </a:p>
          <a:p>
            <a:pPr marL="964692" lvl="2" indent="-342900">
              <a:buFont typeface="+mj-lt"/>
              <a:buAutoNum type="arabicPeriod"/>
            </a:pPr>
            <a:r>
              <a:rPr lang="en-US" sz="1800" b="0" dirty="0"/>
              <a:t>Optionally have a group name</a:t>
            </a:r>
          </a:p>
          <a:p>
            <a:pPr marL="621792" lvl="2" indent="0">
              <a:buNone/>
            </a:pPr>
            <a:endParaRPr lang="en-US" dirty="0"/>
          </a:p>
          <a:p>
            <a:pPr lvl="2"/>
            <a:endParaRPr lang="en-US" b="0" dirty="0"/>
          </a:p>
          <a:p>
            <a:pPr lvl="2"/>
            <a:endParaRPr lang="en-US" b="0" dirty="0"/>
          </a:p>
          <a:p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2305524347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Register in Category - Consumer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780176" y="1577134"/>
            <a:ext cx="10369296" cy="3427413"/>
          </a:xfrm>
        </p:spPr>
        <p:txBody>
          <a:bodyPr/>
          <a:lstStyle/>
          <a:p>
            <a:pPr marL="0" indent="0">
              <a:buNone/>
            </a:pPr>
            <a:r>
              <a:rPr lang="en-US" b="0" dirty="0"/>
              <a:t>Consumer</a:t>
            </a:r>
          </a:p>
          <a:p>
            <a:r>
              <a:rPr lang="en-US" b="0" dirty="0"/>
              <a:t>Step 3: </a:t>
            </a:r>
          </a:p>
          <a:p>
            <a:pPr lvl="1"/>
            <a:r>
              <a:rPr lang="en-US" sz="2000" b="0" dirty="0"/>
              <a:t>In the </a:t>
            </a:r>
            <a:r>
              <a:rPr lang="en-US" sz="2000" b="0" dirty="0" err="1"/>
              <a:t>Config.daml</a:t>
            </a:r>
            <a:r>
              <a:rPr lang="en-US" sz="2000" b="0" dirty="0"/>
              <a:t>:</a:t>
            </a:r>
          </a:p>
          <a:p>
            <a:pPr lvl="2"/>
            <a:r>
              <a:rPr lang="en-US" sz="1800" b="0" dirty="0"/>
              <a:t>We add a </a:t>
            </a:r>
            <a:r>
              <a:rPr lang="en-US" sz="1800" b="0" dirty="0" err="1">
                <a:latin typeface="Consolas" panose="020B0609020204030204" pitchFamily="49" charset="0"/>
              </a:rPr>
              <a:t>categoryRefId</a:t>
            </a:r>
            <a:r>
              <a:rPr lang="en-US" sz="1800" b="0" dirty="0"/>
              <a:t> attribute on the button or tool DAML declaration</a:t>
            </a:r>
          </a:p>
          <a:p>
            <a:pPr lvl="2"/>
            <a:r>
              <a:rPr lang="en-US" sz="1800" b="0" dirty="0"/>
              <a:t>We add a content element with a version (required) and group (optional) attribute to each button or tool.</a:t>
            </a:r>
          </a:p>
          <a:p>
            <a:pPr marL="621792" lvl="2" indent="0">
              <a:buNone/>
            </a:pPr>
            <a:endParaRPr lang="en-US" dirty="0"/>
          </a:p>
          <a:p>
            <a:pPr lvl="2"/>
            <a:endParaRPr lang="en-US" b="0" dirty="0"/>
          </a:p>
          <a:p>
            <a:pPr lvl="2"/>
            <a:endParaRPr lang="en-US" b="0" dirty="0"/>
          </a:p>
          <a:p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811870195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Consumer -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One of our buttons in the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07252" y="2521584"/>
            <a:ext cx="11117155" cy="264790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&lt;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controls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&gt;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nsolas" panose="020B06090202040302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  &lt;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button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id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=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"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...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"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className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=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"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...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"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&gt;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    &lt;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tooltip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...&gt;&lt;/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tooltip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&gt;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nsolas" panose="020B06090202040302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nsolas" panose="020B0609020204030204" pitchFamily="49" charset="0"/>
              <a:ea typeface="ＭＳ Ｐゴシック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   &lt;/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button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&gt;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&lt;/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controls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nsolas" panose="020B0609020204030204" pitchFamily="49" charset="0"/>
                <a:ea typeface="ＭＳ Ｐゴシック"/>
              </a:rPr>
              <a:t>&gt;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4101995763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Consumer -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Add a </a:t>
            </a:r>
            <a:r>
              <a:rPr lang="en-US" dirty="0" err="1">
                <a:latin typeface="Consolas" panose="020B0609020204030204" pitchFamily="49" charset="0"/>
              </a:rPr>
              <a:t>categoryRefID</a:t>
            </a:r>
            <a:r>
              <a:rPr lang="en-US" dirty="0"/>
              <a:t> attribute to the &lt;</a:t>
            </a:r>
            <a:r>
              <a:rPr lang="en-US" dirty="0">
                <a:latin typeface="Consolas" panose="020B0609020204030204" pitchFamily="49" charset="0"/>
              </a:rPr>
              <a:t>button</a:t>
            </a:r>
            <a:r>
              <a:rPr lang="en-US" dirty="0"/>
              <a:t> …&gt;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0575" y="2528503"/>
            <a:ext cx="11117155" cy="264790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tooltip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...&gt;&lt;/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tooltip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099866014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Consumer -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Set </a:t>
            </a:r>
            <a:r>
              <a:rPr lang="en-US" dirty="0" err="1">
                <a:latin typeface="Consolas" panose="020B0609020204030204" pitchFamily="49" charset="0"/>
              </a:rPr>
              <a:t>categoryRefID</a:t>
            </a:r>
            <a:r>
              <a:rPr lang="en-US" dirty="0"/>
              <a:t> = “Your category id”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2614" y="2546081"/>
            <a:ext cx="11117155" cy="264790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AcmeCustom_AnalysisTools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tooltip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...&gt;&lt;/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tooltip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698050177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Advanced Customization: Consumer - </a:t>
            </a:r>
            <a:r>
              <a:rPr lang="en-US" sz="2800" b="0" dirty="0" err="1"/>
              <a:t>Config.daml</a:t>
            </a:r>
            <a:endParaRPr lang="en-US" sz="2800" b="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665084" y="1366344"/>
            <a:ext cx="10826496" cy="4990005"/>
          </a:xfrm>
        </p:spPr>
        <p:txBody>
          <a:bodyPr/>
          <a:lstStyle/>
          <a:p>
            <a:r>
              <a:rPr lang="en-US" b="0" dirty="0"/>
              <a:t>Add a &lt;content …/&gt; child element to &lt;button …/&gt;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5778" y="2498621"/>
            <a:ext cx="11117155" cy="264790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AcmeCustom_AnalysisTools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tooltip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...&gt;&lt;/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tooltip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&lt;!–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Use a content element for custom attributes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915570661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Consumer -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Add a version attribute and (optionally) a group attribute. </a:t>
            </a:r>
          </a:p>
          <a:p>
            <a:pPr lvl="1"/>
            <a:r>
              <a:rPr lang="en-US" b="0" dirty="0"/>
              <a:t>version is </a:t>
            </a:r>
            <a:r>
              <a:rPr lang="en-US" dirty="0"/>
              <a:t>required </a:t>
            </a:r>
            <a:r>
              <a:rPr lang="en-US" b="0" dirty="0"/>
              <a:t>by our </a:t>
            </a:r>
            <a:r>
              <a:rPr lang="en-US" b="0" dirty="0" err="1"/>
              <a:t>AcmeCustom_AnalysisTools</a:t>
            </a:r>
            <a:r>
              <a:rPr lang="en-US" b="0" dirty="0"/>
              <a:t> contract</a:t>
            </a:r>
            <a:r>
              <a:rPr lang="en-US" dirty="0"/>
              <a:t>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8434" y="2536589"/>
            <a:ext cx="11117155" cy="264790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AcmeCustom_AnalysisTools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tooltip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...&gt;&lt;/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tooltip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&lt;!–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Use a content element for custom attributes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content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1.0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62969077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Consumer -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Add a version attribute and (optionally) a group attribute. </a:t>
            </a:r>
          </a:p>
          <a:p>
            <a:pPr lvl="1"/>
            <a:r>
              <a:rPr lang="en-US" b="0" dirty="0"/>
              <a:t>version is </a:t>
            </a:r>
            <a:r>
              <a:rPr lang="en-US" dirty="0"/>
              <a:t>required </a:t>
            </a:r>
            <a:r>
              <a:rPr lang="en-US" b="0" dirty="0"/>
              <a:t>by our </a:t>
            </a:r>
            <a:r>
              <a:rPr lang="en-US" b="0" dirty="0" err="1"/>
              <a:t>AcmeCustom_AnalysisTools</a:t>
            </a:r>
            <a:r>
              <a:rPr lang="en-US" b="0" dirty="0"/>
              <a:t> contract</a:t>
            </a:r>
            <a:r>
              <a:rPr lang="en-US" dirty="0"/>
              <a:t>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8434" y="2536589"/>
            <a:ext cx="11117155" cy="264790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AcmeCustom_AnalysisTools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tooltip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...&gt;&lt;/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tooltip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&lt;!–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Use a content element for custom attributes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content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1.0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“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group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Special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717256916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Add-In versioning scheme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Deploy bug-fixes and feature enhancements</a:t>
            </a:r>
          </a:p>
          <a:p>
            <a:r>
              <a:rPr lang="en-US" dirty="0"/>
              <a:t> 	Pro will always load the latest version of an Add-in regardless of its location</a:t>
            </a:r>
          </a:p>
          <a:p>
            <a:pPr lvl="1"/>
            <a:r>
              <a:rPr lang="en-US" dirty="0"/>
              <a:t>Update the               attribute on                       in the </a:t>
            </a:r>
            <a:r>
              <a:rPr lang="en-US" dirty="0" err="1"/>
              <a:t>Config.daml</a:t>
            </a:r>
            <a:r>
              <a:rPr lang="en-US" dirty="0"/>
              <a:t>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                                                                             </a:t>
            </a:r>
          </a:p>
          <a:p>
            <a:pPr lvl="1"/>
            <a:r>
              <a:rPr lang="en-US" dirty="0"/>
              <a:t>                                                                               Earliest</a:t>
            </a:r>
          </a:p>
          <a:p>
            <a:pPr lvl="1"/>
            <a:r>
              <a:rPr lang="en-US" dirty="0"/>
              <a:t>&lt;</a:t>
            </a:r>
            <a:r>
              <a:rPr lang="en-US" dirty="0" err="1"/>
              <a:t>AddInInfo</a:t>
            </a:r>
            <a:r>
              <a:rPr lang="en-US" dirty="0"/>
              <a:t> ... version="1.0.0.2“</a:t>
            </a:r>
          </a:p>
          <a:p>
            <a:pPr lvl="1"/>
            <a:r>
              <a:rPr lang="en-US" dirty="0"/>
              <a:t>&lt;</a:t>
            </a:r>
            <a:r>
              <a:rPr lang="en-US" dirty="0" err="1"/>
              <a:t>AddInInfo</a:t>
            </a:r>
            <a:r>
              <a:rPr lang="en-US" dirty="0"/>
              <a:t> ... version="1.0.1“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                                             “                                Latest</a:t>
            </a:r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Down Arrow 2"/>
          <p:cNvSpPr/>
          <p:nvPr/>
        </p:nvSpPr>
        <p:spPr bwMode="auto">
          <a:xfrm>
            <a:off x="6290166" y="5007679"/>
            <a:ext cx="289198" cy="1080655"/>
          </a:xfrm>
          <a:prstGeom prst="down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4446" y="4385692"/>
            <a:ext cx="4613275" cy="217738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pPr eaLnBrk="0" hangingPunct="0">
              <a:lnSpc>
                <a:spcPts val="1800"/>
              </a:lnSpc>
            </a:pP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  <a:cs typeface="Arial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  <a:cs typeface="Arial"/>
              </a:rPr>
              <a:t>AddInInfo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  <a:cs typeface="Arial"/>
              </a:rPr>
              <a:t> ...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  <a:cs typeface="Arial"/>
              </a:rPr>
              <a:t>version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  <a:cs typeface="Arial"/>
              </a:rPr>
              <a:t>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  <a:cs typeface="Arial"/>
              </a:rPr>
              <a:t>"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  <a:cs typeface="Arial"/>
              </a:rPr>
              <a:t>1.0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  <a:cs typeface="Arial"/>
            </a:endParaRPr>
          </a:p>
          <a:p>
            <a:pPr eaLnBrk="0" hangingPunct="0">
              <a:lnSpc>
                <a:spcPts val="1800"/>
              </a:lnSpc>
            </a:pP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  <a:cs typeface="Arial"/>
            </a:endParaRPr>
          </a:p>
          <a:p>
            <a:pPr eaLnBrk="0" hangingPunct="0">
              <a:lnSpc>
                <a:spcPts val="1800"/>
              </a:lnSpc>
            </a:pP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AddInInfo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...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1.0.0.2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</a:p>
          <a:p>
            <a:pPr eaLnBrk="0" hangingPunct="0">
              <a:lnSpc>
                <a:spcPts val="1800"/>
              </a:lnSpc>
            </a:pP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eaLnBrk="0" hangingPunct="0">
              <a:lnSpc>
                <a:spcPts val="1800"/>
              </a:lnSpc>
            </a:pP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AddInInfo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...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1.0.1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dirty="0"/>
              <a:t>Here in this slide you can see the add-</a:t>
            </a:r>
            <a:r>
              <a:rPr lang="en-US" dirty="0" err="1"/>
              <a:t>inrsioning</a:t>
            </a:r>
            <a:r>
              <a:rPr lang="en-US" dirty="0"/>
              <a:t>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AddInInfo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...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1.3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</a:p>
          <a:p>
            <a:pPr eaLnBrk="0" hangingPunct="0">
              <a:lnSpc>
                <a:spcPts val="1800"/>
              </a:lnSpc>
            </a:pP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eaLnBrk="0" hangingPunct="0">
              <a:lnSpc>
                <a:spcPts val="1800"/>
              </a:lnSpc>
            </a:pP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AddInInfo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 ...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2.0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</a:p>
          <a:p>
            <a:pPr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31904" y="4872851"/>
            <a:ext cx="4613275" cy="1054484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pPr eaLnBrk="0" hangingPunct="0">
              <a:lnSpc>
                <a:spcPts val="1800"/>
              </a:lnSpc>
            </a:pP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  <a:cs typeface="Arial"/>
            </a:endParaRPr>
          </a:p>
          <a:p>
            <a:pPr algn="ctr" eaLnBrk="0" hangingPunct="0">
              <a:lnSpc>
                <a:spcPts val="1800"/>
              </a:lnSpc>
            </a:pPr>
            <a:endParaRPr lang="en-US" b="1" dirty="0">
              <a:solidFill>
                <a:srgbClr val="4F4BF5"/>
              </a:solidFill>
            </a:endParaRPr>
          </a:p>
          <a:p>
            <a:pPr algn="ctr" eaLnBrk="0" hangingPunct="0">
              <a:lnSpc>
                <a:spcPts val="1800"/>
              </a:lnSpc>
            </a:pPr>
            <a:r>
              <a:rPr lang="en-US" b="1" dirty="0" err="1">
                <a:solidFill>
                  <a:srgbClr val="4F4BF5"/>
                </a:solidFill>
              </a:rPr>
              <a:t>Major.Minor.Patch.Build</a:t>
            </a:r>
            <a:r>
              <a:rPr lang="en-US" b="1" dirty="0">
                <a:solidFill>
                  <a:srgbClr val="4F4BF5"/>
                </a:solidFill>
              </a:rPr>
              <a:t> Number</a:t>
            </a:r>
          </a:p>
          <a:p>
            <a:pPr eaLnBrk="0" hangingPunct="0">
              <a:lnSpc>
                <a:spcPts val="1800"/>
              </a:lnSpc>
            </a:pPr>
            <a:r>
              <a:rPr lang="en-US" dirty="0"/>
              <a:t> see the add-in </a:t>
            </a:r>
            <a:r>
              <a:rPr lang="en-US" dirty="0" err="1"/>
              <a:t>vers</a:t>
            </a:r>
            <a:r>
              <a:rPr lang="en-US" dirty="0"/>
              <a:t> 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eaLnBrk="0" hangingPunct="0">
              <a:lnSpc>
                <a:spcPts val="1800"/>
              </a:lnSpc>
            </a:pP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679704" y="2756586"/>
            <a:ext cx="10826496" cy="1306048"/>
            <a:chOff x="679704" y="3015785"/>
            <a:chExt cx="10826496" cy="1306048"/>
          </a:xfrm>
        </p:grpSpPr>
        <p:sp>
          <p:nvSpPr>
            <p:cNvPr id="6" name="TextBox 5"/>
            <p:cNvSpPr txBox="1"/>
            <p:nvPr/>
          </p:nvSpPr>
          <p:spPr>
            <a:xfrm>
              <a:off x="679704" y="3015785"/>
              <a:ext cx="10826496" cy="1306048"/>
            </a:xfrm>
            <a:prstGeom prst="rect">
              <a:avLst/>
            </a:prstGeom>
            <a:solidFill>
              <a:schemeClr val="tx1"/>
            </a:solidFill>
            <a:effectLst/>
          </p:spPr>
          <p:txBody>
            <a:bodyPr wrap="square" lIns="0" tIns="0" rIns="0" bIns="0" rtlCol="0">
              <a:noAutofit/>
            </a:bodyPr>
            <a:lstStyle/>
            <a:p>
              <a:r>
                <a:rPr lang="en-US" sz="14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</a:t>
              </a:r>
            </a:p>
            <a:p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 &lt;</a:t>
              </a:r>
              <a:r>
                <a:rPr lang="en-US" sz="1600" dirty="0">
                  <a:solidFill>
                    <a:srgbClr val="A31515"/>
                  </a:solidFill>
                  <a:latin typeface="Consolas" panose="020B0609020204030204" pitchFamily="49" charset="0"/>
                </a:rPr>
                <a:t>ArcGIS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 err="1">
                  <a:solidFill>
                    <a:srgbClr val="FF0000"/>
                  </a:solidFill>
                  <a:latin typeface="Consolas" panose="020B0609020204030204" pitchFamily="49" charset="0"/>
                </a:rPr>
                <a:t>defaultAssembly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=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“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Acme_Corp_Addin.dll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"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>
                  <a:solidFill>
                    <a:srgbClr val="FF0000"/>
                  </a:solidFill>
                  <a:latin typeface="Consolas" panose="020B0609020204030204" pitchFamily="49" charset="0"/>
                </a:rPr>
                <a:t>....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&gt;</a:t>
              </a:r>
              <a:endParaRPr lang="en-US" sz="1600" dirty="0">
                <a:solidFill>
                  <a:srgbClr val="000000"/>
                </a:solidFill>
                <a:latin typeface="Consolas" panose="020B0609020204030204" pitchFamily="49" charset="0"/>
              </a:endParaRPr>
            </a:p>
            <a:p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 </a:t>
              </a:r>
              <a:r>
                <a:rPr lang="en-US" sz="1600" b="1" dirty="0">
                  <a:solidFill>
                    <a:srgbClr val="0000FF"/>
                  </a:solidFill>
                  <a:latin typeface="Consolas" panose="020B0609020204030204" pitchFamily="49" charset="0"/>
                </a:rPr>
                <a:t>&lt;</a:t>
              </a:r>
              <a:r>
                <a:rPr lang="en-US" sz="1600" b="1" dirty="0" err="1">
                  <a:solidFill>
                    <a:srgbClr val="A31515"/>
                  </a:solidFill>
                  <a:latin typeface="Consolas" panose="020B0609020204030204" pitchFamily="49" charset="0"/>
                </a:rPr>
                <a:t>AddInInfo</a:t>
              </a:r>
              <a:r>
                <a:rPr lang="en-US" sz="1600" b="1" dirty="0">
                  <a:solidFill>
                    <a:srgbClr val="0000FF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600" dirty="0">
                  <a:solidFill>
                    <a:srgbClr val="FF0000"/>
                  </a:solidFill>
                  <a:latin typeface="Consolas" panose="020B0609020204030204" pitchFamily="49" charset="0"/>
                </a:rPr>
                <a:t>id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=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"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{b705ce83-52aa-453f-8095-f6ae60994ce3}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"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                 </a:t>
              </a:r>
              <a:r>
                <a:rPr lang="en-US" sz="1600" dirty="0" err="1">
                  <a:solidFill>
                    <a:srgbClr val="FF0000"/>
                  </a:solidFill>
                  <a:latin typeface="Consolas" panose="020B0609020204030204" pitchFamily="49" charset="0"/>
                </a:rPr>
                <a:t>desktopVersion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=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“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2.1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"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&gt;</a:t>
              </a:r>
              <a:endParaRPr lang="en-US" sz="1600" dirty="0">
                <a:solidFill>
                  <a:srgbClr val="000000"/>
                </a:solidFill>
                <a:latin typeface="Consolas" panose="020B0609020204030204" pitchFamily="49" charset="0"/>
              </a:endParaRPr>
            </a:p>
            <a:p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   &lt;</a:t>
              </a:r>
              <a:r>
                <a:rPr lang="en-US" sz="1600" dirty="0">
                  <a:solidFill>
                    <a:srgbClr val="A31515"/>
                  </a:solidFill>
                  <a:latin typeface="Consolas" panose="020B0609020204030204" pitchFamily="49" charset="0"/>
                </a:rPr>
                <a:t>Name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&gt;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Acme Corp. </a:t>
              </a:r>
              <a:r>
                <a:rPr lang="en-US" sz="1600" dirty="0" err="1">
                  <a:solidFill>
                    <a:srgbClr val="000000"/>
                  </a:solidFill>
                  <a:latin typeface="Consolas" panose="020B0609020204030204" pitchFamily="49" charset="0"/>
                </a:rPr>
                <a:t>Addin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&lt;/</a:t>
              </a:r>
              <a:r>
                <a:rPr lang="en-US" sz="1600" dirty="0">
                  <a:solidFill>
                    <a:srgbClr val="A31515"/>
                  </a:solidFill>
                  <a:latin typeface="Consolas" panose="020B0609020204030204" pitchFamily="49" charset="0"/>
                </a:rPr>
                <a:t>Name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&gt;</a:t>
              </a:r>
              <a:endParaRPr lang="en-US" sz="1600" dirty="0">
                <a:solidFill>
                  <a:srgbClr val="000000"/>
                </a:solidFill>
                <a:latin typeface="Consolas" panose="020B0609020204030204" pitchFamily="49" charset="0"/>
              </a:endParaRPr>
            </a:p>
            <a:p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    &lt;</a:t>
              </a:r>
              <a:r>
                <a:rPr lang="en-US" sz="1600" dirty="0">
                  <a:solidFill>
                    <a:srgbClr val="A31515"/>
                  </a:solidFill>
                  <a:latin typeface="Consolas" panose="020B0609020204030204" pitchFamily="49" charset="0"/>
                </a:rPr>
                <a:t>Description</a:t>
              </a:r>
              <a:r>
                <a:rPr lang="en-US" sz="1600" dirty="0">
                  <a:solidFill>
                    <a:srgbClr val="0000FF"/>
                  </a:solidFill>
                  <a:latin typeface="Consolas" panose="020B0609020204030204" pitchFamily="49" charset="0"/>
                </a:rPr>
                <a:t>&gt;</a:t>
              </a:r>
              <a:r>
                <a:rPr lang="en-US" sz="1600" dirty="0">
                  <a:solidFill>
                    <a:srgbClr val="000000"/>
                  </a:solidFill>
                  <a:latin typeface="Consolas" panose="020B0609020204030204" pitchFamily="49" charset="0"/>
                </a:rPr>
                <a:t>Adds standard Acme workflows to Pro for...</a:t>
              </a:r>
              <a:endParaRPr lang="en-US" dirty="0">
                <a:solidFill>
                  <a:srgbClr val="0000FF"/>
                </a:solidFill>
                <a:latin typeface="Consolas" panose="020B0609020204030204" pitchFamily="49" charset="0"/>
              </a:endParaRPr>
            </a:p>
          </p:txBody>
        </p:sp>
        <p:sp>
          <p:nvSpPr>
            <p:cNvPr id="2" name="Rectangle 1"/>
            <p:cNvSpPr/>
            <p:nvPr/>
          </p:nvSpPr>
          <p:spPr bwMode="auto">
            <a:xfrm>
              <a:off x="7002224" y="3437293"/>
              <a:ext cx="1683565" cy="310256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 dirty="0">
                  <a:solidFill>
                    <a:srgbClr val="FF0000"/>
                  </a:solidFill>
                  <a:latin typeface="Consolas" panose="020B0609020204030204" pitchFamily="49" charset="0"/>
                </a:rPr>
                <a:t>version</a:t>
              </a:r>
              <a:r>
                <a:rPr lang="en-US" sz="1400" b="1" dirty="0">
                  <a:solidFill>
                    <a:srgbClr val="0000FF"/>
                  </a:solidFill>
                  <a:latin typeface="Consolas" panose="020B0609020204030204" pitchFamily="49" charset="0"/>
                </a:rPr>
                <a:t>=</a:t>
              </a:r>
              <a:r>
                <a:rPr lang="en-US" sz="1400" b="1" dirty="0">
                  <a:solidFill>
                    <a:srgbClr val="000000"/>
                  </a:solidFill>
                  <a:latin typeface="Consolas" panose="020B0609020204030204" pitchFamily="49" charset="0"/>
                </a:rPr>
                <a:t>"</a:t>
              </a:r>
              <a:r>
                <a:rPr lang="en-US" sz="1400" b="1" dirty="0">
                  <a:solidFill>
                    <a:srgbClr val="0000FF"/>
                  </a:solidFill>
                  <a:latin typeface="Consolas" panose="020B0609020204030204" pitchFamily="49" charset="0"/>
                </a:rPr>
                <a:t>1.0</a:t>
              </a:r>
              <a:r>
                <a:rPr lang="en-US" sz="1400" b="1" dirty="0">
                  <a:solidFill>
                    <a:srgbClr val="000000"/>
                  </a:solidFill>
                  <a:latin typeface="Consolas" panose="020B0609020204030204" pitchFamily="49" charset="0"/>
                </a:rPr>
                <a:t>"</a:t>
              </a: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16" name="Rectangle 15"/>
          <p:cNvSpPr/>
          <p:nvPr/>
        </p:nvSpPr>
        <p:spPr bwMode="auto">
          <a:xfrm>
            <a:off x="2483976" y="2177750"/>
            <a:ext cx="815619" cy="303313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ＭＳ Ｐゴシック" pitchFamily="16" charset="-128"/>
                <a:cs typeface="ＭＳ Ｐゴシック" pitchFamily="-97" charset="-128"/>
              </a:rPr>
              <a:t>version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4749711" y="2202601"/>
            <a:ext cx="1276020" cy="278462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latin typeface="Consolas" panose="020B0609020204030204" pitchFamily="49" charset="0"/>
              </a:rPr>
              <a:t>AddInInfo</a:t>
            </a:r>
            <a:r>
              <a:rPr lang="en-US" sz="1600" dirty="0"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30899508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Consumer -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Repeat for any DAML command that we want to add to our gallery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8434" y="2536589"/>
            <a:ext cx="11117155" cy="381976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AcmeCustom_AnalysisTools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tooltip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...&gt;&lt;/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tooltip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&lt;!–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Use a content element for custom attributes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content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1.0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“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group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Special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AcmeCustom_AnalysisTools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283853835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Consumer -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Repeat for any DAML command that we want to add to our gallery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8434" y="2536589"/>
            <a:ext cx="11117155" cy="381976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AcmeCustom_AnalysisTools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tooltip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...&gt;&lt;/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tooltip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&lt;!–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Use a content element for custom attributes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content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1.0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“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group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Special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...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AcmeCustom_AnalysisTools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content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1.0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“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controls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18103648"/>
      </p:ext>
    </p:extLst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Consume Category – Host or Owner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/>
              <a:t>Host</a:t>
            </a:r>
          </a:p>
          <a:p>
            <a:r>
              <a:rPr lang="en-US" sz="2400" dirty="0"/>
              <a:t>Step 4: </a:t>
            </a:r>
            <a:endParaRPr lang="en-US" sz="2400" b="0" dirty="0"/>
          </a:p>
          <a:p>
            <a:pPr lvl="1"/>
            <a:r>
              <a:rPr lang="en-US" sz="2000" dirty="0"/>
              <a:t>Read the category components</a:t>
            </a:r>
          </a:p>
          <a:p>
            <a:pPr lvl="2"/>
            <a:r>
              <a:rPr lang="en-US" sz="1800" dirty="0"/>
              <a:t>Implement in code in our gallery initialization.</a:t>
            </a:r>
          </a:p>
          <a:p>
            <a:pPr lvl="1"/>
            <a:r>
              <a:rPr lang="en-US" sz="2000" dirty="0"/>
              <a:t>Verify the contract:</a:t>
            </a:r>
          </a:p>
          <a:p>
            <a:pPr lvl="2"/>
            <a:r>
              <a:rPr lang="en-US" sz="1800" dirty="0"/>
              <a:t>Each component is a plugin</a:t>
            </a:r>
          </a:p>
          <a:p>
            <a:pPr lvl="2"/>
            <a:r>
              <a:rPr lang="en-US" sz="1800" dirty="0"/>
              <a:t>Each component must have a version attribute</a:t>
            </a:r>
          </a:p>
          <a:p>
            <a:pPr lvl="2"/>
            <a:r>
              <a:rPr lang="en-US" sz="1800" dirty="0"/>
              <a:t>Each component may have a group attribute</a:t>
            </a:r>
          </a:p>
          <a:p>
            <a:pPr marL="621792" lvl="2" indent="0">
              <a:buNone/>
            </a:pPr>
            <a:endParaRPr lang="en-US" sz="1800" dirty="0"/>
          </a:p>
          <a:p>
            <a:pPr lvl="2"/>
            <a:r>
              <a:rPr lang="en-US" sz="1800" dirty="0"/>
              <a:t>If any component fails our contract we do not add it to our gallery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912942"/>
      </p:ext>
    </p:extLst>
  </p:cSld>
  <p:clrMapOvr>
    <a:masterClrMapping/>
  </p:clrMapOvr>
  <p:transition spd="med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Pro API Categories class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b="0" dirty="0"/>
              <a:t>To read the category components we use:</a:t>
            </a:r>
          </a:p>
          <a:p>
            <a:pPr lvl="1"/>
            <a:r>
              <a:rPr lang="en-US" b="0" dirty="0"/>
              <a:t> </a:t>
            </a:r>
            <a:r>
              <a:rPr lang="en-US" dirty="0" err="1">
                <a:latin typeface="Consolas" panose="020B0609020204030204" pitchFamily="49" charset="0"/>
              </a:rPr>
              <a:t>Categories.GetComponentElements</a:t>
            </a:r>
            <a:r>
              <a:rPr lang="en-US" dirty="0">
                <a:latin typeface="Consolas" panose="020B0609020204030204" pitchFamily="49" charset="0"/>
              </a:rPr>
              <a:t>(“</a:t>
            </a:r>
            <a:r>
              <a:rPr lang="en-US" dirty="0" err="1">
                <a:latin typeface="Consolas" panose="020B0609020204030204" pitchFamily="49" charset="0"/>
              </a:rPr>
              <a:t>Your_Category_DAML_Id</a:t>
            </a:r>
            <a:r>
              <a:rPr lang="en-US" dirty="0">
                <a:latin typeface="Consolas" panose="020B0609020204030204" pitchFamily="49" charset="0"/>
              </a:rPr>
              <a:t>")</a:t>
            </a:r>
          </a:p>
          <a:p>
            <a:pPr lvl="2"/>
            <a:r>
              <a:rPr lang="en-US" sz="1800" b="0" dirty="0">
                <a:latin typeface="Consolas" panose="020B0609020204030204" pitchFamily="49" charset="0"/>
              </a:rPr>
              <a:t>Returns an enumeration of </a:t>
            </a:r>
            <a:r>
              <a:rPr lang="en-US" sz="1800" dirty="0" err="1">
                <a:latin typeface="Consolas" panose="020B0609020204030204" pitchFamily="49" charset="0"/>
              </a:rPr>
              <a:t>ArcGIS.Desktop.Framework.ComponentElement</a:t>
            </a:r>
            <a:endParaRPr lang="en-US" sz="1800" dirty="0">
              <a:latin typeface="Consolas" panose="020B0609020204030204" pitchFamily="49" charset="0"/>
            </a:endParaRPr>
          </a:p>
          <a:p>
            <a:pPr lvl="2"/>
            <a:r>
              <a:rPr lang="en-US" sz="1800" dirty="0">
                <a:latin typeface="Consolas" panose="020B0609020204030204" pitchFamily="49" charset="0"/>
              </a:rPr>
              <a:t>Each </a:t>
            </a:r>
            <a:r>
              <a:rPr lang="en-US" sz="1800" dirty="0" err="1">
                <a:latin typeface="Consolas" panose="020B0609020204030204" pitchFamily="49" charset="0"/>
              </a:rPr>
              <a:t>ComponentElement</a:t>
            </a:r>
            <a:r>
              <a:rPr lang="en-US" sz="1800" b="0" dirty="0"/>
              <a:t> represents a component record (read from add-in </a:t>
            </a:r>
            <a:r>
              <a:rPr lang="en-US" sz="1800" b="0" dirty="0" err="1"/>
              <a:t>Config.damls</a:t>
            </a:r>
            <a:r>
              <a:rPr lang="en-US" sz="1800" b="0" dirty="0"/>
              <a:t>)</a:t>
            </a:r>
          </a:p>
          <a:p>
            <a:pPr lvl="3"/>
            <a:r>
              <a:rPr lang="en-US" sz="1600" b="0" dirty="0"/>
              <a:t>In our case, these are our &lt;button … </a:t>
            </a:r>
            <a:r>
              <a:rPr lang="en-US" sz="1600" b="0" dirty="0" err="1"/>
              <a:t>categoryRefID</a:t>
            </a:r>
            <a:r>
              <a:rPr lang="en-US" sz="1600" b="0" dirty="0"/>
              <a:t>=“”&gt; records.</a:t>
            </a:r>
          </a:p>
          <a:p>
            <a:pPr lvl="2"/>
            <a:endParaRPr lang="en-US" sz="1800" b="0" dirty="0"/>
          </a:p>
          <a:p>
            <a:pPr marL="345377" indent="-342900"/>
            <a:r>
              <a:rPr lang="en-US" sz="2200" b="0" dirty="0"/>
              <a:t>For each </a:t>
            </a:r>
            <a:r>
              <a:rPr lang="en-US" sz="2200" b="0" dirty="0" err="1">
                <a:latin typeface="Consolas" panose="020B0609020204030204" pitchFamily="49" charset="0"/>
              </a:rPr>
              <a:t>ComponentElement</a:t>
            </a:r>
            <a:r>
              <a:rPr lang="en-US" sz="2200" b="0" dirty="0">
                <a:latin typeface="Consolas" panose="020B0609020204030204" pitchFamily="49" charset="0"/>
              </a:rPr>
              <a:t>:</a:t>
            </a:r>
            <a:endParaRPr lang="en-US" sz="2200" dirty="0">
              <a:latin typeface="Consolas" panose="020B0609020204030204" pitchFamily="49" charset="0"/>
            </a:endParaRPr>
          </a:p>
          <a:p>
            <a:pPr lvl="2"/>
            <a:r>
              <a:rPr lang="en-US" sz="2000" b="0" dirty="0"/>
              <a:t>Use</a:t>
            </a:r>
            <a:r>
              <a:rPr lang="en-US" b="0" dirty="0"/>
              <a:t> </a:t>
            </a:r>
            <a:r>
              <a:rPr lang="en-US" sz="1800" b="0" dirty="0" err="1">
                <a:latin typeface="Consolas" panose="020B0609020204030204" pitchFamily="49" charset="0"/>
              </a:rPr>
              <a:t>component.GetContent</a:t>
            </a:r>
            <a:r>
              <a:rPr lang="en-US" sz="1800" b="0" dirty="0">
                <a:latin typeface="Consolas" panose="020B0609020204030204" pitchFamily="49" charset="0"/>
              </a:rPr>
              <a:t>() </a:t>
            </a:r>
            <a:r>
              <a:rPr lang="en-US" sz="2000" b="0" dirty="0"/>
              <a:t>to return the &lt;content/&gt; element</a:t>
            </a:r>
          </a:p>
          <a:p>
            <a:pPr lvl="3"/>
            <a:r>
              <a:rPr lang="en-US" sz="1800" b="0" dirty="0"/>
              <a:t>Returned as a </a:t>
            </a:r>
            <a:r>
              <a:rPr lang="en-US" sz="1800" b="0" dirty="0" err="1">
                <a:latin typeface="Consolas" panose="020B0609020204030204" pitchFamily="49" charset="0"/>
              </a:rPr>
              <a:t>System.Xml.Ling.XElement</a:t>
            </a:r>
            <a:r>
              <a:rPr lang="en-US" sz="1800" b="0" dirty="0">
                <a:latin typeface="Consolas" panose="020B0609020204030204" pitchFamily="49" charset="0"/>
              </a:rPr>
              <a:t>.</a:t>
            </a:r>
          </a:p>
          <a:p>
            <a:pPr lvl="4"/>
            <a:r>
              <a:rPr lang="en-US" sz="1800" b="0" dirty="0"/>
              <a:t>Query it for custom attributes and child elements</a:t>
            </a:r>
          </a:p>
          <a:p>
            <a:pPr lvl="2"/>
            <a:r>
              <a:rPr lang="en-US" sz="1800" b="0" dirty="0"/>
              <a:t>Or use </a:t>
            </a:r>
            <a:r>
              <a:rPr lang="en-US" sz="1800" b="0" dirty="0" err="1">
                <a:latin typeface="Consolas" panose="020B0609020204030204" pitchFamily="49" charset="0"/>
              </a:rPr>
              <a:t>component.ReadAttribute</a:t>
            </a:r>
            <a:r>
              <a:rPr lang="en-US" sz="1800" b="0" dirty="0">
                <a:latin typeface="Consolas" panose="020B0609020204030204" pitchFamily="49" charset="0"/>
              </a:rPr>
              <a:t>(“</a:t>
            </a:r>
            <a:r>
              <a:rPr lang="en-US" sz="1800" b="0" dirty="0" err="1">
                <a:latin typeface="Consolas" panose="020B0609020204030204" pitchFamily="49" charset="0"/>
              </a:rPr>
              <a:t>attribute_name</a:t>
            </a:r>
            <a:r>
              <a:rPr lang="en-US" sz="1800" b="0" dirty="0">
                <a:latin typeface="Consolas" panose="020B0609020204030204" pitchFamily="49" charset="0"/>
              </a:rPr>
              <a:t>”)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7862047"/>
      </p:ext>
    </p:extLst>
  </p:cSld>
  <p:clrMapOvr>
    <a:masterClrMapping/>
  </p:clrMapOvr>
  <p:transition spd="med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Loading the components in code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Load the Gallery, e.g. in our Gallery class constructor: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2089131"/>
            <a:ext cx="10520644" cy="452570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//read all registered components from the category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(var component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438EB7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.GetComponentElements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AcmeCustom_AnalysisTools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 {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        </a:t>
            </a:r>
            <a:endParaRPr lang="en-US" sz="16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505856"/>
      </p:ext>
    </p:extLst>
  </p:cSld>
  <p:clrMapOvr>
    <a:masterClrMapping/>
  </p:clrMapOvr>
  <p:transition spd="med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Advanced Customization: Loading the components in code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Test each component for our contract – only add the ones that are “good”</a:t>
            </a:r>
            <a:endParaRPr lang="en-US" b="0" dirty="0">
              <a:latin typeface="Consolas" panose="020B0609020204030204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2095018"/>
            <a:ext cx="10520644" cy="452570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//read all registered components from the category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(var component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438EB7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.GetComponentElements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AcmeCustom_AnalysisTools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 {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//use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component.GetContent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() then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content.Attribute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() –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Xml.Linq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content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component.GetContent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version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content.Attribute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"version"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).Value;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//check the version attribute…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//Or...use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component.ReadAttribute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()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group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component.ReadAttribute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"group"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??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//group is optional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//check our components are </a:t>
            </a:r>
            <a:r>
              <a:rPr lang="en-US" sz="1600" b="1" u="sng" dirty="0">
                <a:solidFill>
                  <a:srgbClr val="008000"/>
                </a:solidFill>
                <a:latin typeface="Consolas" panose="020B0609020204030204" pitchFamily="49" charset="0"/>
              </a:rPr>
              <a:t>indeed plugins</a:t>
            </a:r>
            <a:endParaRPr lang="en-US" sz="1600" b="1" u="sng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plugin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FrameworkApplication.GetPlugInWrapper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(component.ID);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IPluginWrapper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(plugin !=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//if we have a valid component, make a gallery item our of it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Add(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AcmeGalleryItem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(component.ID, group, plugin));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        </a:t>
            </a:r>
            <a:endParaRPr lang="en-US" sz="16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396104"/>
      </p:ext>
    </p:extLst>
  </p:cSld>
  <p:clrMapOvr>
    <a:masterClrMapping/>
  </p:clrMapOvr>
  <p:transition spd="med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">
            <a:extLst>
              <a:ext uri="{FF2B5EF4-FFF2-40B4-BE49-F238E27FC236}">
                <a16:creationId xmlns:a16="http://schemas.microsoft.com/office/drawing/2014/main" id="{9195EC55-525B-F746-8A77-3C6B91C18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</a:t>
            </a:r>
            <a:br>
              <a:rPr lang="en-US" dirty="0"/>
            </a:br>
            <a:r>
              <a:rPr lang="en-US" dirty="0"/>
              <a:t>Scenario 1: Configure Gallery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" b="5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33349356"/>
      </p:ext>
    </p:extLst>
  </p:cSld>
  <p:clrMapOvr>
    <a:masterClrMapping/>
  </p:clrMapOvr>
  <p:transition spd="med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02208" y="1828804"/>
            <a:ext cx="10369296" cy="3427413"/>
          </a:xfrm>
        </p:spPr>
        <p:txBody>
          <a:bodyPr/>
          <a:lstStyle/>
          <a:p>
            <a:pPr marL="0" indent="0">
              <a:buNone/>
            </a:pPr>
            <a:r>
              <a:rPr lang="en-US" b="0" dirty="0"/>
              <a:t>Summary</a:t>
            </a:r>
          </a:p>
          <a:p>
            <a:r>
              <a:rPr lang="en-US" dirty="0"/>
              <a:t>Add-in versioning scheme for deploying successive versions of the same add-in</a:t>
            </a:r>
          </a:p>
          <a:p>
            <a:r>
              <a:rPr lang="en-US" dirty="0"/>
              <a:t>Using DAML across multiple add-ins</a:t>
            </a:r>
          </a:p>
          <a:p>
            <a:pPr lvl="1"/>
            <a:r>
              <a:rPr lang="en-US" sz="1600" dirty="0"/>
              <a:t>How to modify one add-in from another via </a:t>
            </a:r>
            <a:r>
              <a:rPr lang="en-US" sz="1600" dirty="0" err="1"/>
              <a:t>daml</a:t>
            </a:r>
            <a:endParaRPr lang="en-US" sz="1600" dirty="0"/>
          </a:p>
          <a:p>
            <a:r>
              <a:rPr lang="en-US" dirty="0"/>
              <a:t>Categories</a:t>
            </a:r>
          </a:p>
          <a:p>
            <a:pPr lvl="1"/>
            <a:r>
              <a:rPr lang="en-US" dirty="0"/>
              <a:t>Pro’s usage of categories</a:t>
            </a:r>
          </a:p>
          <a:p>
            <a:pPr lvl="1"/>
            <a:r>
              <a:rPr lang="en-US" dirty="0"/>
              <a:t>Custom categories for plug-and-play </a:t>
            </a:r>
            <a:r>
              <a:rPr lang="en-US" dirty="0" err="1"/>
              <a:t>Uis</a:t>
            </a:r>
            <a:endParaRPr lang="en-US" dirty="0"/>
          </a:p>
          <a:p>
            <a:pPr lvl="2"/>
            <a:r>
              <a:rPr lang="en-US" dirty="0"/>
              <a:t>Host and Consumer roles</a:t>
            </a:r>
          </a:p>
          <a:p>
            <a:pPr marL="0" indent="0">
              <a:buNone/>
            </a:pPr>
            <a:r>
              <a:rPr lang="en-US" b="0" dirty="0"/>
              <a:t>	</a:t>
            </a:r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r>
              <a:rPr lang="en-US" b="0" dirty="0"/>
              <a:t>	</a:t>
            </a:r>
          </a:p>
          <a:p>
            <a:endParaRPr lang="en-US" b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B862F24-2270-4F4B-949B-1C87F1B1C4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441723"/>
      </p:ext>
    </p:extLst>
  </p:cSld>
  <p:clrMapOvr>
    <a:masterClrMapping/>
  </p:clrMapOvr>
  <p:transition spd="med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02208" y="1828804"/>
            <a:ext cx="10369296" cy="3427413"/>
          </a:xfrm>
        </p:spPr>
        <p:txBody>
          <a:bodyPr/>
          <a:lstStyle/>
          <a:p>
            <a:pPr marL="0" indent="0">
              <a:buNone/>
            </a:pPr>
            <a:r>
              <a:rPr lang="en-US" b="0" dirty="0"/>
              <a:t>Questions?</a:t>
            </a:r>
          </a:p>
          <a:p>
            <a:pPr marL="0" indent="0">
              <a:buNone/>
            </a:pPr>
            <a:r>
              <a:rPr lang="en-US" b="0" dirty="0"/>
              <a:t>	</a:t>
            </a:r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r>
              <a:rPr lang="en-US" b="0" dirty="0"/>
              <a:t>	</a:t>
            </a:r>
          </a:p>
          <a:p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1377828069"/>
      </p:ext>
    </p:extLst>
  </p:cSld>
  <p:clrMapOvr>
    <a:masterClrMapping/>
  </p:clrMapOvr>
  <p:transition spd="med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background">
            <a:extLst>
              <a:ext uri="{FF2B5EF4-FFF2-40B4-BE49-F238E27FC236}">
                <a16:creationId xmlns:a16="http://schemas.microsoft.com/office/drawing/2014/main" id="{76772379-04EC-4285-B3CA-65266E4A8BE7}"/>
              </a:ext>
            </a:extLst>
          </p:cNvPr>
          <p:cNvGrpSpPr/>
          <p:nvPr/>
        </p:nvGrpSpPr>
        <p:grpSpPr>
          <a:xfrm>
            <a:off x="-43251" y="0"/>
            <a:ext cx="12252401" cy="6858000"/>
            <a:chOff x="-43251" y="0"/>
            <a:chExt cx="12252401" cy="68580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D30CAFA-EE84-410A-AA9D-65EB10EFB777}"/>
                </a:ext>
              </a:extLst>
            </p:cNvPr>
            <p:cNvSpPr/>
            <p:nvPr/>
          </p:nvSpPr>
          <p:spPr bwMode="auto">
            <a:xfrm>
              <a:off x="0" y="0"/>
              <a:ext cx="12209150" cy="6856951"/>
            </a:xfrm>
            <a:prstGeom prst="rect">
              <a:avLst/>
            </a:prstGeom>
            <a:gradFill flip="none" rotWithShape="1">
              <a:gsLst>
                <a:gs pos="48000">
                  <a:srgbClr val="006BA6"/>
                </a:gs>
                <a:gs pos="94000">
                  <a:srgbClr val="28469C"/>
                </a:gs>
                <a:gs pos="71000">
                  <a:srgbClr val="0051A2"/>
                </a:gs>
                <a:gs pos="23000">
                  <a:srgbClr val="0392AE"/>
                </a:gs>
                <a:gs pos="0">
                  <a:srgbClr val="03A2B1"/>
                </a:gs>
              </a:gsLst>
              <a:lin ang="132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D021C7E9-E720-4C8D-A5B3-2AFFFF53DC7F}"/>
                </a:ext>
              </a:extLst>
            </p:cNvPr>
            <p:cNvSpPr/>
            <p:nvPr/>
          </p:nvSpPr>
          <p:spPr bwMode="auto">
            <a:xfrm>
              <a:off x="-43251" y="1734582"/>
              <a:ext cx="12235251" cy="5123418"/>
            </a:xfrm>
            <a:prstGeom prst="rect">
              <a:avLst/>
            </a:prstGeom>
            <a:gradFill flip="none" rotWithShape="1">
              <a:gsLst>
                <a:gs pos="43000">
                  <a:srgbClr val="0D134A">
                    <a:alpha val="9000"/>
                  </a:srgbClr>
                </a:gs>
                <a:gs pos="55000">
                  <a:srgbClr val="0D134A">
                    <a:alpha val="0"/>
                  </a:srgbClr>
                </a:gs>
                <a:gs pos="18000">
                  <a:srgbClr val="0D134A">
                    <a:alpha val="46000"/>
                  </a:srgbClr>
                </a:gs>
                <a:gs pos="0">
                  <a:srgbClr val="0D134A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673" y="263077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SDK for .NET – Technical Sessions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226676A-04D9-4171-8701-C312E3E848A8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698885115"/>
              </p:ext>
            </p:extLst>
          </p:nvPr>
        </p:nvGraphicFramePr>
        <p:xfrm>
          <a:off x="304800" y="1280891"/>
          <a:ext cx="11709399" cy="2681509"/>
        </p:xfrm>
        <a:graphic>
          <a:graphicData uri="http://schemas.openxmlformats.org/drawingml/2006/table">
            <a:tbl>
              <a:tblPr firstRow="1">
                <a:tableStyleId>{22838BEF-8BB2-4498-84A7-C5851F593DF1}</a:tableStyleId>
              </a:tblPr>
              <a:tblGrid>
                <a:gridCol w="1451720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2167780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483179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2606720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417399"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Session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60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51151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sngStrike" baseline="0" dirty="0">
                          <a:effectLst/>
                        </a:rPr>
                        <a:t>Mon, Nov 04</a:t>
                      </a:r>
                      <a:endParaRPr lang="en-US" sz="1600" b="0" i="0" u="none" strike="sngStrike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sngStrike" baseline="0" dirty="0">
                          <a:effectLst/>
                        </a:rPr>
                        <a:t>1:00 pm – 1:45 pm</a:t>
                      </a:r>
                      <a:endParaRPr lang="en-US" sz="1600" b="1" i="0" u="none" strike="sngStrike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sng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Learning Customization and Extensibility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sngStrike" baseline="0" dirty="0">
                          <a:effectLst/>
                        </a:rPr>
                        <a:t>Salon Durieux</a:t>
                      </a:r>
                      <a:endParaRPr lang="en-US" sz="1600" b="1" i="0" u="none" strike="sngStrike" baseline="0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417399">
                <a:tc rowSpan="3">
                  <a:txBody>
                    <a:bodyPr/>
                    <a:lstStyle/>
                    <a:p>
                      <a:pPr algn="ctr" fontAlgn="b"/>
                      <a:r>
                        <a:rPr lang="en-US" sz="1600" b="0" u="none" strike="sngStrike" dirty="0">
                          <a:effectLst/>
                        </a:rPr>
                        <a:t>Tue, Nov 05</a:t>
                      </a:r>
                      <a:endParaRPr lang="en-US" sz="1600" b="0" i="0" u="none" strike="sng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sngStrike" dirty="0">
                          <a:effectLst/>
                        </a:rPr>
                        <a:t>9:00 am – 9:45 am</a:t>
                      </a:r>
                      <a:endParaRPr lang="en-US" sz="1600" b="1" i="0" u="none" strike="sng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sngStrike" dirty="0">
                          <a:effectLst/>
                        </a:rPr>
                        <a:t>Understanding the CIM, a Guide for Developers</a:t>
                      </a:r>
                      <a:endParaRPr lang="en-US" sz="1600" b="1" i="0" u="none" strike="sng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sngStrike" dirty="0">
                          <a:effectLst/>
                        </a:rPr>
                        <a:t>Salon Humboldt</a:t>
                      </a:r>
                      <a:endParaRPr lang="en-US" sz="1600" b="1" i="0" u="none" strike="sng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sngStrike" dirty="0">
                          <a:effectLst/>
                        </a:rPr>
                        <a:t>2:00 pm – 2:45 pm</a:t>
                      </a:r>
                      <a:endParaRPr lang="en-US" sz="1600" b="1" i="0" u="none" strike="sng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sngStrike" dirty="0">
                          <a:effectLst/>
                        </a:rPr>
                        <a:t>Intermediate Editing</a:t>
                      </a:r>
                      <a:endParaRPr lang="en-US" sz="1600" b="1" i="0" u="none" strike="sng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sngStrike" dirty="0">
                          <a:effectLst/>
                        </a:rPr>
                        <a:t>Salon Durieux</a:t>
                      </a:r>
                      <a:endParaRPr lang="en-US" sz="1600" b="1" i="0" u="none" strike="sng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7301962"/>
                  </a:ext>
                </a:extLst>
              </a:tr>
              <a:tr h="417399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sngStrike" dirty="0">
                          <a:effectLst/>
                        </a:rPr>
                        <a:t>4:00 pm – 4:45 pm</a:t>
                      </a:r>
                      <a:endParaRPr lang="en-US" sz="1600" b="1" i="0" u="none" strike="sng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sngStrike" dirty="0">
                          <a:effectLst/>
                        </a:rPr>
                        <a:t>Advanced Customization Patterns</a:t>
                      </a:r>
                      <a:endParaRPr lang="en-US" sz="1600" b="1" i="0" u="none" strike="sng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u="none" strike="sngStrike" dirty="0">
                          <a:effectLst/>
                        </a:rPr>
                        <a:t>Salon Durieux</a:t>
                      </a:r>
                      <a:endParaRPr lang="en-US" sz="1600" b="1" i="0" u="none" strike="sng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282337"/>
                  </a:ext>
                </a:extLst>
              </a:tr>
              <a:tr h="500403"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u="none" strike="noStrike" dirty="0">
                          <a:effectLst/>
                        </a:rPr>
                        <a:t>Thu, Mar 07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effectLst/>
                        </a:rPr>
                        <a:t>2:00 pm – 2:45 pm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effectLst/>
                        </a:rPr>
                        <a:t>Learning Customization and Extensibility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effectLst/>
                        </a:rPr>
                        <a:t>Salon Humboldt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22577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4175969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DAML Dependencies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Deploy functionality incrementally across multiple Add-ins</a:t>
            </a:r>
          </a:p>
          <a:p>
            <a:pPr lvl="1"/>
            <a:r>
              <a:rPr lang="en-US" dirty="0"/>
              <a:t>“Core” or “Basic” Add-in + other Add-ins as optional packages or extensions</a:t>
            </a:r>
          </a:p>
          <a:p>
            <a:pPr lvl="2"/>
            <a:r>
              <a:rPr lang="en-US" dirty="0"/>
              <a:t>E.g. extra tools or UI components</a:t>
            </a:r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780" y="2939546"/>
            <a:ext cx="5361905" cy="15142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3733" y="4844022"/>
            <a:ext cx="5380952" cy="1514286"/>
          </a:xfrm>
          <a:prstGeom prst="rect">
            <a:avLst/>
          </a:prstGeom>
        </p:spPr>
      </p:pic>
      <p:sp>
        <p:nvSpPr>
          <p:cNvPr id="7" name="Left Arrow 6"/>
          <p:cNvSpPr/>
          <p:nvPr/>
        </p:nvSpPr>
        <p:spPr bwMode="auto">
          <a:xfrm>
            <a:off x="6619739" y="3722915"/>
            <a:ext cx="892629" cy="261257"/>
          </a:xfrm>
          <a:prstGeom prst="lef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9" name="Left Arrow 8"/>
          <p:cNvSpPr/>
          <p:nvPr/>
        </p:nvSpPr>
        <p:spPr bwMode="auto">
          <a:xfrm>
            <a:off x="6651171" y="5339908"/>
            <a:ext cx="892629" cy="261257"/>
          </a:xfrm>
          <a:prstGeom prst="leftArrow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712183" y="3775768"/>
            <a:ext cx="2394857" cy="41680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2400" b="1" dirty="0">
                <a:ea typeface="+mn-ea"/>
                <a:cs typeface="+mn-cs"/>
              </a:rPr>
              <a:t>“core” or basic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69333" y="5390455"/>
            <a:ext cx="3410296" cy="416807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2400" b="1" dirty="0">
                <a:ea typeface="+mn-ea"/>
                <a:cs typeface="+mn-cs"/>
              </a:rPr>
              <a:t>“options” or enhanced</a:t>
            </a:r>
          </a:p>
        </p:txBody>
      </p:sp>
    </p:spTree>
    <p:extLst>
      <p:ext uri="{BB962C8B-B14F-4D97-AF65-F5344CB8AC3E}">
        <p14:creationId xmlns:p14="http://schemas.microsoft.com/office/powerpoint/2010/main" val="2216198283"/>
      </p:ext>
    </p:extLst>
  </p:cSld>
  <p:clrMapOvr>
    <a:masterClrMapping/>
  </p:clrMapOvr>
  <p:transition spd="med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9199472"/>
      </p:ext>
    </p:extLst>
  </p:cSld>
  <p:clrMapOvr>
    <a:masterClrMapping/>
  </p:clrMapOvr>
  <p:transition spd="med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 Usage of Categories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11225" y="1381836"/>
            <a:ext cx="10369296" cy="3427413"/>
          </a:xfrm>
        </p:spPr>
        <p:txBody>
          <a:bodyPr/>
          <a:lstStyle/>
          <a:p>
            <a:r>
              <a:rPr lang="en-US" b="0" dirty="0"/>
              <a:t>Category components can also add a custom </a:t>
            </a:r>
            <a:r>
              <a:rPr lang="en-US" b="0" dirty="0">
                <a:latin typeface="Comic Sans MS" panose="030F0702030302020204" pitchFamily="66" charset="0"/>
              </a:rPr>
              <a:t>&lt;content …/&gt; </a:t>
            </a:r>
            <a:r>
              <a:rPr lang="en-US" b="0" dirty="0"/>
              <a:t>tag:</a:t>
            </a:r>
          </a:p>
          <a:p>
            <a:pPr lvl="1"/>
            <a:r>
              <a:rPr lang="en-US" b="0" dirty="0"/>
              <a:t>Allows components to have custom attributes related to the parent category</a:t>
            </a:r>
          </a:p>
          <a:p>
            <a:pPr lvl="2"/>
            <a:endParaRPr lang="en-US" b="0" dirty="0"/>
          </a:p>
          <a:p>
            <a:pPr lvl="2"/>
            <a:endParaRPr lang="en-US" b="0" dirty="0"/>
          </a:p>
          <a:p>
            <a:endParaRPr lang="en-US" b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35F4EA-71DC-475A-8AF0-C0EAC12DB2B9}"/>
              </a:ext>
            </a:extLst>
          </p:cNvPr>
          <p:cNvSpPr txBox="1"/>
          <p:nvPr/>
        </p:nvSpPr>
        <p:spPr>
          <a:xfrm>
            <a:off x="564259" y="2567031"/>
            <a:ext cx="10369295" cy="360834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pPr lvl="0"/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Example_ConstructionTool1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esri_editing_construction_point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...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/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before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esri_editing_SketchPointTool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/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Example_Editing_Tool1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esri_editing_CommandList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 ...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L_group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 Editing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gallery2d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gallery3d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esri_embeddableControls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BasicMapTool_BasicEmbeddableControl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 ...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EmbeddableControl1View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b="1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152852"/>
      </p:ext>
    </p:extLst>
  </p:cSld>
  <p:clrMapOvr>
    <a:masterClrMapping/>
  </p:clrMapOvr>
  <p:transition spd="med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 Usage of Categories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11225" y="1381836"/>
            <a:ext cx="10369296" cy="3427413"/>
          </a:xfrm>
        </p:spPr>
        <p:txBody>
          <a:bodyPr/>
          <a:lstStyle/>
          <a:p>
            <a:r>
              <a:rPr lang="en-US" b="0" dirty="0"/>
              <a:t>Category components can also add a custom </a:t>
            </a:r>
            <a:r>
              <a:rPr lang="en-US" b="0" dirty="0">
                <a:latin typeface="Comic Sans MS" panose="030F0702030302020204" pitchFamily="66" charset="0"/>
              </a:rPr>
              <a:t>&lt;content …/&gt; </a:t>
            </a:r>
            <a:r>
              <a:rPr lang="en-US" b="0" dirty="0"/>
              <a:t>tag:</a:t>
            </a:r>
          </a:p>
          <a:p>
            <a:pPr lvl="1"/>
            <a:r>
              <a:rPr lang="en-US" b="0" dirty="0"/>
              <a:t>Allows components to have custom attributes related to the parent category</a:t>
            </a:r>
          </a:p>
          <a:p>
            <a:pPr lvl="2"/>
            <a:endParaRPr lang="en-US" b="0" dirty="0"/>
          </a:p>
          <a:p>
            <a:pPr lvl="2"/>
            <a:endParaRPr lang="en-US" b="0" dirty="0"/>
          </a:p>
          <a:p>
            <a:endParaRPr lang="en-US" b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35F4EA-71DC-475A-8AF0-C0EAC12DB2B9}"/>
              </a:ext>
            </a:extLst>
          </p:cNvPr>
          <p:cNvSpPr txBox="1"/>
          <p:nvPr/>
        </p:nvSpPr>
        <p:spPr>
          <a:xfrm>
            <a:off x="564259" y="2567031"/>
            <a:ext cx="10369295" cy="360834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pPr lvl="0"/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Example_ConstructionTool1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esri_editing_construction_point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...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/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before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esri_editing_SketchPointTool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0"/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&lt;tool id="Example_Editing_Tool1" 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categoryRefID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="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esri_editing_CommandList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“ ...&gt;</a:t>
            </a: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  &lt;content 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L_group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="Intermediate Editing" gallery2d="true" gallery3d="false" /&gt;</a:t>
            </a: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&lt;/tool&gt;</a:t>
            </a:r>
          </a:p>
          <a:p>
            <a:endParaRPr lang="en-US" sz="1600" dirty="0">
              <a:solidFill>
                <a:schemeClr val="tx1">
                  <a:lumMod val="6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&lt;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="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esri_embeddableControls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"&gt;</a:t>
            </a: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   &lt;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id=“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BasicMapTool_BasicEmbeddableControl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" 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=" ...&gt;</a:t>
            </a: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      &lt;content 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="EmbeddableControl1View" /&gt;</a:t>
            </a: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b="1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AB9F1AC-09C7-4F7D-AFBE-4681319AA392}"/>
              </a:ext>
            </a:extLst>
          </p:cNvPr>
          <p:cNvSpPr/>
          <p:nvPr/>
        </p:nvSpPr>
        <p:spPr bwMode="auto">
          <a:xfrm>
            <a:off x="995366" y="2940341"/>
            <a:ext cx="7611739" cy="247475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7000773"/>
      </p:ext>
    </p:extLst>
  </p:cSld>
  <p:clrMapOvr>
    <a:masterClrMapping/>
  </p:clrMapOvr>
  <p:transition spd="med"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 Usage of Categories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11225" y="1381836"/>
            <a:ext cx="10369296" cy="3427413"/>
          </a:xfrm>
        </p:spPr>
        <p:txBody>
          <a:bodyPr/>
          <a:lstStyle/>
          <a:p>
            <a:r>
              <a:rPr lang="en-US" b="0" dirty="0"/>
              <a:t>Category components can also add a custom </a:t>
            </a:r>
            <a:r>
              <a:rPr lang="en-US" b="0" dirty="0">
                <a:latin typeface="Comic Sans MS" panose="030F0702030302020204" pitchFamily="66" charset="0"/>
              </a:rPr>
              <a:t>&lt;content …/&gt; </a:t>
            </a:r>
            <a:r>
              <a:rPr lang="en-US" b="0" dirty="0"/>
              <a:t>tag:</a:t>
            </a:r>
          </a:p>
          <a:p>
            <a:pPr lvl="1"/>
            <a:r>
              <a:rPr lang="en-US" b="0" dirty="0"/>
              <a:t>Allows components to have custom attributes related to the parent category</a:t>
            </a:r>
          </a:p>
          <a:p>
            <a:pPr lvl="2"/>
            <a:endParaRPr lang="en-US" b="0" dirty="0"/>
          </a:p>
          <a:p>
            <a:pPr lvl="2"/>
            <a:endParaRPr lang="en-US" b="0" dirty="0"/>
          </a:p>
          <a:p>
            <a:endParaRPr lang="en-US" b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35F4EA-71DC-475A-8AF0-C0EAC12DB2B9}"/>
              </a:ext>
            </a:extLst>
          </p:cNvPr>
          <p:cNvSpPr txBox="1"/>
          <p:nvPr/>
        </p:nvSpPr>
        <p:spPr>
          <a:xfrm>
            <a:off x="564259" y="2567031"/>
            <a:ext cx="10369295" cy="360834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pPr lvl="0"/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&lt;tool id=“Example_ConstructionTool1" </a:t>
            </a:r>
            <a:r>
              <a:rPr lang="en-US" sz="1600" b="1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categoryRefID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="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esri_editing_construction_point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" ...&gt;</a:t>
            </a:r>
          </a:p>
          <a:p>
            <a:pPr lvl="0"/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  &lt;content insert="before" 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placeWith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="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esri_editing_SketchPointTool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“ /&gt;</a:t>
            </a:r>
          </a:p>
          <a:p>
            <a:pPr lvl="0"/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&lt;/tool&gt;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Example_Editing_Tool1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categoryRefID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esri_editing_CommandList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 ...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L_group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Intermediate Editing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gallery2d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gallery3d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tool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="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esri_embeddableControls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"&gt;</a:t>
            </a: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   &lt;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id=“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BasicMapTool_BasicEmbeddableControl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" 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=" ...&gt;</a:t>
            </a: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      &lt;content 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="EmbeddableControl1View" /&gt;</a:t>
            </a: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b="1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007A896-B478-4BAE-A91F-A1584DB1BFE6}"/>
              </a:ext>
            </a:extLst>
          </p:cNvPr>
          <p:cNvSpPr/>
          <p:nvPr/>
        </p:nvSpPr>
        <p:spPr bwMode="auto">
          <a:xfrm>
            <a:off x="995366" y="3917658"/>
            <a:ext cx="8593251" cy="231871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61774536"/>
      </p:ext>
    </p:extLst>
  </p:cSld>
  <p:clrMapOvr>
    <a:masterClrMapping/>
  </p:clrMapOvr>
  <p:transition spd="med"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Advanced Customization – Pro Usage of Categories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/>
          </p:nvPr>
        </p:nvSpPr>
        <p:spPr>
          <a:xfrm>
            <a:off x="911225" y="1381836"/>
            <a:ext cx="10369296" cy="3427413"/>
          </a:xfrm>
        </p:spPr>
        <p:txBody>
          <a:bodyPr/>
          <a:lstStyle/>
          <a:p>
            <a:r>
              <a:rPr lang="en-US" b="0" dirty="0"/>
              <a:t>Category components can also add a &lt;custom …/&gt; tag:</a:t>
            </a:r>
          </a:p>
          <a:p>
            <a:pPr lvl="1"/>
            <a:r>
              <a:rPr lang="en-US" b="0" dirty="0"/>
              <a:t>Allows components to have custom attributes related to the parent category</a:t>
            </a:r>
          </a:p>
          <a:p>
            <a:pPr lvl="2"/>
            <a:endParaRPr lang="en-US" b="0" dirty="0"/>
          </a:p>
          <a:p>
            <a:pPr lvl="2"/>
            <a:endParaRPr lang="en-US" b="0" dirty="0"/>
          </a:p>
          <a:p>
            <a:endParaRPr lang="en-US" b="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35F4EA-71DC-475A-8AF0-C0EAC12DB2B9}"/>
              </a:ext>
            </a:extLst>
          </p:cNvPr>
          <p:cNvSpPr txBox="1"/>
          <p:nvPr/>
        </p:nvSpPr>
        <p:spPr>
          <a:xfrm>
            <a:off x="564259" y="2567031"/>
            <a:ext cx="10369295" cy="360834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pPr lvl="0"/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&lt;tool id=“Example_ConstructionTool1" </a:t>
            </a:r>
            <a:r>
              <a:rPr lang="en-US" sz="1600" b="1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categoryRefID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="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esri_editing_construction_point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" ...&gt;</a:t>
            </a:r>
          </a:p>
          <a:p>
            <a:pPr lvl="0"/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  &lt;content insert="before" 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placeWith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="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esri_editing_SketchPointTool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“ /&gt;</a:t>
            </a:r>
          </a:p>
          <a:p>
            <a:pPr lvl="0"/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&lt;/tool&gt;</a:t>
            </a:r>
          </a:p>
          <a:p>
            <a:endParaRPr lang="en-US" sz="1600" dirty="0">
              <a:solidFill>
                <a:schemeClr val="tx1">
                  <a:lumMod val="6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&lt;tool id="Example_Editing_Tool1" 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categoryRefID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="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esri_editing_CommandList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“ ...&gt;</a:t>
            </a: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  &lt;content </a:t>
            </a:r>
            <a:r>
              <a:rPr lang="en-US" sz="1600" dirty="0" err="1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L_group</a:t>
            </a:r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="Intermediate Editing" gallery2d="true" gallery3d="false" /&gt;</a:t>
            </a:r>
          </a:p>
          <a:p>
            <a:r>
              <a:rPr lang="en-US" sz="1600" dirty="0">
                <a:solidFill>
                  <a:schemeClr val="tx1">
                    <a:lumMod val="65000"/>
                  </a:schemeClr>
                </a:solidFill>
                <a:latin typeface="Consolas" panose="020B0609020204030204" pitchFamily="49" charset="0"/>
              </a:rPr>
              <a:t>  &lt;/tool&gt;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esri_embeddableControls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BasicMapTool_BasicEmbeddableControl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 ...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EmbeddableControl1View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endParaRPr lang="en-US" sz="1600" b="1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007A896-B478-4BAE-A91F-A1584DB1BFE6}"/>
              </a:ext>
            </a:extLst>
          </p:cNvPr>
          <p:cNvSpPr/>
          <p:nvPr/>
        </p:nvSpPr>
        <p:spPr bwMode="auto">
          <a:xfrm>
            <a:off x="1356092" y="5144506"/>
            <a:ext cx="5355101" cy="231871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17414423"/>
      </p:ext>
    </p:extLst>
  </p:cSld>
  <p:clrMapOvr>
    <a:masterClrMapping/>
  </p:clrMapOvr>
  <p:transition spd="med"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Advanced Customization: Categories:</a:t>
            </a:r>
            <a:br>
              <a:rPr lang="en-US" sz="2800" b="0" dirty="0"/>
            </a:br>
            <a:endParaRPr lang="en-US" sz="2800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621792" lvl="2" indent="0">
              <a:buNone/>
            </a:pPr>
            <a:r>
              <a:rPr lang="en-US" sz="2400" u="sng" dirty="0"/>
              <a:t>Scenario 1</a:t>
            </a:r>
            <a:r>
              <a:rPr lang="en-US" sz="2400" b="0" u="sng" dirty="0"/>
              <a:t>:</a:t>
            </a:r>
            <a:r>
              <a:rPr lang="en-US" sz="2400" b="0" dirty="0"/>
              <a:t> </a:t>
            </a:r>
            <a:r>
              <a:rPr lang="en-US" sz="2000" b="0" dirty="0"/>
              <a:t>Using Categories to group items in a ArcGIS Pro Gallery UI element.</a:t>
            </a:r>
          </a:p>
          <a:p>
            <a:pPr marL="621792" lvl="2" indent="0">
              <a:buNone/>
            </a:pPr>
            <a:endParaRPr lang="en-US" sz="2200" b="0" dirty="0"/>
          </a:p>
          <a:p>
            <a:pPr lvl="2"/>
            <a:endParaRPr lang="en-US" sz="2200" dirty="0"/>
          </a:p>
          <a:p>
            <a:pPr marL="621792" lvl="2" indent="0">
              <a:buNone/>
            </a:pPr>
            <a:endParaRPr lang="en-US" sz="2200" u="sng" dirty="0"/>
          </a:p>
          <a:p>
            <a:pPr marL="621792" lvl="2" indent="0">
              <a:buNone/>
            </a:pPr>
            <a:endParaRPr lang="en-US" sz="2200" u="sng" dirty="0"/>
          </a:p>
          <a:p>
            <a:pPr marL="621792" lvl="2" indent="0">
              <a:buNone/>
            </a:pPr>
            <a:r>
              <a:rPr lang="en-US" sz="2400" u="sng" dirty="0"/>
              <a:t>Scenario 2:</a:t>
            </a:r>
            <a:r>
              <a:rPr lang="en-US" sz="2400" dirty="0"/>
              <a:t>  </a:t>
            </a:r>
            <a:r>
              <a:rPr lang="en-US" sz="2000" b="0" dirty="0"/>
              <a:t>Enhance a base add-in with extra functionality from additional add-ins.</a:t>
            </a:r>
            <a:endParaRPr lang="en-US" sz="2200" b="0" dirty="0"/>
          </a:p>
          <a:p>
            <a:pPr marL="621792" lvl="2" indent="0">
              <a:buNone/>
            </a:pPr>
            <a:endParaRPr lang="en-US" b="0" dirty="0"/>
          </a:p>
          <a:p>
            <a:endParaRPr lang="en-US" b="0" dirty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302" y="3968075"/>
            <a:ext cx="4353740" cy="2375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4390" y="1950957"/>
            <a:ext cx="4700622" cy="1514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501457"/>
      </p:ext>
    </p:extLst>
  </p:cSld>
  <p:clrMapOvr>
    <a:masterClrMapping/>
  </p:clrMapOvr>
  <p:transition spd="med"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Scenario 1 Configure Gallery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Configure a gallery with commands</a:t>
            </a:r>
          </a:p>
          <a:p>
            <a:pPr lvl="1"/>
            <a:r>
              <a:rPr lang="en-US" dirty="0"/>
              <a:t>Gallery does not provide DAML-based customization for gallery items</a:t>
            </a:r>
          </a:p>
          <a:p>
            <a:pPr lvl="2"/>
            <a:r>
              <a:rPr lang="en-US" dirty="0"/>
              <a:t>i.e. there is no such thing as                                                                etc.</a:t>
            </a:r>
          </a:p>
          <a:p>
            <a:pPr lvl="1"/>
            <a:r>
              <a:rPr lang="en-US" dirty="0"/>
              <a:t>We will use a category </a:t>
            </a:r>
          </a:p>
          <a:p>
            <a:pPr lvl="2"/>
            <a:r>
              <a:rPr lang="en-US" dirty="0"/>
              <a:t>We ~can~ use the category in our DAML to identify which of our commands should be added to the gallery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1992" y="3691721"/>
            <a:ext cx="8520175" cy="277655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auto">
          <a:xfrm>
            <a:off x="4533239" y="2182687"/>
            <a:ext cx="3876163" cy="303313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latin typeface="Consolas" panose="020B0609020204030204" pitchFamily="49" charset="0"/>
              </a:rPr>
              <a:t>updateGallery</a:t>
            </a:r>
            <a:r>
              <a:rPr lang="en-US" sz="1600" b="1" dirty="0">
                <a:latin typeface="Consolas" panose="020B0609020204030204" pitchFamily="49" charset="0"/>
              </a:rPr>
              <a:t> ….&gt;&lt;</a:t>
            </a:r>
            <a:r>
              <a:rPr lang="en-US" sz="1600" b="1" dirty="0" err="1">
                <a:latin typeface="Consolas" panose="020B0609020204030204" pitchFamily="49" charset="0"/>
              </a:rPr>
              <a:t>insertButton</a:t>
            </a:r>
            <a:r>
              <a:rPr lang="en-US" sz="1600" b="1" dirty="0">
                <a:latin typeface="Consolas" panose="020B0609020204030204" pitchFamily="49" charset="0"/>
              </a:rPr>
              <a:t> …&gt;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5899654"/>
      </p:ext>
    </p:extLst>
  </p:cSld>
  <p:clrMapOvr>
    <a:masterClrMapping/>
  </p:clrMapOvr>
  <p:transition spd="med"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Scenario 2 - Custom Reports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Enhance a base add-in with extra functionality from additional add-ins.</a:t>
            </a:r>
          </a:p>
          <a:p>
            <a:pPr lvl="1"/>
            <a:r>
              <a:rPr lang="en-US" dirty="0"/>
              <a:t>Let’s say we release a standard or “default” analysis report in an add-in</a:t>
            </a:r>
          </a:p>
          <a:p>
            <a:pPr lvl="1"/>
            <a:r>
              <a:rPr lang="en-US" dirty="0"/>
              <a:t>Users in our organization can get different reports (in additional add-ins) depending on their job function</a:t>
            </a:r>
          </a:p>
          <a:p>
            <a:pPr lvl="1"/>
            <a:r>
              <a:rPr lang="en-US" dirty="0"/>
              <a:t>We do not want to recompile and build “special” releases each time we need to deploy a different report…</a:t>
            </a:r>
          </a:p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220" y="3286760"/>
            <a:ext cx="6264008" cy="341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53907"/>
      </p:ext>
    </p:extLst>
  </p:cSld>
  <p:clrMapOvr>
    <a:masterClrMapping/>
  </p:clrMapOvr>
  <p:transition spd="med"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Scenario 2 - Custom Reports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Step 1:  Define new Category in the default add-in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Step 2: Document category contract – these are “custom” requirements</a:t>
            </a:r>
          </a:p>
          <a:p>
            <a:pPr lvl="1"/>
            <a:r>
              <a:rPr lang="en-US" dirty="0"/>
              <a:t>Require components implement </a:t>
            </a:r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01892" y="2101104"/>
            <a:ext cx="9296654" cy="798213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insertCategory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AcmeCustom_Reports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"/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1747" y="4170556"/>
            <a:ext cx="10080171" cy="1925053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interface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ICustomReport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Label {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Title {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Details {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RunAsync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  <a:endParaRPr lang="en-US" sz="1600" b="1" dirty="0"/>
          </a:p>
        </p:txBody>
      </p:sp>
      <p:sp>
        <p:nvSpPr>
          <p:cNvPr id="9" name="Rectangle 8"/>
          <p:cNvSpPr/>
          <p:nvPr/>
        </p:nvSpPr>
        <p:spPr bwMode="auto">
          <a:xfrm>
            <a:off x="4825702" y="3475508"/>
            <a:ext cx="1560755" cy="317138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b="1" dirty="0" err="1">
                <a:latin typeface="Consolas" panose="020B0609020204030204" pitchFamily="49" charset="0"/>
              </a:rPr>
              <a:t>ICustomReport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4018400054"/>
      </p:ext>
    </p:extLst>
  </p:cSld>
  <p:clrMapOvr>
    <a:masterClrMapping/>
  </p:clrMapOvr>
  <p:transition spd="med">
    <p:fad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Scenario 2 - Custom Reports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1"/>
            <a:r>
              <a:rPr lang="en-US" dirty="0"/>
              <a:t>Step 3: Implement the report providers</a:t>
            </a:r>
          </a:p>
          <a:p>
            <a:pPr lvl="2"/>
            <a:r>
              <a:rPr lang="en-US" dirty="0"/>
              <a:t>They can be external modules (i.e. in different add-ins).</a:t>
            </a:r>
          </a:p>
          <a:p>
            <a:pPr lvl="2"/>
            <a:r>
              <a:rPr lang="en-US" dirty="0"/>
              <a:t>Standard .NET class</a:t>
            </a:r>
          </a:p>
          <a:p>
            <a:pPr lvl="2"/>
            <a:r>
              <a:rPr lang="en-US" dirty="0"/>
              <a:t>Implements the category contract (i.e. “</a:t>
            </a:r>
            <a:r>
              <a:rPr lang="en-US" dirty="0" err="1"/>
              <a:t>ICustomReport</a:t>
            </a:r>
            <a:r>
              <a:rPr lang="en-US" dirty="0"/>
              <a:t>” interface)</a:t>
            </a:r>
          </a:p>
          <a:p>
            <a:pPr lvl="2"/>
            <a:r>
              <a:rPr lang="en-US" dirty="0"/>
              <a:t>Register each component within the category in the </a:t>
            </a:r>
            <a:r>
              <a:rPr lang="en-US" dirty="0" err="1"/>
              <a:t>Config.daml</a:t>
            </a:r>
            <a:endParaRPr lang="en-US" dirty="0"/>
          </a:p>
          <a:p>
            <a:pPr lvl="2"/>
            <a:endParaRPr lang="en-US" dirty="0"/>
          </a:p>
          <a:p>
            <a:pPr lvl="2"/>
            <a:r>
              <a:rPr lang="en-US" dirty="0"/>
              <a:t>For non-commands we must use: </a:t>
            </a:r>
          </a:p>
          <a:p>
            <a:pPr lvl="2"/>
            <a:r>
              <a:rPr lang="en-US" dirty="0"/>
              <a:t>                                                                  in our DAML not “</a:t>
            </a:r>
            <a:r>
              <a:rPr lang="en-US" dirty="0" err="1"/>
              <a:t>categoryRefID</a:t>
            </a:r>
            <a:r>
              <a:rPr lang="en-US" dirty="0"/>
              <a:t>”</a:t>
            </a:r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7" name="Rectangle 6"/>
          <p:cNvSpPr/>
          <p:nvPr/>
        </p:nvSpPr>
        <p:spPr bwMode="auto">
          <a:xfrm>
            <a:off x="1108978" y="3666125"/>
            <a:ext cx="4143377" cy="317138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b="1" dirty="0"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latin typeface="Consolas" panose="020B0609020204030204" pitchFamily="49" charset="0"/>
              </a:rPr>
              <a:t>updateCategory</a:t>
            </a:r>
            <a:r>
              <a:rPr lang="en-US" sz="1600" b="1" dirty="0">
                <a:latin typeface="Consolas" panose="020B0609020204030204" pitchFamily="49" charset="0"/>
              </a:rPr>
              <a:t>…&gt;&lt;</a:t>
            </a:r>
            <a:r>
              <a:rPr lang="en-US" sz="1600" b="1" dirty="0" err="1">
                <a:latin typeface="Consolas" panose="020B0609020204030204" pitchFamily="49" charset="0"/>
              </a:rPr>
              <a:t>insertComponent</a:t>
            </a:r>
            <a:r>
              <a:rPr lang="en-US" sz="1600" b="1" dirty="0">
                <a:latin typeface="Consolas" panose="020B0609020204030204" pitchFamily="49" charset="0"/>
              </a:rPr>
              <a:t> …&gt;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490720636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DAML updates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682752" y="1218214"/>
            <a:ext cx="10826496" cy="4990005"/>
          </a:xfrm>
        </p:spPr>
        <p:txBody>
          <a:bodyPr/>
          <a:lstStyle/>
          <a:p>
            <a:r>
              <a:rPr lang="en-US" dirty="0"/>
              <a:t>Use DAML to update the core Add-in module – tabs, groups, menus, etc.</a:t>
            </a:r>
          </a:p>
          <a:p>
            <a:pPr lvl="1"/>
            <a:r>
              <a:rPr lang="en-US" dirty="0"/>
              <a:t>Reference the module to be updated (“dependency”)</a:t>
            </a:r>
          </a:p>
          <a:p>
            <a:pPr lvl="1"/>
            <a:r>
              <a:rPr lang="en-US" dirty="0"/>
              <a:t>Specify the DAML element to be updated (tab, menu, </a:t>
            </a:r>
            <a:r>
              <a:rPr lang="en-US" dirty="0" err="1"/>
              <a:t>etc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Specify the update (typically an “insert”)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r>
              <a:rPr lang="en-US" dirty="0"/>
              <a:t>Enhanced options add-in has a “dependency” on the Core Options </a:t>
            </a:r>
            <a:r>
              <a:rPr lang="en-US" dirty="0" err="1"/>
              <a:t>Addin</a:t>
            </a:r>
            <a:endParaRPr lang="en-US" dirty="0"/>
          </a:p>
          <a:p>
            <a:pPr lvl="1"/>
            <a:endParaRPr lang="en-US" sz="1600" dirty="0"/>
          </a:p>
          <a:p>
            <a:pPr lvl="1"/>
            <a:r>
              <a:rPr lang="en-US" sz="1600" dirty="0"/>
              <a:t>Examples: </a:t>
            </a:r>
            <a:r>
              <a:rPr lang="en-US" sz="1600" dirty="0">
                <a:hlinkClick r:id="rId3"/>
              </a:rPr>
              <a:t>https://github.com/Esri/arcgis-pro-sdk/wiki/ProSnippets-DAML</a:t>
            </a:r>
            <a:endParaRPr lang="en-US" sz="1600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8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98683" y="2827316"/>
            <a:ext cx="7978236" cy="2155352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8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AddInInfo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....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Name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EnhancedOptionsAddin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Name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...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updateModule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CoreOptionsAddin_Module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tabs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4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updateTab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CoreOptionsAddin_Tab1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  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insertGroup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EnhancedOptionsAddin_Group1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&lt;/</a:t>
            </a:r>
            <a:r>
              <a:rPr lang="en-US" sz="14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updateTab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tabs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484219"/>
      </p:ext>
    </p:extLst>
  </p:cSld>
  <p:clrMapOvr>
    <a:masterClrMapping/>
  </p:clrMapOvr>
  <p:transition spd="med"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Scenario 2 -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In our </a:t>
            </a:r>
            <a:r>
              <a:rPr lang="en-US" dirty="0" err="1"/>
              <a:t>config.daml</a:t>
            </a:r>
            <a:r>
              <a:rPr lang="en-US" dirty="0"/>
              <a:t>, add an                          element with </a:t>
            </a:r>
            <a:r>
              <a:rPr lang="en-US" dirty="0" err="1"/>
              <a:t>refID</a:t>
            </a:r>
            <a:r>
              <a:rPr lang="en-US" dirty="0"/>
              <a:t>=“</a:t>
            </a:r>
            <a:r>
              <a:rPr lang="en-US" dirty="0" err="1"/>
              <a:t>AcmeCustom_Reports</a:t>
            </a:r>
            <a:r>
              <a:rPr lang="en-US" dirty="0"/>
              <a:t>“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5745" y="2547341"/>
            <a:ext cx="10264503" cy="314982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AcmeCustom_Reports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</a:t>
            </a: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 bwMode="auto">
          <a:xfrm>
            <a:off x="4179628" y="1406236"/>
            <a:ext cx="1672267" cy="317138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b="1" dirty="0" err="1"/>
              <a:t>updateCategory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633200076"/>
      </p:ext>
    </p:extLst>
  </p:cSld>
  <p:clrMapOvr>
    <a:masterClrMapping/>
  </p:clrMapOvr>
  <p:transition spd="med"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Scenario 2 -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Add an                             child element </a:t>
            </a:r>
          </a:p>
          <a:p>
            <a:pPr lvl="1"/>
            <a:r>
              <a:rPr lang="en-US" dirty="0"/>
              <a:t>“</a:t>
            </a:r>
            <a:r>
              <a:rPr lang="en-US" dirty="0" err="1"/>
              <a:t>className</a:t>
            </a:r>
            <a:r>
              <a:rPr lang="en-US" dirty="0"/>
              <a:t>” points to the .NET class that implements our report (and interface)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5745" y="2532572"/>
            <a:ext cx="11117155" cy="3525313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AcmeCustom_Reports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&lt;!--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This element is required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Acme_DefaultReport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DefaultReport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&lt;/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b="1" dirty="0"/>
          </a:p>
        </p:txBody>
      </p:sp>
      <p:sp>
        <p:nvSpPr>
          <p:cNvPr id="8" name="Rectangle 7"/>
          <p:cNvSpPr/>
          <p:nvPr/>
        </p:nvSpPr>
        <p:spPr bwMode="auto">
          <a:xfrm>
            <a:off x="1860180" y="1404067"/>
            <a:ext cx="1913133" cy="317138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b="1" dirty="0" err="1"/>
              <a:t>insertComponent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78049757"/>
      </p:ext>
    </p:extLst>
  </p:cSld>
  <p:clrMapOvr>
    <a:masterClrMapping/>
  </p:clrMapOvr>
  <p:transition spd="med">
    <p:fad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Scenario 2 -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Add a child                element to the </a:t>
            </a:r>
            <a:r>
              <a:rPr lang="en-US" dirty="0" err="1"/>
              <a:t>insertComponent</a:t>
            </a:r>
            <a:r>
              <a:rPr lang="en-US" dirty="0"/>
              <a:t>. This is required.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4613" y="2519916"/>
            <a:ext cx="11117155" cy="3525313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AcmeCustom_Reports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&lt;!--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This element is required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Acme_DefaultReport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DefaultReport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 &lt;!–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A content element is REQUIRED. All attributes are </a:t>
            </a:r>
            <a:r>
              <a:rPr lang="en-US" sz="2000" b="1" dirty="0">
                <a:solidFill>
                  <a:srgbClr val="008000"/>
                </a:solidFill>
                <a:latin typeface="Consolas" panose="020B0609020204030204" pitchFamily="49" charset="0"/>
              </a:rPr>
              <a:t>custom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!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</a:p>
          <a:p>
            <a:endParaRPr lang="en-US" sz="20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&lt;/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b="1" dirty="0"/>
          </a:p>
        </p:txBody>
      </p:sp>
      <p:sp>
        <p:nvSpPr>
          <p:cNvPr id="8" name="Rectangle 7"/>
          <p:cNvSpPr/>
          <p:nvPr/>
        </p:nvSpPr>
        <p:spPr bwMode="auto">
          <a:xfrm>
            <a:off x="2417818" y="1398740"/>
            <a:ext cx="898165" cy="317138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b="1" dirty="0"/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1107623764"/>
      </p:ext>
    </p:extLst>
  </p:cSld>
  <p:clrMapOvr>
    <a:masterClrMapping/>
  </p:clrMapOvr>
  <p:transition spd="med">
    <p:fad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Scenario 2 - </a:t>
            </a:r>
            <a:r>
              <a:rPr lang="en-US" dirty="0" err="1"/>
              <a:t>config.daml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If the category requires custom content – e.g. a name or version, then this should be added to the content element.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3597" y="2538901"/>
            <a:ext cx="11117155" cy="3513738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“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AcmeCustom_Reports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&lt;!--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This element is required 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Acme_DefaultReport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DefaultReport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 &lt;!–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 A content element is REQUIRED. All attributes are </a:t>
            </a:r>
            <a:r>
              <a:rPr lang="en-US" sz="2000" b="1" dirty="0">
                <a:solidFill>
                  <a:srgbClr val="008000"/>
                </a:solidFill>
                <a:latin typeface="Consolas" panose="020B0609020204030204" pitchFamily="49" charset="0"/>
              </a:rPr>
              <a:t>custom</a:t>
            </a:r>
            <a:r>
              <a:rPr lang="en-US" sz="2000" dirty="0">
                <a:solidFill>
                  <a:srgbClr val="008000"/>
                </a:solidFill>
                <a:latin typeface="Consolas" panose="020B0609020204030204" pitchFamily="49" charset="0"/>
              </a:rPr>
              <a:t>!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--&gt;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 &lt;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version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1.0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name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custom report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 </a:t>
            </a:r>
            <a:r>
              <a:rPr lang="en-US" sz="2000" dirty="0">
                <a:solidFill>
                  <a:srgbClr val="FF0000"/>
                </a:solidFill>
                <a:latin typeface="Consolas" panose="020B0609020204030204" pitchFamily="49" charset="0"/>
              </a:rPr>
              <a:t>label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 err="1">
                <a:solidFill>
                  <a:srgbClr val="0000FF"/>
                </a:solidFill>
                <a:latin typeface="Consolas" panose="020B0609020204030204" pitchFamily="49" charset="0"/>
              </a:rPr>
              <a:t>etc,etc</a:t>
            </a:r>
            <a:r>
              <a:rPr lang="en-US" sz="20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 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  &lt;/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  &lt;/</a:t>
            </a:r>
            <a:r>
              <a:rPr lang="en-US" sz="20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20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20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385106284"/>
      </p:ext>
    </p:extLst>
  </p:cSld>
  <p:clrMapOvr>
    <a:masterClrMapping/>
  </p:clrMapOvr>
  <p:transition spd="med"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Scenario 2 - Load the Reports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Step 4: Implement the base report add-in:</a:t>
            </a:r>
          </a:p>
          <a:p>
            <a:pPr lvl="1"/>
            <a:r>
              <a:rPr lang="en-US" dirty="0"/>
              <a:t>Load the category components (report providers)</a:t>
            </a:r>
          </a:p>
          <a:p>
            <a:pPr lvl="2"/>
            <a:r>
              <a:rPr lang="en-US" dirty="0"/>
              <a:t>Use 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Test for contract requirements</a:t>
            </a:r>
          </a:p>
          <a:p>
            <a:pPr lvl="2"/>
            <a:r>
              <a:rPr lang="en-US" dirty="0"/>
              <a:t>For each                                   :</a:t>
            </a:r>
          </a:p>
          <a:p>
            <a:pPr lvl="3"/>
            <a:r>
              <a:rPr lang="en-US" dirty="0"/>
              <a:t>Custom content attributes - version and name</a:t>
            </a:r>
          </a:p>
          <a:p>
            <a:pPr lvl="3"/>
            <a:r>
              <a:rPr lang="en-US" dirty="0"/>
              <a:t>Each component implements </a:t>
            </a:r>
            <a:r>
              <a:rPr lang="en-US" dirty="0" err="1"/>
              <a:t>ICustomReport</a:t>
            </a:r>
            <a:endParaRPr lang="en-US" dirty="0"/>
          </a:p>
          <a:p>
            <a:pPr lvl="3"/>
            <a:r>
              <a:rPr lang="en-US" dirty="0"/>
              <a:t>Instantiate a custom report instance using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2113563" y="2146112"/>
            <a:ext cx="6856417" cy="38601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b="1" dirty="0" err="1">
                <a:latin typeface="Consolas" panose="020B0609020204030204" pitchFamily="49" charset="0"/>
              </a:rPr>
              <a:t>Categories.GetComponentElements</a:t>
            </a:r>
            <a:r>
              <a:rPr lang="en-US" b="1" dirty="0"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</a:rPr>
              <a:t>"</a:t>
            </a:r>
            <a:r>
              <a:rPr lang="en-US" b="1" dirty="0" err="1">
                <a:solidFill>
                  <a:srgbClr val="C00000"/>
                </a:solidFill>
                <a:latin typeface="Consolas" panose="020B0609020204030204" pitchFamily="49" charset="0"/>
              </a:rPr>
              <a:t>AcmeCustom_Reports</a:t>
            </a:r>
            <a:r>
              <a:rPr lang="en-US" b="1" dirty="0">
                <a:solidFill>
                  <a:srgbClr val="C00000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latin typeface="Consolas" panose="020B0609020204030204" pitchFamily="49" charset="0"/>
              </a:rPr>
              <a:t>)</a:t>
            </a:r>
            <a:endParaRPr lang="en-US" sz="2000" b="1" dirty="0"/>
          </a:p>
        </p:txBody>
      </p:sp>
      <p:sp>
        <p:nvSpPr>
          <p:cNvPr id="8" name="Rectangle 7"/>
          <p:cNvSpPr/>
          <p:nvPr/>
        </p:nvSpPr>
        <p:spPr bwMode="auto">
          <a:xfrm>
            <a:off x="2569130" y="3111862"/>
            <a:ext cx="2122777" cy="317138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b="1" dirty="0" err="1"/>
              <a:t>ComponentElement</a:t>
            </a:r>
            <a:endParaRPr lang="en-US" sz="1600" b="1" dirty="0"/>
          </a:p>
        </p:txBody>
      </p:sp>
      <p:sp>
        <p:nvSpPr>
          <p:cNvPr id="9" name="Rectangle 8"/>
          <p:cNvSpPr/>
          <p:nvPr/>
        </p:nvSpPr>
        <p:spPr bwMode="auto">
          <a:xfrm>
            <a:off x="5700754" y="4110426"/>
            <a:ext cx="3232024" cy="317138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b="1" dirty="0" err="1"/>
              <a:t>Component.CreateComponent</a:t>
            </a:r>
            <a:r>
              <a:rPr lang="en-US" sz="1600" b="1" dirty="0"/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651280103"/>
      </p:ext>
    </p:extLst>
  </p:cSld>
  <p:clrMapOvr>
    <a:masterClrMapping/>
  </p:clrMapOvr>
  <p:transition spd="med">
    <p:fad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Scenario 2 - Load the Reports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Read the category using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EB013C-AAF0-47CC-929D-AD9073AD71B4}"/>
              </a:ext>
            </a:extLst>
          </p:cNvPr>
          <p:cNvSpPr txBox="1"/>
          <p:nvPr/>
        </p:nvSpPr>
        <p:spPr>
          <a:xfrm>
            <a:off x="850754" y="2321375"/>
            <a:ext cx="10520644" cy="409100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_items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438EB7"/>
                </a:solidFill>
                <a:latin typeface="Consolas" panose="020B0609020204030204" pitchFamily="49" charset="0"/>
              </a:rPr>
              <a:t>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438EB7"/>
                </a:solidFill>
                <a:latin typeface="Consolas" panose="020B0609020204030204" pitchFamily="49" charset="0"/>
              </a:rPr>
              <a:t>IAcmeCustomReport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component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438EB7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.GetComponentElements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AcmeCustom_Reports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 {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        </a:t>
            </a:r>
            <a:endParaRPr lang="en-US" sz="1600" b="1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4047392" y="1461307"/>
            <a:ext cx="6168439" cy="317138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b="1" dirty="0" err="1"/>
              <a:t>Categories.GetComponentElements</a:t>
            </a:r>
            <a:r>
              <a:rPr lang="en-US" sz="1600" b="1" dirty="0"/>
              <a:t>(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 err="1"/>
              <a:t>AcmeCustom_Reports</a:t>
            </a:r>
            <a:r>
              <a:rPr lang="en-US" sz="1600" dirty="0">
                <a:solidFill>
                  <a:schemeClr val="bg1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08185871"/>
      </p:ext>
    </p:extLst>
  </p:cSld>
  <p:clrMapOvr>
    <a:masterClrMapping/>
  </p:clrMapOvr>
  <p:transition spd="med"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Scenario 2 – Load the Reports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Test each component for the contract. Components that satisfy the contract are added to our internal collection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50754" y="2321375"/>
            <a:ext cx="10520644" cy="3340239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none" lIns="0" tIns="0" rIns="0" bIns="0" rtlCol="0">
            <a:noAutofit/>
          </a:bodyPr>
          <a:lstStyle/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_items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438EB7"/>
                </a:solidFill>
                <a:latin typeface="Consolas" panose="020B0609020204030204" pitchFamily="49" charset="0"/>
              </a:rPr>
              <a:t>List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438EB7"/>
                </a:solidFill>
                <a:latin typeface="Consolas" panose="020B0609020204030204" pitchFamily="49" charset="0"/>
              </a:rPr>
              <a:t>IAcmeCustomReport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component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438EB7"/>
                </a:solidFill>
                <a:latin typeface="Consolas" panose="020B0609020204030204" pitchFamily="49" charset="0"/>
              </a:rPr>
              <a:t>Categories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.GetComponentElements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“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AcmeCustom_GalleryTools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 {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content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component.GetContent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  <a:sym typeface="Wingdings" panose="05000000000000000000" pitchFamily="2" charset="2"/>
              </a:rPr>
              <a:t> this is the content from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  <a:sym typeface="Wingdings" panose="05000000000000000000" pitchFamily="2" charset="2"/>
              </a:rPr>
              <a:t>Config.daml</a:t>
            </a:r>
            <a:endParaRPr lang="en-US" sz="16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version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content.Attribute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"version"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).Value;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 //test the component – notice we instantiate it using “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CreateComponent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()”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report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component.CreateComponent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438EB7"/>
                </a:solidFill>
                <a:latin typeface="Consolas" panose="020B0609020204030204" pitchFamily="49" charset="0"/>
              </a:rPr>
              <a:t>ICustomReport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(report !=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_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items.Add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(report);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        </a:t>
            </a:r>
            <a:endParaRPr lang="en-US" sz="16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384234"/>
      </p:ext>
    </p:extLst>
  </p:cSld>
  <p:clrMapOvr>
    <a:masterClrMapping/>
  </p:clrMapOvr>
  <p:transition spd="med">
    <p:fad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Subtitle">
            <a:extLst>
              <a:ext uri="{FF2B5EF4-FFF2-40B4-BE49-F238E27FC236}">
                <a16:creationId xmlns:a16="http://schemas.microsoft.com/office/drawing/2014/main" id="{891AD9C8-5272-B34E-9EFD-84E8D13342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7438" y="4531538"/>
            <a:ext cx="4527741" cy="492443"/>
          </a:xfrm>
        </p:spPr>
        <p:txBody>
          <a:bodyPr/>
          <a:lstStyle/>
          <a:p>
            <a:r>
              <a:rPr lang="en-US" sz="3200" b="1" dirty="0"/>
              <a:t>Demo</a:t>
            </a:r>
          </a:p>
        </p:txBody>
      </p:sp>
      <p:sp>
        <p:nvSpPr>
          <p:cNvPr id="3" name="Title ">
            <a:extLst>
              <a:ext uri="{FF2B5EF4-FFF2-40B4-BE49-F238E27FC236}">
                <a16:creationId xmlns:a16="http://schemas.microsoft.com/office/drawing/2014/main" id="{9195EC55-525B-F746-8A77-3C6B91C18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7438" y="1762423"/>
            <a:ext cx="4527741" cy="2462213"/>
          </a:xfrm>
        </p:spPr>
        <p:txBody>
          <a:bodyPr/>
          <a:lstStyle/>
          <a:p>
            <a:r>
              <a:rPr lang="en-US" sz="4000" b="0" dirty="0"/>
              <a:t>Advanced Customization – Scenario 2: Custom Reports </a:t>
            </a:r>
            <a:endParaRPr lang="en-US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3" y="1807313"/>
            <a:ext cx="5943599" cy="3243374"/>
          </a:xfrm>
        </p:spPr>
      </p:pic>
    </p:spTree>
    <p:extLst>
      <p:ext uri="{BB962C8B-B14F-4D97-AF65-F5344CB8AC3E}">
        <p14:creationId xmlns:p14="http://schemas.microsoft.com/office/powerpoint/2010/main" val="4253688220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Add-In dependency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682752" y="1218214"/>
            <a:ext cx="10826496" cy="4990005"/>
          </a:xfrm>
        </p:spPr>
        <p:txBody>
          <a:bodyPr/>
          <a:lstStyle/>
          <a:p>
            <a:r>
              <a:rPr lang="en-US" dirty="0"/>
              <a:t>Pre: ArcGIS Pro 2.2</a:t>
            </a:r>
          </a:p>
          <a:p>
            <a:pPr lvl="1"/>
            <a:r>
              <a:rPr lang="en-US" dirty="0"/>
              <a:t>Use a </a:t>
            </a:r>
            <a:r>
              <a:rPr lang="en-US" u="sng" dirty="0"/>
              <a:t>dependency tag </a:t>
            </a:r>
            <a:r>
              <a:rPr lang="en-US" dirty="0"/>
              <a:t>in the </a:t>
            </a:r>
            <a:r>
              <a:rPr lang="en-US" dirty="0" err="1"/>
              <a:t>Config.daml</a:t>
            </a:r>
            <a:endParaRPr lang="en-US" dirty="0"/>
          </a:p>
          <a:p>
            <a:pPr lvl="2"/>
            <a:r>
              <a:rPr lang="en-US" dirty="0"/>
              <a:t>Important if the “enhancements” add-in(s) processed before the “core” add-in it modifies</a:t>
            </a:r>
          </a:p>
          <a:p>
            <a:pPr lvl="2"/>
            <a:r>
              <a:rPr lang="en-US" dirty="0"/>
              <a:t>Use either add-in info id (</a:t>
            </a:r>
            <a:r>
              <a:rPr lang="en-US" dirty="0" err="1"/>
              <a:t>guid</a:t>
            </a:r>
            <a:r>
              <a:rPr lang="en-US" dirty="0"/>
              <a:t>) or </a:t>
            </a:r>
            <a:r>
              <a:rPr lang="en-US" dirty="0" err="1"/>
              <a:t>daml</a:t>
            </a:r>
            <a:r>
              <a:rPr lang="en-US" dirty="0"/>
              <a:t> module id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733320" y="3446247"/>
            <a:ext cx="7035347" cy="1374451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dependencies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dependency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CoreOptionsAddin_Module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dependency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aacc0821-e371-407d-90c6-92fa5eb67b2f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 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dependencies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1642218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Demo</a:t>
            </a:r>
          </a:p>
          <a:p>
            <a:pPr lvl="1"/>
            <a:r>
              <a:rPr lang="en-US" sz="2000" dirty="0"/>
              <a:t>Multi-</a:t>
            </a:r>
            <a:r>
              <a:rPr lang="en-US" sz="2000" dirty="0" err="1"/>
              <a:t>addin</a:t>
            </a:r>
            <a:r>
              <a:rPr lang="en-US" sz="2000" dirty="0"/>
              <a:t> + </a:t>
            </a:r>
            <a:r>
              <a:rPr lang="en-US" sz="2000" dirty="0" err="1"/>
              <a:t>Daml</a:t>
            </a:r>
            <a:endParaRPr lang="en-US" sz="1800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913144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Customization:  Categories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  <a:p>
            <a:pPr lvl="1"/>
            <a:r>
              <a:rPr lang="en-US" sz="2400" dirty="0"/>
              <a:t>Categories</a:t>
            </a:r>
            <a:endParaRPr lang="en-US" sz="2200" dirty="0"/>
          </a:p>
          <a:p>
            <a:pPr lvl="2"/>
            <a:r>
              <a:rPr lang="en-US" sz="2000" dirty="0"/>
              <a:t>What are “Categories”? Why would I need them?</a:t>
            </a:r>
          </a:p>
          <a:p>
            <a:pPr lvl="3"/>
            <a:r>
              <a:rPr lang="en-US" sz="1800" dirty="0"/>
              <a:t>Overview of</a:t>
            </a:r>
            <a:r>
              <a:rPr lang="en-US" sz="1600" dirty="0"/>
              <a:t> Pro’s usage of categories. </a:t>
            </a:r>
          </a:p>
          <a:p>
            <a:pPr lvl="2"/>
            <a:r>
              <a:rPr lang="en-US" sz="2000" dirty="0"/>
              <a:t>Using Custom Categories to dynamically configure our Add-in UIs</a:t>
            </a:r>
          </a:p>
          <a:p>
            <a:pPr marL="621792" lvl="2" indent="0">
              <a:buNone/>
            </a:pP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258207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3_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lnSpc>
            <a:spcPts val="1800"/>
          </a:lnSpc>
          <a:defRPr sz="1400" b="1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018 DevSummit PPT Template.potx" id="{1277CA00-E538-4BF1-B58A-4DC85BF29C90}" vid="{DE464479-476B-4F43-9AD1-C6AD4B749D6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E47732B9-9C1B-4723-B4AA-A21238C5DF44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7147CA22-2BC4-4917-83D2-7CA4C34A80D4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3A5DA3C3-46A0-47F8-855A-99C7684A98A2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Esri_Corporate_Template</Template>
  <TotalTime>0</TotalTime>
  <Words>7190</Words>
  <Application>Microsoft Office PowerPoint</Application>
  <PresentationFormat>Widescreen</PresentationFormat>
  <Paragraphs>1092</Paragraphs>
  <Slides>67</Slides>
  <Notes>64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73" baseType="lpstr">
      <vt:lpstr>Arial</vt:lpstr>
      <vt:lpstr>Calibri</vt:lpstr>
      <vt:lpstr>Comic Sans MS</vt:lpstr>
      <vt:lpstr>Consolas</vt:lpstr>
      <vt:lpstr>Lucida Grande</vt:lpstr>
      <vt:lpstr>3_Esri_Corporate_Template-Dark</vt:lpstr>
      <vt:lpstr>Advanced Customization Patterns</vt:lpstr>
      <vt:lpstr>Advanced Customization - Overview </vt:lpstr>
      <vt:lpstr>Advanced Customization: Add-In versioning</vt:lpstr>
      <vt:lpstr>Advanced Customization: Add-In versioning scheme</vt:lpstr>
      <vt:lpstr>Advanced Customization: DAML Dependencies</vt:lpstr>
      <vt:lpstr>Advanced Customization: DAML updates</vt:lpstr>
      <vt:lpstr>Advanced Customization: Add-In dependency</vt:lpstr>
      <vt:lpstr>Advanced Customization</vt:lpstr>
      <vt:lpstr>Advanced Customization:  Categories</vt:lpstr>
      <vt:lpstr>Advanced Customization:  Categories</vt:lpstr>
      <vt:lpstr>Advanced Customization:  Categories</vt:lpstr>
      <vt:lpstr>Advanced Customization: Pro Categories</vt:lpstr>
      <vt:lpstr>Advanced Customization – Pro Categories</vt:lpstr>
      <vt:lpstr>Advanced Customization – Pro Usage of Categories</vt:lpstr>
      <vt:lpstr>Advanced Customization – Pro Usage of Categories</vt:lpstr>
      <vt:lpstr>Advanced Customization – Pro Usage of Categories</vt:lpstr>
      <vt:lpstr>Advanced Customization – Pro Usage of Categories</vt:lpstr>
      <vt:lpstr>Advanced Customization : Pro usage of Categories</vt:lpstr>
      <vt:lpstr>Advanced Customization : Pro usage of Categories</vt:lpstr>
      <vt:lpstr>Advanced Customization – Pro Usage of Categories</vt:lpstr>
      <vt:lpstr>Advanced Customization – Pro Usage of Categories</vt:lpstr>
      <vt:lpstr>Advanced Customization – Pro Usage of Categories</vt:lpstr>
      <vt:lpstr>Advanced Customization – Pro Usage of Categories</vt:lpstr>
      <vt:lpstr>Advanced Customization – Pro Usage of Categories</vt:lpstr>
      <vt:lpstr>Advanced Customization – Pro Usage of Categories</vt:lpstr>
      <vt:lpstr>Advanced Customization: Categories: </vt:lpstr>
      <vt:lpstr>Advanced Customization: Categories: </vt:lpstr>
      <vt:lpstr>Advanced Customization: Categories: </vt:lpstr>
      <vt:lpstr>Advanced Customization: Custom Categories: </vt:lpstr>
      <vt:lpstr>Advanced Customization: Define Category – Host or Owner</vt:lpstr>
      <vt:lpstr>Advanced Customization: Category AcmeCustom_CategoryTools</vt:lpstr>
      <vt:lpstr>Advanced Customization – Category Contract - Consumer</vt:lpstr>
      <vt:lpstr>Advanced Customization – Register in Category - Consumer</vt:lpstr>
      <vt:lpstr>Advanced Customization: Consumer - Config.daml</vt:lpstr>
      <vt:lpstr>Advanced Customization: Consumer - Config.daml</vt:lpstr>
      <vt:lpstr>Advanced Customization: Consumer - Config.daml</vt:lpstr>
      <vt:lpstr>Advanced Customization: Consumer - Config.daml</vt:lpstr>
      <vt:lpstr>Advanced Customization: Consumer - Config.daml</vt:lpstr>
      <vt:lpstr>Advanced Customization: Consumer - Config.daml</vt:lpstr>
      <vt:lpstr>Advanced Customization: Consumer - Config.daml</vt:lpstr>
      <vt:lpstr>Advanced Customization: Consumer - Config.daml</vt:lpstr>
      <vt:lpstr>Advanced Customization: Consume Category – Host or Owner</vt:lpstr>
      <vt:lpstr>Advanced Customization: Pro API Categories class</vt:lpstr>
      <vt:lpstr>Advanced Customization: Loading the components in code</vt:lpstr>
      <vt:lpstr>Advanced Customization: Loading the components in code</vt:lpstr>
      <vt:lpstr>Advanced Customization Scenario 1: Configure Gallery</vt:lpstr>
      <vt:lpstr>Advanced Customization </vt:lpstr>
      <vt:lpstr>Advanced Customization </vt:lpstr>
      <vt:lpstr>ArcGIS Pro SDK for .NET – Technical Sessions</vt:lpstr>
      <vt:lpstr>PowerPoint Presentation</vt:lpstr>
      <vt:lpstr>Advanced Customization – Pro Usage of Categories</vt:lpstr>
      <vt:lpstr>Advanced Customization – Pro Usage of Categories</vt:lpstr>
      <vt:lpstr>Advanced Customization – Pro Usage of Categories</vt:lpstr>
      <vt:lpstr>Advanced Customization – Pro Usage of Categories</vt:lpstr>
      <vt:lpstr>Advanced Customization: Categories: </vt:lpstr>
      <vt:lpstr>Advanced Customization: Scenario 1 Configure Gallery</vt:lpstr>
      <vt:lpstr>Advanced Customization: Scenario 2 - Custom Reports</vt:lpstr>
      <vt:lpstr>Advanced Customization: Scenario 2 - Custom Reports</vt:lpstr>
      <vt:lpstr>Advanced Customization: Scenario 2 - Custom Reports</vt:lpstr>
      <vt:lpstr>Advanced Customization: Scenario 2 - config.daml</vt:lpstr>
      <vt:lpstr>Advanced Customization: Scenario 2 - config.daml</vt:lpstr>
      <vt:lpstr>Advanced Customization: Scenario 2 - config.daml</vt:lpstr>
      <vt:lpstr>Advanced Customization: Scenario 2 - config.daml</vt:lpstr>
      <vt:lpstr>Advanced Customization: Scenario 2 - Load the Reports</vt:lpstr>
      <vt:lpstr>Advanced Customization: Scenario 2 - Load the Reports</vt:lpstr>
      <vt:lpstr>Advanced Customization: Scenario 2 – Load the Reports</vt:lpstr>
      <vt:lpstr>Advanced Customization – Scenario 2: Custom Reports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2016-10-14T21:06:13Z</dcterms:created>
  <dcterms:modified xsi:type="dcterms:W3CDTF">2019-10-27T04:30:54Z</dcterms:modified>
</cp:coreProperties>
</file>