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69"/>
  </p:sldMasterIdLst>
  <p:notesMasterIdLst>
    <p:notesMasterId r:id="rId154"/>
  </p:notesMasterIdLst>
  <p:handoutMasterIdLst>
    <p:handoutMasterId r:id="rId155"/>
  </p:handoutMasterIdLst>
  <p:sldIdLst>
    <p:sldId id="588" r:id="rId70"/>
    <p:sldId id="599" r:id="rId71"/>
    <p:sldId id="600" r:id="rId72"/>
    <p:sldId id="601" r:id="rId73"/>
    <p:sldId id="602" r:id="rId74"/>
    <p:sldId id="603" r:id="rId75"/>
    <p:sldId id="604" r:id="rId76"/>
    <p:sldId id="605" r:id="rId77"/>
    <p:sldId id="606" r:id="rId78"/>
    <p:sldId id="607" r:id="rId79"/>
    <p:sldId id="608" r:id="rId80"/>
    <p:sldId id="609" r:id="rId81"/>
    <p:sldId id="610" r:id="rId82"/>
    <p:sldId id="681" r:id="rId83"/>
    <p:sldId id="611" r:id="rId84"/>
    <p:sldId id="679" r:id="rId85"/>
    <p:sldId id="613" r:id="rId86"/>
    <p:sldId id="614" r:id="rId87"/>
    <p:sldId id="615" r:id="rId88"/>
    <p:sldId id="616" r:id="rId89"/>
    <p:sldId id="617" r:id="rId90"/>
    <p:sldId id="618" r:id="rId91"/>
    <p:sldId id="619" r:id="rId92"/>
    <p:sldId id="620" r:id="rId93"/>
    <p:sldId id="621" r:id="rId94"/>
    <p:sldId id="622" r:id="rId95"/>
    <p:sldId id="623" r:id="rId96"/>
    <p:sldId id="624" r:id="rId97"/>
    <p:sldId id="625" r:id="rId98"/>
    <p:sldId id="626" r:id="rId99"/>
    <p:sldId id="627" r:id="rId100"/>
    <p:sldId id="628" r:id="rId101"/>
    <p:sldId id="629" r:id="rId102"/>
    <p:sldId id="630" r:id="rId103"/>
    <p:sldId id="631" r:id="rId104"/>
    <p:sldId id="632" r:id="rId105"/>
    <p:sldId id="633" r:id="rId106"/>
    <p:sldId id="634" r:id="rId107"/>
    <p:sldId id="635" r:id="rId108"/>
    <p:sldId id="636" r:id="rId109"/>
    <p:sldId id="637" r:id="rId110"/>
    <p:sldId id="638" r:id="rId111"/>
    <p:sldId id="639" r:id="rId112"/>
    <p:sldId id="640" r:id="rId113"/>
    <p:sldId id="641" r:id="rId114"/>
    <p:sldId id="642" r:id="rId115"/>
    <p:sldId id="643" r:id="rId116"/>
    <p:sldId id="644" r:id="rId117"/>
    <p:sldId id="645" r:id="rId118"/>
    <p:sldId id="646" r:id="rId119"/>
    <p:sldId id="647" r:id="rId120"/>
    <p:sldId id="648" r:id="rId121"/>
    <p:sldId id="649" r:id="rId122"/>
    <p:sldId id="650" r:id="rId123"/>
    <p:sldId id="682" r:id="rId124"/>
    <p:sldId id="651" r:id="rId125"/>
    <p:sldId id="652" r:id="rId126"/>
    <p:sldId id="653" r:id="rId127"/>
    <p:sldId id="654" r:id="rId128"/>
    <p:sldId id="655" r:id="rId129"/>
    <p:sldId id="656" r:id="rId130"/>
    <p:sldId id="657" r:id="rId131"/>
    <p:sldId id="683" r:id="rId132"/>
    <p:sldId id="658" r:id="rId133"/>
    <p:sldId id="659" r:id="rId134"/>
    <p:sldId id="660" r:id="rId135"/>
    <p:sldId id="661" r:id="rId136"/>
    <p:sldId id="662" r:id="rId137"/>
    <p:sldId id="663" r:id="rId138"/>
    <p:sldId id="664" r:id="rId139"/>
    <p:sldId id="665" r:id="rId140"/>
    <p:sldId id="666" r:id="rId141"/>
    <p:sldId id="667" r:id="rId142"/>
    <p:sldId id="668" r:id="rId143"/>
    <p:sldId id="669" r:id="rId144"/>
    <p:sldId id="670" r:id="rId145"/>
    <p:sldId id="671" r:id="rId146"/>
    <p:sldId id="672" r:id="rId147"/>
    <p:sldId id="673" r:id="rId148"/>
    <p:sldId id="674" r:id="rId149"/>
    <p:sldId id="675" r:id="rId150"/>
    <p:sldId id="676" r:id="rId151"/>
    <p:sldId id="678" r:id="rId152"/>
    <p:sldId id="597" r:id="rId1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DBF4"/>
    <a:srgbClr val="E0F4FE"/>
    <a:srgbClr val="0073B4"/>
    <a:srgbClr val="438EB7"/>
    <a:srgbClr val="00B9F2"/>
    <a:srgbClr val="007AC2"/>
    <a:srgbClr val="C0E8FF"/>
    <a:srgbClr val="C8EBFF"/>
    <a:srgbClr val="053264"/>
    <a:srgbClr val="8D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82" autoAdjust="0"/>
    <p:restoredTop sz="79531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534" y="10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8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12" Type="http://schemas.openxmlformats.org/officeDocument/2006/relationships/slide" Target="slides/slide43.xml"/><Relationship Id="rId133" Type="http://schemas.openxmlformats.org/officeDocument/2006/relationships/slide" Target="slides/slide64.xml"/><Relationship Id="rId138" Type="http://schemas.openxmlformats.org/officeDocument/2006/relationships/slide" Target="slides/slide69.xml"/><Relationship Id="rId154" Type="http://schemas.openxmlformats.org/officeDocument/2006/relationships/notesMaster" Target="notesMasters/notesMaster1.xml"/><Relationship Id="rId159" Type="http://schemas.openxmlformats.org/officeDocument/2006/relationships/tableStyles" Target="tableStyles.xml"/><Relationship Id="rId16" Type="http://schemas.openxmlformats.org/officeDocument/2006/relationships/customXml" Target="../customXml/item16.xml"/><Relationship Id="rId107" Type="http://schemas.openxmlformats.org/officeDocument/2006/relationships/slide" Target="slides/slide38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102" Type="http://schemas.openxmlformats.org/officeDocument/2006/relationships/slide" Target="slides/slide33.xml"/><Relationship Id="rId123" Type="http://schemas.openxmlformats.org/officeDocument/2006/relationships/slide" Target="slides/slide54.xml"/><Relationship Id="rId128" Type="http://schemas.openxmlformats.org/officeDocument/2006/relationships/slide" Target="slides/slide59.xml"/><Relationship Id="rId144" Type="http://schemas.openxmlformats.org/officeDocument/2006/relationships/slide" Target="slides/slide75.xml"/><Relationship Id="rId149" Type="http://schemas.openxmlformats.org/officeDocument/2006/relationships/slide" Target="slides/slide80.xml"/><Relationship Id="rId5" Type="http://schemas.openxmlformats.org/officeDocument/2006/relationships/customXml" Target="../customXml/item5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160" Type="http://schemas.microsoft.com/office/2015/10/relationships/revisionInfo" Target="revisionInfo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113" Type="http://schemas.openxmlformats.org/officeDocument/2006/relationships/slide" Target="slides/slide44.xml"/><Relationship Id="rId118" Type="http://schemas.openxmlformats.org/officeDocument/2006/relationships/slide" Target="slides/slide49.xml"/><Relationship Id="rId134" Type="http://schemas.openxmlformats.org/officeDocument/2006/relationships/slide" Target="slides/slide65.xml"/><Relationship Id="rId139" Type="http://schemas.openxmlformats.org/officeDocument/2006/relationships/slide" Target="slides/slide70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150" Type="http://schemas.openxmlformats.org/officeDocument/2006/relationships/slide" Target="slides/slide81.xml"/><Relationship Id="rId155" Type="http://schemas.openxmlformats.org/officeDocument/2006/relationships/handoutMaster" Target="handoutMasters/handoutMaster1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4.xml"/><Relationship Id="rId108" Type="http://schemas.openxmlformats.org/officeDocument/2006/relationships/slide" Target="slides/slide39.xml"/><Relationship Id="rId124" Type="http://schemas.openxmlformats.org/officeDocument/2006/relationships/slide" Target="slides/slide55.xml"/><Relationship Id="rId129" Type="http://schemas.openxmlformats.org/officeDocument/2006/relationships/slide" Target="slides/slide60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11" Type="http://schemas.openxmlformats.org/officeDocument/2006/relationships/slide" Target="slides/slide42.xml"/><Relationship Id="rId132" Type="http://schemas.openxmlformats.org/officeDocument/2006/relationships/slide" Target="slides/slide63.xml"/><Relationship Id="rId140" Type="http://schemas.openxmlformats.org/officeDocument/2006/relationships/slide" Target="slides/slide71.xml"/><Relationship Id="rId145" Type="http://schemas.openxmlformats.org/officeDocument/2006/relationships/slide" Target="slides/slide76.xml"/><Relationship Id="rId153" Type="http://schemas.openxmlformats.org/officeDocument/2006/relationships/slide" Target="slides/slide8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7.xml"/><Relationship Id="rId114" Type="http://schemas.openxmlformats.org/officeDocument/2006/relationships/slide" Target="slides/slide45.xml"/><Relationship Id="rId119" Type="http://schemas.openxmlformats.org/officeDocument/2006/relationships/slide" Target="slides/slide50.xml"/><Relationship Id="rId127" Type="http://schemas.openxmlformats.org/officeDocument/2006/relationships/slide" Target="slides/slide58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slide" Target="slides/slide32.xml"/><Relationship Id="rId122" Type="http://schemas.openxmlformats.org/officeDocument/2006/relationships/slide" Target="slides/slide53.xml"/><Relationship Id="rId130" Type="http://schemas.openxmlformats.org/officeDocument/2006/relationships/slide" Target="slides/slide61.xml"/><Relationship Id="rId135" Type="http://schemas.openxmlformats.org/officeDocument/2006/relationships/slide" Target="slides/slide66.xml"/><Relationship Id="rId143" Type="http://schemas.openxmlformats.org/officeDocument/2006/relationships/slide" Target="slides/slide74.xml"/><Relationship Id="rId148" Type="http://schemas.openxmlformats.org/officeDocument/2006/relationships/slide" Target="slides/slide79.xml"/><Relationship Id="rId151" Type="http://schemas.openxmlformats.org/officeDocument/2006/relationships/slide" Target="slides/slide82.xml"/><Relationship Id="rId156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slide" Target="slides/slide35.xml"/><Relationship Id="rId120" Type="http://schemas.openxmlformats.org/officeDocument/2006/relationships/slide" Target="slides/slide51.xml"/><Relationship Id="rId125" Type="http://schemas.openxmlformats.org/officeDocument/2006/relationships/slide" Target="slides/slide56.xml"/><Relationship Id="rId141" Type="http://schemas.openxmlformats.org/officeDocument/2006/relationships/slide" Target="slides/slide72.xml"/><Relationship Id="rId146" Type="http://schemas.openxmlformats.org/officeDocument/2006/relationships/slide" Target="slides/slide77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8.xml"/><Relationship Id="rId110" Type="http://schemas.openxmlformats.org/officeDocument/2006/relationships/slide" Target="slides/slide41.xml"/><Relationship Id="rId115" Type="http://schemas.openxmlformats.org/officeDocument/2006/relationships/slide" Target="slides/slide46.xml"/><Relationship Id="rId131" Type="http://schemas.openxmlformats.org/officeDocument/2006/relationships/slide" Target="slides/slide62.xml"/><Relationship Id="rId136" Type="http://schemas.openxmlformats.org/officeDocument/2006/relationships/slide" Target="slides/slide67.xml"/><Relationship Id="rId157" Type="http://schemas.openxmlformats.org/officeDocument/2006/relationships/viewProps" Target="view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52" Type="http://schemas.openxmlformats.org/officeDocument/2006/relationships/slide" Target="slides/slide83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8.xml"/><Relationship Id="rId100" Type="http://schemas.openxmlformats.org/officeDocument/2006/relationships/slide" Target="slides/slide31.xml"/><Relationship Id="rId105" Type="http://schemas.openxmlformats.org/officeDocument/2006/relationships/slide" Target="slides/slide36.xml"/><Relationship Id="rId126" Type="http://schemas.openxmlformats.org/officeDocument/2006/relationships/slide" Target="slides/slide57.xml"/><Relationship Id="rId147" Type="http://schemas.openxmlformats.org/officeDocument/2006/relationships/slide" Target="slides/slide78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121" Type="http://schemas.openxmlformats.org/officeDocument/2006/relationships/slide" Target="slides/slide52.xml"/><Relationship Id="rId142" Type="http://schemas.openxmlformats.org/officeDocument/2006/relationships/slide" Target="slides/slide73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slide" Target="slides/slide47.xml"/><Relationship Id="rId137" Type="http://schemas.openxmlformats.org/officeDocument/2006/relationships/slide" Target="slides/slide68.xml"/><Relationship Id="rId15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159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749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136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CF3AC-808B-4AE2-B9B9-E243234D2D4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134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194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937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3/8/2018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1752" y="286603"/>
            <a:ext cx="11637966" cy="11521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157" y="1845734"/>
            <a:ext cx="5762883" cy="402335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845735"/>
            <a:ext cx="5692203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 useBgFill="1">
        <p:nvSpPr>
          <p:cNvPr id="9" name="Rectangle 8"/>
          <p:cNvSpPr/>
          <p:nvPr userDrawn="1"/>
        </p:nvSpPr>
        <p:spPr>
          <a:xfrm>
            <a:off x="0" y="6284190"/>
            <a:ext cx="12192000" cy="5738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5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5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/>
              <a:t>© 2018 Esri,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32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3/8/2018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3/8/2018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3/8/2018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17" r:id="rId15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ro.arcgis.com/en/pro-app/sdk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hyperlink" Target="http://prodev.arcgis.com/en/alpha/utility-network/what-is-a-utility-network-.htm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Guide-Button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Editi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CoreHost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Geodatabase" TargetMode="External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hyperlink" Target="https://github.com/esri/arcgis-pro-sdk/wiki/ProConcepts-Geoprocessing" TargetMode="Externa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pro.arcgis.com/en/pro-app/sdk/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working-with-multithreading-in-arcgis-pr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mailto:rruh@esri.com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7FEA53F-C39F-0548-BFD2-AD71E2DB2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" y="0"/>
            <a:ext cx="12188951" cy="685918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950059" y="3369783"/>
            <a:ext cx="9030520" cy="914400"/>
          </a:xfrm>
        </p:spPr>
        <p:txBody>
          <a:bodyPr/>
          <a:lstStyle/>
          <a:p>
            <a:pPr lvl="0" algn="l">
              <a:lnSpc>
                <a:spcPts val="5800"/>
              </a:lnSpc>
              <a:spcBef>
                <a:spcPts val="0"/>
              </a:spcBef>
            </a:pPr>
            <a:r>
              <a:rPr lang="en-US" sz="48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ArcGIS Pro SDK for .NET: </a:t>
            </a:r>
            <a:br>
              <a:rPr lang="en-US" sz="48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</a:br>
            <a:r>
              <a:rPr lang="en-US" sz="48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An Overview of the Utility Network Management API</a:t>
            </a:r>
            <a:endParaRPr lang="en-US" sz="2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09532" y="4398483"/>
            <a:ext cx="6773434" cy="914400"/>
          </a:xfrm>
        </p:spPr>
        <p:txBody>
          <a:bodyPr/>
          <a:lstStyle/>
          <a:p>
            <a:pPr algn="l"/>
            <a:r>
              <a:rPr lang="en-US" dirty="0">
                <a:cs typeface="Avenir LT Std 65 Medium" charset="0"/>
              </a:rPr>
              <a:t>Rich Ruh</a:t>
            </a:r>
          </a:p>
          <a:p>
            <a:pPr algn="l"/>
            <a:r>
              <a:rPr lang="en-US" dirty="0">
                <a:cs typeface="Avenir LT Std 65 Medium" charset="0"/>
              </a:rPr>
              <a:t>David Crawford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51277" y="572078"/>
            <a:ext cx="1274495" cy="4655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09030-9B26-EE46-8FB3-952DCBBC44E7}"/>
              </a:ext>
            </a:extLst>
          </p:cNvPr>
          <p:cNvSpPr txBox="1"/>
          <p:nvPr/>
        </p:nvSpPr>
        <p:spPr>
          <a:xfrm>
            <a:off x="950059" y="6071046"/>
            <a:ext cx="4952213" cy="29204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2018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Esri </a:t>
            </a:r>
            <a:r>
              <a:rPr lang="en-US" sz="1600" b="1" spc="30" dirty="0" err="1">
                <a:solidFill>
                  <a:schemeClr val="tx1">
                    <a:alpha val="35000"/>
                  </a:schemeClr>
                </a:solidFill>
              </a:rPr>
              <a:t>DEV</a:t>
            </a:r>
            <a:r>
              <a:rPr lang="en-US" sz="1600" spc="30" dirty="0" err="1">
                <a:solidFill>
                  <a:schemeClr val="tx1">
                    <a:alpha val="35000"/>
                  </a:schemeClr>
                </a:solidFill>
              </a:rPr>
              <a:t>Summit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Conference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 |  Palm Springs, CA</a:t>
            </a:r>
            <a:endParaRPr lang="en-US" sz="1600" b="1" spc="30" dirty="0">
              <a:solidFill>
                <a:schemeClr val="tx1">
                  <a:alpha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2C85F7-1C8A-9A41-9129-5C517C147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D6D308-69BD-674C-BB48-457FE6E41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8683723" cy="1477328"/>
          </a:xfrm>
        </p:spPr>
        <p:txBody>
          <a:bodyPr/>
          <a:lstStyle/>
          <a:p>
            <a:r>
              <a:rPr lang="en-US" dirty="0"/>
              <a:t>A Survey of the </a:t>
            </a:r>
            <a:br>
              <a:rPr lang="en-US" dirty="0"/>
            </a:br>
            <a:r>
              <a:rPr lang="en-US" dirty="0"/>
              <a:t>Utility Network APIs</a:t>
            </a:r>
          </a:p>
        </p:txBody>
      </p:sp>
    </p:spTree>
    <p:extLst>
      <p:ext uri="{BB962C8B-B14F-4D97-AF65-F5344CB8AC3E}">
        <p14:creationId xmlns:p14="http://schemas.microsoft.com/office/powerpoint/2010/main" val="1172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E8BC4B1-C9BB-BB47-9F8E-E9C678E5FA97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FEB8BB-43FE-DA40-810C-3F5CD0ECDFC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575" y="1887441"/>
            <a:ext cx="6121400" cy="2908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560125" cy="3429000"/>
          </a:xfrm>
        </p:spPr>
        <p:txBody>
          <a:bodyPr>
            <a:normAutofit/>
          </a:bodyPr>
          <a:lstStyle/>
          <a:p>
            <a:r>
              <a:rPr lang="en-US" b="0" dirty="0"/>
              <a:t>The API can be logically divided into nine different sections</a:t>
            </a:r>
          </a:p>
          <a:p>
            <a:r>
              <a:rPr lang="en-US" b="0" dirty="0"/>
              <a:t>The diagram at right provides a functional organization of the API</a:t>
            </a:r>
          </a:p>
          <a:p>
            <a:pPr lvl="1"/>
            <a:r>
              <a:rPr lang="en-US" b="0" dirty="0"/>
              <a:t>Strictly speaking, the API is a collection of classes</a:t>
            </a:r>
          </a:p>
          <a:p>
            <a:pPr lvl="1"/>
            <a:r>
              <a:rPr lang="en-US" b="0" dirty="0"/>
              <a:t>Not a layered architecture</a:t>
            </a:r>
          </a:p>
        </p:txBody>
      </p:sp>
    </p:spTree>
    <p:extLst>
      <p:ext uri="{BB962C8B-B14F-4D97-AF65-F5344CB8AC3E}">
        <p14:creationId xmlns:p14="http://schemas.microsoft.com/office/powerpoint/2010/main" val="114433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C005738-93EA-D840-94D1-FAC901BB3F7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B5A7BF-7060-FA41-BD43-5ECD6D4B0C4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The Utility Network Class is the root object that provides access to the utility network API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3016" y="1883664"/>
            <a:ext cx="6127741" cy="2908300"/>
            <a:chOff x="5843016" y="1883664"/>
            <a:chExt cx="6127741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5877290" y="4012462"/>
              <a:ext cx="6093467" cy="756558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129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B5171A9-60AF-B34D-9973-FF032284F5BD}"/>
              </a:ext>
            </a:extLst>
          </p:cNvPr>
          <p:cNvSpPr/>
          <p:nvPr/>
        </p:nvSpPr>
        <p:spPr bwMode="auto">
          <a:xfrm>
            <a:off x="0" y="285009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3641D3-02E7-3A43-8B57-10069CFBAD9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880D697-2107-7149-8D11-4FBD3F289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The </a:t>
            </a:r>
            <a:r>
              <a:rPr lang="en-US" sz="2800" b="0" dirty="0" err="1"/>
              <a:t>UtilityNetwork</a:t>
            </a:r>
            <a:r>
              <a:rPr lang="en-US" sz="2800" b="0" dirty="0"/>
              <a:t> Class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F98385-3824-5A45-8EAC-D21884E1D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077" y="1845734"/>
            <a:ext cx="6511285" cy="4555498"/>
          </a:xfrm>
        </p:spPr>
        <p:txBody>
          <a:bodyPr/>
          <a:lstStyle/>
          <a:p>
            <a:r>
              <a:rPr lang="en-US" b="0" dirty="0"/>
              <a:t>Serves as the central hub of the utility network API</a:t>
            </a:r>
          </a:p>
          <a:p>
            <a:r>
              <a:rPr lang="en-US" b="0" dirty="0"/>
              <a:t>Can be obtained from</a:t>
            </a:r>
          </a:p>
          <a:p>
            <a:pPr lvl="1"/>
            <a:r>
              <a:rPr lang="en-US" b="0" dirty="0"/>
              <a:t>A geodatabase</a:t>
            </a:r>
          </a:p>
          <a:p>
            <a:pPr lvl="2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Geodatabase.OpenDataset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&lt;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UtilityNetwork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&gt;(</a:t>
            </a:r>
            <a:b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</a:b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string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datasetName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) 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UtilityNetwork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/>
              <a:cs typeface="Consolas"/>
            </a:endParaRPr>
          </a:p>
          <a:p>
            <a:pPr lvl="2"/>
            <a:endParaRPr lang="en-US" b="0" dirty="0">
              <a:solidFill>
                <a:srgbClr val="2683C6"/>
              </a:solidFill>
              <a:latin typeface="Consolas"/>
              <a:cs typeface="Consolas"/>
            </a:endParaRPr>
          </a:p>
          <a:p>
            <a:pPr lvl="1"/>
            <a:r>
              <a:rPr lang="en-US" b="0" dirty="0"/>
              <a:t>A feature class or table</a:t>
            </a:r>
          </a:p>
          <a:p>
            <a:pPr lvl="2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Table.GetControllerDataset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() 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IReadOnlyList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&lt;Dataset&gt;</a:t>
            </a:r>
          </a:p>
          <a:p>
            <a:pPr lvl="2"/>
            <a:endParaRPr lang="en-US" b="0" dirty="0"/>
          </a:p>
          <a:p>
            <a:pPr lvl="1"/>
            <a:r>
              <a:rPr lang="en-US" b="0" dirty="0"/>
              <a:t>A utility network layer</a:t>
            </a:r>
          </a:p>
          <a:p>
            <a:pPr lvl="2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GetUtilityNetwork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() 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UtilityNetwork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/>
              <a:cs typeface="Consolas"/>
            </a:endParaRPr>
          </a:p>
          <a:p>
            <a:pPr lvl="1"/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47A6E0-BF0E-9A48-9C89-73BE55C9B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738" y="1438334"/>
            <a:ext cx="5046828" cy="412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54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944660-542C-6E46-A446-EAB6A79AF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14" name="Subtitle 9"/>
          <p:cNvSpPr>
            <a:spLocks noGrp="1"/>
          </p:cNvSpPr>
          <p:nvPr>
            <p:ph type="body" idx="1"/>
          </p:nvPr>
        </p:nvSpPr>
        <p:spPr>
          <a:xfrm>
            <a:off x="1279016" y="2980570"/>
            <a:ext cx="6245411" cy="312714"/>
          </a:xfr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 dirty="0">
                <a:solidFill>
                  <a:schemeClr val="tx1"/>
                </a:solidFill>
                <a:cs typeface="Avenir LT Std 65 Medium" charset="0"/>
              </a:rPr>
              <a:t>Demo</a:t>
            </a:r>
          </a:p>
        </p:txBody>
      </p: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1279016" y="1451575"/>
            <a:ext cx="6632870" cy="1487587"/>
          </a:xfr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Obtaining a </a:t>
            </a:r>
            <a:r>
              <a:rPr lang="en-US" sz="5400" b="0" dirty="0" err="1">
                <a:ea typeface="Avenir LT Std 55 Roman" charset="0"/>
                <a:cs typeface="Avenir LT Std 55 Roman" charset="0"/>
              </a:rPr>
              <a:t>UtilityNetwork</a:t>
            </a:r>
            <a:r>
              <a:rPr lang="en-US" sz="5400" b="0" dirty="0">
                <a:ea typeface="Avenir LT Std 55 Roman" charset="0"/>
                <a:cs typeface="Avenir LT Std 55 Roman" charset="0"/>
              </a:rPr>
              <a:t> object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64947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BBD6D-111F-AA4D-AB7B-2E3493E8EB98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3AEF60-0648-A642-9075-283B3390148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Definition and Schema describes the classes and methods that provide information about the utility network schema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5877290" y="330994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010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8446406-C6A9-FB48-9285-EE2F204A8C8F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ECC399-BE8A-404B-B34E-F4299DC936E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Overview of Definition and Schema Classes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8077" y="5749904"/>
            <a:ext cx="11586126" cy="855014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charset="2"/>
              <a:buChar char="§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These classes provide read-only access to schema information</a:t>
            </a:r>
          </a:p>
          <a:p>
            <a:r>
              <a:rPr lang="en-US" dirty="0"/>
              <a:t>These classes are value objects that are derived from information cached with the feature service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9E250B-3FB2-EB4A-9E91-207F9EB87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3" y="1570534"/>
            <a:ext cx="12017829" cy="382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5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EA097C2-8DEB-2D44-AB9F-B82AE1A9E3DA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EB81FDD-EB6F-A94E-88FF-388073A4F74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grpSp>
        <p:nvGrpSpPr>
          <p:cNvPr id="7" name="Group 6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7079769" y="330994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322618" cy="3429000"/>
          </a:xfrm>
        </p:spPr>
        <p:txBody>
          <a:bodyPr>
            <a:normAutofit/>
          </a:bodyPr>
          <a:lstStyle/>
          <a:p>
            <a:r>
              <a:rPr lang="en-US" b="0" dirty="0"/>
              <a:t>Element covers the basic encapsulation of a row in the utility network API</a:t>
            </a:r>
          </a:p>
        </p:txBody>
      </p:sp>
    </p:spTree>
    <p:extLst>
      <p:ext uri="{BB962C8B-B14F-4D97-AF65-F5344CB8AC3E}">
        <p14:creationId xmlns:p14="http://schemas.microsoft.com/office/powerpoint/2010/main" val="129753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83BDE36-EFD0-1343-8BC7-D4F6C73A434A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B2D510-4AE6-1B4B-B562-A5402CE0210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Elements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8077" y="1845734"/>
            <a:ext cx="7017123" cy="4555498"/>
          </a:xfrm>
        </p:spPr>
        <p:txBody>
          <a:bodyPr>
            <a:normAutofit/>
          </a:bodyPr>
          <a:lstStyle/>
          <a:p>
            <a:r>
              <a:rPr lang="en-US" b="0" dirty="0"/>
              <a:t>The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Element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represents a row inside a utility network, </a:t>
            </a:r>
            <a:r>
              <a:rPr lang="en-US" b="0" i="1" dirty="0"/>
              <a:t>plus </a:t>
            </a:r>
            <a:r>
              <a:rPr lang="en-US" b="0" dirty="0"/>
              <a:t>a terminal (if applicable)</a:t>
            </a:r>
          </a:p>
          <a:p>
            <a:r>
              <a:rPr lang="en-US" b="0" dirty="0"/>
              <a:t>Used throughout the API:</a:t>
            </a:r>
          </a:p>
          <a:p>
            <a:pPr lvl="1"/>
            <a:r>
              <a:rPr lang="en-US" b="0" dirty="0"/>
              <a:t>Elements are used to create and delete associations</a:t>
            </a:r>
          </a:p>
          <a:p>
            <a:pPr lvl="1"/>
            <a:r>
              <a:rPr lang="en-US" b="0" dirty="0"/>
              <a:t>Elements specify starting points and barriers for use with tracing</a:t>
            </a:r>
          </a:p>
          <a:p>
            <a:pPr lvl="1"/>
            <a:r>
              <a:rPr lang="en-US" b="0" dirty="0"/>
              <a:t>Elements are returned as results from traces</a:t>
            </a:r>
          </a:p>
          <a:p>
            <a:pPr lvl="1"/>
            <a:r>
              <a:rPr lang="en-US" b="0" dirty="0"/>
              <a:t>Etc.</a:t>
            </a:r>
          </a:p>
          <a:p>
            <a:r>
              <a:rPr lang="en-US" b="0" dirty="0"/>
              <a:t>Created using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CreateElement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factory methods on 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UtilityNetwork</a:t>
            </a:r>
            <a:r>
              <a:rPr lang="en-US" b="0" dirty="0"/>
              <a:t> class</a:t>
            </a:r>
          </a:p>
          <a:p>
            <a:endParaRPr lang="en-US" sz="2400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24B90-FF1E-5245-B402-F75AB2D4C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025" y="2261899"/>
            <a:ext cx="4570820" cy="28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8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F1B478-ABF3-2647-81D0-5A897E189401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08740A-ACD2-BA47-B133-BF295B274A9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Network Topology covers routines that query the topological index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8295761" y="332345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48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280F51E-288A-044D-A03E-C11A2C2C289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A065D8-2156-4041-8568-518D4525CAE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A15889-A21F-A342-991A-A2918200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Today’s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FE75D-6495-6047-B027-B1B4686C6D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Getting Started</a:t>
            </a:r>
          </a:p>
          <a:p>
            <a:r>
              <a:rPr lang="en-US" b="0" dirty="0"/>
              <a:t>A Survey of the Utility Network APIs</a:t>
            </a:r>
          </a:p>
          <a:p>
            <a:r>
              <a:rPr lang="en-US" b="0" dirty="0"/>
              <a:t>Things to Look Out for in Pro 2.1</a:t>
            </a:r>
          </a:p>
          <a:p>
            <a:r>
              <a:rPr lang="en-US" b="0" dirty="0"/>
              <a:t>Plans for Pro 2.2</a:t>
            </a:r>
          </a:p>
          <a:p>
            <a:r>
              <a:rPr lang="en-US" b="0" dirty="0"/>
              <a:t>Learning More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04636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914B01-5034-9444-9A4E-E6969D92B522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2A3AF7-67B3-5641-A2FE-85698C52C4E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Utility Network Topology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network topology stores connectivity, containment, and attachment information used by the utility network to facility fast network traversal/analytical operations</a:t>
            </a:r>
          </a:p>
          <a:p>
            <a:r>
              <a:rPr lang="en-US" b="0" dirty="0"/>
              <a:t>Network topology is constructed from </a:t>
            </a:r>
          </a:p>
          <a:p>
            <a:pPr lvl="1"/>
            <a:r>
              <a:rPr lang="en-US" b="0" dirty="0"/>
              <a:t>Geometric coincidence </a:t>
            </a:r>
            <a:r>
              <a:rPr lang="en-US" b="0" i="1" dirty="0"/>
              <a:t>and</a:t>
            </a:r>
            <a:r>
              <a:rPr lang="mr-IN" b="0" i="1" dirty="0"/>
              <a:t>…</a:t>
            </a:r>
            <a:endParaRPr lang="en-US" b="0" dirty="0"/>
          </a:p>
          <a:p>
            <a:pPr lvl="1"/>
            <a:r>
              <a:rPr lang="en-US" b="0" dirty="0"/>
              <a:t>Associations </a:t>
            </a:r>
            <a:r>
              <a:rPr lang="en-US" b="0" i="1" dirty="0"/>
              <a:t>in combination with</a:t>
            </a:r>
            <a:r>
              <a:rPr lang="mr-IN" b="0" i="1" dirty="0"/>
              <a:t>…</a:t>
            </a:r>
            <a:endParaRPr lang="en-US" b="0" dirty="0"/>
          </a:p>
          <a:p>
            <a:pPr lvl="1"/>
            <a:r>
              <a:rPr lang="en-US" b="0" dirty="0"/>
              <a:t>A powerful rules engine</a:t>
            </a:r>
          </a:p>
          <a:p>
            <a:r>
              <a:rPr lang="en-US" b="0" dirty="0"/>
              <a:t>Topology is updated and validated with 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ValidateNetworkTopology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()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0" dirty="0"/>
              <a:t>method on 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UtilityNetwork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</a:t>
            </a:r>
          </a:p>
          <a:p>
            <a:r>
              <a:rPr lang="en-US" b="0" dirty="0">
                <a:solidFill>
                  <a:srgbClr val="C00000"/>
                </a:solidFill>
              </a:rPr>
              <a:t>Access to fine-grained topology is not provided</a:t>
            </a:r>
          </a:p>
        </p:txBody>
      </p:sp>
    </p:spTree>
    <p:extLst>
      <p:ext uri="{BB962C8B-B14F-4D97-AF65-F5344CB8AC3E}">
        <p14:creationId xmlns:p14="http://schemas.microsoft.com/office/powerpoint/2010/main" val="322141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A1A65CE-3258-7E4E-882A-E01F20D476EB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07CFF-E05F-2643-9B6C-79B9A09056B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536374" cy="3429000"/>
          </a:xfrm>
        </p:spPr>
        <p:txBody>
          <a:bodyPr>
            <a:normAutofit/>
          </a:bodyPr>
          <a:lstStyle/>
          <a:p>
            <a:r>
              <a:rPr lang="en-US" b="0" dirty="0"/>
              <a:t>Associations covers routines that query and edit associations between utility network rows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9538775" y="333696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130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83ABEE-5C5E-0648-9C86-0B176B22FA7C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64543F-AB93-A248-A4CE-DEE00C146B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208A95-A7C6-3D45-B023-EA50A8716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Associations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7B145-92E7-9149-8A0E-0F9A1D0786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Association Types</a:t>
            </a:r>
          </a:p>
          <a:p>
            <a:pPr lvl="1"/>
            <a:r>
              <a:rPr lang="en-US" b="0" dirty="0"/>
              <a:t>Connectivity</a:t>
            </a:r>
          </a:p>
          <a:p>
            <a:pPr lvl="1"/>
            <a:r>
              <a:rPr lang="en-US" b="0" dirty="0"/>
              <a:t>Containment</a:t>
            </a:r>
          </a:p>
          <a:p>
            <a:pPr lvl="1"/>
            <a:r>
              <a:rPr lang="en-US" b="0" dirty="0"/>
              <a:t>Structural Attachment</a:t>
            </a:r>
          </a:p>
          <a:p>
            <a:r>
              <a:rPr lang="en-US" b="0" dirty="0"/>
              <a:t>Query</a:t>
            </a:r>
          </a:p>
          <a:p>
            <a:pPr lvl="1"/>
            <a:r>
              <a:rPr lang="en-US" b="0" dirty="0"/>
              <a:t>Get associations for a given Element</a:t>
            </a:r>
          </a:p>
          <a:p>
            <a:r>
              <a:rPr lang="en-US" b="0" dirty="0"/>
              <a:t>Edit</a:t>
            </a:r>
          </a:p>
          <a:p>
            <a:pPr lvl="1"/>
            <a:r>
              <a:rPr lang="en-US" b="0" dirty="0"/>
              <a:t>Create or delete associations </a:t>
            </a:r>
          </a:p>
          <a:p>
            <a:pPr lvl="1"/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17540C-3721-7F41-B7D0-7BE1A5560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630" y="527611"/>
            <a:ext cx="5204532" cy="222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62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32763E2-9FA8-C042-B20C-A3D208BEE679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289E36-E181-A04F-BC57-A38CBC32408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548249" cy="3429000"/>
          </a:xfrm>
        </p:spPr>
        <p:txBody>
          <a:bodyPr>
            <a:normAutofit/>
          </a:bodyPr>
          <a:lstStyle/>
          <a:p>
            <a:r>
              <a:rPr lang="en-US" b="0" dirty="0" err="1"/>
              <a:t>Subnetworks</a:t>
            </a:r>
            <a:r>
              <a:rPr lang="en-US" b="0" dirty="0"/>
              <a:t> provides classes and routines to query and edit utility network </a:t>
            </a:r>
            <a:r>
              <a:rPr lang="en-US" b="0" dirty="0" err="1"/>
              <a:t>subnetworks</a:t>
            </a:r>
            <a:endParaRPr lang="en-US" b="0" dirty="0"/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10741255" y="3336963"/>
              <a:ext cx="1202481" cy="74304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090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9BE727-C012-1649-A2EF-ADF0DE5CB962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396C59-D0EC-264B-B64B-13A2582B83D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 err="1"/>
              <a:t>Subnetworks</a:t>
            </a:r>
            <a:endParaRPr lang="en-US" sz="2800" b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management of subnetworks allows organizations to optimize the delivery of resources and track the status of a network</a:t>
            </a:r>
          </a:p>
          <a:p>
            <a:r>
              <a:rPr lang="en-US" b="0" dirty="0"/>
              <a:t>A single subnetwork can be used to model such things as a circuit in electric networks, and a zone in gas and water networks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SubnetworkManager</a:t>
            </a:r>
            <a:r>
              <a:rPr lang="en-US" b="0" dirty="0">
                <a:solidFill>
                  <a:srgbClr val="2683C6"/>
                </a:solidFill>
                <a:cs typeface="Consolas"/>
              </a:rPr>
              <a:t> </a:t>
            </a:r>
            <a:r>
              <a:rPr lang="en-US" b="0" dirty="0"/>
              <a:t>is a class that contains a collection of subnetwork management routines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11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528F1FC-E32C-DB49-83C4-665418FC9AAE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CC3DF8-BF66-494A-B2EE-357C2355743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 err="1"/>
              <a:t>Subnetwork</a:t>
            </a:r>
            <a:r>
              <a:rPr lang="en-US" sz="2800" b="0" dirty="0"/>
              <a:t> Manager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Query</a:t>
            </a: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GetSubnetworks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allows retrieval of Subnetworks based on their state</a:t>
            </a:r>
          </a:p>
          <a:p>
            <a:r>
              <a:rPr lang="en-US" b="0" dirty="0"/>
              <a:t>Edit</a:t>
            </a:r>
          </a:p>
          <a:p>
            <a:pPr lvl="1"/>
            <a:r>
              <a:rPr lang="en-US" b="0" dirty="0"/>
              <a:t>Add and remove controllers with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EnableController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and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DisableController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391265-954A-1046-AF71-35E011714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82" y="4401572"/>
            <a:ext cx="11685180" cy="240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3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B0B331-6810-C64F-A47E-02B836D98602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24D8D7-DB85-FE4E-AC11-622D9A32FE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The </a:t>
            </a:r>
            <a:r>
              <a:rPr lang="en-US" sz="2800" b="0" dirty="0" err="1"/>
              <a:t>Subnetwork</a:t>
            </a:r>
            <a:r>
              <a:rPr lang="en-US" sz="2800" b="0" dirty="0"/>
              <a:t> Class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8076" y="1845734"/>
            <a:ext cx="4740851" cy="4555498"/>
          </a:xfrm>
        </p:spPr>
        <p:txBody>
          <a:bodyPr>
            <a:normAutofit/>
          </a:bodyPr>
          <a:lstStyle/>
          <a:p>
            <a:r>
              <a:rPr lang="en-US" b="0" dirty="0"/>
              <a:t>Represents a </a:t>
            </a:r>
            <a:r>
              <a:rPr lang="en-US" b="0" dirty="0" err="1"/>
              <a:t>subnetwork</a:t>
            </a:r>
            <a:endParaRPr lang="en-US" b="0" dirty="0"/>
          </a:p>
          <a:p>
            <a:r>
              <a:rPr lang="en-US" b="0" dirty="0"/>
              <a:t>Update a subnetwork</a:t>
            </a:r>
          </a:p>
          <a:p>
            <a:r>
              <a:rPr lang="en-US" b="0" dirty="0"/>
              <a:t>Fetch the </a:t>
            </a:r>
            <a:r>
              <a:rPr lang="en-US" b="0" dirty="0" err="1"/>
              <a:t>SubnetLine</a:t>
            </a:r>
            <a:r>
              <a:rPr lang="en-US" b="0" dirty="0"/>
              <a:t> feature</a:t>
            </a:r>
          </a:p>
          <a:p>
            <a:r>
              <a:rPr lang="en-US" b="0" dirty="0"/>
              <a:t>Return set of system network diagrams associated with this subnetwork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205" y="1352460"/>
            <a:ext cx="6737028" cy="527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66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B3C9349-DE49-D74A-9C9F-618D69D0B7E1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17824-7122-CF42-BD2B-96FFA2C7AC7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Autofit/>
          </a:bodyPr>
          <a:lstStyle/>
          <a:p>
            <a:r>
              <a:rPr lang="en-US" b="0" dirty="0"/>
              <a:t>Tracing provides tracing functionality</a:t>
            </a:r>
          </a:p>
          <a:p>
            <a:r>
              <a:rPr lang="en-US" b="0" dirty="0"/>
              <a:t>Tracing entails assembling a subset of utility network elements that meet a specified criteria</a:t>
            </a:r>
          </a:p>
          <a:p>
            <a:r>
              <a:rPr lang="en-US" b="0" dirty="0"/>
              <a:t>Tracing uses network data to provide business value to utilities</a:t>
            </a:r>
          </a:p>
          <a:p>
            <a:pPr lvl="1"/>
            <a:r>
              <a:rPr lang="en-US" b="0" dirty="0"/>
              <a:t>Answers questions and solves problems about the current state of the network</a:t>
            </a:r>
          </a:p>
          <a:p>
            <a:pPr lvl="1"/>
            <a:r>
              <a:rPr lang="en-US" b="0" dirty="0"/>
              <a:t>Helps design future facilities</a:t>
            </a:r>
          </a:p>
          <a:p>
            <a:pPr lvl="1"/>
            <a:r>
              <a:rPr lang="en-US" b="0" dirty="0"/>
              <a:t>Helps organize business practices</a:t>
            </a:r>
          </a:p>
          <a:p>
            <a:pPr marL="0" indent="0">
              <a:buNone/>
            </a:pPr>
            <a:endParaRPr lang="en-US" b="0" dirty="0"/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5890800" y="2634445"/>
              <a:ext cx="3039979" cy="702518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34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AED8B4-92E4-FE4F-B4D8-D4F9B755A3A7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398A5C-A6ED-A344-9E8C-A48A5E04BB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Different kinds of traces are implemented with Tracer objects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</p:spTree>
    <p:extLst>
      <p:ext uri="{BB962C8B-B14F-4D97-AF65-F5344CB8AC3E}">
        <p14:creationId xmlns:p14="http://schemas.microsoft.com/office/powerpoint/2010/main" val="210060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9398327-F9BA-E24F-8548-CDE6F35EC60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C400D3D-493F-0444-B7A8-8F0C207277B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 Trace Argument encapsulates the input parameters for a trace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cxnSp>
        <p:nvCxnSpPr>
          <p:cNvPr id="28" name="Elbow Connector 27"/>
          <p:cNvCxnSpPr>
            <a:stCxn id="30" idx="3"/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220008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DE18BE-80B5-7347-84F4-EDDBA6364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D6D308-69BD-674C-BB48-457FE6E4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261340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593209B-DF13-2F4B-AC76-7442073E26A5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B239771-8F1B-8D4A-B636-109572CC1FE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Tracer generates a set of Result objects as output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249153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893DD8F-FDA5-3A46-BB0F-8EAA91C81C4A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B083808-3756-A74A-AB79-19F29F60496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03011" y="3142747"/>
            <a:ext cx="4900571" cy="2922075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1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Components of a Trace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5657" y="1845734"/>
            <a:ext cx="6858545" cy="11582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We’ll cover each of these parts in more detail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77984" y="2212038"/>
            <a:ext cx="3086409" cy="4529230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2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97525" y="3456802"/>
            <a:ext cx="2360430" cy="2073293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7432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36EAA3F-B143-A043-A603-628DB93601B8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59DD183-375D-B14C-9D53-8AA640DF338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18" name="Rectangle 17"/>
          <p:cNvSpPr/>
          <p:nvPr/>
        </p:nvSpPr>
        <p:spPr>
          <a:xfrm>
            <a:off x="1255494" y="3278122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Starting Points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55494" y="431714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Barriers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55494" y="540266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solidFill>
                  <a:srgbClr val="7F7F7F"/>
                </a:solidFill>
              </a:rPr>
              <a:t>Trace Configuration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1 Tracer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59171" y="1166009"/>
            <a:ext cx="10369296" cy="3429000"/>
          </a:xfrm>
        </p:spPr>
        <p:txBody>
          <a:bodyPr>
            <a:normAutofit/>
          </a:bodyPr>
          <a:lstStyle/>
          <a:p>
            <a:r>
              <a:rPr lang="en-US" b="0" dirty="0"/>
              <a:t>Tracers define the tracing algorithm to be used</a:t>
            </a:r>
          </a:p>
          <a:p>
            <a:r>
              <a:rPr lang="en-US" b="0" dirty="0"/>
              <a:t>Tracer objects are created using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TraceManager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/>
              <a:cs typeface="Consolas"/>
            </a:endParaRPr>
          </a:p>
          <a:p>
            <a:endParaRPr lang="en-US" b="0" dirty="0"/>
          </a:p>
        </p:txBody>
      </p:sp>
      <p:sp>
        <p:nvSpPr>
          <p:cNvPr id="12" name="Rectangle 11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bg1"/>
                </a:solidFill>
              </a:rPr>
              <a:t>Tracer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03011" y="3142747"/>
            <a:ext cx="4900571" cy="2922075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31" name="Straight Arrow Connector 30"/>
          <p:cNvCxnSpPr>
            <a:endCxn id="30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/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130710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0D8C09-4883-0242-98C2-C40C18A8F8C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044409-F41C-C94D-B296-3B1D6917133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Tracer Objects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D8BB59-F1DB-9344-8B16-DFF6FD6AA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928" y="304700"/>
            <a:ext cx="5545000" cy="64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1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44213CC7-7364-3A48-AFC0-77569DA5C9D2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684BE5-0B62-2C45-A8D0-0B7CE3541AC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2 Trace Argument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0333" y="1692254"/>
            <a:ext cx="7639960" cy="1646934"/>
          </a:xfrm>
        </p:spPr>
        <p:txBody>
          <a:bodyPr>
            <a:noAutofit/>
          </a:bodyPr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TraceArgument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/>
              <a:t>class consolidates trace parameters</a:t>
            </a:r>
          </a:p>
          <a:p>
            <a:pPr lvl="1"/>
            <a:r>
              <a:rPr lang="en-US" b="0" dirty="0"/>
              <a:t>Starting Points</a:t>
            </a:r>
          </a:p>
          <a:p>
            <a:pPr lvl="1"/>
            <a:r>
              <a:rPr lang="en-US" b="0" dirty="0"/>
              <a:t>Barriers</a:t>
            </a:r>
          </a:p>
          <a:p>
            <a:pPr lvl="1"/>
            <a:r>
              <a:rPr lang="en-US" b="0" dirty="0"/>
              <a:t>Result Types</a:t>
            </a:r>
          </a:p>
          <a:p>
            <a:pPr lvl="1"/>
            <a:r>
              <a:rPr lang="en-US" b="0" dirty="0"/>
              <a:t>Trace Configuration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cxnSp>
        <p:nvCxnSpPr>
          <p:cNvPr id="13" name="Elbow Connector 12"/>
          <p:cNvCxnSpPr/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15" name="Straight Arrow Connector 14"/>
          <p:cNvCxnSpPr>
            <a:endCxn id="14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7984" y="2212038"/>
            <a:ext cx="3086409" cy="4538958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2</a:t>
            </a:r>
            <a:endParaRPr lang="en-US" sz="24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2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EE9E2B2-8D94-6142-A96E-EAA73D20D2DE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D043F7-F831-4D49-82EB-416C6AB0C1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Basic 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IncludeContainers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bool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/>
              <a:cs typeface="Consolas"/>
            </a:endParaRP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IncludeContent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: bool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IncludeStructures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: bool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IncludeBarriersWithResults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 : bool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DomainNetwork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 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DomainNetwork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/>
              <a:cs typeface="Consolas"/>
            </a:endParaRP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SourceTier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 : Tier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TargetTier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 : Tier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ValidateConsistency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 : bool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8CA8FE-5E13-1245-BAAF-5D23EEC2B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748" y="0"/>
            <a:ext cx="4648686" cy="698601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CC9D43E-2FE6-864D-BDBE-CED901DD5B67}"/>
              </a:ext>
            </a:extLst>
          </p:cNvPr>
          <p:cNvSpPr/>
          <p:nvPr/>
        </p:nvSpPr>
        <p:spPr>
          <a:xfrm>
            <a:off x="7324927" y="2344367"/>
            <a:ext cx="4828160" cy="29863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5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5A8E9E7-5FA0-DA4B-A31D-09CE46A6D92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9BF823-0284-BB4F-AA7B-CF00738D16F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Traversability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01F444-F12B-E24C-9A41-1F214FE77C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8758" y="1573449"/>
            <a:ext cx="10369296" cy="3429000"/>
          </a:xfrm>
        </p:spPr>
        <p:txBody>
          <a:bodyPr>
            <a:normAutofit/>
          </a:bodyPr>
          <a:lstStyle/>
          <a:p>
            <a:r>
              <a:rPr lang="en-US" b="0" dirty="0" err="1"/>
              <a:t>Traversability</a:t>
            </a:r>
            <a:r>
              <a:rPr lang="en-US" b="0" dirty="0"/>
              <a:t> is based on</a:t>
            </a:r>
          </a:p>
          <a:p>
            <a:pPr lvl="1"/>
            <a:r>
              <a:rPr lang="en-US" b="0" dirty="0"/>
              <a:t>Barriers</a:t>
            </a:r>
          </a:p>
          <a:p>
            <a:pPr lvl="2"/>
            <a:r>
              <a:rPr lang="en-US" b="0" dirty="0"/>
              <a:t>Comparisons of network attributes (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NetworkAttributeComparison</a:t>
            </a:r>
            <a:r>
              <a:rPr lang="en-US" b="0" dirty="0"/>
              <a:t>), </a:t>
            </a:r>
            <a:r>
              <a:rPr lang="en-US" b="0" i="1" dirty="0"/>
              <a:t>or</a:t>
            </a:r>
            <a:r>
              <a:rPr lang="en-US" b="0" dirty="0"/>
              <a:t> </a:t>
            </a:r>
          </a:p>
          <a:p>
            <a:pPr lvl="2"/>
            <a:r>
              <a:rPr lang="en-US" b="0" dirty="0"/>
              <a:t>Checking for the existence of a Category (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CategoryComparison</a:t>
            </a:r>
            <a:r>
              <a:rPr lang="en-US" b="0" dirty="0"/>
              <a:t>)</a:t>
            </a:r>
          </a:p>
          <a:p>
            <a:pPr lvl="2"/>
            <a:r>
              <a:rPr lang="en-US" b="0" dirty="0"/>
              <a:t>These can be combined with </a:t>
            </a:r>
            <a:r>
              <a:rPr lang="en-US" b="0" dirty="0" err="1"/>
              <a:t>boolean</a:t>
            </a:r>
            <a:r>
              <a:rPr lang="en-US" b="0" dirty="0"/>
              <a:t> And and Or operations to form</a:t>
            </a:r>
            <a:br>
              <a:rPr lang="en-US" b="0" dirty="0"/>
            </a:br>
            <a:r>
              <a:rPr lang="en-US" b="0" dirty="0"/>
              <a:t>more complex filters</a:t>
            </a:r>
          </a:p>
          <a:p>
            <a:pPr lvl="1"/>
            <a:r>
              <a:rPr lang="en-US" b="0" dirty="0"/>
              <a:t>Function Barriers</a:t>
            </a:r>
          </a:p>
          <a:p>
            <a:pPr lvl="2"/>
            <a:r>
              <a:rPr lang="en-US" b="0" dirty="0"/>
              <a:t>Evaluation of a functional expression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00" y="4580942"/>
            <a:ext cx="5697003" cy="20443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B739F5-C4F9-234B-9908-82E13A1DAF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1122" y="0"/>
            <a:ext cx="2900836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75A0E0C-3F53-B54B-A749-32B0F8D2636A}"/>
              </a:ext>
            </a:extLst>
          </p:cNvPr>
          <p:cNvSpPr/>
          <p:nvPr/>
        </p:nvSpPr>
        <p:spPr>
          <a:xfrm>
            <a:off x="9011749" y="3287949"/>
            <a:ext cx="3079732" cy="29085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61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DAFDC61-DB4B-8B42-87C8-8FB1F4673B06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7C82E1-03A3-4E44-8874-06521D04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880" y="1370116"/>
            <a:ext cx="7837715" cy="3429000"/>
          </a:xfrm>
        </p:spPr>
        <p:txBody>
          <a:bodyPr>
            <a:noAutofit/>
          </a:bodyPr>
          <a:lstStyle/>
          <a:p>
            <a:r>
              <a:rPr lang="en-US" b="0" dirty="0"/>
              <a:t>The caller can specify a collection of functions for a trace</a:t>
            </a:r>
          </a:p>
          <a:p>
            <a:pPr lvl="1"/>
            <a:r>
              <a:rPr lang="en-US" b="0" dirty="0"/>
              <a:t>These functions calculate values based on a network attribute</a:t>
            </a:r>
          </a:p>
          <a:p>
            <a:r>
              <a:rPr lang="en-US" b="0" dirty="0"/>
              <a:t>At the conclusion of the trace, function results can be obtained</a:t>
            </a:r>
            <a:endParaRPr lang="en-US" b="0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40F5B4-7701-764D-B9C6-34E444F10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548" y="0"/>
            <a:ext cx="3523285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95CF36D-9544-BB4F-AB3B-0F917B8F1D2B}"/>
              </a:ext>
            </a:extLst>
          </p:cNvPr>
          <p:cNvSpPr/>
          <p:nvPr/>
        </p:nvSpPr>
        <p:spPr>
          <a:xfrm>
            <a:off x="8415911" y="4533090"/>
            <a:ext cx="3731485" cy="19455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EC79D8B-E05D-664C-93D6-EF8F0E565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4906" y="2609183"/>
            <a:ext cx="5041327" cy="409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2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C0C9160-0F6D-2F49-85E2-AD1F07EF634C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BDDFAC-4498-024B-B96E-B6EB4D8619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4E5FB7B-DCD2-9448-BEC2-890D0FCE8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157" y="0"/>
            <a:ext cx="28424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Filters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2184729"/>
            <a:ext cx="8533689" cy="4216503"/>
          </a:xfrm>
        </p:spPr>
        <p:txBody>
          <a:bodyPr>
            <a:noAutofit/>
          </a:bodyPr>
          <a:lstStyle/>
          <a:p>
            <a:r>
              <a:rPr lang="en-US" b="0" dirty="0"/>
              <a:t>Filters are a mechanism to stop tracing when returning results</a:t>
            </a:r>
          </a:p>
          <a:p>
            <a:r>
              <a:rPr lang="en-US" b="0" dirty="0"/>
              <a:t>They do not stop traversability to the controller</a:t>
            </a:r>
          </a:p>
          <a:p>
            <a:r>
              <a:rPr lang="en-US" b="0" dirty="0"/>
              <a:t>For example, returning the next upstream protective device</a:t>
            </a:r>
          </a:p>
          <a:p>
            <a:pPr lvl="1"/>
            <a:r>
              <a:rPr lang="en-US" b="0" dirty="0"/>
              <a:t>Create a filter as follows: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r>
              <a:rPr lang="en-US" b="0" dirty="0"/>
              <a:t>If you tried to do this with traversability, the trace would fail because this condition would prevent finding the subnetwork source</a:t>
            </a:r>
          </a:p>
          <a:p>
            <a:endParaRPr lang="en-US" b="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726" y="3953272"/>
            <a:ext cx="3465438" cy="142427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DA4842-ED8D-5E45-9DF0-D1F2DACD7FC9}"/>
              </a:ext>
            </a:extLst>
          </p:cNvPr>
          <p:cNvSpPr/>
          <p:nvPr/>
        </p:nvSpPr>
        <p:spPr>
          <a:xfrm>
            <a:off x="9047911" y="3443591"/>
            <a:ext cx="3077183" cy="30350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85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09F8411-DF2B-464C-85FA-18F6A0F6740F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7864B6-5A21-9848-9110-5166E34E239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Filters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There are a number of different ways to define filters</a:t>
            </a:r>
          </a:p>
          <a:p>
            <a:pPr lvl="1"/>
            <a:r>
              <a:rPr lang="en-US" b="0" dirty="0"/>
              <a:t>Use a Condition based on network attributes or categories</a:t>
            </a:r>
          </a:p>
          <a:p>
            <a:pPr lvl="1"/>
            <a:r>
              <a:rPr lang="en-US" b="0" dirty="0"/>
              <a:t>Use a functional expression</a:t>
            </a:r>
          </a:p>
          <a:p>
            <a:pPr lvl="1"/>
            <a:r>
              <a:rPr lang="en-US" b="0" dirty="0"/>
              <a:t>Use a </a:t>
            </a:r>
            <a:r>
              <a:rPr lang="en-US" b="0" dirty="0" err="1"/>
              <a:t>bitset</a:t>
            </a:r>
            <a:r>
              <a:rPr lang="en-US" b="0" dirty="0"/>
              <a:t> filter</a:t>
            </a:r>
          </a:p>
          <a:p>
            <a:pPr lvl="1"/>
            <a:r>
              <a:rPr lang="en-US" b="0" dirty="0"/>
              <a:t>Use a nearest neighbor filter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D049D6-CC80-D746-AB3D-3ED7B74BE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157" y="0"/>
            <a:ext cx="2842409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7AA072-9A48-F941-85AB-D396FC5BE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528" y="3850259"/>
            <a:ext cx="5016500" cy="2400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682AFC5-C302-FD4D-829E-006CFBF27911}"/>
              </a:ext>
            </a:extLst>
          </p:cNvPr>
          <p:cNvSpPr/>
          <p:nvPr/>
        </p:nvSpPr>
        <p:spPr>
          <a:xfrm>
            <a:off x="9047911" y="3443591"/>
            <a:ext cx="3077183" cy="30350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77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4D7D7C-D8FD-8945-8149-7646674DCF16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813868-A1FB-4148-8E14-7CF96DCDADD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877275-06A7-F24D-B550-6D123B835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https://</a:t>
            </a:r>
            <a:r>
              <a:rPr lang="en-US" sz="3200" dirty="0" err="1"/>
              <a:t>pro.arcgis.com</a:t>
            </a:r>
            <a:r>
              <a:rPr lang="en-US" sz="3200" dirty="0"/>
              <a:t>/</a:t>
            </a:r>
            <a:r>
              <a:rPr lang="en-US" sz="3200" dirty="0" err="1"/>
              <a:t>en</a:t>
            </a:r>
            <a:r>
              <a:rPr lang="en-US" sz="3200" dirty="0"/>
              <a:t>/pro-app/</a:t>
            </a:r>
            <a:r>
              <a:rPr lang="en-US" sz="3200" dirty="0" err="1"/>
              <a:t>sdk</a:t>
            </a:r>
            <a:r>
              <a:rPr lang="en-US" sz="3200" dirty="0"/>
              <a:t>/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21D14-3686-46F4-90A5-3BB9148177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Search for: “ArcGIS Pro SDK”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0E011D-B05A-2148-9B28-CFBD6CE3168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6349" y="1297726"/>
            <a:ext cx="6109702" cy="548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2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D98FCAD-E9E5-C744-8A27-4691850E7006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8BAA46-DB2E-4047-88C9-260E1EF8525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1845734"/>
            <a:ext cx="7976128" cy="4555498"/>
          </a:xfrm>
        </p:spPr>
        <p:txBody>
          <a:bodyPr>
            <a:noAutofit/>
          </a:bodyPr>
          <a:lstStyle/>
          <a:p>
            <a:r>
              <a:rPr lang="en-US" b="0" dirty="0"/>
              <a:t>Output filtering is applied as the final step of the tracing process</a:t>
            </a:r>
          </a:p>
          <a:p>
            <a:pPr lvl="1"/>
            <a:r>
              <a:rPr lang="en-US" b="0" dirty="0"/>
              <a:t>It takes place </a:t>
            </a:r>
            <a:r>
              <a:rPr lang="en-US" b="0" i="1" dirty="0"/>
              <a:t>after</a:t>
            </a:r>
            <a:r>
              <a:rPr lang="en-US" b="0" dirty="0"/>
              <a:t> </a:t>
            </a:r>
            <a:r>
              <a:rPr lang="en-US" b="0" dirty="0" err="1"/>
              <a:t>traversability</a:t>
            </a:r>
            <a:r>
              <a:rPr lang="en-US" b="0" dirty="0"/>
              <a:t>, filtering, and function calculation</a:t>
            </a:r>
          </a:p>
          <a:p>
            <a:r>
              <a:rPr lang="en-US" b="0" dirty="0"/>
              <a:t>Two kinds of output filtering are provided</a:t>
            </a:r>
          </a:p>
          <a:p>
            <a:pPr lvl="1"/>
            <a:r>
              <a:rPr lang="en-US" b="0" dirty="0"/>
              <a:t>Output Condition</a:t>
            </a:r>
          </a:p>
          <a:p>
            <a:pPr lvl="1"/>
            <a:r>
              <a:rPr lang="en-US" b="0" dirty="0"/>
              <a:t>Output Asset Types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EF03C0B-104B-B841-A6DC-9AAD03C5D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620" y="0"/>
            <a:ext cx="3452912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B4B261F-7304-784C-880C-E9BD3CEE8E24}"/>
              </a:ext>
            </a:extLst>
          </p:cNvPr>
          <p:cNvSpPr/>
          <p:nvPr/>
        </p:nvSpPr>
        <p:spPr>
          <a:xfrm>
            <a:off x="8467099" y="4659549"/>
            <a:ext cx="3680298" cy="21984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15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E831B63-F23E-704F-B783-CBB1C1F69D70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7C282B-029E-DD43-97AB-AAADFED9201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Trace Configuration — Propagators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2239346"/>
            <a:ext cx="11586126" cy="4161885"/>
          </a:xfrm>
        </p:spPr>
        <p:txBody>
          <a:bodyPr/>
          <a:lstStyle/>
          <a:p>
            <a:r>
              <a:rPr lang="en-US" b="0" dirty="0"/>
              <a:t>A propagator defines the propagation of a network attribute along a traversal, as well as provide a filter to stop traversal</a:t>
            </a:r>
          </a:p>
          <a:p>
            <a:r>
              <a:rPr lang="en-US" b="0" dirty="0"/>
              <a:t>Propagators are only applicable to subnetwork-based traces (subnetwork, </a:t>
            </a:r>
            <a:r>
              <a:rPr lang="en-US" b="0" dirty="0" err="1"/>
              <a:t>subnetworksource</a:t>
            </a:r>
            <a:r>
              <a:rPr lang="en-US" b="0" dirty="0"/>
              <a:t>, upstream, downstream)</a:t>
            </a:r>
          </a:p>
          <a:p>
            <a:r>
              <a:rPr lang="en-US" b="0" dirty="0"/>
              <a:t>The canonical example is phase propagation- open devices along the network will restrict some phases from continuing along the trace</a:t>
            </a:r>
          </a:p>
          <a:p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5387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9477DC-A076-7A4C-9484-68A7B17A470E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DB7798-2508-F74F-870D-B0171A15B45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How Propagators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030192" cy="3429000"/>
          </a:xfrm>
        </p:spPr>
        <p:txBody>
          <a:bodyPr/>
          <a:lstStyle/>
          <a:p>
            <a:r>
              <a:rPr lang="en-US" b="0" dirty="0"/>
              <a:t>Propagator values are computed as a pre-process step before the main trace takes place</a:t>
            </a:r>
          </a:p>
          <a:p>
            <a:pPr lvl="1"/>
            <a:r>
              <a:rPr lang="en-US" b="0" dirty="0"/>
              <a:t>Starting at each controller, the propagator uses its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PropagatorFunction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and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NetworkAttribute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to calculate a value at each element</a:t>
            </a:r>
          </a:p>
          <a:p>
            <a:pPr lvl="1"/>
            <a:r>
              <a:rPr lang="en-US" b="0" dirty="0"/>
              <a:t>This pre-process traversal covers the extent of a </a:t>
            </a:r>
            <a:r>
              <a:rPr lang="en-US" b="0" dirty="0" err="1"/>
              <a:t>subnetwork</a:t>
            </a:r>
            <a:endParaRPr lang="en-US" b="0" dirty="0"/>
          </a:p>
          <a:p>
            <a:r>
              <a:rPr lang="en-US" b="0" dirty="0"/>
              <a:t>During the trace itself, propagator filters are tested at the same time as traversal filters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619B82-5D15-BA44-97CF-A99C7AF86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961" y="4182326"/>
            <a:ext cx="3862115" cy="258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6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F76374D-B2B0-544F-980A-2DC75C21E12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51E148D-D28E-E948-AABF-BBA601F9DDA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3 Trace Result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99363" y="1845734"/>
            <a:ext cx="7584840" cy="1594015"/>
          </a:xfrm>
        </p:spPr>
        <p:txBody>
          <a:bodyPr/>
          <a:lstStyle/>
          <a:p>
            <a:r>
              <a:rPr lang="en-US" b="0" dirty="0"/>
              <a:t>Information is returned from a trace operation with a set of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Result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objects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1255494" y="3278122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Starting Points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1255494" y="431714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7F7F7F"/>
                </a:solidFill>
              </a:rPr>
              <a:t>Barriers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55494" y="5402668"/>
            <a:ext cx="1828800" cy="9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BFBFB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solidFill>
                  <a:srgbClr val="7F7F7F"/>
                </a:solidFill>
              </a:rPr>
              <a:t>Trace Configuration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097525" y="3456802"/>
            <a:ext cx="2360430" cy="2073293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Trace Argument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Starting Points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Barriers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Trace Configuration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Result Types</a:t>
            </a:r>
          </a:p>
        </p:txBody>
      </p:sp>
    </p:spTree>
    <p:extLst>
      <p:ext uri="{BB962C8B-B14F-4D97-AF65-F5344CB8AC3E}">
        <p14:creationId xmlns:p14="http://schemas.microsoft.com/office/powerpoint/2010/main" val="146463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1E4E5FB-DEF7-0449-BFF1-3F0B1C778595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A83C16-FFA4-6144-A864-007F7E1A49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Trace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036" y="1671310"/>
            <a:ext cx="11586126" cy="4555498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Trace() </a:t>
            </a:r>
            <a:r>
              <a:rPr lang="en-US" b="0" dirty="0"/>
              <a:t>method on the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Tracer</a:t>
            </a:r>
            <a:r>
              <a:rPr lang="en-US" b="0" dirty="0"/>
              <a:t> class returns a set of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Result</a:t>
            </a:r>
            <a:r>
              <a:rPr lang="en-US" b="0" dirty="0"/>
              <a:t> objects</a:t>
            </a:r>
          </a:p>
          <a:p>
            <a:r>
              <a:rPr lang="en-US" b="0" dirty="0"/>
              <a:t>One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Result</a:t>
            </a:r>
            <a:r>
              <a:rPr lang="en-US" b="0" dirty="0"/>
              <a:t> object is returned for each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ResultType</a:t>
            </a:r>
            <a:r>
              <a:rPr lang="en-US" b="0" dirty="0"/>
              <a:t> specified in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TraceArgument.ResultTypes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charset="0"/>
              <a:ea typeface="Consolas" charset="0"/>
              <a:cs typeface="Consolas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900" y="3034324"/>
            <a:ext cx="7440350" cy="350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3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CA56CD2-48B9-B04F-899D-17A8D7E4753B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6D6D38-3418-C649-B66D-EEA691C5AC1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Returning a List of Element 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ElementResult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/>
              <a:t>class contains a list of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Element</a:t>
            </a:r>
            <a:r>
              <a:rPr lang="en-US" b="0" dirty="0"/>
              <a:t> objects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Elements 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IReadOnlyList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&lt;Element&gt;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671" y="3258751"/>
            <a:ext cx="5197514" cy="224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8067E4-A744-B741-BDDF-01BCA83DCEE8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E87C75-3183-8241-B913-D7A559D2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Returning Function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077" y="1845734"/>
            <a:ext cx="6176864" cy="4555498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FunctionOutputResult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/>
              <a:t>class contains a list of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FunctionOutput</a:t>
            </a:r>
            <a:r>
              <a:rPr lang="en-US" b="0" dirty="0"/>
              <a:t> objects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FunctionOutput</a:t>
            </a:r>
            <a:r>
              <a:rPr lang="en-US" b="0" dirty="0"/>
              <a:t> class is a set of Function-Value pairs</a:t>
            </a:r>
          </a:p>
          <a:p>
            <a:pPr lvl="1"/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Function : Function</a:t>
            </a:r>
          </a:p>
          <a:p>
            <a:pPr lvl="1"/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Value : object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803" y="1787181"/>
            <a:ext cx="49784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5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F182E5-805F-EC42-8DB4-7461CB99D08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E59D1A-4263-3649-9AF8-F0673B9837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Future: Additional Result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Future software versions may implement additional result types.</a:t>
            </a:r>
          </a:p>
          <a:p>
            <a:r>
              <a:rPr lang="en-US" b="0" dirty="0"/>
              <a:t>Some possible result types that might be supported in the future are</a:t>
            </a:r>
          </a:p>
          <a:p>
            <a:pPr lvl="1"/>
            <a:r>
              <a:rPr lang="en-US" b="0" dirty="0"/>
              <a:t>Propagator values per row</a:t>
            </a:r>
          </a:p>
          <a:p>
            <a:pPr lvl="1"/>
            <a:r>
              <a:rPr lang="en-US" b="0" dirty="0"/>
              <a:t>Connectivity information</a:t>
            </a:r>
          </a:p>
          <a:p>
            <a:pPr lvl="1"/>
            <a:r>
              <a:rPr lang="en-US" b="0" dirty="0"/>
              <a:t>Network Diagram</a:t>
            </a:r>
          </a:p>
          <a:p>
            <a:pPr lvl="1"/>
            <a:r>
              <a:rPr lang="en-US" b="0" dirty="0"/>
              <a:t>Geometry</a:t>
            </a:r>
          </a:p>
          <a:p>
            <a:pPr lvl="1"/>
            <a:r>
              <a:rPr lang="en-US" b="0" dirty="0"/>
              <a:t>Additional network attributes</a:t>
            </a:r>
          </a:p>
          <a:p>
            <a:r>
              <a:rPr lang="en-US" b="0" dirty="0"/>
              <a:t>Each result type will add a value to 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ResultType</a:t>
            </a:r>
            <a:r>
              <a:rPr lang="en-US" b="0" dirty="0">
                <a:solidFill>
                  <a:schemeClr val="accent2"/>
                </a:solidFill>
              </a:rPr>
              <a:t> </a:t>
            </a:r>
            <a:r>
              <a:rPr lang="en-US" b="0" dirty="0" err="1"/>
              <a:t>enum</a:t>
            </a:r>
            <a:r>
              <a:rPr lang="en-US" b="0" dirty="0"/>
              <a:t> and a new concrete subclass of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charset="0"/>
                <a:ea typeface="Consolas" charset="0"/>
                <a:cs typeface="Consolas" charset="0"/>
              </a:rPr>
              <a:t>Result</a:t>
            </a:r>
          </a:p>
        </p:txBody>
      </p:sp>
    </p:spTree>
    <p:extLst>
      <p:ext uri="{BB962C8B-B14F-4D97-AF65-F5344CB8AC3E}">
        <p14:creationId xmlns:p14="http://schemas.microsoft.com/office/powerpoint/2010/main" val="94910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42DB623-AF43-C746-B948-A8002D1C6087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529528E-AB14-4B4D-8638-F3B32045B4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35" name="Rectangle 34"/>
          <p:cNvSpPr/>
          <p:nvPr/>
        </p:nvSpPr>
        <p:spPr>
          <a:xfrm>
            <a:off x="1026894" y="2451975"/>
            <a:ext cx="2286000" cy="4206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</a:rPr>
              <a:t>Trace Argument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255494" y="3062974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Starting Points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255494" y="3982531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Barriers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255494" y="5821645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Trace Configuration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55494" y="4902088"/>
            <a:ext cx="1828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Result Types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Tracing Summary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84055" y="3957965"/>
            <a:ext cx="1683817" cy="11942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Result objects</a:t>
            </a:r>
          </a:p>
        </p:txBody>
      </p:sp>
      <p:cxnSp>
        <p:nvCxnSpPr>
          <p:cNvPr id="27" name="Straight Arrow Connector 26"/>
          <p:cNvCxnSpPr>
            <a:cxnSpLocks/>
            <a:stCxn id="25" idx="3"/>
            <a:endCxn id="26" idx="1"/>
          </p:cNvCxnSpPr>
          <p:nvPr/>
        </p:nvCxnSpPr>
        <p:spPr>
          <a:xfrm flipV="1">
            <a:off x="8522109" y="4555095"/>
            <a:ext cx="861946" cy="1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cxnSpLocks/>
            <a:endCxn id="25" idx="1"/>
          </p:cNvCxnSpPr>
          <p:nvPr/>
        </p:nvCxnSpPr>
        <p:spPr>
          <a:xfrm>
            <a:off x="3312894" y="4555095"/>
            <a:ext cx="711865" cy="1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77984" y="2212038"/>
            <a:ext cx="3086409" cy="4529230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2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24759" y="3679408"/>
            <a:ext cx="4497350" cy="1751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</a:rPr>
              <a:t>Tracer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03011" y="3142747"/>
            <a:ext cx="4900571" cy="2922075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097525" y="3456802"/>
            <a:ext cx="2360430" cy="2073293"/>
          </a:xfrm>
          <a:prstGeom prst="rect">
            <a:avLst/>
          </a:prstGeom>
          <a:noFill/>
          <a:ln w="25400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>
                <a:solidFill>
                  <a:srgbClr val="FF66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4526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DE463D9-0487-DC42-A508-D83105C2DF7B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B1A420-827D-4E40-B0D3-FA81E8629EF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/>
              <a:t>Organization</a:t>
            </a:r>
            <a:r>
              <a:rPr lang="en-US" sz="2800" b="0" dirty="0"/>
              <a:t>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4701032" cy="3429000"/>
          </a:xfrm>
        </p:spPr>
        <p:txBody>
          <a:bodyPr>
            <a:normAutofit/>
          </a:bodyPr>
          <a:lstStyle/>
          <a:p>
            <a:r>
              <a:rPr lang="en-US" b="0" dirty="0"/>
              <a:t>Network Diagrams allows the developer to query and edit network diagrams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1400" cy="2908300"/>
            <a:chOff x="5843016" y="1883664"/>
            <a:chExt cx="6121400" cy="29083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8903756" y="2620935"/>
              <a:ext cx="3039979" cy="702518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199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964E51D-7364-2241-A775-BE25F3954EEE}"/>
              </a:ext>
            </a:extLst>
          </p:cNvPr>
          <p:cNvGrpSpPr/>
          <p:nvPr/>
        </p:nvGrpSpPr>
        <p:grpSpPr>
          <a:xfrm>
            <a:off x="0" y="13545"/>
            <a:ext cx="12192000" cy="6857999"/>
            <a:chOff x="0" y="1"/>
            <a:chExt cx="12192000" cy="685799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9C07B78-BE0D-F045-9DF6-3E0FBDEA8F4C}"/>
                </a:ext>
              </a:extLst>
            </p:cNvPr>
            <p:cNvSpPr/>
            <p:nvPr/>
          </p:nvSpPr>
          <p:spPr bwMode="auto">
            <a:xfrm>
              <a:off x="0" y="1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97163C3-46F5-8A4B-89CB-F359F510B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1"/>
              <a:ext cx="5181600" cy="2799837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Overview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8122722" cy="3429000"/>
          </a:xfrm>
        </p:spPr>
        <p:txBody>
          <a:bodyPr>
            <a:noAutofit/>
          </a:bodyPr>
          <a:lstStyle/>
          <a:p>
            <a:r>
              <a:rPr lang="en-US" b="0" dirty="0"/>
              <a:t>The utility network C# SDK is a managed .NET SDK that provides access to the utility network</a:t>
            </a:r>
          </a:p>
          <a:p>
            <a:r>
              <a:rPr lang="en-US" b="0" dirty="0"/>
              <a:t>It is an object-oriented SDK that aligns with modern C# practices and existing frameworks</a:t>
            </a:r>
          </a:p>
          <a:p>
            <a:r>
              <a:rPr lang="en-US" b="0" dirty="0"/>
              <a:t>It adheres to the principles and architecture of the general </a:t>
            </a:r>
            <a:r>
              <a:rPr lang="en-US" b="0" dirty="0">
                <a:hlinkClick r:id="rId3"/>
              </a:rPr>
              <a:t>Pro SDK</a:t>
            </a:r>
            <a:endParaRPr lang="en-US" b="0" dirty="0"/>
          </a:p>
          <a:p>
            <a:r>
              <a:rPr lang="en-US" b="0" dirty="0"/>
              <a:t>This presentation assumes a basic understanding of the </a:t>
            </a:r>
            <a:r>
              <a:rPr lang="en-US" b="0" dirty="0">
                <a:hlinkClick r:id="rId4"/>
              </a:rPr>
              <a:t>utility network information model</a:t>
            </a: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B3C7BB-20E4-5A49-A586-C6ADE1F866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6687" y="73823"/>
            <a:ext cx="2793574" cy="336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54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C9B5C7-2AB7-D446-A988-BBCB5A51251D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58208C-C5D6-6040-BE97-2678C4359C1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The </a:t>
            </a:r>
            <a:r>
              <a:rPr lang="en-US" sz="2800" b="0" dirty="0" err="1"/>
              <a:t>DiagramManager</a:t>
            </a:r>
            <a:r>
              <a:rPr lang="en-US" sz="2800" b="0" dirty="0"/>
              <a:t> Class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85800" y="1399919"/>
            <a:ext cx="10369296" cy="3429000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DiagramManager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serves as the core class in the network diagrams API</a:t>
            </a:r>
          </a:p>
          <a:p>
            <a:r>
              <a:rPr lang="en-US" b="0" dirty="0"/>
              <a:t>Use 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DiagramManager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to:</a:t>
            </a:r>
          </a:p>
          <a:p>
            <a:pPr lvl="1"/>
            <a:r>
              <a:rPr lang="en-US" b="0" dirty="0"/>
              <a:t>Create network diagrams</a:t>
            </a:r>
          </a:p>
          <a:p>
            <a:pPr lvl="1"/>
            <a:r>
              <a:rPr lang="en-US" b="0" dirty="0"/>
              <a:t>Retrieve diagram templates</a:t>
            </a:r>
          </a:p>
          <a:p>
            <a:pPr lvl="1"/>
            <a:r>
              <a:rPr lang="en-US" b="0" dirty="0"/>
              <a:t>Retrieve network diagrams</a:t>
            </a:r>
          </a:p>
          <a:p>
            <a:pPr lvl="1"/>
            <a:r>
              <a:rPr lang="en-US" b="0" dirty="0"/>
              <a:t>Retrieve the related network</a:t>
            </a:r>
          </a:p>
          <a:p>
            <a:pPr lvl="1"/>
            <a:endParaRPr lang="en-US" b="0" dirty="0"/>
          </a:p>
          <a:p>
            <a:pPr marL="201168" lvl="1" indent="0">
              <a:buNone/>
            </a:pPr>
            <a:endParaRPr lang="en-US" b="0" dirty="0"/>
          </a:p>
          <a:p>
            <a:endParaRPr lang="en-US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482" y="3693678"/>
            <a:ext cx="8095013" cy="307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5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96C81C1-2141-D243-A9BF-87C4EA655EC3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DF9C08-417B-8942-BD50-639A42E3049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The </a:t>
            </a:r>
            <a:r>
              <a:rPr lang="en-US" sz="2800" b="0" dirty="0" err="1"/>
              <a:t>NetworkDiagram</a:t>
            </a:r>
            <a:r>
              <a:rPr lang="en-US" sz="2800" b="0" dirty="0"/>
              <a:t> Class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98077" y="1524000"/>
            <a:ext cx="5065660" cy="5207000"/>
          </a:xfrm>
        </p:spPr>
        <p:txBody>
          <a:bodyPr>
            <a:noAutofit/>
          </a:bodyPr>
          <a:lstStyle/>
          <a:p>
            <a:r>
              <a:rPr lang="en-US" b="0" dirty="0"/>
              <a:t>This class represents a diagram generated from a portion of the utility network</a:t>
            </a:r>
          </a:p>
          <a:p>
            <a:r>
              <a:rPr lang="en-US" b="0" dirty="0"/>
              <a:t>Some key routines:</a:t>
            </a:r>
          </a:p>
          <a:p>
            <a:pPr lvl="1"/>
            <a:r>
              <a:rPr lang="en-US" b="0" dirty="0"/>
              <a:t>Update</a:t>
            </a:r>
          </a:p>
          <a:p>
            <a:pPr lvl="1"/>
            <a:r>
              <a:rPr lang="en-US" b="0" dirty="0"/>
              <a:t>Append</a:t>
            </a:r>
          </a:p>
          <a:p>
            <a:pPr lvl="1"/>
            <a:r>
              <a:rPr lang="en-US" b="0" dirty="0"/>
              <a:t>Overwrite</a:t>
            </a:r>
          </a:p>
          <a:p>
            <a:pPr lvl="1"/>
            <a:r>
              <a:rPr lang="en-US" b="0" dirty="0"/>
              <a:t>Store</a:t>
            </a:r>
          </a:p>
          <a:p>
            <a:pPr lvl="1"/>
            <a:r>
              <a:rPr lang="en-US" b="0" dirty="0"/>
              <a:t>Delete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669" y="1430090"/>
            <a:ext cx="6182762" cy="530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BFBA99F-8922-0842-901B-55D32A53EA51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70B09E-7922-2149-896E-0D57AF656BB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Diagram Element Classes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A network diagram consists of a set of diagram elements which are either junctions, edges, or containers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317" y="2336300"/>
            <a:ext cx="7621887" cy="430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442106E-A9D4-EB49-BA86-EC6D4E788A87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4D721-4296-1842-8786-CFCABBFFD91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776DDB-6195-EE46-926B-E61296BBF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Retrieving Diagram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1F9CD-BEAD-0841-B47D-16851BE74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By Type (edge, junction, container)</a:t>
            </a: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DiagramElementQueryByElementTypes</a:t>
            </a:r>
            <a:r>
              <a:rPr lang="en-US" b="0" dirty="0"/>
              <a:t> class</a:t>
            </a:r>
          </a:p>
          <a:p>
            <a:r>
              <a:rPr lang="en-US" b="0" dirty="0"/>
              <a:t>By Extent</a:t>
            </a: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DiagramElementQueryByExtent</a:t>
            </a:r>
            <a:r>
              <a:rPr lang="en-US" b="0" dirty="0"/>
              <a:t> class</a:t>
            </a:r>
          </a:p>
          <a:p>
            <a:r>
              <a:rPr lang="en-US" b="0" dirty="0"/>
              <a:t>By set of </a:t>
            </a:r>
            <a:r>
              <a:rPr lang="en-US" b="0" dirty="0" err="1"/>
              <a:t>ObjectIDs</a:t>
            </a:r>
            <a:endParaRPr lang="en-US" b="0" dirty="0"/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DiagramElementQueryByObjectIDs</a:t>
            </a:r>
            <a:r>
              <a:rPr lang="en-US" b="0" dirty="0"/>
              <a:t> class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161748-AF29-D24B-AB08-50D81ED08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415" y="4360451"/>
            <a:ext cx="7211958" cy="236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2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D1FE64B-6856-194C-8E4D-19DA5926633E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D31C03-412D-8C42-AC64-84DB5CD20C9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Custom Layouts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98076" y="1526627"/>
            <a:ext cx="11335595" cy="517431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0" dirty="0"/>
              <a:t>Query for set of diagram elements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Change the shape of those elements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Add the diagram elements to a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NetworkDiagramSubset</a:t>
            </a:r>
            <a:r>
              <a:rPr lang="en-US" b="0" dirty="0"/>
              <a:t>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Pass that as an argument to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NetworkDiagram.SaveLayout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sz="1500" b="0" dirty="0">
              <a:solidFill>
                <a:schemeClr val="accent2"/>
              </a:solidFill>
              <a:latin typeface="Consolas"/>
              <a:cs typeface="Consola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264" y="4056434"/>
            <a:ext cx="6899898" cy="264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7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944660-542C-6E46-A446-EAB6A79AF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14" name="Subtitle 9"/>
          <p:cNvSpPr>
            <a:spLocks noGrp="1"/>
          </p:cNvSpPr>
          <p:nvPr>
            <p:ph type="body" idx="1"/>
          </p:nvPr>
        </p:nvSpPr>
        <p:spPr>
          <a:xfrm>
            <a:off x="1279016" y="2980570"/>
            <a:ext cx="6245411" cy="312714"/>
          </a:xfr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 dirty="0">
                <a:solidFill>
                  <a:schemeClr val="tx1"/>
                </a:solidFill>
                <a:cs typeface="Avenir LT Std 65 Medium" charset="0"/>
              </a:rPr>
              <a:t>Demo</a:t>
            </a:r>
          </a:p>
        </p:txBody>
      </p: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1279016" y="2189854"/>
            <a:ext cx="6632870" cy="749308"/>
          </a:xfr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Network Diagrams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58143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253B50E-E5E9-9245-B89D-1FA6339F4942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9C9466-AB42-A040-B755-3535B400FE0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Organization of the Utility Network API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98077" y="1845734"/>
            <a:ext cx="5349526" cy="4555498"/>
          </a:xfrm>
        </p:spPr>
        <p:txBody>
          <a:bodyPr>
            <a:normAutofit/>
          </a:bodyPr>
          <a:lstStyle/>
          <a:p>
            <a:r>
              <a:rPr lang="en-US" b="0" dirty="0"/>
              <a:t>Finally, Pro Integration describes how the utility network API integrates with other parts of the Pro SDK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843016" y="1883664"/>
            <a:ext cx="6127741" cy="2908300"/>
            <a:chOff x="5843016" y="1883664"/>
            <a:chExt cx="6127741" cy="29083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3016" y="1883664"/>
              <a:ext cx="6121400" cy="2908300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5877290" y="1918416"/>
              <a:ext cx="6093467" cy="702519"/>
            </a:xfrm>
            <a:prstGeom prst="roundRect">
              <a:avLst/>
            </a:prstGeom>
            <a:noFill/>
            <a:ln w="889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013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E1658F4-F88F-9F45-85A8-7046F7FFB4F4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2FEFBA-41AD-4348-8B5E-22D19B4542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0" dirty="0"/>
              <a:t>The </a:t>
            </a:r>
            <a:r>
              <a:rPr lang="en-US" sz="2800" b="0" dirty="0" err="1"/>
              <a:t>UtilityNetworkLayer</a:t>
            </a:r>
            <a:r>
              <a:rPr lang="en-US" sz="2800" b="0" dirty="0"/>
              <a:t> Class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UtilityNetworkLayer</a:t>
            </a:r>
            <a:r>
              <a:rPr lang="en-US" b="0" dirty="0">
                <a:solidFill>
                  <a:srgbClr val="2683C6"/>
                </a:solidFill>
              </a:rPr>
              <a:t> </a:t>
            </a:r>
            <a:r>
              <a:rPr lang="en-US" b="0" dirty="0"/>
              <a:t>class represents a utility network layer in a map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UtilityNetworkLayer</a:t>
            </a:r>
            <a:r>
              <a:rPr lang="en-US" b="0" dirty="0"/>
              <a:t> class inherits from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/>
                <a:cs typeface="Consolas"/>
              </a:rPr>
              <a:t>CompositeLayer</a:t>
            </a:r>
            <a:r>
              <a:rPr lang="en-US" b="0" dirty="0"/>
              <a:t>, which can be used to iterate through the dirty area and error sublayers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</a:rPr>
              <a:t>GetUtilityNetwork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</a:rPr>
              <a:t>() :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</a:rPr>
              <a:t>UtilityNetwork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panose="020B0609020204030204" pitchFamily="49" charset="0"/>
            </a:endParaRPr>
          </a:p>
          <a:p>
            <a:pPr lvl="1"/>
            <a:r>
              <a:rPr lang="en-US" b="0" dirty="0"/>
              <a:t>Returns 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</a:rPr>
              <a:t>UtilityNetwork</a:t>
            </a:r>
            <a:r>
              <a:rPr lang="en-US" b="0" dirty="0"/>
              <a:t> class pointed at by this layer</a:t>
            </a:r>
          </a:p>
          <a:p>
            <a:pPr lvl="1"/>
            <a:r>
              <a:rPr lang="en-US" b="0" dirty="0"/>
              <a:t>Used with ArcGIS Pro add-ins to obtain the underlying geodatabase object from the selected layer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146" y="4774063"/>
            <a:ext cx="4088716" cy="179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45EEF4-F0A5-B847-BC25-BB9CD4E7BDBF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02BC93-2D69-454C-90D1-59B14F71811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Ribbon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When you are writing a button or tool to appear on the ribbon, the </a:t>
            </a:r>
            <a:r>
              <a:rPr lang="en-US" b="0" dirty="0" err="1"/>
              <a:t>config.daml</a:t>
            </a:r>
            <a:r>
              <a:rPr lang="en-US" b="0" dirty="0"/>
              <a:t> file is used to configure when the object is enabled</a:t>
            </a:r>
          </a:p>
          <a:p>
            <a:pPr lvl="1"/>
            <a:r>
              <a:rPr lang="en-US" b="0" dirty="0">
                <a:hlinkClick r:id="rId3"/>
              </a:rPr>
              <a:t>As described by the Pro SDK documentation</a:t>
            </a:r>
            <a:endParaRPr lang="en-US" b="0" dirty="0"/>
          </a:p>
          <a:p>
            <a:pPr marL="201168" lvl="1" indent="0">
              <a:buNone/>
            </a:pPr>
            <a:endParaRPr lang="en-US" b="0" dirty="0"/>
          </a:p>
          <a:p>
            <a:r>
              <a:rPr lang="en-US" b="0" dirty="0"/>
              <a:t>We provide a utility network condition to enable it if any of the following layers are selected:</a:t>
            </a:r>
          </a:p>
          <a:p>
            <a:pPr lvl="1"/>
            <a:r>
              <a:rPr lang="en-US" b="0" dirty="0"/>
              <a:t>Utility Network Layer</a:t>
            </a:r>
          </a:p>
          <a:p>
            <a:pPr lvl="1"/>
            <a:r>
              <a:rPr lang="en-US" b="0" dirty="0"/>
              <a:t>Feature Layer that corresponds to a feature class that belongs to a utility network</a:t>
            </a:r>
          </a:p>
          <a:p>
            <a:pPr lvl="1"/>
            <a:r>
              <a:rPr lang="en-US" b="0" dirty="0"/>
              <a:t>Subtype Group Layer that corresponds to a feature class that belongs to a utility network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BFDF64-BCE5-374B-97E9-B83E0BBCF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440" y="5580411"/>
            <a:ext cx="99314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9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812168-55C1-4F40-9AA0-AEB0C852BD3D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5FC3D-2148-E842-A29F-6F28949D72E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Editor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 preferred technique for editing is to use the high level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</a:rPr>
              <a:t>EditOperation</a:t>
            </a:r>
            <a:r>
              <a:rPr lang="en-US" b="0" dirty="0"/>
              <a:t> class</a:t>
            </a:r>
          </a:p>
          <a:p>
            <a:pPr lvl="1"/>
            <a:r>
              <a:rPr lang="en-US" b="0" dirty="0"/>
              <a:t>This class includes a number of high-level editing routines like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Create()</a:t>
            </a:r>
            <a:r>
              <a:rPr lang="en-US" b="0" dirty="0"/>
              <a:t>,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Delete()</a:t>
            </a:r>
            <a:r>
              <a:rPr lang="en-US" b="0" dirty="0"/>
              <a:t>,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Move()</a:t>
            </a:r>
          </a:p>
          <a:p>
            <a:pPr lvl="1"/>
            <a:r>
              <a:rPr lang="en-US" b="0" dirty="0"/>
              <a:t>These routines queue up edits</a:t>
            </a: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</a:rPr>
              <a:t>EditOperation.Execute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() </a:t>
            </a:r>
            <a:r>
              <a:rPr lang="en-US" b="0" dirty="0"/>
              <a:t>fires off the actual edits</a:t>
            </a:r>
          </a:p>
          <a:p>
            <a:r>
              <a:rPr lang="en-US" b="0" dirty="0"/>
              <a:t>The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</a:rPr>
              <a:t>EditOperation</a:t>
            </a:r>
            <a:r>
              <a:rPr lang="en-US" b="0" dirty="0"/>
              <a:t> was extended in 2.1 to support utility network edits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C17474-3763-F14C-87CE-B1D7DFAB5C77}"/>
              </a:ext>
            </a:extLst>
          </p:cNvPr>
          <p:cNvSpPr txBox="1"/>
          <p:nvPr/>
        </p:nvSpPr>
        <p:spPr>
          <a:xfrm>
            <a:off x="5552118" y="6211669"/>
            <a:ext cx="6345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Read the </a:t>
            </a:r>
            <a:r>
              <a:rPr lang="en-US" dirty="0">
                <a:hlinkClick r:id="rId3"/>
              </a:rPr>
              <a:t>Editor Conceptual Documentation </a:t>
            </a:r>
            <a:r>
              <a:rPr lang="en-US" dirty="0"/>
              <a:t>for more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72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755A609-1F47-6A4F-BD67-7303DB337F58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20048C-366F-2548-8BE1-0FD06BFD046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Architectural Topics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DML-only (Data Manipulation Language)</a:t>
            </a:r>
          </a:p>
          <a:p>
            <a:r>
              <a:rPr lang="en-US" b="0" dirty="0"/>
              <a:t>Threading</a:t>
            </a:r>
          </a:p>
        </p:txBody>
      </p:sp>
      <p:pic>
        <p:nvPicPr>
          <p:cNvPr id="5" name="Picture 4" descr="IMG_2218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7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3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5708CC1-A344-2340-9989-0A9568CD9F99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E02063-87B9-7B41-B238-B04C63B398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B98559-DF85-F74C-926D-2DFFED27A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Creating and Deleting Associations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95E95-C51D-ED47-9239-1AC3FBAC23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New set of </a:t>
            </a:r>
            <a:r>
              <a:rPr lang="en-US" b="0" dirty="0" err="1"/>
              <a:t>AssociationDescription</a:t>
            </a:r>
            <a:r>
              <a:rPr lang="en-US" b="0" dirty="0"/>
              <a:t> classes created</a:t>
            </a: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ConnectivityAssociationDescription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ContainmentAssociationDescription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StructuralAttachmentAssociationDescription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en-US" b="0" dirty="0"/>
          </a:p>
          <a:p>
            <a:r>
              <a:rPr lang="en-US" b="0" dirty="0"/>
              <a:t>New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Create() </a:t>
            </a:r>
            <a:r>
              <a:rPr lang="en-US" b="0" dirty="0"/>
              <a:t>and 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Delete() </a:t>
            </a:r>
            <a:r>
              <a:rPr lang="en-US" b="0" dirty="0"/>
              <a:t>overloads created on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EditOperation</a:t>
            </a:r>
            <a:r>
              <a:rPr lang="en-US" b="0" dirty="0"/>
              <a:t> class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1DEF6F-09BE-D941-BC48-AA1A1CF33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144" y="4240520"/>
            <a:ext cx="6476930" cy="256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3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FAD3900-6EE3-0A46-B2E7-95806758BC18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052248-A006-F14F-B4D5-624D4862331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3DC2AD-75B5-9044-8BCC-275CC19B5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Creating Features and Associations in the Same Edit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B337A2-0C23-A847-9CAD-AF149732F18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How do you specify an association between two features when the features haven’t been created yet?</a:t>
            </a:r>
          </a:p>
          <a:p>
            <a:pPr lvl="1"/>
            <a:r>
              <a:rPr lang="en-US" b="0" dirty="0"/>
              <a:t>You don’t have an </a:t>
            </a:r>
            <a:r>
              <a:rPr lang="en-US" b="0" dirty="0" err="1"/>
              <a:t>ObjectID</a:t>
            </a:r>
            <a:r>
              <a:rPr lang="en-US" b="0" dirty="0"/>
              <a:t> or </a:t>
            </a:r>
            <a:r>
              <a:rPr lang="en-US" b="0" dirty="0" err="1"/>
              <a:t>GlobalID</a:t>
            </a:r>
            <a:endParaRPr lang="en-US" b="0" dirty="0"/>
          </a:p>
          <a:p>
            <a:r>
              <a:rPr lang="en-US" b="0" dirty="0"/>
              <a:t>New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CreateEx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methods on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EditOperation</a:t>
            </a:r>
            <a:r>
              <a:rPr lang="en-US" b="0" dirty="0"/>
              <a:t> return a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RowToken</a:t>
            </a:r>
            <a:endParaRPr lang="en-US" b="0" dirty="0">
              <a:solidFill>
                <a:schemeClr val="bg1">
                  <a:lumMod val="75000"/>
                  <a:lumOff val="2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/>
              <a:t>This token can be passed into </a:t>
            </a:r>
            <a:r>
              <a:rPr lang="en-US" b="0" dirty="0" err="1"/>
              <a:t>AssociationDescription</a:t>
            </a:r>
            <a:r>
              <a:rPr lang="en-US" b="0" dirty="0"/>
              <a:t> classes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CD82E-A846-7648-A5F5-83C9E9626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438" y="4605454"/>
            <a:ext cx="2581836" cy="140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6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22098E-0BF9-FB4D-B57B-3C9BBECECAB2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C1E638-360C-D340-8AA3-A86F1DEF4B1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0" dirty="0"/>
              <a:t>Editing with low-level Geodatabase Routines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We also provide low-level geodatabase objects for editing</a:t>
            </a:r>
          </a:p>
          <a:p>
            <a:r>
              <a:rPr lang="en-US" b="0" dirty="0"/>
              <a:t>This is the only way to edit in a </a:t>
            </a:r>
            <a:r>
              <a:rPr lang="en-US" b="0" dirty="0">
                <a:hlinkClick r:id="rId3"/>
              </a:rPr>
              <a:t>stand-alone application</a:t>
            </a:r>
            <a:endParaRPr lang="en-US" b="0" dirty="0"/>
          </a:p>
          <a:p>
            <a:r>
              <a:rPr lang="en-US" b="0" dirty="0"/>
              <a:t>Not recommended in an ArcGIS Pro Add-in</a:t>
            </a:r>
          </a:p>
          <a:p>
            <a:pPr lvl="1"/>
            <a:r>
              <a:rPr lang="en-US" b="0" dirty="0"/>
              <a:t>The Map is not refreshed</a:t>
            </a:r>
          </a:p>
          <a:p>
            <a:pPr lvl="1"/>
            <a:r>
              <a:rPr lang="en-US" b="0" dirty="0"/>
              <a:t>The Undo/Redo stack is not modified</a:t>
            </a:r>
          </a:p>
        </p:txBody>
      </p:sp>
    </p:spTree>
    <p:extLst>
      <p:ext uri="{BB962C8B-B14F-4D97-AF65-F5344CB8AC3E}">
        <p14:creationId xmlns:p14="http://schemas.microsoft.com/office/powerpoint/2010/main" val="411580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944660-542C-6E46-A446-EAB6A79AF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14" name="Subtitle 9"/>
          <p:cNvSpPr>
            <a:spLocks noGrp="1"/>
          </p:cNvSpPr>
          <p:nvPr>
            <p:ph type="body" idx="1"/>
          </p:nvPr>
        </p:nvSpPr>
        <p:spPr>
          <a:xfrm>
            <a:off x="1279016" y="2980570"/>
            <a:ext cx="6245411" cy="312714"/>
          </a:xfr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Demo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1279016" y="2189854"/>
            <a:ext cx="6632870" cy="749308"/>
          </a:xfr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Editing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76182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0207EE-C64F-F847-9B95-26EC28456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D6D308-69BD-674C-BB48-457FE6E41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8683723" cy="1477328"/>
          </a:xfrm>
        </p:spPr>
        <p:txBody>
          <a:bodyPr/>
          <a:lstStyle/>
          <a:p>
            <a:r>
              <a:rPr lang="en-US" dirty="0"/>
              <a:t>Things to Look Out For in </a:t>
            </a:r>
            <a:br>
              <a:rPr lang="en-US" dirty="0"/>
            </a:br>
            <a:r>
              <a:rPr lang="en-US" dirty="0"/>
              <a:t>Pro 2.1</a:t>
            </a:r>
          </a:p>
        </p:txBody>
      </p:sp>
    </p:spTree>
    <p:extLst>
      <p:ext uri="{BB962C8B-B14F-4D97-AF65-F5344CB8AC3E}">
        <p14:creationId xmlns:p14="http://schemas.microsoft.com/office/powerpoint/2010/main" val="182269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8001E0C-08B7-7348-9329-B02A2C56511B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D6BAC9-CFD2-FF47-824A-6E8C3F8CDC1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9FEEF8C-F251-064D-A594-95DDE428A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286603"/>
            <a:ext cx="11637966" cy="430887"/>
          </a:xfrm>
        </p:spPr>
        <p:txBody>
          <a:bodyPr/>
          <a:lstStyle/>
          <a:p>
            <a:r>
              <a:rPr lang="en-US" sz="2800" b="0" dirty="0"/>
              <a:t>Things to Look Out For in Pro 2.1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E98AC0-E553-1F45-BEDB-3DAAC65423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0" dirty="0"/>
              <a:t>Some utility network operations are not well integrated into Pro</a:t>
            </a:r>
          </a:p>
          <a:p>
            <a:pPr lvl="1"/>
            <a:r>
              <a:rPr lang="en-US" b="0" dirty="0" err="1"/>
              <a:t>Core.Data</a:t>
            </a:r>
            <a:r>
              <a:rPr lang="en-US" b="0" dirty="0"/>
              <a:t> vs. </a:t>
            </a:r>
            <a:r>
              <a:rPr lang="en-US" b="0" dirty="0" err="1"/>
              <a:t>Core.Desktop</a:t>
            </a:r>
            <a:endParaRPr lang="en-US" b="0" dirty="0"/>
          </a:p>
          <a:p>
            <a:r>
              <a:rPr lang="en-US" b="0" dirty="0"/>
              <a:t>Some functionality is missing</a:t>
            </a:r>
          </a:p>
          <a:p>
            <a:pPr marL="0" indent="0">
              <a:buNone/>
            </a:pPr>
            <a:endParaRPr lang="en-US" b="0" dirty="0"/>
          </a:p>
          <a:p>
            <a:pPr lvl="1"/>
            <a:endParaRPr lang="en-US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33D65-1105-0242-9E76-FFB0983651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6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678E9E-BF13-1B44-889C-27F024BAD0EC}"/>
              </a:ext>
            </a:extLst>
          </p:cNvPr>
          <p:cNvSpPr/>
          <p:nvPr/>
        </p:nvSpPr>
        <p:spPr bwMode="auto">
          <a:xfrm>
            <a:off x="-142504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748513-915A-6944-94AC-EE8F3FF9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855511-BFC1-C84C-AEFA-C7AC33AD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Pro Integration Shortcomings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293D0-14BD-7548-B57D-326DABA9B7A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en-US" b="0" dirty="0" err="1"/>
              <a:t>ValidateNetworkTopology</a:t>
            </a:r>
            <a:endParaRPr lang="en-US" b="0" dirty="0"/>
          </a:p>
          <a:p>
            <a:pPr lvl="1"/>
            <a:r>
              <a:rPr lang="en-US" b="0" dirty="0"/>
              <a:t>Cannot be in an edit session</a:t>
            </a:r>
          </a:p>
          <a:p>
            <a:pPr lvl="1"/>
            <a:r>
              <a:rPr lang="en-US" b="0" dirty="0"/>
              <a:t>Doesn’t integrate with Pro undo/redo stack</a:t>
            </a:r>
          </a:p>
          <a:p>
            <a:pPr lvl="1"/>
            <a:r>
              <a:rPr lang="en-US" b="0" dirty="0"/>
              <a:t>No screen redraw</a:t>
            </a:r>
          </a:p>
          <a:p>
            <a:pPr lvl="1"/>
            <a:r>
              <a:rPr lang="en-US" b="0" dirty="0">
                <a:solidFill>
                  <a:srgbClr val="FF0000"/>
                </a:solidFill>
              </a:rPr>
              <a:t>Workaround: Use Geoprocessing</a:t>
            </a:r>
          </a:p>
          <a:p>
            <a:r>
              <a:rPr lang="en-US" b="0" dirty="0" err="1"/>
              <a:t>EnableController</a:t>
            </a:r>
            <a:r>
              <a:rPr lang="en-US" b="0" dirty="0"/>
              <a:t>/</a:t>
            </a:r>
            <a:r>
              <a:rPr lang="en-US" b="0" dirty="0" err="1"/>
              <a:t>DisableController</a:t>
            </a:r>
            <a:endParaRPr lang="en-US" b="0" dirty="0"/>
          </a:p>
          <a:p>
            <a:pPr lvl="1"/>
            <a:r>
              <a:rPr lang="en-US" b="0" dirty="0"/>
              <a:t>Doesn’t integrate with Pro undo/redo stack</a:t>
            </a:r>
          </a:p>
          <a:p>
            <a:pPr lvl="1"/>
            <a:r>
              <a:rPr lang="en-US" b="0" dirty="0"/>
              <a:t>No screen redraw</a:t>
            </a:r>
          </a:p>
          <a:p>
            <a:pPr lvl="1">
              <a:lnSpc>
                <a:spcPct val="100000"/>
              </a:lnSpc>
            </a:pPr>
            <a:r>
              <a:rPr lang="en-US" b="0" dirty="0">
                <a:solidFill>
                  <a:srgbClr val="FF0000"/>
                </a:solidFill>
              </a:rPr>
              <a:t>Workaround: None</a:t>
            </a:r>
          </a:p>
          <a:p>
            <a:r>
              <a:rPr lang="en-US" b="0" dirty="0"/>
              <a:t>Update Subnetwork</a:t>
            </a:r>
          </a:p>
          <a:p>
            <a:pPr lvl="1"/>
            <a:r>
              <a:rPr lang="en-US" b="0" dirty="0"/>
              <a:t>No screen redraw</a:t>
            </a:r>
          </a:p>
          <a:p>
            <a:pPr lvl="1">
              <a:lnSpc>
                <a:spcPct val="100000"/>
              </a:lnSpc>
            </a:pPr>
            <a:r>
              <a:rPr lang="en-US" b="0" dirty="0">
                <a:solidFill>
                  <a:srgbClr val="FF0000"/>
                </a:solidFill>
              </a:rPr>
              <a:t>Workaround: Use Geoprocessing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9268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2ACA04-19A3-7E4B-8D5F-5FC37EE834A7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0488BF-ABAF-EF4B-888F-3225AE6C445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55188D-054D-5449-AB35-B2725E202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Missing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AA5C6-56BA-BC47-B6C7-DC172C6D43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Definition and Schema</a:t>
            </a:r>
          </a:p>
          <a:p>
            <a:pPr lvl="1"/>
            <a:r>
              <a:rPr lang="en-US" b="0" dirty="0"/>
              <a:t>Tier groups</a:t>
            </a:r>
          </a:p>
          <a:p>
            <a:pPr lvl="1"/>
            <a:r>
              <a:rPr lang="en-US" b="0" dirty="0"/>
              <a:t>Terminal paths</a:t>
            </a:r>
          </a:p>
          <a:p>
            <a:pPr lvl="1"/>
            <a:r>
              <a:rPr lang="en-US" b="0" dirty="0"/>
              <a:t>Attribute rules</a:t>
            </a:r>
          </a:p>
          <a:p>
            <a:r>
              <a:rPr lang="en-US" b="0" dirty="0"/>
              <a:t>Associations</a:t>
            </a:r>
          </a:p>
          <a:p>
            <a:pPr lvl="1"/>
            <a:r>
              <a:rPr lang="en-US" b="0" dirty="0"/>
              <a:t>View Association tool</a:t>
            </a:r>
          </a:p>
          <a:p>
            <a:r>
              <a:rPr lang="en-US" b="0" dirty="0"/>
              <a:t>Subnetworks</a:t>
            </a:r>
          </a:p>
          <a:p>
            <a:pPr lvl="1"/>
            <a:r>
              <a:rPr lang="en-US" b="0" dirty="0"/>
              <a:t>Update All</a:t>
            </a:r>
          </a:p>
          <a:p>
            <a:pPr lvl="1"/>
            <a:r>
              <a:rPr lang="en-US" b="0" dirty="0"/>
              <a:t>Export</a:t>
            </a:r>
          </a:p>
          <a:p>
            <a:pPr lvl="1"/>
            <a:r>
              <a:rPr lang="en-US" b="0" dirty="0"/>
              <a:t>General Queries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16546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735CF6-E098-044E-AB53-E2BF39486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D6D308-69BD-674C-BB48-457FE6E4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Plans for Pro 2.2</a:t>
            </a:r>
          </a:p>
        </p:txBody>
      </p:sp>
    </p:spTree>
    <p:extLst>
      <p:ext uri="{BB962C8B-B14F-4D97-AF65-F5344CB8AC3E}">
        <p14:creationId xmlns:p14="http://schemas.microsoft.com/office/powerpoint/2010/main" val="137517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B4B9B30-7CD9-D749-9BB1-EE7CB7AD433A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4793B8-9577-5044-9A93-BE93DFA12FF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BF76F6A-1A4E-0B42-9004-3B57553B4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Plans for Pro 2.2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E75E49-9975-0C4F-ADB0-221017CF71F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0" dirty="0"/>
              <a:t>Some utility network operations are not well integrated into Pro</a:t>
            </a:r>
          </a:p>
          <a:p>
            <a:pPr lvl="1"/>
            <a:r>
              <a:rPr lang="en-US" b="0" dirty="0" err="1"/>
              <a:t>Core.Data</a:t>
            </a:r>
            <a:r>
              <a:rPr lang="en-US" b="0" dirty="0"/>
              <a:t> vs. </a:t>
            </a:r>
            <a:r>
              <a:rPr lang="en-US" b="0" dirty="0" err="1"/>
              <a:t>Core.Desktop</a:t>
            </a:r>
            <a:endParaRPr lang="en-US" b="0" dirty="0"/>
          </a:p>
          <a:p>
            <a:r>
              <a:rPr lang="en-US" b="0" dirty="0"/>
              <a:t>Some functionality is missing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5EDC2B3-8D6A-624E-924C-3045F068523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Better integrate utility network operations with Pro</a:t>
            </a:r>
            <a:br>
              <a:rPr lang="en-US" b="0" dirty="0"/>
            </a:br>
            <a:endParaRPr lang="en-US" b="0" dirty="0"/>
          </a:p>
          <a:p>
            <a:pPr lvl="1"/>
            <a:endParaRPr lang="en-US" b="0" dirty="0"/>
          </a:p>
          <a:p>
            <a:r>
              <a:rPr lang="en-US" b="0" dirty="0"/>
              <a:t>Add some missing functionality</a:t>
            </a:r>
            <a:br>
              <a:rPr lang="en-US" b="0" dirty="0"/>
            </a:br>
            <a:endParaRPr lang="en-US" b="0" dirty="0"/>
          </a:p>
          <a:p>
            <a:pPr lvl="1"/>
            <a:endParaRPr lang="en-US" b="0" dirty="0"/>
          </a:p>
          <a:p>
            <a:r>
              <a:rPr lang="en-US" b="0" dirty="0"/>
              <a:t>Support other new utility network functionality</a:t>
            </a:r>
          </a:p>
          <a:p>
            <a:endParaRPr lang="en-US" b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6D9B9D-5E13-2143-B71F-3FEABFDD757B}"/>
              </a:ext>
            </a:extLst>
          </p:cNvPr>
          <p:cNvSpPr txBox="1"/>
          <p:nvPr/>
        </p:nvSpPr>
        <p:spPr>
          <a:xfrm>
            <a:off x="1914664" y="735980"/>
            <a:ext cx="297737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8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2B156C-78C8-9B48-B688-877E374F4AC8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D84149-2B46-0541-A4FD-159D065A1D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Architecture: DML-only (Data Manipulation Language)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362701" cy="3429000"/>
          </a:xfrm>
        </p:spPr>
        <p:txBody>
          <a:bodyPr>
            <a:normAutofit/>
          </a:bodyPr>
          <a:lstStyle/>
          <a:p>
            <a:r>
              <a:rPr lang="en-US" b="0" dirty="0"/>
              <a:t>The utility network API is a </a:t>
            </a:r>
            <a:r>
              <a:rPr lang="en-US" dirty="0"/>
              <a:t>DML-only (Data Manipulation Language) </a:t>
            </a:r>
            <a:r>
              <a:rPr lang="en-US" b="0" dirty="0"/>
              <a:t>API</a:t>
            </a:r>
          </a:p>
          <a:p>
            <a:pPr lvl="1"/>
            <a:r>
              <a:rPr lang="en-US" b="0" dirty="0"/>
              <a:t>Schema creation and modification operations such as creating domain networks, adding and deleting rules, etc., need to performed using Python</a:t>
            </a:r>
          </a:p>
          <a:p>
            <a:pPr lvl="1"/>
            <a:r>
              <a:rPr lang="en-US" b="0" dirty="0"/>
              <a:t>This is in alignment with the rest of the </a:t>
            </a:r>
            <a:r>
              <a:rPr lang="en-US" b="0" dirty="0">
                <a:hlinkClick r:id="rId3"/>
              </a:rPr>
              <a:t>Geodatabase API</a:t>
            </a:r>
            <a:endParaRPr lang="en-US" b="0" dirty="0"/>
          </a:p>
          <a:p>
            <a:pPr lvl="1"/>
            <a:r>
              <a:rPr lang="en-US" b="0" dirty="0"/>
              <a:t>Python can be called from C# by using the </a:t>
            </a:r>
            <a:r>
              <a:rPr lang="en-US" b="0" dirty="0">
                <a:hlinkClick r:id="rId4"/>
              </a:rPr>
              <a:t>Geoprocessing API</a:t>
            </a:r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011" y="4493421"/>
            <a:ext cx="11362477" cy="1038100"/>
          </a:xfrm>
          <a:prstGeom prst="rect">
            <a:avLst/>
          </a:prstGeom>
        </p:spPr>
      </p:pic>
      <p:pic>
        <p:nvPicPr>
          <p:cNvPr id="10" name="Picture 9" descr="IMG_2218.JPG">
            <a:extLst>
              <a:ext uri="{FF2B5EF4-FFF2-40B4-BE49-F238E27FC236}">
                <a16:creationId xmlns:a16="http://schemas.microsoft.com/office/drawing/2014/main" id="{93C054AD-7E74-E24C-9628-6E273EE78AC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7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3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2538EE-04C0-4343-B6F9-56643BBE458F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1E14FF-DB88-164D-8C3F-A5E21C120DC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F1C94A-EEA9-8941-AC38-DBE62FF19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Fixing Pro Integration Shortcomings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2B779-08E9-3B47-A5A7-2E1EE14909D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Add utility network extension methods</a:t>
            </a:r>
          </a:p>
          <a:p>
            <a:pPr lvl="1"/>
            <a:r>
              <a:rPr lang="en-US" b="0" dirty="0"/>
              <a:t>Add a using statement for </a:t>
            </a:r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ArcGIS.Core.Data.UtilityNetwork.Extensions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0" dirty="0"/>
              <a:t>to add C# extension methods</a:t>
            </a:r>
          </a:p>
          <a:p>
            <a:pPr lvl="1"/>
            <a:r>
              <a:rPr lang="en-US" b="0" dirty="0" err="1"/>
              <a:t>UtilityNetwork</a:t>
            </a:r>
            <a:r>
              <a:rPr lang="en-US" b="0" dirty="0"/>
              <a:t> class</a:t>
            </a:r>
          </a:p>
          <a:p>
            <a:pPr lvl="2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ValidateNetworkTopologyInEditOperation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 err="1"/>
              <a:t>SubnetworkManager</a:t>
            </a:r>
            <a:r>
              <a:rPr lang="en-US" b="0" dirty="0"/>
              <a:t> class</a:t>
            </a:r>
          </a:p>
          <a:p>
            <a:pPr lvl="2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EnableControllerInEditOperation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2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DisableControllerInEditOperation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endParaRPr lang="en-US" b="0" dirty="0"/>
          </a:p>
          <a:p>
            <a:r>
              <a:rPr lang="en-US" b="0" dirty="0"/>
              <a:t>Add method to redraw screen</a:t>
            </a:r>
          </a:p>
          <a:p>
            <a:pPr lvl="1"/>
            <a:r>
              <a:rPr lang="en-US" b="0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MapView.Redraw</a:t>
            </a:r>
            <a:r>
              <a:rPr lang="en-US" b="0" dirty="0">
                <a:solidFill>
                  <a:schemeClr val="bg1">
                    <a:lumMod val="75000"/>
                    <a:lumOff val="2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88F50-E6A7-C042-835A-7671BF8646A1}"/>
              </a:ext>
            </a:extLst>
          </p:cNvPr>
          <p:cNvSpPr txBox="1"/>
          <p:nvPr/>
        </p:nvSpPr>
        <p:spPr>
          <a:xfrm>
            <a:off x="9872682" y="4434114"/>
            <a:ext cx="26796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19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653D59-795F-CB4E-89D8-AB4AA0C1C77D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70D18E-2EAA-0949-A7F9-A720B03EACD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CE5DC2-D632-D649-A3ED-4CDD5CB2E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Add Missing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C0797-A04A-FA45-976A-619967756EA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Tier groups</a:t>
            </a:r>
          </a:p>
          <a:p>
            <a:r>
              <a:rPr lang="en-US" b="0" dirty="0"/>
              <a:t>Terminal paths</a:t>
            </a:r>
          </a:p>
          <a:p>
            <a:r>
              <a:rPr lang="en-US" b="0" dirty="0"/>
              <a:t>Attribute rules</a:t>
            </a:r>
          </a:p>
          <a:p>
            <a:r>
              <a:rPr lang="en-US" b="0" dirty="0"/>
              <a:t>Viewing associations</a:t>
            </a:r>
          </a:p>
          <a:p>
            <a:r>
              <a:rPr lang="en-US" b="0" dirty="0"/>
              <a:t>General subnetwork queries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2629E7-DD70-834D-8845-C21611063AA3}"/>
              </a:ext>
            </a:extLst>
          </p:cNvPr>
          <p:cNvSpPr txBox="1"/>
          <p:nvPr/>
        </p:nvSpPr>
        <p:spPr>
          <a:xfrm>
            <a:off x="7204355" y="1845734"/>
            <a:ext cx="37664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These items are a work-in-progress.  They are ordered according to current priorities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No warranties for their inclusion in 2.2 are expressed or implied</a:t>
            </a:r>
          </a:p>
        </p:txBody>
      </p:sp>
    </p:spTree>
    <p:extLst>
      <p:ext uri="{BB962C8B-B14F-4D97-AF65-F5344CB8AC3E}">
        <p14:creationId xmlns:p14="http://schemas.microsoft.com/office/powerpoint/2010/main" val="33271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95BFD8-5779-C941-8E1D-12932015C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D6D308-69BD-674C-BB48-457FE6E4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More</a:t>
            </a:r>
          </a:p>
        </p:txBody>
      </p:sp>
    </p:spTree>
    <p:extLst>
      <p:ext uri="{BB962C8B-B14F-4D97-AF65-F5344CB8AC3E}">
        <p14:creationId xmlns:p14="http://schemas.microsoft.com/office/powerpoint/2010/main" val="310562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95EEABF-50BC-454E-AA4C-E329BCF8AF9E}"/>
              </a:ext>
            </a:extLst>
          </p:cNvPr>
          <p:cNvSpPr/>
          <p:nvPr/>
        </p:nvSpPr>
        <p:spPr bwMode="auto">
          <a:xfrm>
            <a:off x="35879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36EE35-F585-D244-A309-88CA155C122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079470B-29FA-C942-8D2A-1006D2FFC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Conceptual Doc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49982B-26C5-044D-8A4A-068D85A28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086" y="1746670"/>
            <a:ext cx="9550400" cy="46654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4F4ADB-46E9-BE4E-9F9E-CF05E2F808DC}"/>
              </a:ext>
            </a:extLst>
          </p:cNvPr>
          <p:cNvSpPr/>
          <p:nvPr/>
        </p:nvSpPr>
        <p:spPr>
          <a:xfrm>
            <a:off x="8425543" y="2380343"/>
            <a:ext cx="1973943" cy="398417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E46013-20D5-194D-BA7F-27E8074EEF1E}"/>
              </a:ext>
            </a:extLst>
          </p:cNvPr>
          <p:cNvSpPr/>
          <p:nvPr/>
        </p:nvSpPr>
        <p:spPr>
          <a:xfrm>
            <a:off x="0" y="1211361"/>
            <a:ext cx="118045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4"/>
              </a:rPr>
              <a:t>https://pro.arcgis.com/</a:t>
            </a:r>
            <a:r>
              <a:rPr lang="en-US" sz="20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4"/>
              </a:rPr>
              <a:t>en</a:t>
            </a:r>
            <a:r>
              <a:rPr lang="en-US" sz="2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4"/>
              </a:rPr>
              <a:t>/pro-app/</a:t>
            </a:r>
            <a:r>
              <a:rPr lang="en-US" sz="20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4"/>
              </a:rPr>
              <a:t>sdk</a:t>
            </a:r>
            <a:r>
              <a:rPr lang="en-US" sz="2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hlinkClick r:id="rId4"/>
              </a:rPr>
              <a:t>/</a:t>
            </a:r>
            <a:endParaRPr lang="en-US" sz="2000" b="1" cap="none" spc="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7478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082C109-40D9-B447-A8DD-7B80162A87C6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D69C1F-ED08-AE4E-978A-5631446B6B4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49CF32-8C3C-704D-9AC9-30A10CB98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Conceptual Doc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5BF124-B439-1144-AC18-1EE5553E2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954" y="1438334"/>
            <a:ext cx="8674867" cy="489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1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3032D38-50E0-DC49-98A7-76DB15C90B3C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3C3CEB-D0CB-404E-8855-C497EA0F0BC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6E5243-510E-404C-989D-E23DB641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314184-FE9D-474F-8969-5D63877DC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954" y="1438334"/>
            <a:ext cx="8674867" cy="48913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4BFFDD-E535-0648-94AC-FFD87EADAB43}"/>
              </a:ext>
            </a:extLst>
          </p:cNvPr>
          <p:cNvSpPr/>
          <p:nvPr/>
        </p:nvSpPr>
        <p:spPr>
          <a:xfrm>
            <a:off x="7689738" y="3957638"/>
            <a:ext cx="1204232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93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BC6A660-697F-614C-B182-0EF5FF209E43}"/>
              </a:ext>
            </a:extLst>
          </p:cNvPr>
          <p:cNvSpPr/>
          <p:nvPr/>
        </p:nvSpPr>
        <p:spPr bwMode="auto">
          <a:xfrm>
            <a:off x="0" y="20344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34163C-075F-A84F-836D-B47A4C7133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7E6270-49E0-7747-9BFB-24EF8079F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E1FD-AA66-9C4A-9376-B3C285D3D0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339443"/>
            <a:ext cx="10369296" cy="3429000"/>
          </a:xfrm>
        </p:spPr>
        <p:txBody>
          <a:bodyPr>
            <a:noAutofit/>
          </a:bodyPr>
          <a:lstStyle/>
          <a:p>
            <a:r>
              <a:rPr lang="en-US" b="0" dirty="0"/>
              <a:t>Categories Usage</a:t>
            </a:r>
          </a:p>
          <a:p>
            <a:pPr lvl="1"/>
            <a:r>
              <a:rPr lang="en-US" b="0" dirty="0"/>
              <a:t>Demonstrates using the schema classes to list all of the asset types that support a given category</a:t>
            </a:r>
          </a:p>
          <a:p>
            <a:r>
              <a:rPr lang="en-US" b="0" dirty="0"/>
              <a:t>Load Report Sample</a:t>
            </a:r>
          </a:p>
          <a:p>
            <a:pPr lvl="1"/>
            <a:r>
              <a:rPr lang="en-US" b="0" dirty="0"/>
              <a:t>Does a downstream trace from a starting point and creates a report that sums the load and counts the customers per phase</a:t>
            </a:r>
          </a:p>
          <a:p>
            <a:r>
              <a:rPr lang="en-US" b="0" dirty="0"/>
              <a:t>Place a Transformer Bank</a:t>
            </a:r>
          </a:p>
          <a:p>
            <a:pPr lvl="1"/>
            <a:r>
              <a:rPr lang="en-US" b="0" dirty="0">
                <a:solidFill>
                  <a:srgbClr val="FF0000"/>
                </a:solidFill>
              </a:rPr>
              <a:t>Targeted for Spring 2018</a:t>
            </a:r>
          </a:p>
          <a:p>
            <a:r>
              <a:rPr lang="en-US" b="0" dirty="0"/>
              <a:t>Custom Network Diagram Layout</a:t>
            </a:r>
          </a:p>
          <a:p>
            <a:pPr lvl="1"/>
            <a:r>
              <a:rPr lang="en-US" b="0" dirty="0">
                <a:solidFill>
                  <a:srgbClr val="FF0000"/>
                </a:solidFill>
              </a:rPr>
              <a:t>Targeted for Spring 2018</a:t>
            </a:r>
          </a:p>
          <a:p>
            <a:r>
              <a:rPr lang="en-US" b="0" dirty="0"/>
              <a:t>Suggestions?</a:t>
            </a:r>
          </a:p>
          <a:p>
            <a:r>
              <a:rPr lang="en-US" b="0" dirty="0"/>
              <a:t>Write your own?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6FDDBA-7E99-7A41-9B26-A00CA7EBC1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135" y="238953"/>
            <a:ext cx="7256653" cy="205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55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C9AFE14-6E92-CB4C-B7C7-CDD7DAECBBE0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B74863-35B8-434C-AA91-38DF805EC88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1CAE8E-E439-D84E-A99C-F0D70914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Snippets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80EB04-05AF-7E49-BCBE-114B951ED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954" y="1438334"/>
            <a:ext cx="8674867" cy="48913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666F99-0669-0B4B-8C80-91A36B0FD1E5}"/>
              </a:ext>
            </a:extLst>
          </p:cNvPr>
          <p:cNvSpPr/>
          <p:nvPr/>
        </p:nvSpPr>
        <p:spPr>
          <a:xfrm>
            <a:off x="7682594" y="4129088"/>
            <a:ext cx="1204232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9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73BE359-F963-D840-88CE-7BCBE95E4B20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A4F232-36A2-BB47-8303-86D2B4E71C0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1CAE8E-E439-D84E-A99C-F0D70914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Snippets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94857-99C6-1847-B29C-46179622835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Small pieces of code that show how to </a:t>
            </a:r>
            <a:br>
              <a:rPr lang="en-US" b="0" dirty="0"/>
            </a:br>
            <a:r>
              <a:rPr lang="en-US" b="0" dirty="0"/>
              <a:t>accomplish a specific task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8A0A0-43F2-B548-B8DF-849867878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27" y="2715263"/>
            <a:ext cx="5105984" cy="40933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85D2CB-8581-7B4D-A105-EC19205AE6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0919" y="1160209"/>
            <a:ext cx="4855353" cy="5425415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0143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A73DE8-34DC-814D-8873-AB1A10D797CB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85A64B-D113-8E4B-ABB7-3A6529F3A57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03B398-9B28-024D-BEE2-BDEFD1D38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API Reference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9C4036-C467-534E-A305-5214D82D1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6" y="1737291"/>
            <a:ext cx="10437019" cy="422191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8CCFC9-2FDB-2743-BED4-2042F7AFB88A}"/>
              </a:ext>
            </a:extLst>
          </p:cNvPr>
          <p:cNvSpPr/>
          <p:nvPr/>
        </p:nvSpPr>
        <p:spPr>
          <a:xfrm>
            <a:off x="6475299" y="5222082"/>
            <a:ext cx="1447119" cy="4429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49F4C59-1D37-3C4E-8E41-6A8ED6EDAD2F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644E9E-C373-B642-8374-A8E2D11018A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Architecture:  Threading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422078" cy="3429000"/>
          </a:xfrm>
        </p:spPr>
        <p:txBody>
          <a:bodyPr>
            <a:normAutofit/>
          </a:bodyPr>
          <a:lstStyle/>
          <a:p>
            <a:r>
              <a:rPr lang="en-US" b="0" dirty="0"/>
              <a:t>Almost all of the methods in the utility network API should be called on the MCT (Main CIM Thread)</a:t>
            </a:r>
          </a:p>
          <a:p>
            <a:r>
              <a:rPr lang="en-US" b="0" dirty="0"/>
              <a:t>Read </a:t>
            </a:r>
            <a:r>
              <a:rPr lang="en-US" b="0" dirty="0">
                <a:hlinkClick r:id="rId3"/>
              </a:rPr>
              <a:t>Working with multithreading in ArcGIS Pro </a:t>
            </a:r>
            <a:r>
              <a:rPr lang="en-US" b="0" dirty="0"/>
              <a:t>to learn more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256" y="4446356"/>
            <a:ext cx="4964462" cy="1429456"/>
          </a:xfrm>
          <a:prstGeom prst="rect">
            <a:avLst/>
          </a:prstGeom>
        </p:spPr>
      </p:pic>
      <p:pic>
        <p:nvPicPr>
          <p:cNvPr id="10" name="Picture 9" descr="IMG_2218.JPG">
            <a:extLst>
              <a:ext uri="{FF2B5EF4-FFF2-40B4-BE49-F238E27FC236}">
                <a16:creationId xmlns:a16="http://schemas.microsoft.com/office/drawing/2014/main" id="{F9E1C0E1-6DF2-9247-B935-4763B28B692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8" b="99939" l="8742" r="99592">
                        <a14:foregroundMark x1="15278" y1="89890" x2="9886" y2="95895"/>
                        <a14:foregroundMark x1="9886" y1="95895" x2="24959" y2="99939"/>
                        <a14:foregroundMark x1="24959" y1="99939" x2="94363" y2="99663"/>
                        <a14:foregroundMark x1="94363" y1="99663" x2="98693" y2="93413"/>
                        <a14:foregroundMark x1="98693" y1="93413" x2="97794" y2="85999"/>
                        <a14:foregroundMark x1="97794" y1="85999" x2="90727" y2="72304"/>
                        <a14:foregroundMark x1="90727" y1="72304" x2="87786" y2="70772"/>
                        <a14:foregroundMark x1="86887" y1="70619" x2="72753" y2="82843"/>
                        <a14:foregroundMark x1="72753" y1="82843" x2="63154" y2="87224"/>
                        <a14:foregroundMark x1="63154" y1="87224" x2="56618" y2="87653"/>
                        <a14:foregroundMark x1="9641" y1="92555" x2="6291" y2="99234"/>
                        <a14:foregroundMark x1="6291" y1="99234" x2="50408" y2="99939"/>
                        <a14:foregroundMark x1="50408" y1="99939" x2="78758" y2="99755"/>
                        <a14:foregroundMark x1="78758" y1="99755" x2="68995" y2="94608"/>
                        <a14:foregroundMark x1="68995" y1="94608" x2="55556" y2="91207"/>
                        <a14:foregroundMark x1="93423" y1="75643" x2="99918" y2="91176"/>
                        <a14:foregroundMark x1="99918" y1="91176" x2="99387" y2="98468"/>
                        <a14:foregroundMark x1="99387" y1="98468" x2="10866" y2="99939"/>
                        <a14:foregroundMark x1="10866" y1="99939" x2="8742" y2="96507"/>
                        <a14:foregroundMark x1="93423" y1="75643" x2="99837" y2="93321"/>
                        <a14:foregroundMark x1="99837" y1="93321" x2="94567" y2="99816"/>
                        <a14:foregroundMark x1="94567" y1="99816" x2="92810" y2="92953"/>
                        <a14:foregroundMark x1="92810" y1="92953" x2="94649" y2="80392"/>
                        <a14:foregroundMark x1="97467" y1="87776" x2="99592" y2="95221"/>
                        <a14:foregroundMark x1="99592" y1="95221" x2="98325" y2="97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7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4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376ED8-001C-A545-BBA2-37745F930CC9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BAC181-A11F-4E40-BF90-3C89F9A3802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B34F518-5B8D-4846-9B16-9B810E24D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API Reference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722542-DF5C-3D48-9B96-75673DAAC4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57" y="1493044"/>
            <a:ext cx="9751813" cy="508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8B1CFD2-8BBD-204E-BE27-8CC002FA5997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95C638-A633-7B4A-842B-DD204784E8E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E562B87-060B-CA4F-A20B-A1CC281B9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Object Model Diagram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A4D0E4-527B-1A46-95BA-2DCBE0137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606" y="1438334"/>
            <a:ext cx="9919064" cy="51648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AA5DF14-EF26-DE4E-881A-033995B0C757}"/>
              </a:ext>
            </a:extLst>
          </p:cNvPr>
          <p:cNvSpPr/>
          <p:nvPr/>
        </p:nvSpPr>
        <p:spPr>
          <a:xfrm>
            <a:off x="8732724" y="5643076"/>
            <a:ext cx="1647143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97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4D6FDCB-CEC3-1541-B70D-8669D46FB8BB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1E033-68D4-F44A-A486-3E1E53CCC28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F8F18F-CB1F-B14F-9A1E-37DC6A997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07" y="0"/>
            <a:ext cx="106931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3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18438E-E75C-934E-B410-69EEA36FD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ACF6F97-9F18-A54D-9154-EA8BAB61F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06F71-0695-0A47-96FA-0EB1BABA9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8221903" cy="677108"/>
          </a:xfrm>
        </p:spPr>
        <p:txBody>
          <a:bodyPr/>
          <a:lstStyle/>
          <a:p>
            <a:r>
              <a:rPr lang="en-US" dirty="0">
                <a:hlinkClick r:id="rId3"/>
              </a:rPr>
              <a:t>rruh@esri.com</a:t>
            </a:r>
            <a:endParaRPr lang="en-US" dirty="0"/>
          </a:p>
          <a:p>
            <a:r>
              <a:rPr lang="en-US" dirty="0" err="1"/>
              <a:t>dcrawford@esri.com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7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76A36B-DC9C-E341-8E6E-81A24FA87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82"/>
            <a:ext cx="12188952" cy="68591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587431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1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BD624B8-0D43-654F-9CE2-FA53B926DEFC}"/>
              </a:ext>
            </a:extLst>
          </p:cNvPr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F7041B-5DDF-D349-BB78-63388957C56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"/>
            <a:ext cx="5181600" cy="279983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Other Ways to Access the Utility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In addition to the ArcGIS Pro Managed SDK, there are other ways to program against a utility network:</a:t>
            </a:r>
          </a:p>
          <a:p>
            <a:pPr lvl="1"/>
            <a:r>
              <a:rPr lang="en-US" b="0" dirty="0" err="1"/>
              <a:t>Geoprocessing</a:t>
            </a:r>
            <a:r>
              <a:rPr lang="en-US" b="0" dirty="0"/>
              <a:t> models and Python scripts</a:t>
            </a:r>
          </a:p>
          <a:p>
            <a:pPr lvl="1"/>
            <a:r>
              <a:rPr lang="en-US" b="0" dirty="0"/>
              <a:t>Directly coding against the REST APIs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609" y="3605647"/>
            <a:ext cx="4622391" cy="3147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11" y="4268392"/>
            <a:ext cx="7173788" cy="91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96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Avenir Next LT Pro">
      <a:majorFont>
        <a:latin typeface="AvenirNext LT Pro Light"/>
        <a:ea typeface=""/>
        <a:cs typeface=""/>
      </a:majorFont>
      <a:minorFont>
        <a:latin typeface="AvenirNext LT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_Corporate_Template-Dark" id="{62A57839-816C-DD40-89BF-1C32BC75980C}" vid="{B3749CB9-E79A-FB42-8D76-A7C3AB67D11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1" ma:contentTypeDescription="Create a new document." ma:contentTypeScope="" ma:versionID="647b6714bcbd012a02104274568241a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1.xml><?xml version="1.0" encoding="utf-8"?>
<ds:datastoreItem xmlns:ds="http://schemas.openxmlformats.org/officeDocument/2006/customXml" ds:itemID="{81E133DB-697E-4C10-B192-8899027B1EC6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2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8B8D6152-B933-4294-8151-3CF2A1B01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6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2370</Words>
  <Application>Microsoft Office PowerPoint</Application>
  <PresentationFormat>Widescreen</PresentationFormat>
  <Paragraphs>441</Paragraphs>
  <Slides>84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5" baseType="lpstr">
      <vt:lpstr>ＭＳ Ｐゴシック</vt:lpstr>
      <vt:lpstr>Arial</vt:lpstr>
      <vt:lpstr>Avenir LT Std 55 Roman</vt:lpstr>
      <vt:lpstr>Avenir LT Std 65 Medium</vt:lpstr>
      <vt:lpstr>AvenirNext LT Pro Light</vt:lpstr>
      <vt:lpstr>AvenirNext LT Pro Regular</vt:lpstr>
      <vt:lpstr>Calibri</vt:lpstr>
      <vt:lpstr>Consolas</vt:lpstr>
      <vt:lpstr>Lucida Grande</vt:lpstr>
      <vt:lpstr>Wingdings</vt:lpstr>
      <vt:lpstr>Esri_Corporate_Template-Dark</vt:lpstr>
      <vt:lpstr>ArcGIS Pro SDK for .NET:  An Overview of the Utility Network Management API</vt:lpstr>
      <vt:lpstr>Today’s Agenda</vt:lpstr>
      <vt:lpstr>Getting Started</vt:lpstr>
      <vt:lpstr>https://pro.arcgis.com/en/pro-app/sdk/</vt:lpstr>
      <vt:lpstr>Overview</vt:lpstr>
      <vt:lpstr>Architectural Topics</vt:lpstr>
      <vt:lpstr>Architecture: DML-only (Data Manipulation Language)</vt:lpstr>
      <vt:lpstr>Architecture:  Threading</vt:lpstr>
      <vt:lpstr>Other Ways to Access the Utility Network</vt:lpstr>
      <vt:lpstr>A Survey of the  Utility Network APIs</vt:lpstr>
      <vt:lpstr>Organization of the Utility Network API</vt:lpstr>
      <vt:lpstr>Organization of the Utility Network API</vt:lpstr>
      <vt:lpstr>The UtilityNetwork Class</vt:lpstr>
      <vt:lpstr>Obtaining a UtilityNetwork object</vt:lpstr>
      <vt:lpstr>Organization of the Utility Network API</vt:lpstr>
      <vt:lpstr>Overview of Definition and Schema Classes</vt:lpstr>
      <vt:lpstr>Organization of the Utility Network API</vt:lpstr>
      <vt:lpstr>Elements</vt:lpstr>
      <vt:lpstr>Organization of the Utility Network API</vt:lpstr>
      <vt:lpstr>Utility Network Topology</vt:lpstr>
      <vt:lpstr>Organization of the Utility Network API</vt:lpstr>
      <vt:lpstr>Associations</vt:lpstr>
      <vt:lpstr>Organization of the Utility Network API</vt:lpstr>
      <vt:lpstr>Subnetworks</vt:lpstr>
      <vt:lpstr>Subnetwork Manager</vt:lpstr>
      <vt:lpstr>The Subnetwork Class</vt:lpstr>
      <vt:lpstr>Organization of the Utility Network API</vt:lpstr>
      <vt:lpstr>Components of a Trace</vt:lpstr>
      <vt:lpstr>Components of a Trace</vt:lpstr>
      <vt:lpstr>Components of a Trace</vt:lpstr>
      <vt:lpstr>Components of a Trace</vt:lpstr>
      <vt:lpstr>1 Tracer</vt:lpstr>
      <vt:lpstr>Tracer Objects</vt:lpstr>
      <vt:lpstr>2 Trace Argument</vt:lpstr>
      <vt:lpstr>Trace Configuration — Basic Properties</vt:lpstr>
      <vt:lpstr>Trace Configuration — Traversability</vt:lpstr>
      <vt:lpstr>Trace Configuration — Functions</vt:lpstr>
      <vt:lpstr>Trace Configuration — Filters</vt:lpstr>
      <vt:lpstr>Filters</vt:lpstr>
      <vt:lpstr>Trace Configuration — Output</vt:lpstr>
      <vt:lpstr>Trace Configuration — Propagators</vt:lpstr>
      <vt:lpstr>How Propagators Work</vt:lpstr>
      <vt:lpstr>3 Trace Result</vt:lpstr>
      <vt:lpstr>Trace Results</vt:lpstr>
      <vt:lpstr>Returning a List of Element Objects</vt:lpstr>
      <vt:lpstr>Returning Function Results</vt:lpstr>
      <vt:lpstr>Future: Additional Result Types</vt:lpstr>
      <vt:lpstr>Tracing Summary</vt:lpstr>
      <vt:lpstr>Organization of the Utility Network API</vt:lpstr>
      <vt:lpstr>The DiagramManager Class</vt:lpstr>
      <vt:lpstr>The NetworkDiagram Class</vt:lpstr>
      <vt:lpstr>Diagram Element Classes</vt:lpstr>
      <vt:lpstr>Retrieving Diagram Elements</vt:lpstr>
      <vt:lpstr>Custom Layouts</vt:lpstr>
      <vt:lpstr>Network Diagrams</vt:lpstr>
      <vt:lpstr>Organization of the Utility Network API</vt:lpstr>
      <vt:lpstr>The UtilityNetworkLayer Class</vt:lpstr>
      <vt:lpstr>Ribbon Integration</vt:lpstr>
      <vt:lpstr>Editor Integration</vt:lpstr>
      <vt:lpstr>Creating and Deleting Associations</vt:lpstr>
      <vt:lpstr>Creating Features and Associations in the Same Edit Operation</vt:lpstr>
      <vt:lpstr>Editing with low-level Geodatabase Routines</vt:lpstr>
      <vt:lpstr>Editing</vt:lpstr>
      <vt:lpstr>Things to Look Out For in  Pro 2.1</vt:lpstr>
      <vt:lpstr>Things to Look Out For in Pro 2.1</vt:lpstr>
      <vt:lpstr>Pro Integration Shortcomings</vt:lpstr>
      <vt:lpstr>Missing Functionality</vt:lpstr>
      <vt:lpstr>Plans for Pro 2.2</vt:lpstr>
      <vt:lpstr>Plans for Pro 2.2</vt:lpstr>
      <vt:lpstr>Fixing Pro Integration Shortcomings</vt:lpstr>
      <vt:lpstr>Add Missing Functionality</vt:lpstr>
      <vt:lpstr>Learning More</vt:lpstr>
      <vt:lpstr>Conceptual Doc</vt:lpstr>
      <vt:lpstr>Conceptual Doc</vt:lpstr>
      <vt:lpstr>Samples</vt:lpstr>
      <vt:lpstr>Samples</vt:lpstr>
      <vt:lpstr>Snippets</vt:lpstr>
      <vt:lpstr>Snippets</vt:lpstr>
      <vt:lpstr>API Reference</vt:lpstr>
      <vt:lpstr>API Reference</vt:lpstr>
      <vt:lpstr>Object Model Diagram</vt:lpstr>
      <vt:lpstr>PowerPoint Presentation</vt:lpstr>
      <vt:lpstr>Questions?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2018-01-02T19:19:05Z</dcterms:created>
  <dcterms:modified xsi:type="dcterms:W3CDTF">2018-03-09T01:04:29Z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