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53" r:id="rId66"/>
  </p:sldMasterIdLst>
  <p:notesMasterIdLst>
    <p:notesMasterId r:id="rId104"/>
  </p:notesMasterIdLst>
  <p:handoutMasterIdLst>
    <p:handoutMasterId r:id="rId105"/>
  </p:handoutMasterIdLst>
  <p:sldIdLst>
    <p:sldId id="703" r:id="rId67"/>
    <p:sldId id="738" r:id="rId68"/>
    <p:sldId id="739" r:id="rId69"/>
    <p:sldId id="740" r:id="rId70"/>
    <p:sldId id="741" r:id="rId71"/>
    <p:sldId id="742" r:id="rId72"/>
    <p:sldId id="743" r:id="rId73"/>
    <p:sldId id="744" r:id="rId74"/>
    <p:sldId id="745" r:id="rId75"/>
    <p:sldId id="746" r:id="rId76"/>
    <p:sldId id="747" r:id="rId77"/>
    <p:sldId id="748" r:id="rId78"/>
    <p:sldId id="749" r:id="rId79"/>
    <p:sldId id="750" r:id="rId80"/>
    <p:sldId id="751" r:id="rId81"/>
    <p:sldId id="752" r:id="rId82"/>
    <p:sldId id="736" r:id="rId83"/>
    <p:sldId id="737" r:id="rId84"/>
    <p:sldId id="723" r:id="rId85"/>
    <p:sldId id="724" r:id="rId86"/>
    <p:sldId id="725" r:id="rId87"/>
    <p:sldId id="726" r:id="rId88"/>
    <p:sldId id="735" r:id="rId89"/>
    <p:sldId id="727" r:id="rId90"/>
    <p:sldId id="734" r:id="rId91"/>
    <p:sldId id="728" r:id="rId92"/>
    <p:sldId id="729" r:id="rId93"/>
    <p:sldId id="730" r:id="rId94"/>
    <p:sldId id="731" r:id="rId95"/>
    <p:sldId id="732" r:id="rId96"/>
    <p:sldId id="733" r:id="rId97"/>
    <p:sldId id="711" r:id="rId98"/>
    <p:sldId id="712" r:id="rId99"/>
    <p:sldId id="702" r:id="rId100"/>
    <p:sldId id="696" r:id="rId101"/>
    <p:sldId id="698" r:id="rId102"/>
    <p:sldId id="722" r:id="rId10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3" autoAdjust="0"/>
    <p:restoredTop sz="70174" autoAdjust="0"/>
  </p:normalViewPr>
  <p:slideViewPr>
    <p:cSldViewPr snapToGrid="0" snapToObjects="1" showGuides="1">
      <p:cViewPr varScale="1">
        <p:scale>
          <a:sx n="51" d="100"/>
          <a:sy n="51" d="100"/>
        </p:scale>
        <p:origin x="1278" y="6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07" Type="http://schemas.openxmlformats.org/officeDocument/2006/relationships/viewProps" Target="viewProps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Master" Target="slideMasters/slideMaster1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87" Type="http://schemas.openxmlformats.org/officeDocument/2006/relationships/slide" Target="slides/slide21.xml"/><Relationship Id="rId102" Type="http://schemas.openxmlformats.org/officeDocument/2006/relationships/slide" Target="slides/slide36.xml"/><Relationship Id="rId110" Type="http://schemas.microsoft.com/office/2015/10/relationships/revisionInfo" Target="revisionInfo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handoutMaster" Target="handoutMasters/handoutMaster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openxmlformats.org/officeDocument/2006/relationships/slide" Target="slides/slide37.xml"/><Relationship Id="rId108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presProps" Target="pres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tableStyles" Target="tableStyles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65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Run Pro – briefly show the different types.</a:t>
            </a:r>
            <a:r>
              <a:rPr lang="en-US" baseline="0" dirty="0"/>
              <a:t> </a:t>
            </a:r>
            <a:r>
              <a:rPr lang="en-US" baseline="0" dirty="0" err="1"/>
              <a:t>Explore+identify</a:t>
            </a:r>
            <a:r>
              <a:rPr lang="en-US" baseline="0" dirty="0"/>
              <a:t> followed by Infographics (on Map tab)…..or custom popup in sample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67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Implement a </a:t>
            </a:r>
            <a:r>
              <a:rPr lang="en-US" dirty="0" err="1">
                <a:latin typeface="Consolas" panose="020B0609020204030204" pitchFamily="49" charset="0"/>
              </a:rPr>
              <a:t>PopupContent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/>
              <a:t>Uses HTML or a URI (</a:t>
            </a:r>
            <a:r>
              <a:rPr lang="en-US" dirty="0" err="1"/>
              <a:t>PopupContent.HtmlURI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Is not persisted with a layer (or project)</a:t>
            </a:r>
          </a:p>
          <a:p>
            <a:pPr lvl="1"/>
            <a:r>
              <a:rPr lang="en-US" u="sng" dirty="0"/>
              <a:t>No</a:t>
            </a:r>
            <a:r>
              <a:rPr lang="en-US" dirty="0"/>
              <a:t> default content provided</a:t>
            </a:r>
          </a:p>
          <a:p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077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688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4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09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Cartographic Information Model is used as a direct interface the ‘native’ (</a:t>
            </a:r>
            <a:r>
              <a:rPr lang="en-US" dirty="0" err="1"/>
              <a:t>lowlevel</a:t>
            </a:r>
            <a:r>
              <a:rPr lang="en-US" dirty="0"/>
              <a:t>) tier of ArcGIS Pro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964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121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64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more information consult: https://github.com/Esri/arcgis-pro-sdk/wiki/ProConcepts-Map-Exploration#mapcontrol</a:t>
            </a:r>
          </a:p>
          <a:p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1388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5801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057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211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MapView.SelectFeatures</a:t>
            </a:r>
            <a:r>
              <a:rPr lang="en-US" dirty="0"/>
              <a:t> and </a:t>
            </a:r>
            <a:r>
              <a:rPr lang="en-US" dirty="0" err="1"/>
              <a:t>MapView.GetFeatures</a:t>
            </a:r>
            <a:r>
              <a:rPr lang="en-US" dirty="0"/>
              <a:t> throw a </a:t>
            </a:r>
            <a:r>
              <a:rPr lang="en-US" dirty="0" err="1"/>
              <a:t>System.ArgumentException</a:t>
            </a:r>
            <a:r>
              <a:rPr lang="en-US" baseline="0" dirty="0"/>
              <a:t> if a 3D query is attempted in </a:t>
            </a:r>
            <a:r>
              <a:rPr lang="en-US" baseline="0" dirty="0" err="1"/>
              <a:t>SketchOutputMode.Map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Note: If you don’t set </a:t>
            </a:r>
            <a:r>
              <a:rPr lang="en-US" baseline="0" dirty="0" err="1"/>
              <a:t>IsSketchTool</a:t>
            </a:r>
            <a:r>
              <a:rPr lang="en-US" baseline="0" dirty="0"/>
              <a:t> = true you do </a:t>
            </a:r>
            <a:r>
              <a:rPr lang="en-US" u="sng" baseline="0" dirty="0"/>
              <a:t>not get a sketch on the view</a:t>
            </a:r>
          </a:p>
          <a:p>
            <a:endParaRPr lang="en-US" u="sng" baseline="0" dirty="0"/>
          </a:p>
          <a:p>
            <a:r>
              <a:rPr lang="en-US" u="none" baseline="0" dirty="0"/>
              <a:t>Use </a:t>
            </a:r>
            <a:r>
              <a:rPr lang="en-US" u="none" baseline="0" dirty="0" err="1"/>
              <a:t>SketchOutputMode</a:t>
            </a:r>
            <a:r>
              <a:rPr lang="en-US" u="none" baseline="0" dirty="0"/>
              <a:t> = </a:t>
            </a:r>
            <a:r>
              <a:rPr lang="en-US" u="none" baseline="0" dirty="0" err="1"/>
              <a:t>SketchOutputMode.Screen</a:t>
            </a:r>
            <a:r>
              <a:rPr lang="en-US" u="none" baseline="0" dirty="0"/>
              <a:t> for 3D selection</a:t>
            </a: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06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4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890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571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03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96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FEC123-2032-4882-A245-0B9B1FE306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8951" cy="6859182"/>
          </a:xfrm>
          <a:prstGeom prst="rect">
            <a:avLst/>
          </a:prstGeom>
        </p:spPr>
      </p:pic>
      <p:sp>
        <p:nvSpPr>
          <p:cNvPr id="10" name="Title 5">
            <a:extLst>
              <a:ext uri="{FF2B5EF4-FFF2-40B4-BE49-F238E27FC236}">
                <a16:creationId xmlns:a16="http://schemas.microsoft.com/office/drawing/2014/main" id="{272D063E-17FE-4630-8A1E-7B697641B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059" y="3096654"/>
            <a:ext cx="6766586" cy="914400"/>
          </a:xfrm>
        </p:spPr>
        <p:txBody>
          <a:bodyPr/>
          <a:lstStyle/>
          <a:p>
            <a:pPr lvl="0" algn="l">
              <a:lnSpc>
                <a:spcPts val="5800"/>
              </a:lnSpc>
              <a:spcBef>
                <a:spcPts val="0"/>
              </a:spcBef>
            </a:pPr>
            <a:r>
              <a:rPr lang="en-US" sz="6000" b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Presentation Title</a:t>
            </a:r>
            <a:endParaRPr lang="en-US" dirty="0"/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0117B81-371C-4556-A088-589AAB8A97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9532" y="4125354"/>
            <a:ext cx="6773434" cy="914400"/>
          </a:xfrm>
        </p:spPr>
        <p:txBody>
          <a:bodyPr/>
          <a:lstStyle/>
          <a:p>
            <a:pPr algn="l"/>
            <a:r>
              <a:rPr lang="en-US">
                <a:cs typeface="Avenir LT Std 65 Medium" charset="0"/>
              </a:rPr>
              <a:t>PRESENTER NAMES</a:t>
            </a:r>
            <a:endParaRPr lang="en-US" dirty="0">
              <a:cs typeface="Avenir LT Std 65 Medium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33FD27-21C4-43AB-B64F-1642ABC613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51277" y="572078"/>
            <a:ext cx="1274495" cy="4655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859E2E-4BE9-41CF-A8B7-37CD40307289}"/>
              </a:ext>
            </a:extLst>
          </p:cNvPr>
          <p:cNvSpPr txBox="1"/>
          <p:nvPr userDrawn="1"/>
        </p:nvSpPr>
        <p:spPr>
          <a:xfrm>
            <a:off x="950059" y="6071046"/>
            <a:ext cx="4952213" cy="29204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2018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Esri </a:t>
            </a:r>
            <a:r>
              <a:rPr lang="en-US" sz="1600" b="1" spc="30" dirty="0" err="1">
                <a:solidFill>
                  <a:schemeClr val="tx1">
                    <a:alpha val="35000"/>
                  </a:schemeClr>
                </a:solidFill>
              </a:rPr>
              <a:t>Dev</a:t>
            </a:r>
            <a:r>
              <a:rPr lang="en-US" sz="1600" spc="30" dirty="0" err="1">
                <a:solidFill>
                  <a:schemeClr val="tx1">
                    <a:alpha val="35000"/>
                  </a:schemeClr>
                </a:solidFill>
              </a:rPr>
              <a:t>Summit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Conference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 |  Palm Springs, CA</a:t>
            </a:r>
            <a:endParaRPr lang="en-US" sz="1600" b="1" spc="30" dirty="0">
              <a:solidFill>
                <a:schemeClr val="tx1">
                  <a:alpha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433838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F781F4-48A8-459A-8D5F-DB609DB7EA8A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34A8F4-48E7-4068-A0B4-7A4D26E1E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464FD7BC-2F8F-4A83-8D99-EE50CDC32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355852-9325-4F7C-99E6-B11ED3432A34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78794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DA21729-AB98-448A-BB26-C323BED36F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</p:spPr>
      </p:sp>
    </p:spTree>
    <p:extLst>
      <p:ext uri="{BB962C8B-B14F-4D97-AF65-F5344CB8AC3E}">
        <p14:creationId xmlns:p14="http://schemas.microsoft.com/office/powerpoint/2010/main" val="78129820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User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27D6837-1B12-4825-8E6B-D71ED6DA33D1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7438E9-F382-4BCA-B34A-2B6676FF46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8547420D-3FC1-4411-B393-B5FF08CE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DD4B66-29AD-4B53-B587-ADFAAC5FF278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57623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224F15-A8C9-47CE-8A2A-DFE5528A78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60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93F73C-76A7-465D-A2F2-4E65F931BC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3187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CD563D3-408E-4048-9159-D964FAEAB5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82"/>
            <a:ext cx="12188952" cy="68591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E81935-962D-435D-B345-F7B18B818F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587431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68344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D4CA6C-DE28-41BF-AE9D-39ED1078A8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1936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65609D-2E27-4AA8-9FA8-96AA154FDA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7996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7ED03A-03AE-40B5-A203-EED2E10F5BEC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22C387-B521-4CD1-8804-6DDA616B6A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0" name="Title 8">
            <a:extLst>
              <a:ext uri="{FF2B5EF4-FFF2-40B4-BE49-F238E27FC236}">
                <a16:creationId xmlns:a16="http://schemas.microsoft.com/office/drawing/2014/main" id="{A48E1278-46F3-46BF-B8B4-3DA5E0656673}"/>
              </a:ext>
            </a:extLst>
          </p:cNvPr>
          <p:cNvSpPr txBox="1">
            <a:spLocks/>
          </p:cNvSpPr>
          <p:nvPr userDrawn="1"/>
        </p:nvSpPr>
        <p:spPr>
          <a:xfrm>
            <a:off x="682625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88FED294-B85B-415C-A5C1-4509EB44FF0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2625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2D45805A-2F31-471E-93AA-8EEEBA33DF1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5E517E-4704-47D2-83F5-B2DA34C4C4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3" r="38615"/>
          <a:stretch/>
        </p:blipFill>
        <p:spPr>
          <a:xfrm>
            <a:off x="7294791" y="0"/>
            <a:ext cx="4897209" cy="26789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572378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A79C14-9B40-47EC-A029-BE1B9A00E4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6851" cy="6857999"/>
          </a:xfrm>
          <a:prstGeom prst="rect">
            <a:avLst/>
          </a:prstGeom>
        </p:spPr>
      </p:pic>
      <p:sp>
        <p:nvSpPr>
          <p:cNvPr id="10" name="Title 8">
            <a:extLst>
              <a:ext uri="{FF2B5EF4-FFF2-40B4-BE49-F238E27FC236}">
                <a16:creationId xmlns:a16="http://schemas.microsoft.com/office/drawing/2014/main" id="{1F2FF0D3-AC05-4E0E-B97A-F0A13AA27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BD846F32-410C-4DD4-B935-5BDF55991AC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F763B1A5-8DE1-41EB-9050-1BB9C4093D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800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AE7CB6-EDF3-451D-8B8F-8AFDEF63A18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5800" y="6185356"/>
            <a:ext cx="10826496" cy="21544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96324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66580723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EA6A691-31C5-41B8-8E68-EBABC8A59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sp>
        <p:nvSpPr>
          <p:cNvPr id="16" name="Title 8">
            <a:extLst>
              <a:ext uri="{FF2B5EF4-FFF2-40B4-BE49-F238E27FC236}">
                <a16:creationId xmlns:a16="http://schemas.microsoft.com/office/drawing/2014/main" id="{7D94102E-B6DC-4172-B3DD-DC31CAA49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369332"/>
          </a:xfrm>
        </p:spPr>
        <p:txBody>
          <a:bodyPr/>
          <a:lstStyle/>
          <a:p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ADAFC63D-0508-445A-ACE7-9322B24F590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2625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C599B18-3D09-4040-8EE7-311BB4DFCD8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46028815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DBD1C15-9EFA-4604-B72E-85EE5937A3C6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CA9CFE-42D0-4F62-A7BF-1446D9A4B6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8E222A-76A5-4F28-8335-0E797DBDF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9C25C8-997F-4215-83DF-164B6AE4E5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0" name="Title 8">
            <a:extLst>
              <a:ext uri="{FF2B5EF4-FFF2-40B4-BE49-F238E27FC236}">
                <a16:creationId xmlns:a16="http://schemas.microsoft.com/office/drawing/2014/main" id="{55B17FFA-3803-4C4A-8A4D-878AD32AD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69581B3E-66D6-4466-9452-CEE0704AE2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/>
              <a:t>Text goes here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32150242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4209C8-E3D6-4C8E-ACCD-0B468CC6A170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490C5B-66D3-4377-82E6-AF1AAB00B8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939262AD-A3FC-441F-9A0C-7CAD78B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085FF-0BC7-4CDA-BE75-655239E3E60F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05573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0A9937-E2BE-4196-AF94-F5EDD08DA86C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6" name="Title 8">
            <a:extLst>
              <a:ext uri="{FF2B5EF4-FFF2-40B4-BE49-F238E27FC236}">
                <a16:creationId xmlns:a16="http://schemas.microsoft.com/office/drawing/2014/main" id="{16910DD7-B244-42D4-A715-D403A55B4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A4EE171-4664-4104-B1A5-BC114CD2DC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/>
              <a:t>Text goes here</a:t>
            </a:r>
            <a:endParaRPr lang="en-US" b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B45E80-C63C-4641-86AD-7305139209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0"/>
            <a:ext cx="5181600" cy="279983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25629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AF02A55-C368-4EF2-B8EB-0495E59BA4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435"/>
            <a:ext cx="12188952" cy="6863435"/>
          </a:xfrm>
          <a:prstGeom prst="rect">
            <a:avLst/>
          </a:prstGeom>
        </p:spPr>
      </p:pic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719245596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2531D7-79A2-485D-BC2D-DC7CA45E342E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6324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54" r:id="rId1"/>
    <p:sldLayoutId id="2147486855" r:id="rId2"/>
    <p:sldLayoutId id="2147486856" r:id="rId3"/>
    <p:sldLayoutId id="2147486857" r:id="rId4"/>
    <p:sldLayoutId id="2147486858" r:id="rId5"/>
    <p:sldLayoutId id="2147486859" r:id="rId6"/>
    <p:sldLayoutId id="2147486860" r:id="rId7"/>
    <p:sldLayoutId id="2147486861" r:id="rId8"/>
    <p:sldLayoutId id="2147486862" r:id="rId9"/>
    <p:sldLayoutId id="2147486863" r:id="rId10"/>
    <p:sldLayoutId id="2147486864" r:id="rId11"/>
    <p:sldLayoutId id="2147486865" r:id="rId12"/>
    <p:sldLayoutId id="2147486866" r:id="rId13"/>
    <p:sldLayoutId id="2147486867" r:id="rId14"/>
    <p:sldLayoutId id="2147486868" r:id="rId15"/>
    <p:sldLayoutId id="2147486869" r:id="rId16"/>
    <p:sldLayoutId id="2147486870" r:id="rId17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FEA53F-C39F-0548-BFD2-AD71E2DB2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0"/>
            <a:ext cx="12188951" cy="6859182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950059" y="2305926"/>
            <a:ext cx="10897384" cy="1705128"/>
          </a:xfrm>
        </p:spPr>
        <p:txBody>
          <a:bodyPr/>
          <a:lstStyle/>
          <a:p>
            <a:pPr algn="l"/>
            <a:r>
              <a:rPr lang="en-US" sz="4800" i="1" dirty="0"/>
              <a:t>ArcGIS Pro SDK for .NET: Mapping and Layout</a:t>
            </a:r>
            <a:endParaRPr lang="en-US" sz="4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09532" y="4125354"/>
            <a:ext cx="6773434" cy="914400"/>
          </a:xfrm>
        </p:spPr>
        <p:txBody>
          <a:bodyPr/>
          <a:lstStyle/>
          <a:p>
            <a:pPr algn="l"/>
            <a:r>
              <a:rPr lang="en-US" dirty="0">
                <a:cs typeface="Avenir LT Std 65 Medium" charset="0"/>
              </a:rPr>
              <a:t>Wolf Kaiser</a:t>
            </a:r>
          </a:p>
          <a:p>
            <a:pPr algn="l"/>
            <a:r>
              <a:rPr lang="en-US" dirty="0">
                <a:cs typeface="Avenir LT Std 65 Medium" charset="0"/>
              </a:rPr>
              <a:t>Uma Harano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51277" y="572078"/>
            <a:ext cx="1274495" cy="4655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209030-9B26-EE46-8FB3-952DCBBC44E7}"/>
              </a:ext>
            </a:extLst>
          </p:cNvPr>
          <p:cNvSpPr txBox="1"/>
          <p:nvPr/>
        </p:nvSpPr>
        <p:spPr>
          <a:xfrm>
            <a:off x="950059" y="6071046"/>
            <a:ext cx="4952213" cy="29204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2018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Esri </a:t>
            </a:r>
            <a:r>
              <a:rPr lang="en-US" sz="1600" b="1" spc="30" dirty="0" err="1">
                <a:solidFill>
                  <a:schemeClr val="tx1">
                    <a:alpha val="35000"/>
                  </a:schemeClr>
                </a:solidFill>
              </a:rPr>
              <a:t>DEV</a:t>
            </a:r>
            <a:r>
              <a:rPr lang="en-US" sz="1600" spc="30" dirty="0" err="1">
                <a:solidFill>
                  <a:schemeClr val="tx1">
                    <a:alpha val="35000"/>
                  </a:schemeClr>
                </a:solidFill>
              </a:rPr>
              <a:t>Summit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Conference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 |  Palm Springs, CA</a:t>
            </a:r>
            <a:endParaRPr lang="en-US" sz="1600" b="1" spc="30" dirty="0">
              <a:solidFill>
                <a:schemeClr val="tx1">
                  <a:alpha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D0331D-C505-4459-B4D3-E0F8CA034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581E30-38DC-4EED-BB3A-7091116C7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128" y="630614"/>
            <a:ext cx="9734109" cy="553998"/>
          </a:xfrm>
        </p:spPr>
        <p:txBody>
          <a:bodyPr/>
          <a:lstStyle/>
          <a:p>
            <a:r>
              <a:rPr lang="en-US" sz="3600" dirty="0"/>
              <a:t>Map tool using an Embeddable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0EC0A-FFC2-4A5F-94FA-CFC3C8BCC0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2625" y="1224936"/>
            <a:ext cx="10826496" cy="276999"/>
          </a:xfrm>
        </p:spPr>
        <p:txBody>
          <a:bodyPr/>
          <a:lstStyle/>
          <a:p>
            <a:r>
              <a:rPr lang="en-US" sz="1800" dirty="0"/>
              <a:t>Access the control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665B21-D809-4DA1-9895-DD12E15E26D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5"/>
            <a:ext cx="10369296" cy="1645350"/>
          </a:xfrm>
        </p:spPr>
        <p:txBody>
          <a:bodyPr/>
          <a:lstStyle/>
          <a:p>
            <a:r>
              <a:rPr lang="en-US" sz="2400" dirty="0">
                <a:latin typeface="+mj-lt"/>
              </a:rPr>
              <a:t>Access properties in the Embeddable control View Model</a:t>
            </a:r>
          </a:p>
          <a:p>
            <a:pPr lvl="1"/>
            <a:r>
              <a:rPr lang="en-US" sz="2200" dirty="0"/>
              <a:t>Cast </a:t>
            </a:r>
            <a:r>
              <a:rPr lang="en-US" sz="2200" u="sng" dirty="0" err="1">
                <a:latin typeface="Consolas" panose="020B0609020204030204" pitchFamily="49" charset="0"/>
              </a:rPr>
              <a:t>OverlayEmbeddableControl</a:t>
            </a:r>
            <a:r>
              <a:rPr lang="en-US" sz="2200" u="sng" dirty="0">
                <a:latin typeface="Consolas" panose="020B0609020204030204" pitchFamily="49" charset="0"/>
              </a:rPr>
              <a:t> </a:t>
            </a:r>
            <a:r>
              <a:rPr lang="en-US" sz="2200" dirty="0">
                <a:latin typeface="+mj-lt"/>
              </a:rPr>
              <a:t>property to the type of your View Model to access members.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432292-110E-45AF-888C-7426DD5B4CBB}"/>
              </a:ext>
            </a:extLst>
          </p:cNvPr>
          <p:cNvSpPr/>
          <p:nvPr/>
        </p:nvSpPr>
        <p:spPr bwMode="auto">
          <a:xfrm>
            <a:off x="824786" y="3429000"/>
            <a:ext cx="10993313" cy="100886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embeddableControlVM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OverlayEmbeddableControl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EmbeddableControl1ViewModel;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embeddableControlVM.Text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$"Layer: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{Layer}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57762862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314126"/>
            <a:ext cx="4527741" cy="1451616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Embeddable control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 dirty="0"/>
              <a:t>Town house dataset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81C928-FC8D-45C8-B938-24E70E6F46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34" y="549971"/>
            <a:ext cx="6500244" cy="575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2934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872" y="189896"/>
            <a:ext cx="9925610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Map View Overlay Control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BCD3FB1-2688-4D7B-A64B-52E39F5E820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73872" y="1122746"/>
            <a:ext cx="10369296" cy="5581486"/>
          </a:xfrm>
        </p:spPr>
        <p:txBody>
          <a:bodyPr/>
          <a:lstStyle/>
          <a:p>
            <a:r>
              <a:rPr lang="en-US" sz="2800" dirty="0"/>
              <a:t>What is a Map View Overlay Control?</a:t>
            </a:r>
          </a:p>
          <a:p>
            <a:pPr lvl="1"/>
            <a:r>
              <a:rPr lang="en-US" sz="2600" dirty="0"/>
              <a:t>An overlay control that displays on top of the map view.</a:t>
            </a:r>
          </a:p>
          <a:p>
            <a:pPr lvl="1"/>
            <a:r>
              <a:rPr lang="en-US" sz="2600" dirty="0"/>
              <a:t>Similar to Map tool embeddable control, but display state is not controlled by Map tool activation.</a:t>
            </a:r>
          </a:p>
          <a:p>
            <a:r>
              <a:rPr lang="en-US" sz="2800" dirty="0"/>
              <a:t>  Use Embeddable Control Pro SDK Item template.</a:t>
            </a:r>
          </a:p>
          <a:p>
            <a:pPr lvl="1"/>
            <a:r>
              <a:rPr lang="en-US" sz="2000" dirty="0"/>
              <a:t>MVVM pattern</a:t>
            </a:r>
          </a:p>
          <a:p>
            <a:pPr lvl="1"/>
            <a:r>
              <a:rPr lang="en-US" sz="2000" dirty="0"/>
              <a:t>stubbed out by the Pro SDK item template</a:t>
            </a:r>
          </a:p>
          <a:p>
            <a:r>
              <a:rPr lang="en-US" sz="2800" dirty="0"/>
              <a:t>Map View Overlay Control activation through code.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lvl="1"/>
            <a:endParaRPr lang="en-US" sz="2400" dirty="0"/>
          </a:p>
          <a:p>
            <a:endParaRPr lang="en-US" sz="2800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43E07C-2E6A-4253-954C-45EC63D5B3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1684" y="779432"/>
            <a:ext cx="10826496" cy="246221"/>
          </a:xfrm>
        </p:spPr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95B486-3842-43C7-8932-A00A708C61E4}"/>
              </a:ext>
            </a:extLst>
          </p:cNvPr>
          <p:cNvSpPr/>
          <p:nvPr/>
        </p:nvSpPr>
        <p:spPr bwMode="auto">
          <a:xfrm>
            <a:off x="599343" y="4973850"/>
            <a:ext cx="10993313" cy="135534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MapViewOverlayControl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myViewOverlayControl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user_control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mapView.AddOverlayControl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myViewOverlayControl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//add overlay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mapView.RemoveOverlayControl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myViewOverlayControl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remove overlay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29829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Map View Overlay Control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/>
              <a:t>Town house </a:t>
            </a:r>
            <a:r>
              <a:rPr lang="en-US" sz="2000" dirty="0"/>
              <a:t>dataset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AA9AD9-2411-4958-AB1C-2F3C35696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284" y="896472"/>
            <a:ext cx="5967127" cy="521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14505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Custom Popups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82625" y="1516699"/>
            <a:ext cx="10369296" cy="34290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Custom Popups – implemented in code </a:t>
            </a:r>
          </a:p>
          <a:p>
            <a:pPr lvl="1"/>
            <a:r>
              <a:rPr lang="en-US" sz="2200" dirty="0"/>
              <a:t>Uses HTML5, </a:t>
            </a:r>
            <a:r>
              <a:rPr lang="en-US" sz="2200" dirty="0" err="1"/>
              <a:t>Javascript</a:t>
            </a:r>
            <a:endParaRPr lang="en-US" sz="2200" dirty="0"/>
          </a:p>
          <a:p>
            <a:pPr lvl="1"/>
            <a:r>
              <a:rPr lang="en-US" sz="2200" dirty="0"/>
              <a:t>Not persisted in layer definition</a:t>
            </a:r>
          </a:p>
          <a:p>
            <a:r>
              <a:rPr lang="en-US" sz="2400" dirty="0"/>
              <a:t>To invoke in code use </a:t>
            </a:r>
            <a:r>
              <a:rPr lang="en-US" sz="2400" dirty="0" err="1"/>
              <a:t>MapView</a:t>
            </a:r>
            <a:r>
              <a:rPr lang="en-US" sz="2400" dirty="0"/>
              <a:t> </a:t>
            </a:r>
            <a:r>
              <a:rPr lang="en-US" sz="2400" dirty="0" err="1">
                <a:latin typeface="Consolas" panose="020B0609020204030204" pitchFamily="49" charset="0"/>
              </a:rPr>
              <a:t>ShowCustomPopup</a:t>
            </a:r>
            <a:r>
              <a:rPr lang="en-US" sz="2400" dirty="0"/>
              <a:t> overloads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625" y="3871878"/>
            <a:ext cx="10826495" cy="15043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eaLnBrk="0" hangingPunct="0">
              <a:lnSpc>
                <a:spcPts val="1800"/>
              </a:lnSpc>
            </a:pP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ShowCustomPopup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ShowCustomPopup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 eaLnBrk="0" hangingPunct="0">
              <a:lnSpc>
                <a:spcPts val="1800"/>
              </a:lnSpc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PopupCommand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commands,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includeDefaultCommands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en-US" sz="1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46078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Custom Popup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48695" y="1330538"/>
            <a:ext cx="10369296" cy="3427413"/>
          </a:xfrm>
        </p:spPr>
        <p:txBody>
          <a:bodyPr/>
          <a:lstStyle/>
          <a:p>
            <a:r>
              <a:rPr lang="en-US" sz="2400" dirty="0"/>
              <a:t>Implement your own custom </a:t>
            </a:r>
            <a:r>
              <a:rPr lang="en-US" sz="2400" dirty="0" err="1">
                <a:latin typeface="Consolas" panose="020B0609020204030204" pitchFamily="49" charset="0"/>
              </a:rPr>
              <a:t>PopupContent</a:t>
            </a:r>
            <a:endParaRPr lang="en-US" sz="2400" dirty="0">
              <a:latin typeface="Consolas" panose="020B0609020204030204" pitchFamily="49" charset="0"/>
            </a:endParaRPr>
          </a:p>
          <a:p>
            <a:pPr lvl="1"/>
            <a:r>
              <a:rPr lang="en-US" sz="2000" dirty="0"/>
              <a:t>Assign </a:t>
            </a:r>
            <a:r>
              <a:rPr lang="en-US" sz="2000" dirty="0" err="1"/>
              <a:t>MapMember</a:t>
            </a:r>
            <a:r>
              <a:rPr lang="en-US" sz="2000" dirty="0"/>
              <a:t> and ID</a:t>
            </a:r>
          </a:p>
          <a:p>
            <a:pPr lvl="1"/>
            <a:r>
              <a:rPr lang="en-US" sz="2000" dirty="0"/>
              <a:t>Provide Content – HTML and </a:t>
            </a:r>
            <a:r>
              <a:rPr lang="en-US" sz="2000" dirty="0" err="1"/>
              <a:t>Javascript</a:t>
            </a:r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2625" y="2988911"/>
            <a:ext cx="10484429" cy="315883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popup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MapMember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layer,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ID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Title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"Custom Popup"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HtmlContent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"&lt;head&gt;&lt;body&gt;&lt;p&gt;</a:t>
            </a:r>
            <a:r>
              <a:rPr lang="en-US" dirty="0">
                <a:solidFill>
                  <a:srgbClr val="3CB371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{0}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Objectid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3CB371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{1}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&lt;/p&gt;&lt;/body&gt;&lt;/html&gt;"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layer.Name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.Active.ShowCustomPopup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PopupContent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 {popup});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97998697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290786"/>
            <a:ext cx="4527741" cy="1474956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dirty="0"/>
              <a:t>Demo – Custom </a:t>
            </a:r>
            <a:br>
              <a:rPr lang="en-US" sz="4400" dirty="0"/>
            </a:br>
            <a:r>
              <a:rPr lang="en-US" sz="4400" dirty="0"/>
              <a:t>Popup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 dirty="0"/>
              <a:t>Election Data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07" y="548623"/>
            <a:ext cx="5679922" cy="575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86095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C5960-19DC-4B76-90E1-6A7FB57C8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53347-B999-4DC3-B3AD-160729D7D8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3D4035E-486A-46CC-A44D-301BADA30B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69274976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372D0-F8ED-4605-8A08-F65D21CB2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05" y="455445"/>
            <a:ext cx="10826496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Creating Layouts using the ArcGIS Pro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96FF0-315A-4483-94F5-E8C63B5985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27786"/>
            <a:ext cx="5151309" cy="3429000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800" dirty="0"/>
              <a:t>What is a layout?</a:t>
            </a:r>
          </a:p>
          <a:p>
            <a:pPr lvl="1"/>
            <a:r>
              <a:rPr lang="en-US" sz="2600" dirty="0"/>
              <a:t>A page layout (aka layout) is a collection of one or more map elements organized on a virtual page designed for map printing.  Layouts also include supporting elements, such as a title, a legend, and descriptive text.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79C820-F06F-4832-8E80-E96B74FC7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95" y="1408517"/>
            <a:ext cx="5422833" cy="513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46142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977" y="598954"/>
            <a:ext cx="4579975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Layout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1149764" y="1390768"/>
            <a:ext cx="10051636" cy="4522717"/>
          </a:xfrm>
        </p:spPr>
        <p:txBody>
          <a:bodyPr/>
          <a:lstStyle/>
          <a:p>
            <a:r>
              <a:rPr lang="en-US" sz="2800" dirty="0"/>
              <a:t>Layout class represents a </a:t>
            </a:r>
            <a:br>
              <a:rPr lang="en-US" sz="2800" dirty="0"/>
            </a:br>
            <a:r>
              <a:rPr lang="en-US" sz="2800" dirty="0"/>
              <a:t>Page Layout in a Project</a:t>
            </a:r>
          </a:p>
          <a:p>
            <a:endParaRPr lang="en-US" sz="2800" dirty="0"/>
          </a:p>
          <a:p>
            <a:r>
              <a:rPr lang="en-US" sz="2800" dirty="0"/>
              <a:t>Created by using </a:t>
            </a:r>
            <a:br>
              <a:rPr lang="en-US" sz="2800" dirty="0"/>
            </a:br>
            <a:r>
              <a:rPr lang="en-US" sz="2800" dirty="0" err="1"/>
              <a:t>LayoutFactory.Instance.CreateLayout</a:t>
            </a:r>
            <a:r>
              <a:rPr lang="en-US" sz="2800" dirty="0"/>
              <a:t> </a:t>
            </a:r>
          </a:p>
          <a:p>
            <a:r>
              <a:rPr lang="en-US" sz="2800" dirty="0"/>
              <a:t>Layout Class provides access to basic layout properties</a:t>
            </a:r>
          </a:p>
          <a:p>
            <a:pPr lvl="1"/>
            <a:r>
              <a:rPr lang="en-US" sz="2800" dirty="0"/>
              <a:t>Page information (page dimensions like size, unit)</a:t>
            </a:r>
          </a:p>
          <a:p>
            <a:pPr lvl="1"/>
            <a:r>
              <a:rPr lang="en-US" sz="2800" dirty="0"/>
              <a:t>Layout Element management (add, delete elements like text, map)</a:t>
            </a:r>
          </a:p>
          <a:p>
            <a:pPr lvl="1"/>
            <a:r>
              <a:rPr lang="en-US" sz="2800" dirty="0"/>
              <a:t>Export methods</a:t>
            </a:r>
            <a:endParaRPr lang="en-US" sz="2400" dirty="0"/>
          </a:p>
          <a:p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17A6B-180C-40A0-A348-3381D3FB5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582" y="370571"/>
            <a:ext cx="4013179" cy="289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2851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213" y="730437"/>
            <a:ext cx="9647612" cy="1107996"/>
          </a:xfrm>
        </p:spPr>
        <p:txBody>
          <a:bodyPr/>
          <a:lstStyle/>
          <a:p>
            <a:r>
              <a:rPr lang="en-US" sz="3600" dirty="0"/>
              <a:t>Mapping and Layout - 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4362134"/>
          </a:xfrm>
        </p:spPr>
        <p:txBody>
          <a:bodyPr/>
          <a:lstStyle/>
          <a:p>
            <a:r>
              <a:rPr lang="en-US" sz="2800" dirty="0"/>
              <a:t>Map Tool – Base class for interactions with Map Views</a:t>
            </a:r>
          </a:p>
          <a:p>
            <a:r>
              <a:rPr lang="en-US" sz="2800" dirty="0"/>
              <a:t>Applying Map Tools for:</a:t>
            </a:r>
          </a:p>
          <a:p>
            <a:pPr lvl="1"/>
            <a:r>
              <a:rPr lang="en-US" sz="2400" dirty="0"/>
              <a:t>Selecting features</a:t>
            </a:r>
          </a:p>
          <a:p>
            <a:pPr lvl="1"/>
            <a:r>
              <a:rPr lang="en-US" sz="2400" dirty="0"/>
              <a:t>Embeddable control</a:t>
            </a:r>
          </a:p>
          <a:p>
            <a:pPr lvl="1"/>
            <a:r>
              <a:rPr lang="en-US" sz="2400" dirty="0" err="1"/>
              <a:t>MapView</a:t>
            </a:r>
            <a:r>
              <a:rPr lang="en-US" sz="2400" dirty="0"/>
              <a:t> Overlay Control</a:t>
            </a:r>
          </a:p>
          <a:p>
            <a:pPr lvl="1"/>
            <a:r>
              <a:rPr lang="en-US" sz="2400" dirty="0"/>
              <a:t>Custom Popups (Map Tool item template)</a:t>
            </a:r>
          </a:p>
          <a:p>
            <a:r>
              <a:rPr lang="en-US" sz="2800" dirty="0"/>
              <a:t>Creating Layouts using the ArcGIS Pro API</a:t>
            </a:r>
          </a:p>
          <a:p>
            <a:pPr lvl="1"/>
            <a:r>
              <a:rPr lang="en-US" sz="2400" dirty="0"/>
              <a:t>Using the Layout class to create a Page Layout</a:t>
            </a:r>
          </a:p>
          <a:p>
            <a:pPr lvl="1"/>
            <a:r>
              <a:rPr lang="en-US" sz="2400" dirty="0"/>
              <a:t>Using Layout Elements to provide Page Layout content.</a:t>
            </a:r>
          </a:p>
          <a:p>
            <a:pPr lv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573540253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89690"/>
            <a:ext cx="10826496" cy="553998"/>
          </a:xfrm>
        </p:spPr>
        <p:txBody>
          <a:bodyPr/>
          <a:lstStyle/>
          <a:p>
            <a:r>
              <a:rPr lang="en-US" sz="3600" dirty="0"/>
              <a:t>Layout Class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5" y="1264027"/>
            <a:ext cx="10369296" cy="3427413"/>
          </a:xfrm>
        </p:spPr>
        <p:txBody>
          <a:bodyPr/>
          <a:lstStyle/>
          <a:p>
            <a:r>
              <a:rPr lang="en-US" sz="2800" dirty="0"/>
              <a:t>Pattern to create a new Layout </a:t>
            </a:r>
          </a:p>
          <a:p>
            <a:pPr lvl="1"/>
            <a:r>
              <a:rPr lang="en-US" sz="2800" dirty="0"/>
              <a:t>With page size, unit, and layout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963038" y="2541495"/>
            <a:ext cx="10272409" cy="244879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&gt;(() =&gt;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Layout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LayoutFactory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Instance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(8.5, 11,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LinearUnit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lyt.SetName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("Layout sample");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return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45805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298745"/>
            <a:ext cx="10826496" cy="553998"/>
          </a:xfrm>
        </p:spPr>
        <p:txBody>
          <a:bodyPr/>
          <a:lstStyle/>
          <a:p>
            <a:r>
              <a:rPr lang="en-US" sz="3600" dirty="0"/>
              <a:t>Layout Elements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C0FEA4-C443-42D8-93F9-92D4ECB0C4F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752" y="1091650"/>
            <a:ext cx="10369296" cy="3427413"/>
          </a:xfrm>
        </p:spPr>
        <p:txBody>
          <a:bodyPr/>
          <a:lstStyle/>
          <a:p>
            <a:r>
              <a:rPr lang="en-US" sz="2800" dirty="0"/>
              <a:t>Page Layout contains Layout Elements</a:t>
            </a:r>
          </a:p>
          <a:p>
            <a:r>
              <a:rPr lang="en-US" sz="2800" dirty="0"/>
              <a:t>Created by using </a:t>
            </a:r>
            <a:r>
              <a:rPr lang="en-US" sz="2800" dirty="0" err="1"/>
              <a:t>LayoutElementFactory</a:t>
            </a:r>
            <a:r>
              <a:rPr lang="en-US" sz="2800" dirty="0"/>
              <a:t> </a:t>
            </a:r>
          </a:p>
          <a:p>
            <a:r>
              <a:rPr lang="en-US" sz="2800" dirty="0"/>
              <a:t>Layout Element Examples:</a:t>
            </a:r>
          </a:p>
          <a:p>
            <a:pPr lvl="1"/>
            <a:r>
              <a:rPr lang="en-US" sz="2400" dirty="0" err="1"/>
              <a:t>MapFrame</a:t>
            </a:r>
            <a:endParaRPr lang="en-US" sz="2400" dirty="0"/>
          </a:p>
          <a:p>
            <a:pPr lvl="1"/>
            <a:r>
              <a:rPr lang="en-US" sz="2400" dirty="0"/>
              <a:t>Legend</a:t>
            </a:r>
          </a:p>
          <a:p>
            <a:pPr lvl="1"/>
            <a:r>
              <a:rPr lang="en-US" sz="2400" dirty="0" err="1"/>
              <a:t>NorthArrow</a:t>
            </a:r>
            <a:endParaRPr lang="en-US" sz="2400" dirty="0"/>
          </a:p>
          <a:p>
            <a:pPr lvl="1"/>
            <a:r>
              <a:rPr lang="en-US" sz="2400" dirty="0" err="1"/>
              <a:t>PictureElement</a:t>
            </a:r>
            <a:endParaRPr lang="en-US" sz="2400" dirty="0"/>
          </a:p>
          <a:p>
            <a:pPr lvl="1"/>
            <a:r>
              <a:rPr lang="en-US" sz="2400" dirty="0" err="1"/>
              <a:t>ScaleBar</a:t>
            </a:r>
            <a:endParaRPr lang="en-US" sz="2400" dirty="0"/>
          </a:p>
          <a:p>
            <a:pPr lvl="1"/>
            <a:r>
              <a:rPr lang="en-US" sz="2400" dirty="0" err="1"/>
              <a:t>TextElement</a:t>
            </a:r>
            <a:endParaRPr lang="en-US" sz="2400" dirty="0"/>
          </a:p>
          <a:p>
            <a:pPr lvl="1"/>
            <a:r>
              <a:rPr lang="en-US" sz="2400" dirty="0" err="1"/>
              <a:t>TableFrame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BD17D6-113C-4F85-8164-8082D4A9C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982" y="2302882"/>
            <a:ext cx="6166858" cy="435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4039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04865"/>
            <a:ext cx="10826496" cy="553998"/>
          </a:xfrm>
        </p:spPr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4" y="1030563"/>
            <a:ext cx="11097571" cy="3427413"/>
          </a:xfrm>
        </p:spPr>
        <p:txBody>
          <a:bodyPr/>
          <a:lstStyle/>
          <a:p>
            <a:r>
              <a:rPr lang="en-US" sz="2400" dirty="0"/>
              <a:t>Using </a:t>
            </a:r>
            <a:r>
              <a:rPr lang="en-US" sz="2400" dirty="0" err="1"/>
              <a:t>LayoutElementFactory</a:t>
            </a:r>
            <a:r>
              <a:rPr lang="en-US" sz="2400" dirty="0"/>
              <a:t> class to create any Element</a:t>
            </a:r>
          </a:p>
          <a:p>
            <a:r>
              <a:rPr lang="en-US" sz="2400" dirty="0"/>
              <a:t>Create </a:t>
            </a:r>
            <a:r>
              <a:rPr lang="en-US" sz="2400" dirty="0" err="1"/>
              <a:t>MapFrame</a:t>
            </a:r>
            <a:r>
              <a:rPr lang="en-US" sz="2400" dirty="0"/>
              <a:t>: </a:t>
            </a:r>
            <a:r>
              <a:rPr lang="en-US" sz="2400" dirty="0" err="1"/>
              <a:t>LayoutElementFactory.Instance.CreateMapFrame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949325" y="2085886"/>
            <a:ext cx="9985375" cy="425553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Project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(item =&gt;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item.Name.Equals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"My Layout"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QueuedTask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 =&gt; {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// Build envelope geometry for map frame</a:t>
            </a: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EnvelopeBuilder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(6.0, 8.5),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  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(8.0, 10.5));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// Reference map, create MF and add to layout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mapPrjItem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Project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MapProjectItem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(item =&gt;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item.Name.Equals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"Map"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mapPrjItem.GetMap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mfElm.SetName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"New Map Frame"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731960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3C3C-E3BE-466E-B563-E1A93FC72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Element Coordinates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3FF6B5-F7F6-4E57-B57E-736F9CCD3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479" y="341938"/>
            <a:ext cx="5108642" cy="62207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F677C-887E-472D-850A-A7F1CCC18377}"/>
              </a:ext>
            </a:extLst>
          </p:cNvPr>
          <p:cNvSpPr/>
          <p:nvPr/>
        </p:nvSpPr>
        <p:spPr bwMode="auto">
          <a:xfrm>
            <a:off x="454361" y="1879916"/>
            <a:ext cx="5582952" cy="239107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Build envelope geometry for map frame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Envelope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EnvelopeBuilder.CreateEnvelope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			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Coordinate2D(4.0, 4.5),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	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Coordinate2D(8.0, 10.5));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Add map frame to layout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Instance.CreateMapFrame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altLang="en-US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23251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575744"/>
            <a:ext cx="10826496" cy="553998"/>
          </a:xfrm>
        </p:spPr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B65833-EA80-44F5-BA0C-CBAEC298846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16016" y="1476451"/>
          <a:ext cx="8493907" cy="3566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72954">
                  <a:extLst>
                    <a:ext uri="{9D8B030D-6E8A-4147-A177-3AD203B41FA5}">
                      <a16:colId xmlns:a16="http://schemas.microsoft.com/office/drawing/2014/main" val="1405599748"/>
                    </a:ext>
                  </a:extLst>
                </a:gridCol>
                <a:gridCol w="6320953">
                  <a:extLst>
                    <a:ext uri="{9D8B030D-6E8A-4147-A177-3AD203B41FA5}">
                      <a16:colId xmlns:a16="http://schemas.microsoft.com/office/drawing/2014/main" val="1734326704"/>
                    </a:ext>
                  </a:extLst>
                </a:gridCol>
              </a:tblGrid>
              <a:tr h="283682">
                <a:tc>
                  <a:txBody>
                    <a:bodyPr/>
                    <a:lstStyle/>
                    <a:p>
                      <a:r>
                        <a:rPr lang="en-US" sz="2000" dirty="0"/>
                        <a:t>Layout 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Method to create Layout Element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84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MapFrame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LayoutElementFactory.Instance.CreateMapFrame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53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Legend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LayoutElementFactory.Instance.CreateLegend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0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NorthArrow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LayoutElementFactory.Instance.CreateNorthArrow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41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PictureElement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LayoutElementFactory.Instance.CreatePictureElement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97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ScaleBar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LayoutElementFactory.Instance.CreateScaleBar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32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TextElement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LayoutElementFactory.Instance.CreateTextElement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114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TableFrame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LayoutElementFactory.Instance.CreateTableFrame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77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60562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31521F3-2C51-4090-8CFA-F5AD3BAAD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029" y="4273774"/>
            <a:ext cx="2905146" cy="1843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1813EE-ED6A-4032-86A6-BA06DFBDB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6551" y="2510153"/>
            <a:ext cx="685805" cy="7096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DEBF55-3594-47BD-AB55-235323E24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4467" y="3511293"/>
            <a:ext cx="1690700" cy="32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9413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252" y="2020581"/>
            <a:ext cx="4682418" cy="2244397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dirty="0"/>
              <a:t>Demo – Create a Layout with code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44928" y="3851409"/>
            <a:ext cx="3954365" cy="307777"/>
          </a:xfrm>
        </p:spPr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66B9D-23A8-4A58-8610-F81D6BDFE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0" y="1132185"/>
            <a:ext cx="6295920" cy="43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918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344" y="332054"/>
            <a:ext cx="10826496" cy="553998"/>
          </a:xfrm>
        </p:spPr>
        <p:txBody>
          <a:bodyPr/>
          <a:lstStyle/>
          <a:p>
            <a:r>
              <a:rPr lang="en-US" sz="3600" dirty="0"/>
              <a:t>Layout Creation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5586" y="967198"/>
            <a:ext cx="10369296" cy="3427413"/>
          </a:xfrm>
        </p:spPr>
        <p:txBody>
          <a:bodyPr/>
          <a:lstStyle/>
          <a:p>
            <a:r>
              <a:rPr lang="en-US" sz="3200" dirty="0"/>
              <a:t>What is a Spatial Map Series?</a:t>
            </a:r>
          </a:p>
          <a:p>
            <a:pPr lvl="1"/>
            <a:r>
              <a:rPr lang="en-US" sz="2800" dirty="0"/>
              <a:t>Collection of map pages built from a single layout that represents a geographic area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54B35CE-D8C2-4631-B78B-0E9846BA9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09" y="3048147"/>
            <a:ext cx="4552381" cy="2361905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CDABF15F-6EA9-4568-AA61-6D3952EC7D4C}"/>
              </a:ext>
            </a:extLst>
          </p:cNvPr>
          <p:cNvSpPr/>
          <p:nvPr/>
        </p:nvSpPr>
        <p:spPr bwMode="auto">
          <a:xfrm>
            <a:off x="3937000" y="4355952"/>
            <a:ext cx="304800" cy="317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BA358E93-C825-4012-BE2A-DFF4DD73149B}"/>
              </a:ext>
            </a:extLst>
          </p:cNvPr>
          <p:cNvSpPr/>
          <p:nvPr/>
        </p:nvSpPr>
        <p:spPr bwMode="auto">
          <a:xfrm>
            <a:off x="2882900" y="4355952"/>
            <a:ext cx="304800" cy="317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66683042-905B-445D-9903-EE600624A0E3}"/>
              </a:ext>
            </a:extLst>
          </p:cNvPr>
          <p:cNvSpPr/>
          <p:nvPr/>
        </p:nvSpPr>
        <p:spPr bwMode="auto">
          <a:xfrm>
            <a:off x="2032000" y="4355952"/>
            <a:ext cx="304800" cy="317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0AFD8A-AB2C-473E-A8F2-2C036C40EC01}"/>
              </a:ext>
            </a:extLst>
          </p:cNvPr>
          <p:cNvSpPr txBox="1"/>
          <p:nvPr/>
        </p:nvSpPr>
        <p:spPr>
          <a:xfrm>
            <a:off x="1016000" y="3517900"/>
            <a:ext cx="1016000" cy="2921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Layout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2D8F26-7FC9-4319-8B7C-C7A4C84BC911}"/>
              </a:ext>
            </a:extLst>
          </p:cNvPr>
          <p:cNvSpPr txBox="1"/>
          <p:nvPr/>
        </p:nvSpPr>
        <p:spPr>
          <a:xfrm>
            <a:off x="2108200" y="3886200"/>
            <a:ext cx="1016000" cy="2921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1F6C61-6488-4064-BAD9-3F125A04D31A}"/>
              </a:ext>
            </a:extLst>
          </p:cNvPr>
          <p:cNvSpPr txBox="1"/>
          <p:nvPr/>
        </p:nvSpPr>
        <p:spPr>
          <a:xfrm>
            <a:off x="3022598" y="3416299"/>
            <a:ext cx="1016001" cy="55906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/>
            <a:r>
              <a:rPr lang="en-US" sz="2400" b="1" dirty="0">
                <a:ea typeface="+mn-ea"/>
                <a:cs typeface="+mn-cs"/>
              </a:rPr>
              <a:t>Index</a:t>
            </a:r>
            <a:br>
              <a:rPr lang="en-US" sz="2400" b="1" dirty="0">
                <a:ea typeface="+mn-ea"/>
                <a:cs typeface="+mn-cs"/>
              </a:rPr>
            </a:br>
            <a:r>
              <a:rPr lang="en-US" sz="2400" b="1" dirty="0">
                <a:ea typeface="+mn-ea"/>
                <a:cs typeface="+mn-cs"/>
              </a:rPr>
              <a:t>Layer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69CC8A-FABB-4000-BC08-8ABB6B97290A}"/>
              </a:ext>
            </a:extLst>
          </p:cNvPr>
          <p:cNvSpPr txBox="1"/>
          <p:nvPr/>
        </p:nvSpPr>
        <p:spPr>
          <a:xfrm>
            <a:off x="4140200" y="2959100"/>
            <a:ext cx="1603090" cy="38141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Map Pages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900ECB9-746B-4C3D-93F3-35B2E7E25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990" y="2194825"/>
            <a:ext cx="3981187" cy="408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32470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344" y="332054"/>
            <a:ext cx="10826496" cy="553998"/>
          </a:xfrm>
        </p:spPr>
        <p:txBody>
          <a:bodyPr/>
          <a:lstStyle/>
          <a:p>
            <a:r>
              <a:rPr lang="en-US" sz="3600" dirty="0"/>
              <a:t>Layout Creation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5586" y="967198"/>
            <a:ext cx="10369296" cy="3427413"/>
          </a:xfrm>
        </p:spPr>
        <p:txBody>
          <a:bodyPr/>
          <a:lstStyle/>
          <a:p>
            <a:r>
              <a:rPr lang="en-US" sz="3200" dirty="0"/>
              <a:t>Spatial Map Series used in the next demo</a:t>
            </a:r>
          </a:p>
          <a:p>
            <a:pPr lvl="1"/>
            <a:r>
              <a:rPr lang="en-US" sz="2800" dirty="0"/>
              <a:t>Collection of ‘service area’ map pages built from a single layout that follow the course of railroad tracks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A52633-3ED4-4518-AF5F-8F0019129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461" y="5434457"/>
            <a:ext cx="4350304" cy="759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4CD5F2-1B83-410F-872C-F48498CC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38" y="2614090"/>
            <a:ext cx="3891368" cy="26799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ECBAFE-34DA-4ACE-8C6F-BF32035BD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610" y="2554470"/>
            <a:ext cx="2909524" cy="2042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F5DAB0-15EF-4E1A-B5C0-44AA1C78C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625" y="3188267"/>
            <a:ext cx="2909524" cy="2057143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D1FB674-50F0-4259-A0C2-622390BB4506}"/>
              </a:ext>
            </a:extLst>
          </p:cNvPr>
          <p:cNvSpPr/>
          <p:nvPr/>
        </p:nvSpPr>
        <p:spPr bwMode="auto">
          <a:xfrm>
            <a:off x="4668557" y="3613601"/>
            <a:ext cx="1011677" cy="680936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11D70A5-2951-4E05-9224-393539C842AC}"/>
              </a:ext>
            </a:extLst>
          </p:cNvPr>
          <p:cNvGrpSpPr/>
          <p:nvPr/>
        </p:nvGrpSpPr>
        <p:grpSpPr>
          <a:xfrm>
            <a:off x="8456316" y="4002018"/>
            <a:ext cx="3366724" cy="2519105"/>
            <a:chOff x="3186476" y="1367095"/>
            <a:chExt cx="3366724" cy="251910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11A8308-6086-4407-B885-670E6BB06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6476" y="1367095"/>
              <a:ext cx="2909524" cy="206190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6AC2CF8-C6E3-4671-984C-13915B55C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8876" y="1519495"/>
              <a:ext cx="2909524" cy="20619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AE233F4-2C09-4DBA-8320-8A98142CD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91276" y="1671895"/>
              <a:ext cx="2909524" cy="206190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0C005E-763A-4B6A-93FB-58ECAEECF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3676" y="1824295"/>
              <a:ext cx="2909524" cy="20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8834654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406465"/>
            <a:ext cx="10826496" cy="553998"/>
          </a:xfrm>
        </p:spPr>
        <p:txBody>
          <a:bodyPr/>
          <a:lstStyle/>
          <a:p>
            <a:r>
              <a:rPr lang="en-US" sz="3600" dirty="0"/>
              <a:t>Layout class &amp; </a:t>
            </a:r>
            <a:r>
              <a:rPr lang="en-US" sz="3600" dirty="0" err="1"/>
              <a:t>CIMLayout</a:t>
            </a:r>
            <a:r>
              <a:rPr lang="en-US" sz="3600" dirty="0"/>
              <a:t>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752" y="1475063"/>
            <a:ext cx="11097571" cy="3427413"/>
          </a:xfrm>
        </p:spPr>
        <p:txBody>
          <a:bodyPr/>
          <a:lstStyle/>
          <a:p>
            <a:r>
              <a:rPr lang="en-US" sz="3200" dirty="0"/>
              <a:t>Layout contains a </a:t>
            </a:r>
            <a:r>
              <a:rPr lang="en-US" sz="3200" i="1" dirty="0" err="1"/>
              <a:t>CIMLayout</a:t>
            </a:r>
            <a:endParaRPr lang="en-US" sz="3200" dirty="0"/>
          </a:p>
          <a:p>
            <a:pPr lvl="1"/>
            <a:r>
              <a:rPr lang="en-US" sz="3000" dirty="0"/>
              <a:t>CIM = Cartographic Information Model</a:t>
            </a:r>
          </a:p>
          <a:p>
            <a:pPr lvl="1"/>
            <a:r>
              <a:rPr lang="en-US" sz="2800" dirty="0"/>
              <a:t>Layout</a:t>
            </a:r>
            <a:r>
              <a:rPr lang="en-US" sz="3000" dirty="0"/>
              <a:t> exposes the most commonly used aspects of a layout page as properties and methods, the remaining properties and methods are available via </a:t>
            </a:r>
            <a:r>
              <a:rPr lang="en-US" sz="3000" dirty="0" err="1"/>
              <a:t>CIMLayout</a:t>
            </a:r>
            <a:endParaRPr lang="en-US" sz="3000" dirty="0"/>
          </a:p>
          <a:p>
            <a:r>
              <a:rPr lang="en-US" sz="3200" dirty="0"/>
              <a:t>Access to </a:t>
            </a:r>
            <a:r>
              <a:rPr lang="en-US" sz="3200" dirty="0" err="1"/>
              <a:t>CIMLayout</a:t>
            </a:r>
            <a:endParaRPr lang="en-US" sz="3200" dirty="0"/>
          </a:p>
          <a:p>
            <a:pPr lvl="1"/>
            <a:r>
              <a:rPr lang="en-US" sz="2800" dirty="0"/>
              <a:t>Use </a:t>
            </a:r>
            <a:r>
              <a:rPr lang="en-US" sz="2800" dirty="0" err="1"/>
              <a:t>Layout.GetDefinition</a:t>
            </a:r>
            <a:r>
              <a:rPr lang="en-US" sz="2800" dirty="0"/>
              <a:t> () to get the </a:t>
            </a:r>
            <a:r>
              <a:rPr lang="en-US" sz="2800" dirty="0" err="1"/>
              <a:t>CIMLayout</a:t>
            </a:r>
            <a:endParaRPr lang="en-US" sz="2800" dirty="0"/>
          </a:p>
          <a:p>
            <a:pPr lvl="1"/>
            <a:r>
              <a:rPr lang="en-US" sz="2800" dirty="0"/>
              <a:t>Use </a:t>
            </a:r>
            <a:r>
              <a:rPr lang="en-US" sz="2800" dirty="0" err="1"/>
              <a:t>Layout.SetDefintion</a:t>
            </a:r>
            <a:r>
              <a:rPr lang="en-US" sz="2800" dirty="0"/>
              <a:t> (changed </a:t>
            </a:r>
            <a:r>
              <a:rPr lang="en-US" sz="2800" dirty="0" err="1"/>
              <a:t>CIMLayout</a:t>
            </a:r>
            <a:r>
              <a:rPr lang="en-US" sz="2800" dirty="0"/>
              <a:t>) to update the </a:t>
            </a:r>
            <a:r>
              <a:rPr lang="en-US" sz="2800" dirty="0" err="1"/>
              <a:t>CIMLayout</a:t>
            </a:r>
            <a:endParaRPr lang="en-US" sz="2800" dirty="0"/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13744641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558865"/>
            <a:ext cx="10826496" cy="553998"/>
          </a:xfrm>
        </p:spPr>
        <p:txBody>
          <a:bodyPr/>
          <a:lstStyle/>
          <a:p>
            <a:r>
              <a:rPr lang="en-US" sz="3600" dirty="0" err="1"/>
              <a:t>CIMSpatialMapSeries</a:t>
            </a:r>
            <a:r>
              <a:rPr lang="en-US" sz="3600" dirty="0"/>
              <a:t>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4" y="1284563"/>
            <a:ext cx="11097571" cy="3427413"/>
          </a:xfrm>
        </p:spPr>
        <p:txBody>
          <a:bodyPr/>
          <a:lstStyle/>
          <a:p>
            <a:r>
              <a:rPr lang="en-US" sz="2800" i="1" dirty="0"/>
              <a:t>The </a:t>
            </a:r>
            <a:r>
              <a:rPr lang="en-US" sz="2800" i="1" dirty="0" err="1"/>
              <a:t>CIMLayout.CIMSpatialMapSeries</a:t>
            </a:r>
            <a:r>
              <a:rPr lang="en-US" sz="2800" dirty="0"/>
              <a:t> property is used to define a spatial map series</a:t>
            </a:r>
          </a:p>
          <a:p>
            <a:r>
              <a:rPr lang="en-US" sz="2600" dirty="0"/>
              <a:t>Define a spatial map series:</a:t>
            </a:r>
          </a:p>
          <a:p>
            <a:pPr lvl="1"/>
            <a:r>
              <a:rPr lang="en-US" sz="2400" dirty="0"/>
              <a:t>Create a new </a:t>
            </a:r>
            <a:r>
              <a:rPr lang="en-US" sz="2400" i="1" dirty="0" err="1"/>
              <a:t>CIMSpatialMapSeries</a:t>
            </a:r>
            <a:r>
              <a:rPr lang="en-US" sz="2400" i="1" dirty="0"/>
              <a:t> </a:t>
            </a:r>
            <a:r>
              <a:rPr lang="en-US" sz="2400" dirty="0"/>
              <a:t>instance with the following minimal settings</a:t>
            </a:r>
          </a:p>
          <a:p>
            <a:pPr lvl="2"/>
            <a:r>
              <a:rPr lang="en-US" sz="2200" i="1" dirty="0" err="1"/>
              <a:t>IndexLayerURI</a:t>
            </a:r>
            <a:r>
              <a:rPr lang="en-US" sz="2200" dirty="0"/>
              <a:t>: used to define the </a:t>
            </a:r>
            <a:r>
              <a:rPr lang="en-US" sz="2200" dirty="0" err="1"/>
              <a:t>CIMPath</a:t>
            </a:r>
            <a:r>
              <a:rPr lang="en-US" sz="2200" dirty="0"/>
              <a:t> for the index polygon for the series (example: "CIMPATH=map/railroadmaps.xml“)</a:t>
            </a:r>
          </a:p>
          <a:p>
            <a:pPr lvl="2"/>
            <a:r>
              <a:rPr lang="en-US" sz="2200" i="1" dirty="0" err="1"/>
              <a:t>SortField</a:t>
            </a:r>
            <a:r>
              <a:rPr lang="en-US" sz="2200" dirty="0"/>
              <a:t>: sequence and sort field (in </a:t>
            </a:r>
            <a:r>
              <a:rPr lang="en-US" sz="2200" i="1" dirty="0" err="1"/>
              <a:t>IndexLayerURI</a:t>
            </a:r>
            <a:r>
              <a:rPr lang="en-US" sz="2200" i="1" dirty="0"/>
              <a:t>)</a:t>
            </a:r>
            <a:r>
              <a:rPr lang="en-US" sz="2200" dirty="0"/>
              <a:t> to uniquely define each page in the series</a:t>
            </a:r>
          </a:p>
          <a:p>
            <a:pPr lvl="2"/>
            <a:r>
              <a:rPr lang="en-US" sz="2200" i="1" dirty="0" err="1"/>
              <a:t>CurrentPageId</a:t>
            </a:r>
            <a:r>
              <a:rPr lang="en-US" sz="2200" dirty="0"/>
              <a:t>: current page of the map series displayed in layout view using the </a:t>
            </a:r>
            <a:r>
              <a:rPr lang="en-US" sz="2200" i="1" dirty="0" err="1"/>
              <a:t>IndexLayerURI.SortField</a:t>
            </a:r>
            <a:r>
              <a:rPr lang="en-US" sz="2200" i="1" dirty="0"/>
              <a:t> values</a:t>
            </a:r>
            <a:endParaRPr lang="en-US" sz="2200" dirty="0"/>
          </a:p>
          <a:p>
            <a:pPr lvl="2"/>
            <a:r>
              <a:rPr lang="en-US" sz="2200" i="1" dirty="0" err="1"/>
              <a:t>RotationField</a:t>
            </a:r>
            <a:r>
              <a:rPr lang="en-US" sz="2200" i="1" dirty="0"/>
              <a:t>: </a:t>
            </a:r>
            <a:r>
              <a:rPr lang="en-US" sz="2200" dirty="0"/>
              <a:t>name of field in </a:t>
            </a:r>
            <a:r>
              <a:rPr lang="en-US" sz="2200" i="1" dirty="0" err="1"/>
              <a:t>IndexLayerURI</a:t>
            </a:r>
            <a:r>
              <a:rPr lang="en-US" sz="2200" i="1" dirty="0"/>
              <a:t> </a:t>
            </a:r>
            <a:r>
              <a:rPr lang="en-US" sz="2200" dirty="0"/>
              <a:t>used to ‘rotate’ each page in map series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000126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978" y="598955"/>
            <a:ext cx="4295775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 err="1"/>
              <a:t>MapTool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1149764" y="1390768"/>
            <a:ext cx="10369296" cy="4522717"/>
          </a:xfrm>
        </p:spPr>
        <p:txBody>
          <a:bodyPr/>
          <a:lstStyle/>
          <a:p>
            <a:r>
              <a:rPr lang="en-US" sz="2800" dirty="0"/>
              <a:t>Base class representing a tool to perform interactive operations with a </a:t>
            </a:r>
            <a:r>
              <a:rPr lang="en-US" sz="2800" dirty="0" err="1"/>
              <a:t>MapView</a:t>
            </a:r>
            <a:r>
              <a:rPr lang="en-US" sz="2800" dirty="0"/>
              <a:t>.</a:t>
            </a:r>
          </a:p>
          <a:p>
            <a:r>
              <a:rPr lang="en-US" sz="2800" dirty="0"/>
              <a:t>Used to create custom tools for</a:t>
            </a:r>
          </a:p>
          <a:p>
            <a:pPr lvl="1"/>
            <a:r>
              <a:rPr lang="en-US" sz="2600" dirty="0"/>
              <a:t>Selection, Identify, Editing</a:t>
            </a:r>
          </a:p>
          <a:p>
            <a:r>
              <a:rPr lang="en-US" sz="2800" dirty="0"/>
              <a:t>Provides virtual methods for Keyboard and Mouse Events</a:t>
            </a:r>
          </a:p>
          <a:p>
            <a:r>
              <a:rPr lang="en-US" sz="2800" dirty="0"/>
              <a:t>Provides properties to set default behavior of left-click to create a sketch.</a:t>
            </a:r>
          </a:p>
          <a:p>
            <a:pPr lvl="1"/>
            <a:r>
              <a:rPr lang="en-US" sz="2400" dirty="0"/>
              <a:t>Virtual </a:t>
            </a:r>
            <a:r>
              <a:rPr lang="en-US" sz="2400" dirty="0" err="1"/>
              <a:t>SketchComplete</a:t>
            </a:r>
            <a:r>
              <a:rPr lang="en-US" sz="2400" dirty="0"/>
              <a:t> and </a:t>
            </a:r>
          </a:p>
          <a:p>
            <a:pPr lvl="1"/>
            <a:r>
              <a:rPr lang="en-US" sz="2400" dirty="0" err="1"/>
              <a:t>SketchCancelled</a:t>
            </a:r>
            <a:r>
              <a:rPr lang="en-US" sz="2400" dirty="0"/>
              <a:t> methods.</a:t>
            </a:r>
          </a:p>
          <a:p>
            <a:pPr lvl="1"/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73546150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04865"/>
            <a:ext cx="10826496" cy="553998"/>
          </a:xfrm>
        </p:spPr>
        <p:txBody>
          <a:bodyPr/>
          <a:lstStyle/>
          <a:p>
            <a:r>
              <a:rPr lang="en-US" sz="3600" dirty="0"/>
              <a:t>Layout: Enable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4" y="1030563"/>
            <a:ext cx="11097571" cy="3427413"/>
          </a:xfrm>
        </p:spPr>
        <p:txBody>
          <a:bodyPr/>
          <a:lstStyle/>
          <a:p>
            <a:r>
              <a:rPr lang="en-US" sz="2800" dirty="0"/>
              <a:t>Sample snippet to create a map series for a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1765467" y="1624263"/>
            <a:ext cx="8220744" cy="464011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66555"/>
                </a:solidFill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Enabled =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StartingPageNumber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CurrentPageID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IndexLayerURI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"CIMPATH=map/railroadmaps.xml"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SortField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SeqId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RotationField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"Angle"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endParaRPr lang="en-US" sz="2000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…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</a:p>
          <a:p>
            <a:r>
              <a:rPr lang="en-US" sz="2000" dirty="0">
                <a:solidFill>
                  <a:srgbClr val="066555"/>
                </a:solidFill>
                <a:latin typeface="Consolas" panose="020B0609020204030204" pitchFamily="49" charset="0"/>
              </a:rPr>
              <a:t>// set the map series definition in the layout</a:t>
            </a:r>
          </a:p>
          <a:p>
            <a:r>
              <a:rPr lang="en-US" sz="2000" dirty="0" err="1">
                <a:solidFill>
                  <a:srgbClr val="066555"/>
                </a:solidFill>
                <a:latin typeface="Consolas" panose="020B0609020204030204" pitchFamily="49" charset="0"/>
              </a:rPr>
              <a:t>CIMLayout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layout.GetDefinition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layCIM.MapSeries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CimSpatialMapSeries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layout.SetDefinition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layCIM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200371054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4928" y="2020581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dirty="0"/>
              <a:t>Demo – Layout with Map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44928" y="3851409"/>
            <a:ext cx="3954365" cy="307777"/>
          </a:xfrm>
        </p:spPr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66B9D-23A8-4A58-8610-F81D6BDFE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0" y="1132185"/>
            <a:ext cx="6295920" cy="43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28282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Tech Sessions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49260141"/>
              </p:ext>
            </p:extLst>
          </p:nvPr>
        </p:nvGraphicFramePr>
        <p:xfrm>
          <a:off x="556181" y="1190518"/>
          <a:ext cx="11253247" cy="3493242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395167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8332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269584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50517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ArcGIS Pro SDK for .NET Tech Sessions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Wed, Mar 07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Mapping and Layout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Pasadena/Sierra/Ventura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8947581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Pro Application Architecture Overview &amp; API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Advanced Editing and Edit Operations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effectLst/>
                        </a:rPr>
                        <a:t>Thu, Mar 08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Working with Rasters and Imagery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Santa Rosa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Fri, Mar 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8:30 am - 9:30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Mesquite G-H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Beginning Pro Customization and Extensibility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4058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192073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Demo Theater Presentation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68321117"/>
              </p:ext>
            </p:extLst>
          </p:nvPr>
        </p:nvGraphicFramePr>
        <p:xfrm>
          <a:off x="685800" y="1190518"/>
          <a:ext cx="11125985" cy="1355396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ArcGIS Pro SDK for .NET Demo Theater Presentation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 - 6:00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UI Controls for the SDK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l" fontAlgn="b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6:00 pm - 6:30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Raster API and Manipulating Pixel Blocks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2431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86103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587431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039113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521" y="539190"/>
            <a:ext cx="7313315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 err="1"/>
              <a:t>MapControl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10203" y="1353432"/>
            <a:ext cx="10369296" cy="3427413"/>
          </a:xfrm>
        </p:spPr>
        <p:txBody>
          <a:bodyPr/>
          <a:lstStyle/>
          <a:p>
            <a:r>
              <a:rPr lang="en-US" sz="2400" dirty="0"/>
              <a:t>Reusable control for displaying map content</a:t>
            </a:r>
          </a:p>
          <a:p>
            <a:pPr lvl="1"/>
            <a:r>
              <a:rPr lang="en-US" sz="2000" dirty="0"/>
              <a:t>Embed in dock pane, dialog, any user control.</a:t>
            </a:r>
          </a:p>
          <a:p>
            <a:pPr lvl="1"/>
            <a:r>
              <a:rPr lang="en-US" sz="2000" dirty="0"/>
              <a:t>Can display 2D and 3D maps, layers, layer packages</a:t>
            </a:r>
          </a:p>
          <a:p>
            <a:pPr lvl="1"/>
            <a:r>
              <a:rPr lang="en-US" sz="2000" dirty="0"/>
              <a:t>Dependency properties such as </a:t>
            </a:r>
            <a:r>
              <a:rPr lang="en-US" sz="2000" dirty="0" err="1"/>
              <a:t>ViewContent</a:t>
            </a:r>
            <a:r>
              <a:rPr lang="en-US" sz="2000" dirty="0"/>
              <a:t>, Camera.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0203" y="3203426"/>
            <a:ext cx="10484429" cy="315483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UserControl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="MapControlDemo.Dockpane1"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clr-namespace:ArcGIS.Desktop.Mapping.Controls;assembly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ArcGIS.Desktop.Mapping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"&gt;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MapControl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mapControl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="Bottom"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="Stretch"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="275"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ViewContent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MapContent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Camera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CameraProperty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}"&gt;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MapControl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UserControl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47893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551143"/>
            <a:ext cx="8216340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 err="1"/>
              <a:t>MapControl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36600" y="1488406"/>
            <a:ext cx="10369296" cy="4969544"/>
          </a:xfrm>
        </p:spPr>
        <p:txBody>
          <a:bodyPr/>
          <a:lstStyle/>
          <a:p>
            <a:r>
              <a:rPr lang="en-US" dirty="0" err="1"/>
              <a:t>MapControl</a:t>
            </a:r>
            <a:r>
              <a:rPr lang="en-US" dirty="0"/>
              <a:t> Events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ControlInitialized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ViewContentLoaded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CameraChanged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ExtentChanged</a:t>
            </a:r>
            <a:endParaRPr lang="en-US" dirty="0">
              <a:latin typeface="Consolas" panose="020B0609020204030204" pitchFamily="49" charset="0"/>
            </a:endParaRPr>
          </a:p>
          <a:p>
            <a:endParaRPr lang="en-US" sz="2200" dirty="0"/>
          </a:p>
          <a:p>
            <a:r>
              <a:rPr lang="en-US" sz="2200" dirty="0"/>
              <a:t>Commands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NextCamera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PreviousCamera</a:t>
            </a:r>
            <a:r>
              <a:rPr lang="en-US" dirty="0">
                <a:latin typeface="Consolas" panose="020B0609020204030204" pitchFamily="49" charset="0"/>
              </a:rPr>
              <a:t> 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ZoomInFixed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ZoomOutFixed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ZoomToFullExtent</a:t>
            </a:r>
            <a:endParaRPr lang="en-US" dirty="0">
              <a:latin typeface="Consolas" panose="020B0609020204030204" pitchFamily="49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5697" y="1252957"/>
            <a:ext cx="6396599" cy="439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13668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7168328-2830-324E-AB70-298EEF2EB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97959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 err="1"/>
              <a:t>PopupContent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4400" y="1182701"/>
            <a:ext cx="10369296" cy="3427413"/>
          </a:xfrm>
        </p:spPr>
        <p:txBody>
          <a:bodyPr/>
          <a:lstStyle/>
          <a:p>
            <a:r>
              <a:rPr lang="en-US" sz="2800" dirty="0"/>
              <a:t>Implement </a:t>
            </a:r>
            <a:r>
              <a:rPr lang="en-US" sz="2800" dirty="0" err="1">
                <a:latin typeface="Consolas" panose="020B0609020204030204" pitchFamily="49" charset="0"/>
              </a:rPr>
              <a:t>OnCreateHtmlContent</a:t>
            </a:r>
            <a:r>
              <a:rPr lang="en-US" sz="2800" dirty="0"/>
              <a:t> callback for Dynamic Content:</a:t>
            </a:r>
          </a:p>
          <a:p>
            <a:pPr lvl="1"/>
            <a:r>
              <a:rPr lang="en-US" sz="2400" dirty="0"/>
              <a:t>Defers HTML content creation until the popup is shown</a:t>
            </a:r>
          </a:p>
          <a:p>
            <a:pPr lvl="1"/>
            <a:r>
              <a:rPr lang="en-US" sz="2400" dirty="0"/>
              <a:t>Derive your own custom class from </a:t>
            </a:r>
            <a:r>
              <a:rPr lang="en-US" sz="2400" dirty="0" err="1">
                <a:latin typeface="Consolas" panose="020B0609020204030204" pitchFamily="49" charset="0"/>
              </a:rPr>
              <a:t>PopupContent</a:t>
            </a:r>
            <a:endParaRPr lang="en-US" sz="2400" dirty="0">
              <a:latin typeface="Consolas" panose="020B0609020204030204" pitchFamily="49" charset="0"/>
            </a:endParaRPr>
          </a:p>
          <a:p>
            <a:pPr lvl="2"/>
            <a:r>
              <a:rPr lang="en-US" sz="2400" dirty="0"/>
              <a:t>Set </a:t>
            </a:r>
            <a:r>
              <a:rPr lang="en-US" sz="2400" dirty="0" err="1">
                <a:latin typeface="Consolas" panose="020B0609020204030204" pitchFamily="49" charset="0"/>
              </a:rPr>
              <a:t>IsDymanicContent</a:t>
            </a:r>
            <a:r>
              <a:rPr lang="en-US" sz="2400" dirty="0">
                <a:latin typeface="Consolas" panose="020B0609020204030204" pitchFamily="49" charset="0"/>
              </a:rPr>
              <a:t> = true</a:t>
            </a:r>
          </a:p>
          <a:p>
            <a:pPr lvl="2"/>
            <a:r>
              <a:rPr lang="en-US" sz="2400" dirty="0"/>
              <a:t>Implement </a:t>
            </a:r>
            <a:r>
              <a:rPr lang="en-US" sz="2400" dirty="0" err="1">
                <a:latin typeface="Consolas" panose="020B0609020204030204" pitchFamily="49" charset="0"/>
              </a:rPr>
              <a:t>OnCreateHtmlContent</a:t>
            </a:r>
            <a:r>
              <a:rPr lang="en-US" sz="2400" dirty="0">
                <a:latin typeface="Consolas" panose="020B0609020204030204" pitchFamily="49" charset="0"/>
              </a:rPr>
              <a:t>()</a:t>
            </a:r>
            <a:endParaRPr lang="en-US" sz="2400" dirty="0"/>
          </a:p>
          <a:p>
            <a:pPr lvl="1"/>
            <a:endParaRPr lang="en-US" sz="2400" dirty="0"/>
          </a:p>
          <a:p>
            <a:endParaRPr lang="en-US" sz="2800" dirty="0"/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8664" y="3939285"/>
            <a:ext cx="10484429" cy="235748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internal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class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MyPopupContent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PopupContent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MyPopupContent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()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IsDynamicContent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;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protected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override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Task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string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&gt;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OnCreateHtmlContent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()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5AC46">
                    <a:lumMod val="75000"/>
                  </a:srgbClr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//TODO – must implement to create HTML “on demand”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  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ＭＳ Ｐゴシック"/>
              </a:rPr>
              <a:t>    }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6470114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2625"/>
            <a:ext cx="8443446" cy="553998"/>
          </a:xfrm>
        </p:spPr>
        <p:txBody>
          <a:bodyPr/>
          <a:lstStyle/>
          <a:p>
            <a:r>
              <a:rPr lang="en-US" sz="3600" dirty="0" err="1"/>
              <a:t>MapTool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 bwMode="auto">
          <a:xfrm>
            <a:off x="703918" y="2622553"/>
            <a:ext cx="8653928" cy="357410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MyBasicSketchTool1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MyBasicSketchTool1()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.Rectangle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;//Sketch geometry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//Map or Screen.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.OnSketchCompleteAsync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(geometry);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  <a:endParaRPr lang="en-US" sz="1400" dirty="0">
              <a:solidFill>
                <a:prstClr val="black"/>
              </a:solidFill>
            </a:endParaRPr>
          </a:p>
        </p:txBody>
      </p:sp>
      <p:pic>
        <p:nvPicPr>
          <p:cNvPr id="6" name="Picture 2" descr="C:\Users\wolf2125\AppData\Local\Temp\SNAGHTML114aa3b.PNG">
            <a:extLst>
              <a:ext uri="{FF2B5EF4-FFF2-40B4-BE49-F238E27FC236}">
                <a16:creationId xmlns:a16="http://schemas.microsoft.com/office/drawing/2014/main" id="{D605D86B-AFCD-4D34-BCB1-30644E1AA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10" y="682625"/>
            <a:ext cx="4666713" cy="322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33694BC-C6CF-4B42-9285-03E69E5F56D6}"/>
              </a:ext>
            </a:extLst>
          </p:cNvPr>
          <p:cNvSpPr txBox="1">
            <a:spLocks/>
          </p:cNvSpPr>
          <p:nvPr/>
        </p:nvSpPr>
        <p:spPr>
          <a:xfrm>
            <a:off x="746591" y="1806815"/>
            <a:ext cx="10369296" cy="81573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Use Map Tool Pro SDK Item Template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5821705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119" y="405626"/>
            <a:ext cx="4929281" cy="553998"/>
          </a:xfrm>
        </p:spPr>
        <p:txBody>
          <a:bodyPr/>
          <a:lstStyle/>
          <a:p>
            <a:r>
              <a:rPr lang="en-US" sz="3600" dirty="0"/>
              <a:t>Sketch</a:t>
            </a:r>
            <a:r>
              <a:rPr lang="en-US" dirty="0"/>
              <a:t> </a:t>
            </a:r>
            <a:r>
              <a:rPr lang="en-US" sz="3600" dirty="0"/>
              <a:t>Callbacks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48694" y="1182701"/>
            <a:ext cx="10369296" cy="3427413"/>
          </a:xfrm>
        </p:spPr>
        <p:txBody>
          <a:bodyPr/>
          <a:lstStyle/>
          <a:p>
            <a:r>
              <a:rPr lang="en-US" sz="2400" dirty="0"/>
              <a:t>Callbacks after sketching. </a:t>
            </a:r>
          </a:p>
          <a:p>
            <a:pPr lvl="1"/>
            <a:r>
              <a:rPr lang="en-US" sz="2000" dirty="0"/>
              <a:t>No need to Rubber-band “feedback” via Mouse Move, etc. as with </a:t>
            </a:r>
            <a:r>
              <a:rPr lang="en-US" sz="2000" dirty="0" err="1"/>
              <a:t>ArcObjects</a:t>
            </a:r>
            <a:endParaRPr lang="en-US" sz="2000" dirty="0"/>
          </a:p>
          <a:p>
            <a:pPr lvl="1"/>
            <a:r>
              <a:rPr lang="en-US" sz="2000" dirty="0"/>
              <a:t>Sketch geometry is parameter of the callback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326428" y="2489757"/>
            <a:ext cx="9818659" cy="373214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SketchTool1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 On sketch completion select the intersecting features and zoom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geometry)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//select features that intersect the sketch geometry 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selection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.Active.SelectFeatures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//zoom to selection  (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are the feature layers with selections)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selection.Select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.FromSeconds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(1.5),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9934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996301"/>
            <a:ext cx="4527741" cy="769441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Map Tool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 dirty="0"/>
              <a:t>Town house dataset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ABACEC-76ED-4B1C-B7F7-D4AEB11BB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088" y="472140"/>
            <a:ext cx="6406426" cy="554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481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872" y="189896"/>
            <a:ext cx="9925610" cy="49244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200" dirty="0"/>
              <a:t>Map tool using an Embeddable Control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BCD3FB1-2688-4D7B-A64B-52E39F5E820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4107" y="1684534"/>
            <a:ext cx="5730128" cy="4339748"/>
          </a:xfrm>
        </p:spPr>
        <p:txBody>
          <a:bodyPr/>
          <a:lstStyle/>
          <a:p>
            <a:r>
              <a:rPr lang="en-US" sz="2800" dirty="0"/>
              <a:t>Map tool activation displays embeddable control on map view.</a:t>
            </a:r>
          </a:p>
          <a:p>
            <a:r>
              <a:rPr lang="en-US" sz="2800" dirty="0"/>
              <a:t>Map tool deactivation removes embeddable control.</a:t>
            </a:r>
          </a:p>
          <a:p>
            <a:r>
              <a:rPr lang="en-US" sz="2800" dirty="0"/>
              <a:t>Use Embeddable Control Pro SDK Item template.</a:t>
            </a:r>
          </a:p>
          <a:p>
            <a:endParaRPr lang="en-US" sz="2800" dirty="0"/>
          </a:p>
          <a:p>
            <a:pPr lvl="1"/>
            <a:endParaRPr lang="en-US" sz="2400" dirty="0"/>
          </a:p>
          <a:p>
            <a:endParaRPr lang="en-US" sz="2800" dirty="0"/>
          </a:p>
        </p:txBody>
      </p:sp>
      <p:pic>
        <p:nvPicPr>
          <p:cNvPr id="1028" name="Picture 4" descr="Screen1.png">
            <a:extLst>
              <a:ext uri="{FF2B5EF4-FFF2-40B4-BE49-F238E27FC236}">
                <a16:creationId xmlns:a16="http://schemas.microsoft.com/office/drawing/2014/main" id="{EC61E9B8-3542-4D45-9109-50B87CF6D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928" y="3699531"/>
            <a:ext cx="2671482" cy="29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43E07C-2E6A-4253-954C-45EC63D5B3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1684" y="779432"/>
            <a:ext cx="10826496" cy="246221"/>
          </a:xfrm>
        </p:spPr>
        <p:txBody>
          <a:bodyPr/>
          <a:lstStyle/>
          <a:p>
            <a:r>
              <a:rPr lang="en-US" dirty="0"/>
              <a:t>Definition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2EAFE0-8D90-4DDE-A236-DE8848866A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456" y="1025653"/>
            <a:ext cx="5022724" cy="2237560"/>
          </a:xfrm>
          <a:prstGeom prst="rect">
            <a:avLst/>
          </a:prstGeom>
        </p:spPr>
      </p:pic>
      <p:sp>
        <p:nvSpPr>
          <p:cNvPr id="4" name="Arrow: Up 3">
            <a:extLst>
              <a:ext uri="{FF2B5EF4-FFF2-40B4-BE49-F238E27FC236}">
                <a16:creationId xmlns:a16="http://schemas.microsoft.com/office/drawing/2014/main" id="{74074824-8EFC-41DA-8703-E053CC558D97}"/>
              </a:ext>
            </a:extLst>
          </p:cNvPr>
          <p:cNvSpPr/>
          <p:nvPr/>
        </p:nvSpPr>
        <p:spPr bwMode="auto">
          <a:xfrm rot="13001252">
            <a:off x="7757740" y="4438012"/>
            <a:ext cx="543859" cy="639483"/>
          </a:xfrm>
          <a:prstGeom prst="up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19216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Map tool using an Embeddable Control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731217" y="1708610"/>
            <a:ext cx="10369296" cy="4311226"/>
          </a:xfrm>
        </p:spPr>
        <p:txBody>
          <a:bodyPr/>
          <a:lstStyle/>
          <a:p>
            <a:r>
              <a:rPr lang="en-US" sz="2400" dirty="0"/>
              <a:t>Declare embeddable control in DAML within the categories element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Embeddable control has View Model and View</a:t>
            </a:r>
          </a:p>
          <a:p>
            <a:pPr lvl="1"/>
            <a:r>
              <a:rPr lang="en-US" sz="2000" dirty="0"/>
              <a:t>MVVM pattern</a:t>
            </a:r>
          </a:p>
          <a:p>
            <a:pPr lvl="1"/>
            <a:r>
              <a:rPr lang="en-US" sz="2000" dirty="0"/>
              <a:t>stubbed out by the Pro SDK item template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000" dirty="0">
              <a:latin typeface="Consolas" panose="020B0609020204030204" pitchFamily="49" charset="0"/>
            </a:endParaRPr>
          </a:p>
          <a:p>
            <a:pPr marL="283464" lvl="1" indent="0">
              <a:buNone/>
            </a:pPr>
            <a:endParaRPr lang="en-US" sz="20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90527" y="2166954"/>
            <a:ext cx="10993313" cy="172117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ProAppModule1_EmbeddableControl1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94AA0C7-4DE9-4AD9-BD43-49C21F18C7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2625" y="1349506"/>
            <a:ext cx="10826496" cy="246221"/>
          </a:xfrm>
        </p:spPr>
        <p:txBody>
          <a:bodyPr/>
          <a:lstStyle/>
          <a:p>
            <a:r>
              <a:rPr lang="en-US" dirty="0"/>
              <a:t>Declaration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88F46C-0E2D-4862-9362-FEC90C474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382" y="4459356"/>
            <a:ext cx="2398806" cy="222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7982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97959"/>
            <a:ext cx="10826496" cy="1661993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Map tool using an Embeddable Control 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911225" y="1686541"/>
            <a:ext cx="10369296" cy="2760879"/>
          </a:xfrm>
        </p:spPr>
        <p:txBody>
          <a:bodyPr/>
          <a:lstStyle/>
          <a:p>
            <a:r>
              <a:rPr lang="en-US" sz="2400" dirty="0"/>
              <a:t>Link Embeddable control to Map tool</a:t>
            </a:r>
          </a:p>
          <a:p>
            <a:pPr lvl="1"/>
            <a:r>
              <a:rPr lang="en-US" sz="2200" dirty="0"/>
              <a:t> Set </a:t>
            </a:r>
            <a:r>
              <a:rPr lang="en-US" sz="2200" u="sng" dirty="0" err="1">
                <a:latin typeface="Consolas" panose="020B0609020204030204" pitchFamily="49" charset="0"/>
              </a:rPr>
              <a:t>OverlayControlD</a:t>
            </a:r>
            <a:r>
              <a:rPr lang="en-US" sz="2200" dirty="0"/>
              <a:t> property to DAML Id of embeddable control.</a:t>
            </a:r>
          </a:p>
          <a:p>
            <a:r>
              <a:rPr lang="en-US" sz="2400" dirty="0"/>
              <a:t>Optional embeddable control settings</a:t>
            </a:r>
          </a:p>
          <a:p>
            <a:pPr lvl="1"/>
            <a:r>
              <a:rPr lang="en-US" sz="2200" u="sng" dirty="0" err="1">
                <a:latin typeface="Consolas" panose="020B0609020204030204" pitchFamily="49" charset="0"/>
              </a:rPr>
              <a:t>OverlayControlPositionRatio</a:t>
            </a:r>
            <a:r>
              <a:rPr lang="en-US" sz="2200" dirty="0">
                <a:latin typeface="Consolas" panose="020B0609020204030204" pitchFamily="49" charset="0"/>
              </a:rPr>
              <a:t>:</a:t>
            </a:r>
            <a:r>
              <a:rPr lang="en-US" sz="2200" dirty="0">
                <a:latin typeface="+mj-lt"/>
              </a:rPr>
              <a:t> Ratio of 0 to 1 to place the control.</a:t>
            </a:r>
          </a:p>
          <a:p>
            <a:pPr lvl="1"/>
            <a:r>
              <a:rPr lang="en-US" sz="2200" u="sng" dirty="0" err="1">
                <a:latin typeface="Consolas" panose="020B0609020204030204" pitchFamily="49" charset="0"/>
              </a:rPr>
              <a:t>OverlayControlCanResize</a:t>
            </a:r>
            <a:r>
              <a:rPr lang="en-US" sz="2200" dirty="0">
                <a:latin typeface="Consolas" panose="020B0609020204030204" pitchFamily="49" charset="0"/>
              </a:rPr>
              <a:t>: </a:t>
            </a:r>
            <a:r>
              <a:rPr lang="en-US" sz="2200" dirty="0">
                <a:latin typeface="+mj-lt"/>
              </a:rPr>
              <a:t>Embeddable control can be resized.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20129" y="3944471"/>
            <a:ext cx="10993313" cy="25758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MapTool1()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//DAML ID of the embeddable control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"ProAppModule1_EmbeddableControl1"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//Specify ratio of 0 to 1 to place the control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OverlayControlPositionRatio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//top left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//Embeddable control can be resized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OverlayControlCanResize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3BCB71A-DFE6-4E30-8F15-0ACC6B87AD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2625" y="1097309"/>
            <a:ext cx="10826496" cy="246221"/>
          </a:xfrm>
        </p:spPr>
        <p:txBody>
          <a:bodyPr/>
          <a:lstStyle/>
          <a:p>
            <a:r>
              <a:rPr lang="en-US" dirty="0"/>
              <a:t>Linked to Map Tool</a:t>
            </a:r>
          </a:p>
        </p:txBody>
      </p:sp>
    </p:spTree>
    <p:extLst>
      <p:ext uri="{BB962C8B-B14F-4D97-AF65-F5344CB8AC3E}">
        <p14:creationId xmlns:p14="http://schemas.microsoft.com/office/powerpoint/2010/main" val="195725307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2032</Words>
  <Application>Microsoft Office PowerPoint</Application>
  <PresentationFormat>Widescreen</PresentationFormat>
  <Paragraphs>400</Paragraphs>
  <Slides>37</Slides>
  <Notes>19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ＭＳ Ｐゴシック</vt:lpstr>
      <vt:lpstr>Arial</vt:lpstr>
      <vt:lpstr>Avenir LT Std 55 Roman</vt:lpstr>
      <vt:lpstr>Avenir LT Std 65 Medium</vt:lpstr>
      <vt:lpstr>Calibri</vt:lpstr>
      <vt:lpstr>Consolas</vt:lpstr>
      <vt:lpstr>Lucida Grande</vt:lpstr>
      <vt:lpstr>1_Esri_Corporate_Template-Dark</vt:lpstr>
      <vt:lpstr>ArcGIS Pro SDK for .NET: Mapping and Layout</vt:lpstr>
      <vt:lpstr>Mapping and Layout - Session Overview</vt:lpstr>
      <vt:lpstr>MapTool</vt:lpstr>
      <vt:lpstr>MapTool</vt:lpstr>
      <vt:lpstr>Sketch Callbacks</vt:lpstr>
      <vt:lpstr>Demo: Map Tool</vt:lpstr>
      <vt:lpstr>Map tool using an Embeddable Control </vt:lpstr>
      <vt:lpstr>Map tool using an Embeddable Control </vt:lpstr>
      <vt:lpstr>Map tool using an Embeddable Control   </vt:lpstr>
      <vt:lpstr>Map tool using an Embeddable Control</vt:lpstr>
      <vt:lpstr>Demo: Embeddable control</vt:lpstr>
      <vt:lpstr>Map View Overlay Control</vt:lpstr>
      <vt:lpstr>Demo: Map View Overlay Control</vt:lpstr>
      <vt:lpstr>Custom Popups</vt:lpstr>
      <vt:lpstr>Custom Popup</vt:lpstr>
      <vt:lpstr>Demo – Custom  Popup</vt:lpstr>
      <vt:lpstr>PowerPoint Presentation</vt:lpstr>
      <vt:lpstr>Creating Layouts using the ArcGIS Pro API</vt:lpstr>
      <vt:lpstr>Layout class</vt:lpstr>
      <vt:lpstr>Layout Class Creation</vt:lpstr>
      <vt:lpstr>Layout Elements</vt:lpstr>
      <vt:lpstr>Layout Element Creation</vt:lpstr>
      <vt:lpstr>Layout Element Coordinates</vt:lpstr>
      <vt:lpstr>Layout Element Creation</vt:lpstr>
      <vt:lpstr>Demo – Create a Layout with code</vt:lpstr>
      <vt:lpstr>Layout Creation using a Spatial Map Series</vt:lpstr>
      <vt:lpstr>Layout Creation using a Spatial Map Series</vt:lpstr>
      <vt:lpstr>Layout class &amp; CIMLayout class</vt:lpstr>
      <vt:lpstr>CIMSpatialMapSeries class</vt:lpstr>
      <vt:lpstr>Layout: Enable Spatial Map Series</vt:lpstr>
      <vt:lpstr>Demo – Layout with Map Series</vt:lpstr>
      <vt:lpstr>ArcGIS Pro SDK for .NET Tech Sessions </vt:lpstr>
      <vt:lpstr>ArcGIS Pro SDK for .NET Demo Theater Presentation</vt:lpstr>
      <vt:lpstr>PowerPoint Presentation</vt:lpstr>
      <vt:lpstr>MapControl</vt:lpstr>
      <vt:lpstr>MapControl</vt:lpstr>
      <vt:lpstr>PopupContent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2018-03-12T17:02:15Z</dcterms:modified>
</cp:coreProperties>
</file>