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86" r:id="rId66"/>
  </p:sldMasterIdLst>
  <p:notesMasterIdLst>
    <p:notesMasterId r:id="rId97"/>
  </p:notesMasterIdLst>
  <p:handoutMasterIdLst>
    <p:handoutMasterId r:id="rId98"/>
  </p:handoutMasterIdLst>
  <p:sldIdLst>
    <p:sldId id="708" r:id="rId67"/>
    <p:sldId id="736" r:id="rId68"/>
    <p:sldId id="737" r:id="rId69"/>
    <p:sldId id="738" r:id="rId70"/>
    <p:sldId id="739" r:id="rId71"/>
    <p:sldId id="740" r:id="rId72"/>
    <p:sldId id="741" r:id="rId73"/>
    <p:sldId id="742" r:id="rId74"/>
    <p:sldId id="743" r:id="rId75"/>
    <p:sldId id="744" r:id="rId76"/>
    <p:sldId id="745" r:id="rId77"/>
    <p:sldId id="735" r:id="rId78"/>
    <p:sldId id="719" r:id="rId79"/>
    <p:sldId id="720" r:id="rId80"/>
    <p:sldId id="721" r:id="rId81"/>
    <p:sldId id="722" r:id="rId82"/>
    <p:sldId id="723" r:id="rId83"/>
    <p:sldId id="724" r:id="rId84"/>
    <p:sldId id="725" r:id="rId85"/>
    <p:sldId id="726" r:id="rId86"/>
    <p:sldId id="727" r:id="rId87"/>
    <p:sldId id="728" r:id="rId88"/>
    <p:sldId id="729" r:id="rId89"/>
    <p:sldId id="730" r:id="rId90"/>
    <p:sldId id="731" r:id="rId91"/>
    <p:sldId id="732" r:id="rId92"/>
    <p:sldId id="733" r:id="rId93"/>
    <p:sldId id="734" r:id="rId94"/>
    <p:sldId id="709" r:id="rId95"/>
    <p:sldId id="710" r:id="rId9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98" autoAdjust="0"/>
    <p:restoredTop sz="70174" autoAdjust="0"/>
  </p:normalViewPr>
  <p:slideViewPr>
    <p:cSldViewPr snapToGrid="0" snapToObjects="1" showGuides="1">
      <p:cViewPr varScale="1">
        <p:scale>
          <a:sx n="72" d="100"/>
          <a:sy n="72" d="100"/>
        </p:scale>
        <p:origin x="732" y="6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66" Type="http://schemas.openxmlformats.org/officeDocument/2006/relationships/slideMaster" Target="slideMasters/slideMaster1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87" Type="http://schemas.openxmlformats.org/officeDocument/2006/relationships/slide" Target="slides/slide21.xml"/><Relationship Id="rId102" Type="http://schemas.openxmlformats.org/officeDocument/2006/relationships/tableStyles" Target="tableStyles.xml"/><Relationship Id="rId5" Type="http://schemas.openxmlformats.org/officeDocument/2006/relationships/customXml" Target="../customXml/item5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56" Type="http://schemas.openxmlformats.org/officeDocument/2006/relationships/customXml" Target="../customXml/item56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77" Type="http://schemas.openxmlformats.org/officeDocument/2006/relationships/slide" Target="slides/slide11.xml"/><Relationship Id="rId100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93" Type="http://schemas.openxmlformats.org/officeDocument/2006/relationships/slide" Target="slides/slide27.xml"/><Relationship Id="rId9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103" Type="http://schemas.microsoft.com/office/2015/10/relationships/revisionInfo" Target="revisionInfo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3/12/2018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182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 – coarse grained + fine</a:t>
            </a:r>
            <a:r>
              <a:rPr lang="en-US" baseline="0" dirty="0"/>
              <a:t> grained method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01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MCT</a:t>
            </a:r>
            <a:r>
              <a:rPr lang="en-US" baseline="0" dirty="0"/>
              <a:t> = </a:t>
            </a: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main CIM thread</a:t>
            </a:r>
          </a:p>
          <a:p>
            <a:r>
              <a:rPr lang="en-US"/>
              <a:t>CIM</a:t>
            </a:r>
            <a:r>
              <a:rPr lang="en-US" baseline="0"/>
              <a:t> = Cartographic Information Model.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009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636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Create</a:t>
            </a:r>
            <a:r>
              <a:rPr lang="en-US" baseline="0" dirty="0"/>
              <a:t> new Module ….</a:t>
            </a:r>
          </a:p>
          <a:p>
            <a:r>
              <a:rPr lang="en-US" baseline="0" dirty="0"/>
              <a:t>Rename the tab … </a:t>
            </a:r>
          </a:p>
          <a:p>
            <a:r>
              <a:rPr lang="en-US" baseline="0" dirty="0"/>
              <a:t>Add a </a:t>
            </a:r>
            <a:r>
              <a:rPr lang="en-US" baseline="0" dirty="0" err="1"/>
              <a:t>dockpane</a:t>
            </a:r>
            <a:r>
              <a:rPr lang="en-US" baseline="0" dirty="0"/>
              <a:t> and debug</a:t>
            </a:r>
          </a:p>
          <a:p>
            <a:r>
              <a:rPr lang="en-US" baseline="0" dirty="0"/>
              <a:t>… show </a:t>
            </a:r>
            <a:r>
              <a:rPr lang="en-US" baseline="0" dirty="0" err="1"/>
              <a:t>config</a:t>
            </a:r>
            <a:r>
              <a:rPr lang="en-US" baseline="0" dirty="0"/>
              <a:t> . </a:t>
            </a:r>
            <a:r>
              <a:rPr lang="en-US" baseline="0" dirty="0" err="1"/>
              <a:t>Daml</a:t>
            </a:r>
            <a:r>
              <a:rPr lang="en-US" baseline="0" dirty="0"/>
              <a:t> </a:t>
            </a:r>
          </a:p>
          <a:p>
            <a:r>
              <a:rPr lang="en-US" baseline="0" dirty="0"/>
              <a:t>Show </a:t>
            </a:r>
            <a:r>
              <a:rPr lang="en-US" baseline="0" dirty="0" err="1"/>
              <a:t>mvvm</a:t>
            </a:r>
            <a:r>
              <a:rPr lang="en-US" baseline="0" dirty="0"/>
              <a:t> </a:t>
            </a:r>
            <a:r>
              <a:rPr lang="en-US" baseline="0" dirty="0" err="1"/>
              <a:t>viewmodel</a:t>
            </a:r>
            <a:r>
              <a:rPr lang="en-US" baseline="0" dirty="0"/>
              <a:t> and view classes stubbed 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351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90334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ArcGIS.Desktop.Core.ProApp</a:t>
            </a:r>
            <a:r>
              <a:rPr lang="en-US" dirty="0"/>
              <a:t> derives from </a:t>
            </a:r>
            <a:r>
              <a:rPr lang="en-US" dirty="0" err="1"/>
              <a:t>FrameworkApplication</a:t>
            </a: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System.Windows.Input.ICommand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0729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ArcGIS.Desktop.Core.ProApp</a:t>
            </a:r>
            <a:r>
              <a:rPr lang="en-US" dirty="0"/>
              <a:t> derives from </a:t>
            </a:r>
            <a:r>
              <a:rPr lang="en-US" dirty="0" err="1"/>
              <a:t>FrameworkApplication</a:t>
            </a: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System.Windows.Input.ICommand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663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789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633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818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can specify which configuration to run via the command line. Ideally suited for use in a desktop shortcut.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636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err="1"/>
              <a:t>Esri</a:t>
            </a:r>
            <a:r>
              <a:rPr lang="en-US" b="0" dirty="0"/>
              <a:t> engineers have placed a high priority on making ArcGIS Pro as easy to program against as possible in the new multithreaded architecture. To this end…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609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528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i="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Select Layer By Attribute</a:t>
            </a:r>
          </a:p>
          <a:p>
            <a:r>
              <a:rPr lang="en-US" dirty="0"/>
              <a:t>http://resources.arcgis.com/en/help/main/10.1/index.html#/Select_Layer_By_Attribute/001700000071000000/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4902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0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0FEC123-2032-4882-A245-0B9B1FE306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48" y="0"/>
            <a:ext cx="12188951" cy="6859182"/>
          </a:xfrm>
          <a:prstGeom prst="rect">
            <a:avLst/>
          </a:prstGeom>
        </p:spPr>
      </p:pic>
      <p:sp>
        <p:nvSpPr>
          <p:cNvPr id="10" name="Title 5">
            <a:extLst>
              <a:ext uri="{FF2B5EF4-FFF2-40B4-BE49-F238E27FC236}">
                <a16:creationId xmlns:a16="http://schemas.microsoft.com/office/drawing/2014/main" id="{272D063E-17FE-4630-8A1E-7B697641B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0059" y="3096654"/>
            <a:ext cx="6766586" cy="914400"/>
          </a:xfrm>
        </p:spPr>
        <p:txBody>
          <a:bodyPr/>
          <a:lstStyle/>
          <a:p>
            <a:pPr lvl="0" algn="l">
              <a:lnSpc>
                <a:spcPts val="5800"/>
              </a:lnSpc>
              <a:spcBef>
                <a:spcPts val="0"/>
              </a:spcBef>
            </a:pPr>
            <a:r>
              <a:rPr lang="en-US" sz="6000" b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Presentation Title</a:t>
            </a:r>
            <a:endParaRPr lang="en-US" dirty="0"/>
          </a:p>
        </p:txBody>
      </p:sp>
      <p:sp>
        <p:nvSpPr>
          <p:cNvPr id="11" name="Subtitle 3">
            <a:extLst>
              <a:ext uri="{FF2B5EF4-FFF2-40B4-BE49-F238E27FC236}">
                <a16:creationId xmlns:a16="http://schemas.microsoft.com/office/drawing/2014/main" id="{80117B81-371C-4556-A088-589AAB8A97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9532" y="4125354"/>
            <a:ext cx="6773434" cy="914400"/>
          </a:xfrm>
        </p:spPr>
        <p:txBody>
          <a:bodyPr/>
          <a:lstStyle/>
          <a:p>
            <a:pPr algn="l"/>
            <a:r>
              <a:rPr lang="en-US">
                <a:cs typeface="Avenir LT Std 65 Medium" charset="0"/>
              </a:rPr>
              <a:t>PRESENTER NAMES</a:t>
            </a:r>
            <a:endParaRPr lang="en-US" dirty="0">
              <a:cs typeface="Avenir LT Std 65 Medium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433FD27-21C4-43AB-B64F-1642ABC613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51277" y="572078"/>
            <a:ext cx="1274495" cy="46553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859E2E-4BE9-41CF-A8B7-37CD40307289}"/>
              </a:ext>
            </a:extLst>
          </p:cNvPr>
          <p:cNvSpPr txBox="1"/>
          <p:nvPr userDrawn="1"/>
        </p:nvSpPr>
        <p:spPr>
          <a:xfrm>
            <a:off x="950059" y="6071046"/>
            <a:ext cx="4952213" cy="29204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2018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Esri </a:t>
            </a:r>
            <a:r>
              <a:rPr lang="en-US" sz="1600" b="1" spc="30" dirty="0" err="1">
                <a:solidFill>
                  <a:schemeClr val="tx1">
                    <a:alpha val="35000"/>
                  </a:schemeClr>
                </a:solidFill>
              </a:rPr>
              <a:t>Dev</a:t>
            </a:r>
            <a:r>
              <a:rPr lang="en-US" sz="1600" spc="30" dirty="0" err="1">
                <a:solidFill>
                  <a:schemeClr val="tx1">
                    <a:alpha val="35000"/>
                  </a:schemeClr>
                </a:solidFill>
              </a:rPr>
              <a:t>Summit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</a:t>
            </a:r>
            <a:r>
              <a:rPr lang="en-US" sz="1600" b="1" spc="30" dirty="0">
                <a:solidFill>
                  <a:schemeClr val="tx1">
                    <a:alpha val="35000"/>
                  </a:schemeClr>
                </a:solidFill>
              </a:rPr>
              <a:t>Conference</a:t>
            </a:r>
            <a:r>
              <a:rPr lang="en-US" sz="1600" spc="30" dirty="0">
                <a:solidFill>
                  <a:schemeClr val="tx1">
                    <a:alpha val="35000"/>
                  </a:schemeClr>
                </a:solidFill>
              </a:rPr>
              <a:t>  |  Palm Springs, CA</a:t>
            </a:r>
            <a:endParaRPr lang="en-US" sz="1600" b="1" spc="30" dirty="0">
              <a:solidFill>
                <a:schemeClr val="tx1">
                  <a:alpha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081873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BF781F4-48A8-459A-8D5F-DB609DB7EA8A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34A8F4-48E7-4068-A0B4-7A4D26E1E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464FD7BC-2F8F-4A83-8D99-EE50CDC32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355852-9325-4F7C-99E6-B11ED3432A34}"/>
              </a:ext>
            </a:extLst>
          </p:cNvPr>
          <p:cNvSpPr txBox="1"/>
          <p:nvPr userDrawn="1"/>
        </p:nvSpPr>
        <p:spPr>
          <a:xfrm>
            <a:off x="-1231900" y="8966200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641654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DA21729-AB98-448A-BB26-C323BED36F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5FE6B421-0538-4DF9-9DCA-C2912A918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800" b="0" kern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Header for Demo Slide</a:t>
            </a:r>
            <a:endParaRPr lang="en-US" sz="480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810272-FAFD-40D5-9A77-C4DF71E5E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cs typeface="Avenir LT Std 65 Medium" charset="0"/>
              </a:rPr>
              <a:t>Supporting Text </a:t>
            </a:r>
            <a:endParaRPr lang="en-US" sz="200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</p:spPr>
      </p:sp>
    </p:spTree>
    <p:extLst>
      <p:ext uri="{BB962C8B-B14F-4D97-AF65-F5344CB8AC3E}">
        <p14:creationId xmlns:p14="http://schemas.microsoft.com/office/powerpoint/2010/main" val="1302138219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User Scre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27D6837-1B12-4825-8E6B-D71ED6DA33D1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7438E9-F382-4BCA-B34A-2B6676FF46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8547420D-3FC1-4411-B393-B5FF08CE4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DD4B66-29AD-4B53-B587-ADFAAC5FF278}"/>
              </a:ext>
            </a:extLst>
          </p:cNvPr>
          <p:cNvSpPr txBox="1"/>
          <p:nvPr userDrawn="1"/>
        </p:nvSpPr>
        <p:spPr>
          <a:xfrm>
            <a:off x="-1231900" y="8966200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90902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224F15-A8C9-47CE-8A2A-DFE5528A78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04881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93F73C-76A7-465D-A2F2-4E65F931BC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44481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CD563D3-408E-4048-9159-D964FAEAB5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182"/>
            <a:ext cx="12188952" cy="685918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9E81935-962D-435D-B345-F7B18B818F7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8" y="2587431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85373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D4CA6C-DE28-41BF-AE9D-39ED1078A8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444123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,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B65609D-2E27-4AA8-9FA8-96AA154FDA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36375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759246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3/12/2018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87ED03A-03AE-40B5-A203-EED2E10F5BEC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322C387-B521-4CD1-8804-6DDA616B6A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-5435"/>
            <a:ext cx="12188952" cy="6863435"/>
          </a:xfrm>
          <a:prstGeom prst="rect">
            <a:avLst/>
          </a:prstGeom>
        </p:spPr>
      </p:pic>
      <p:sp>
        <p:nvSpPr>
          <p:cNvPr id="10" name="Title 8">
            <a:extLst>
              <a:ext uri="{FF2B5EF4-FFF2-40B4-BE49-F238E27FC236}">
                <a16:creationId xmlns:a16="http://schemas.microsoft.com/office/drawing/2014/main" id="{A48E1278-46F3-46BF-B8B4-3DA5E0656673}"/>
              </a:ext>
            </a:extLst>
          </p:cNvPr>
          <p:cNvSpPr txBox="1">
            <a:spLocks/>
          </p:cNvSpPr>
          <p:nvPr userDrawn="1"/>
        </p:nvSpPr>
        <p:spPr>
          <a:xfrm>
            <a:off x="682625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88FED294-B85B-415C-A5C1-4509EB44FF0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2625" y="1097309"/>
            <a:ext cx="10826496" cy="246221"/>
          </a:xfrm>
        </p:spPr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2D45805A-2F31-471E-93AA-8EEEBA33DF1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r>
              <a:rPr lang="en-US" b="0"/>
              <a:t>Bullet points here</a:t>
            </a:r>
            <a:endParaRPr lang="en-US" b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5E517E-4704-47D2-83F5-B2DA34C4C4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53" r="38615"/>
          <a:stretch/>
        </p:blipFill>
        <p:spPr>
          <a:xfrm>
            <a:off x="7294791" y="0"/>
            <a:ext cx="4897209" cy="267897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4953869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A79C14-9B40-47EC-A029-BE1B9A00E4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6851" cy="6857999"/>
          </a:xfrm>
          <a:prstGeom prst="rect">
            <a:avLst/>
          </a:prstGeom>
        </p:spPr>
      </p:pic>
      <p:sp>
        <p:nvSpPr>
          <p:cNvPr id="10" name="Title 8">
            <a:extLst>
              <a:ext uri="{FF2B5EF4-FFF2-40B4-BE49-F238E27FC236}">
                <a16:creationId xmlns:a16="http://schemas.microsoft.com/office/drawing/2014/main" id="{1F2FF0D3-AC05-4E0E-B97A-F0A13AA27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BD846F32-410C-4DD4-B935-5BDF55991AC9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r>
              <a:rPr lang="en-US" b="0"/>
              <a:t>Bullet points here</a:t>
            </a:r>
            <a:endParaRPr lang="en-US" b="0" dirty="0"/>
          </a:p>
        </p:txBody>
      </p:sp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F763B1A5-8DE1-41EB-9050-1BB9C4093D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85800" y="1097309"/>
            <a:ext cx="10826496" cy="246221"/>
          </a:xfrm>
        </p:spPr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1AE7CB6-EDF3-451D-8B8F-8AFDEF63A18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85800" y="6185356"/>
            <a:ext cx="10826496" cy="21544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56316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6A5A8CDF-B04C-41D3-90E6-1B24FA66A1A1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0AC0321-6A44-45FA-8031-EAF3247227E3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929492-D88E-4EE9-AB7A-44B22C3AC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BFEB574-E7B2-4804-B1EC-882EDC2501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193196946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7EA6A691-31C5-41B8-8E68-EBABC8A59C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63434"/>
          </a:xfrm>
          <a:prstGeom prst="rect">
            <a:avLst/>
          </a:prstGeom>
        </p:spPr>
      </p:pic>
      <p:sp>
        <p:nvSpPr>
          <p:cNvPr id="16" name="Title 8">
            <a:extLst>
              <a:ext uri="{FF2B5EF4-FFF2-40B4-BE49-F238E27FC236}">
                <a16:creationId xmlns:a16="http://schemas.microsoft.com/office/drawing/2014/main" id="{7D94102E-B6DC-4172-B3DD-DC31CAA49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369332"/>
          </a:xfrm>
        </p:spPr>
        <p:txBody>
          <a:bodyPr/>
          <a:lstStyle/>
          <a:p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7" name="Text Placeholder 1">
            <a:extLst>
              <a:ext uri="{FF2B5EF4-FFF2-40B4-BE49-F238E27FC236}">
                <a16:creationId xmlns:a16="http://schemas.microsoft.com/office/drawing/2014/main" id="{ADAFC63D-0508-445A-ACE7-9322B24F590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2625" y="1097309"/>
            <a:ext cx="10826496" cy="246221"/>
          </a:xfrm>
        </p:spPr>
        <p:txBody>
          <a:bodyPr/>
          <a:lstStyle/>
          <a:p>
            <a:r>
              <a:rPr lang="en-US" b="0"/>
              <a:t>Subhead Here</a:t>
            </a:r>
            <a:endParaRPr lang="en-US" b="0" dirty="0"/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4C599B18-3D09-4040-8EE7-311BB4DFCD8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r>
              <a:rPr lang="en-US" b="0"/>
              <a:t>Bullet points here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426743482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9DBD1C15-9EFA-4604-B72E-85EE5937A3C6}"/>
              </a:ext>
            </a:extLst>
          </p:cNvPr>
          <p:cNvGrpSpPr/>
          <p:nvPr userDrawn="1"/>
        </p:nvGrpSpPr>
        <p:grpSpPr>
          <a:xfrm>
            <a:off x="2" y="0"/>
            <a:ext cx="12192000" cy="6859283"/>
            <a:chOff x="0" y="-1284"/>
            <a:chExt cx="12192000" cy="6859283"/>
          </a:xfrm>
          <a:effectLst/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2CA9CFE-42D0-4F62-A7BF-1446D9A4B6AD}"/>
                </a:ext>
              </a:extLst>
            </p:cNvPr>
            <p:cNvSpPr/>
            <p:nvPr/>
          </p:nvSpPr>
          <p:spPr bwMode="auto"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rgbClr val="6BEAC7"/>
                </a:gs>
                <a:gs pos="85000">
                  <a:srgbClr val="0192FF"/>
                </a:gs>
              </a:gsLst>
              <a:lin ang="135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8E222A-76A5-4F28-8335-0E797DBDF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0400" y="-1284"/>
              <a:ext cx="5181600" cy="2799837"/>
            </a:xfrm>
            <a:prstGeom prst="rect">
              <a:avLst/>
            </a:prstGeom>
            <a:ln>
              <a:noFill/>
            </a:ln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89C25C8-997F-4215-83DF-164B6AE4E5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 amt="5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826"/>
            <a:stretch/>
          </p:blipFill>
          <p:spPr>
            <a:xfrm>
              <a:off x="2" y="4682564"/>
              <a:ext cx="12191998" cy="2175435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0" name="Title 8">
            <a:extLst>
              <a:ext uri="{FF2B5EF4-FFF2-40B4-BE49-F238E27FC236}">
                <a16:creationId xmlns:a16="http://schemas.microsoft.com/office/drawing/2014/main" id="{55B17FFA-3803-4C4A-8A4D-878AD32AD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69581B3E-66D6-4466-9452-CEE0704AE2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/>
              <a:t>Text goes here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509171239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B4209C8-E3D6-4C8E-ACCD-0B468CC6A170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6490C5B-66D3-4377-82E6-AF1AAB00B8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0621"/>
          <a:stretch/>
        </p:blipFill>
        <p:spPr>
          <a:xfrm>
            <a:off x="2" y="3963415"/>
            <a:ext cx="12191998" cy="2894585"/>
          </a:xfrm>
          <a:prstGeom prst="rect">
            <a:avLst/>
          </a:prstGeom>
        </p:spPr>
      </p:pic>
      <p:sp>
        <p:nvSpPr>
          <p:cNvPr id="8" name="Title 6">
            <a:extLst>
              <a:ext uri="{FF2B5EF4-FFF2-40B4-BE49-F238E27FC236}">
                <a16:creationId xmlns:a16="http://schemas.microsoft.com/office/drawing/2014/main" id="{939262AD-A3FC-441F-9A0C-7CAD78B81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Headline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0085FF-0BC7-4CDA-BE75-655239E3E60F}"/>
              </a:ext>
            </a:extLst>
          </p:cNvPr>
          <p:cNvSpPr txBox="1"/>
          <p:nvPr userDrawn="1"/>
        </p:nvSpPr>
        <p:spPr>
          <a:xfrm>
            <a:off x="-1231900" y="8966200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059778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90A9937-E2BE-4196-AF94-F5EDD08DA86C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6" name="Title 8">
            <a:extLst>
              <a:ext uri="{FF2B5EF4-FFF2-40B4-BE49-F238E27FC236}">
                <a16:creationId xmlns:a16="http://schemas.microsoft.com/office/drawing/2014/main" id="{16910DD7-B244-42D4-A715-D403A55B4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A4EE171-4664-4104-B1A5-BC114CD2DC6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/>
              <a:t>Text goes here</a:t>
            </a:r>
            <a:endParaRPr lang="en-US" b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B45E80-C63C-4641-86AD-7305139209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0"/>
            <a:ext cx="5181600" cy="279983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4761705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AF02A55-C368-4EF2-B8EB-0495E59BA4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5435"/>
            <a:ext cx="12188952" cy="6863435"/>
          </a:xfrm>
          <a:prstGeom prst="rect">
            <a:avLst/>
          </a:prstGeom>
        </p:spPr>
      </p:pic>
      <p:sp>
        <p:nvSpPr>
          <p:cNvPr id="14" name="Subtitle 9">
            <a:extLst>
              <a:ext uri="{FF2B5EF4-FFF2-40B4-BE49-F238E27FC236}">
                <a16:creationId xmlns:a16="http://schemas.microsoft.com/office/drawing/2014/main" id="{11F75C66-83B1-4086-8318-80A94DADDD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79016" y="2980570"/>
            <a:ext cx="6245411" cy="607287"/>
          </a:xfr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>
                <a:solidFill>
                  <a:schemeClr val="tx1"/>
                </a:solidFill>
                <a:cs typeface="Avenir LT Std 65 Medium" charset="0"/>
              </a:rPr>
              <a:t>SUBHEAD INFORMATION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49CB91FE-80DD-4685-BE40-B92D78B6D7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79016" y="2189854"/>
            <a:ext cx="6632870" cy="749308"/>
          </a:xfr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Section Header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92660274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2531D7-79A2-485D-BC2D-DC7CA45E342E}"/>
              </a:ext>
            </a:extLst>
          </p:cNvPr>
          <p:cNvSpPr/>
          <p:nvPr userDrawn="1"/>
        </p:nvSpPr>
        <p:spPr bwMode="auto"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0">
                <a:srgbClr val="6BEAC7"/>
              </a:gs>
              <a:gs pos="85000">
                <a:srgbClr val="0192FF"/>
              </a:gs>
            </a:gsLst>
            <a:lin ang="13500000" scaled="1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3530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87" r:id="rId1"/>
    <p:sldLayoutId id="2147486888" r:id="rId2"/>
    <p:sldLayoutId id="2147486889" r:id="rId3"/>
    <p:sldLayoutId id="2147486890" r:id="rId4"/>
    <p:sldLayoutId id="2147486891" r:id="rId5"/>
    <p:sldLayoutId id="2147486892" r:id="rId6"/>
    <p:sldLayoutId id="2147486893" r:id="rId7"/>
    <p:sldLayoutId id="2147486894" r:id="rId8"/>
    <p:sldLayoutId id="2147486895" r:id="rId9"/>
    <p:sldLayoutId id="2147486896" r:id="rId10"/>
    <p:sldLayoutId id="2147486897" r:id="rId11"/>
    <p:sldLayoutId id="2147486898" r:id="rId12"/>
    <p:sldLayoutId id="2147486899" r:id="rId13"/>
    <p:sldLayoutId id="2147486900" r:id="rId14"/>
    <p:sldLayoutId id="2147486901" r:id="rId15"/>
    <p:sldLayoutId id="2147486902" r:id="rId16"/>
    <p:sldLayoutId id="2147486903" r:id="rId17"/>
    <p:sldLayoutId id="2147486904" r:id="rId18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ctiprosoftware.com/products/controls/wpf" TargetMode="Externa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950059" y="2042933"/>
            <a:ext cx="10897384" cy="2341645"/>
          </a:xfrm>
        </p:spPr>
        <p:txBody>
          <a:bodyPr/>
          <a:lstStyle/>
          <a:p>
            <a:pPr algn="l"/>
            <a:r>
              <a:rPr lang="en-US" sz="4800" i="1" dirty="0"/>
              <a:t>ArcGIS Pro SDK for .NET: Beginning Pro Customization and Extensibility</a:t>
            </a:r>
            <a:br>
              <a:rPr lang="en-US" sz="4800" i="1" dirty="0"/>
            </a:br>
            <a:endParaRPr lang="en-US" sz="48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55671" y="4205050"/>
            <a:ext cx="6773434" cy="914400"/>
          </a:xfrm>
        </p:spPr>
        <p:txBody>
          <a:bodyPr/>
          <a:lstStyle/>
          <a:p>
            <a:pPr algn="l"/>
            <a:r>
              <a:rPr lang="en-US" dirty="0">
                <a:cs typeface="Avenir LT Std 65 Medium" charset="0"/>
              </a:rPr>
              <a:t>Wolf Kaiser</a:t>
            </a:r>
          </a:p>
          <a:p>
            <a:pPr algn="l"/>
            <a:r>
              <a:rPr lang="en-US" dirty="0">
                <a:cs typeface="Avenir LT Std 65 Medium" charset="0"/>
              </a:rPr>
              <a:t>Uma Harano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51277" y="572078"/>
            <a:ext cx="1274495" cy="46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9467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D9937D0-E5B3-4762-BA7C-70A3C17F59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900" y="434410"/>
            <a:ext cx="10826496" cy="369332"/>
          </a:xfrm>
        </p:spPr>
        <p:txBody>
          <a:bodyPr/>
          <a:lstStyle/>
          <a:p>
            <a:r>
              <a:rPr lang="en-US" dirty="0"/>
              <a:t>What is an ArcGIS Pro Managed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559150" y="1141307"/>
            <a:ext cx="10369296" cy="282249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Running an ArcGIS Pro Managed Configuration</a:t>
            </a:r>
          </a:p>
          <a:p>
            <a:pPr lvl="1"/>
            <a:r>
              <a:rPr lang="en-US" dirty="0"/>
              <a:t>Use the ArcGIS Pro “/config” command-line option </a:t>
            </a:r>
          </a:p>
          <a:p>
            <a:pPr lvl="2"/>
            <a:r>
              <a:rPr lang="en-US" dirty="0"/>
              <a:t>/config:{</a:t>
            </a:r>
            <a:r>
              <a:rPr lang="en-US" dirty="0" err="1"/>
              <a:t>Configuration_name</a:t>
            </a:r>
            <a:r>
              <a:rPr lang="en-US" dirty="0"/>
              <a:t>}</a:t>
            </a:r>
          </a:p>
          <a:p>
            <a:pPr lvl="2"/>
            <a:r>
              <a:rPr lang="en-US" dirty="0"/>
              <a:t>Example: </a:t>
            </a:r>
            <a:r>
              <a:rPr lang="en-US" dirty="0">
                <a:latin typeface="Consolas" panose="020B0609020204030204" pitchFamily="49" charset="0"/>
              </a:rPr>
              <a:t>C:\ArcGIS\bin\ArcGISPro.exe /</a:t>
            </a:r>
            <a:r>
              <a:rPr lang="en-US" dirty="0" err="1">
                <a:latin typeface="Consolas" panose="020B0609020204030204" pitchFamily="49" charset="0"/>
              </a:rPr>
              <a:t>config:Acme</a:t>
            </a:r>
            <a:endParaRPr lang="en-US" dirty="0">
              <a:latin typeface="Consolas" panose="020B0609020204030204" pitchFamily="49" charset="0"/>
            </a:endParaRPr>
          </a:p>
          <a:p>
            <a:pPr lvl="1"/>
            <a:r>
              <a:rPr lang="en-US" dirty="0"/>
              <a:t>Only one configuration can run per instance of Pro</a:t>
            </a:r>
            <a:endParaRPr lang="en-US" dirty="0">
              <a:latin typeface="Consolas" panose="020B0609020204030204" pitchFamily="49" charset="0"/>
            </a:endParaRPr>
          </a:p>
          <a:p>
            <a:r>
              <a:rPr lang="en-US" dirty="0" err="1"/>
              <a:t>ConfigurationManager</a:t>
            </a:r>
            <a:r>
              <a:rPr lang="en-US" dirty="0"/>
              <a:t> class </a:t>
            </a:r>
          </a:p>
          <a:p>
            <a:pPr lvl="1"/>
            <a:r>
              <a:rPr lang="en-US" dirty="0"/>
              <a:t>Defined in DAML (generated automatically by the template)</a:t>
            </a:r>
          </a:p>
          <a:p>
            <a:pPr lvl="1"/>
            <a:r>
              <a:rPr lang="en-US" dirty="0"/>
              <a:t>Provides a set of methods by which a developer can </a:t>
            </a:r>
            <a:r>
              <a:rPr lang="en-US" i="1" dirty="0"/>
              <a:t>override</a:t>
            </a:r>
            <a:r>
              <a:rPr lang="en-US" dirty="0"/>
              <a:t> “that” aspect of Pro</a:t>
            </a:r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5623" y="4440857"/>
            <a:ext cx="10373711" cy="157693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400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public abstract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ConfigurationManager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OnShowSplashScreen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OnShowStartPage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protected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virtual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FrameworkElement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OnShowAboutPage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...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827086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BF86C5F-8C3F-5147-8A8D-85B7C3B1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-5434"/>
            <a:ext cx="12188952" cy="6863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044" y="2226859"/>
            <a:ext cx="4900128" cy="1538883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Configurations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300DC9-0BED-494C-AE74-197AA6D93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0889" y="332509"/>
            <a:ext cx="5171430" cy="28507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327F34-035B-496E-AB7A-FB6AF6F60C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374" y="2226859"/>
            <a:ext cx="5460240" cy="28603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42CBF1-92A9-4D8A-B76B-4FB1A59F49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7667" y="3765742"/>
            <a:ext cx="5704514" cy="266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70481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19688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Asynchronous Programming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778042" y="1522787"/>
            <a:ext cx="10369296" cy="4164139"/>
          </a:xfrm>
        </p:spPr>
        <p:txBody>
          <a:bodyPr/>
          <a:lstStyle/>
          <a:p>
            <a:r>
              <a:rPr lang="en-US" sz="2800" dirty="0"/>
              <a:t>ArcGIS Pro is a multi-threaded 64 bit application</a:t>
            </a:r>
          </a:p>
          <a:p>
            <a:r>
              <a:rPr lang="en-US" sz="2800" dirty="0"/>
              <a:t>Main motivation to use Asynchronous </a:t>
            </a:r>
            <a:br>
              <a:rPr lang="en-US" sz="2800" dirty="0"/>
            </a:br>
            <a:r>
              <a:rPr lang="en-US" sz="2800" dirty="0"/>
              <a:t>Programming is to keep the User </a:t>
            </a:r>
            <a:br>
              <a:rPr lang="en-US" sz="2800" dirty="0"/>
            </a:br>
            <a:r>
              <a:rPr lang="en-US" sz="2800" dirty="0"/>
              <a:t>Interface responsive !</a:t>
            </a:r>
          </a:p>
          <a:p>
            <a:r>
              <a:rPr lang="en-US" sz="2800" dirty="0"/>
              <a:t>Important asynchronous programming patterns for the SDK:</a:t>
            </a:r>
          </a:p>
          <a:p>
            <a:pPr lvl="1"/>
            <a:r>
              <a:rPr lang="en-US" sz="2400" dirty="0"/>
              <a:t>Use of </a:t>
            </a:r>
            <a:r>
              <a:rPr lang="en-US" sz="2400" dirty="0" err="1"/>
              <a:t>Async</a:t>
            </a:r>
            <a:r>
              <a:rPr lang="en-US" sz="2400" dirty="0"/>
              <a:t> / Await functionality in C# or VB </a:t>
            </a:r>
            <a:r>
              <a:rPr lang="en-US" sz="2400" dirty="0" err="1"/>
              <a:t>.Net</a:t>
            </a:r>
            <a:endParaRPr lang="en-US" sz="2400" dirty="0"/>
          </a:p>
          <a:p>
            <a:pPr lvl="1"/>
            <a:r>
              <a:rPr lang="en-US" sz="2400" dirty="0"/>
              <a:t>Using the ArcGIS Pro Framework’s </a:t>
            </a:r>
            <a:r>
              <a:rPr lang="en-US" sz="2400" dirty="0" err="1"/>
              <a:t>QueuedTask</a:t>
            </a:r>
            <a:r>
              <a:rPr lang="en-US" sz="2400" dirty="0"/>
              <a:t> class</a:t>
            </a:r>
          </a:p>
          <a:p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0E3FBE-7924-432B-AF12-5EE9169CA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8021" y="2075439"/>
            <a:ext cx="2920554" cy="129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323061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50540" y="497959"/>
            <a:ext cx="10826496" cy="369332"/>
          </a:xfrm>
        </p:spPr>
        <p:txBody>
          <a:bodyPr/>
          <a:lstStyle/>
          <a:p>
            <a:r>
              <a:rPr lang="en-US" sz="2800" dirty="0"/>
              <a:t>ArcGIS Pro Internal Threading Model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/>
          </p:nvPr>
        </p:nvSpPr>
        <p:spPr>
          <a:xfrm>
            <a:off x="682625" y="1250059"/>
            <a:ext cx="11137974" cy="3427413"/>
          </a:xfrm>
        </p:spPr>
        <p:txBody>
          <a:bodyPr/>
          <a:lstStyle/>
          <a:p>
            <a:r>
              <a:rPr lang="en-US" sz="2400" dirty="0"/>
              <a:t>ArcGIS Pro multi-threading incorporates the latest asynchronous language features from Microsoft </a:t>
            </a:r>
          </a:p>
          <a:p>
            <a:r>
              <a:rPr lang="en-US" sz="2400" dirty="0"/>
              <a:t>Implements a threading infrastructure tailored to reduce complexity</a:t>
            </a:r>
          </a:p>
          <a:p>
            <a:r>
              <a:rPr lang="en-US" sz="2400" dirty="0"/>
              <a:t>ArcGIS Pro SDK developers only need to worry about </a:t>
            </a:r>
            <a:r>
              <a:rPr lang="en-US" sz="2400" u="sng" dirty="0"/>
              <a:t>two</a:t>
            </a:r>
            <a:r>
              <a:rPr lang="en-US" sz="2400" dirty="0"/>
              <a:t> threads: </a:t>
            </a:r>
          </a:p>
          <a:p>
            <a:pPr lvl="1"/>
            <a:r>
              <a:rPr lang="en-US" sz="2000" dirty="0"/>
              <a:t>The GUI thread (Graphical User Interface thread)</a:t>
            </a:r>
          </a:p>
          <a:p>
            <a:pPr lvl="1"/>
            <a:r>
              <a:rPr lang="en-US" sz="2000" dirty="0"/>
              <a:t>A single specialized worker thread called the Main CIM Thread, MCT</a:t>
            </a:r>
          </a:p>
          <a:p>
            <a:pPr lvl="2"/>
            <a:r>
              <a:rPr lang="en-US" sz="1800" dirty="0"/>
              <a:t>Internally, ArcGIS Pro uses a large number of threads for:</a:t>
            </a:r>
          </a:p>
          <a:p>
            <a:pPr lvl="3"/>
            <a:r>
              <a:rPr lang="en-US" sz="1600" dirty="0"/>
              <a:t>Rasterization, rendering, data loading, Geoprocessing</a:t>
            </a:r>
          </a:p>
          <a:p>
            <a:pPr lvl="2"/>
            <a:r>
              <a:rPr lang="en-US" sz="1800" dirty="0"/>
              <a:t>But all this is Isolated from the API and from the developer</a:t>
            </a:r>
          </a:p>
          <a:p>
            <a:r>
              <a:rPr lang="en-US" sz="2400" dirty="0"/>
              <a:t>Simplifies coding and ensures the consistency of the ArcGIS Pro state.</a:t>
            </a:r>
          </a:p>
        </p:txBody>
      </p:sp>
    </p:spTree>
    <p:extLst>
      <p:ext uri="{BB962C8B-B14F-4D97-AF65-F5344CB8AC3E}">
        <p14:creationId xmlns:p14="http://schemas.microsoft.com/office/powerpoint/2010/main" val="183451171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Asynchronous Programming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/>
          </p:nvPr>
        </p:nvSpPr>
        <p:spPr>
          <a:xfrm>
            <a:off x="883151" y="1599532"/>
            <a:ext cx="10369296" cy="3427413"/>
          </a:xfrm>
        </p:spPr>
        <p:txBody>
          <a:bodyPr/>
          <a:lstStyle/>
          <a:p>
            <a:r>
              <a:rPr lang="en-US" sz="2800" dirty="0"/>
              <a:t>To understand Pro multi-threading we have to understand two Categories of Methods in ArcGIS Pro API</a:t>
            </a:r>
          </a:p>
          <a:p>
            <a:endParaRPr lang="en-US" sz="2800" dirty="0"/>
          </a:p>
          <a:p>
            <a:pPr lvl="1"/>
            <a:r>
              <a:rPr lang="en-US" sz="2800" dirty="0"/>
              <a:t>Coarse-grained asynchronous </a:t>
            </a:r>
            <a:r>
              <a:rPr lang="en-US" sz="2800" b="0" dirty="0"/>
              <a:t>methods:</a:t>
            </a:r>
          </a:p>
          <a:p>
            <a:pPr lvl="2"/>
            <a:r>
              <a:rPr lang="en-US" sz="2800" b="0" dirty="0"/>
              <a:t>Can be called on any thread</a:t>
            </a:r>
          </a:p>
          <a:p>
            <a:pPr lvl="1"/>
            <a:r>
              <a:rPr lang="en-US" sz="2800" dirty="0"/>
              <a:t>Fine-grained synchronous </a:t>
            </a:r>
            <a:r>
              <a:rPr lang="en-US" sz="2800" b="0" dirty="0"/>
              <a:t>methods:</a:t>
            </a:r>
          </a:p>
          <a:p>
            <a:pPr lvl="2"/>
            <a:r>
              <a:rPr lang="en-US" sz="2800" b="0" dirty="0"/>
              <a:t>Must be called using the </a:t>
            </a:r>
            <a:r>
              <a:rPr lang="en-US" sz="2800" b="0" dirty="0" err="1"/>
              <a:t>QueuedTask</a:t>
            </a:r>
            <a:r>
              <a:rPr lang="en-US" sz="2800" b="0" dirty="0"/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400757662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dirty="0"/>
              <a:t>Coarse-Grained Methods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2"/>
          </p:nvPr>
        </p:nvSpPr>
        <p:spPr>
          <a:xfrm>
            <a:off x="621632" y="1308636"/>
            <a:ext cx="10760242" cy="3427413"/>
          </a:xfrm>
        </p:spPr>
        <p:txBody>
          <a:bodyPr/>
          <a:lstStyle/>
          <a:p>
            <a:r>
              <a:rPr lang="en-US" sz="2400" dirty="0"/>
              <a:t>Can be called from any thread. Typically invoked from the UI thread</a:t>
            </a:r>
          </a:p>
          <a:p>
            <a:r>
              <a:rPr lang="en-US" sz="2200" dirty="0"/>
              <a:t>Coarse-grained methods execute in the background on Pro internal threads</a:t>
            </a:r>
          </a:p>
          <a:p>
            <a:r>
              <a:rPr lang="en-US" sz="2200" dirty="0"/>
              <a:t>Use </a:t>
            </a:r>
            <a:r>
              <a:rPr lang="en-US" sz="2200" dirty="0" err="1"/>
              <a:t>async</a:t>
            </a:r>
            <a:r>
              <a:rPr lang="en-US" sz="2200" dirty="0"/>
              <a:t> / await semantic</a:t>
            </a:r>
          </a:p>
          <a:p>
            <a:r>
              <a:rPr lang="en-US" sz="2200" dirty="0"/>
              <a:t>Coarse-grained methods use the ‘</a:t>
            </a:r>
            <a:r>
              <a:rPr lang="en-US" sz="2200" dirty="0" err="1"/>
              <a:t>Async</a:t>
            </a:r>
            <a:r>
              <a:rPr lang="en-US" sz="2200" dirty="0"/>
              <a:t>’ naming convention: method names end with ‘</a:t>
            </a:r>
            <a:r>
              <a:rPr lang="en-US" sz="2200" dirty="0" err="1"/>
              <a:t>Async</a:t>
            </a:r>
            <a:r>
              <a:rPr lang="en-US" sz="2200" dirty="0"/>
              <a:t>’</a:t>
            </a:r>
          </a:p>
          <a:p>
            <a:pPr lvl="1"/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753979" y="3693865"/>
            <a:ext cx="10565689" cy="1843717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/>
        </p:spPr>
        <p:txBody>
          <a:bodyPr wrap="square" lIns="0" tIns="0" rIns="0" bIns="0" rtlCol="0">
            <a:noAutofit/>
          </a:bodyPr>
          <a:lstStyle/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//Execute a Geoprocessing Tool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Geoprocessing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.ExecuteToolAsync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SelectLayerByAttribute_management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{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parcels"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"NEW_SELECTION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.Active.ZoomToSelectedAsync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TimeSpan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0, 3));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4109173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Coarse Grained Methods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615553"/>
          </a:xfrm>
        </p:spPr>
        <p:txBody>
          <a:bodyPr/>
          <a:lstStyle/>
          <a:p>
            <a:br>
              <a:rPr lang="en-US" sz="2000" dirty="0">
                <a:solidFill>
                  <a:schemeClr val="tx1"/>
                </a:solidFill>
                <a:cs typeface="Avenir LT Std 65 Medium" charset="0"/>
              </a:rPr>
            </a:br>
            <a:r>
              <a:rPr lang="en-US" sz="2000" dirty="0" err="1">
                <a:solidFill>
                  <a:schemeClr val="tx1"/>
                </a:solidFill>
                <a:cs typeface="Avenir LT Std 65 Medium" charset="0"/>
              </a:rPr>
              <a:t>PlenaryPopup</a:t>
            </a: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 Data</a:t>
            </a:r>
          </a:p>
        </p:txBody>
      </p:sp>
    </p:spTree>
    <p:extLst>
      <p:ext uri="{BB962C8B-B14F-4D97-AF65-F5344CB8AC3E}">
        <p14:creationId xmlns:p14="http://schemas.microsoft.com/office/powerpoint/2010/main" val="3644432636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376278"/>
            <a:ext cx="10826496" cy="430887"/>
          </a:xfrm>
        </p:spPr>
        <p:txBody>
          <a:bodyPr/>
          <a:lstStyle/>
          <a:p>
            <a:r>
              <a:rPr lang="en-US" sz="2800" dirty="0"/>
              <a:t>Fine-Grained, Synchronous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551511" y="977790"/>
            <a:ext cx="10369296" cy="3427413"/>
          </a:xfrm>
        </p:spPr>
        <p:txBody>
          <a:bodyPr/>
          <a:lstStyle/>
          <a:p>
            <a:pPr marL="283464" lvl="1" indent="0">
              <a:buNone/>
            </a:pPr>
            <a:r>
              <a:rPr lang="en-US" sz="2000" dirty="0"/>
              <a:t>Must be called using the </a:t>
            </a:r>
            <a:r>
              <a:rPr lang="en-US" sz="2000" dirty="0" err="1"/>
              <a:t>QueuedTask</a:t>
            </a:r>
            <a:r>
              <a:rPr lang="en-US" sz="2000" dirty="0"/>
              <a:t> class</a:t>
            </a:r>
          </a:p>
          <a:p>
            <a:pPr lvl="1"/>
            <a:r>
              <a:rPr lang="en-US" dirty="0"/>
              <a:t>A </a:t>
            </a:r>
            <a:r>
              <a:rPr lang="en-US" u="sng" dirty="0"/>
              <a:t>much greater number </a:t>
            </a:r>
            <a:r>
              <a:rPr lang="en-US" dirty="0"/>
              <a:t>of fine grained methods and classes </a:t>
            </a:r>
          </a:p>
          <a:p>
            <a:pPr lvl="1"/>
            <a:r>
              <a:rPr lang="en-US" dirty="0"/>
              <a:t>No </a:t>
            </a:r>
            <a:r>
              <a:rPr lang="en-US" dirty="0" err="1"/>
              <a:t>async</a:t>
            </a:r>
            <a:r>
              <a:rPr lang="en-US" dirty="0"/>
              <a:t> / await. Runs on the MCT </a:t>
            </a:r>
          </a:p>
          <a:p>
            <a:pPr lvl="1"/>
            <a:r>
              <a:rPr lang="en-US" dirty="0"/>
              <a:t>Designed to create your own coarse-grained </a:t>
            </a:r>
            <a:r>
              <a:rPr lang="en-US" dirty="0" err="1"/>
              <a:t>async</a:t>
            </a:r>
            <a:r>
              <a:rPr lang="en-US" dirty="0"/>
              <a:t> methods</a:t>
            </a:r>
          </a:p>
          <a:p>
            <a:pPr lvl="1"/>
            <a:r>
              <a:rPr lang="en-US" dirty="0"/>
              <a:t>In other words: this allows you to write your business logic as a ‘background’ task</a:t>
            </a:r>
          </a:p>
          <a:p>
            <a:pPr lvl="1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364825" y="3001000"/>
            <a:ext cx="8869743" cy="345015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await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ArcGIS.Desktop.Framework.Threading.Tasks.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.Run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layers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.Active.Map.FindLayers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"Parcels"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   .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OfType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&gt;().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ToList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parcels = layers[0]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FeatureLayer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QueryFilter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qf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QueryFilter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WhereClause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"description = 'VACANT LAND'"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SubFields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"*"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parcels.Select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qf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SelectionCombinationMethod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});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08932698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045" y="539814"/>
            <a:ext cx="10826496" cy="430887"/>
          </a:xfrm>
        </p:spPr>
        <p:txBody>
          <a:bodyPr/>
          <a:lstStyle/>
          <a:p>
            <a:r>
              <a:rPr lang="en-US" sz="2800" dirty="0" err="1"/>
              <a:t>QueuedTask</a:t>
            </a:r>
            <a:r>
              <a:rPr lang="en-US" sz="2800" dirty="0"/>
              <a:t> Class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712564" y="1168418"/>
            <a:ext cx="10663457" cy="5173350"/>
          </a:xfrm>
        </p:spPr>
        <p:txBody>
          <a:bodyPr/>
          <a:lstStyle/>
          <a:p>
            <a:r>
              <a:rPr lang="en-US" sz="2400" dirty="0" err="1"/>
              <a:t>QueuedTask</a:t>
            </a:r>
            <a:r>
              <a:rPr lang="en-US" sz="2400" dirty="0"/>
              <a:t> uses the Pro framework’s custom Task scheduler</a:t>
            </a:r>
          </a:p>
          <a:p>
            <a:r>
              <a:rPr lang="en-US" sz="2400" dirty="0"/>
              <a:t>Used to run synchronous ArcGIS Pro SDK methods in the background </a:t>
            </a:r>
          </a:p>
          <a:p>
            <a:r>
              <a:rPr lang="en-US" sz="2400" dirty="0"/>
              <a:t>Synchronous API methods are listed in the API Reference guide using the following text in the description: </a:t>
            </a:r>
          </a:p>
          <a:p>
            <a:pPr marL="0" indent="0">
              <a:buNone/>
            </a:pPr>
            <a:r>
              <a:rPr lang="en-US" sz="2400" b="0" dirty="0"/>
              <a:t>	</a:t>
            </a:r>
            <a:r>
              <a:rPr lang="en-US" sz="2400" i="1" dirty="0"/>
              <a:t>“This method must be called on the MCT. Use </a:t>
            </a:r>
            <a:r>
              <a:rPr lang="en-US" sz="2400" i="1" dirty="0" err="1"/>
              <a:t>QueuedTask.Run</a:t>
            </a:r>
            <a:r>
              <a:rPr lang="en-US" sz="2400" i="1" dirty="0"/>
              <a:t>”</a:t>
            </a:r>
          </a:p>
          <a:p>
            <a:r>
              <a:rPr lang="en-US" sz="2400" dirty="0"/>
              <a:t>Example of synchronous methods in Pro: </a:t>
            </a:r>
          </a:p>
          <a:p>
            <a:pPr lvl="1"/>
            <a:r>
              <a:rPr lang="en-US" sz="2200" dirty="0" err="1"/>
              <a:t>GetSpatialReference</a:t>
            </a:r>
            <a:r>
              <a:rPr lang="en-US" sz="2200" dirty="0"/>
              <a:t>, </a:t>
            </a:r>
            <a:r>
              <a:rPr lang="en-US" sz="2200" dirty="0" err="1"/>
              <a:t>QueryExtent</a:t>
            </a:r>
            <a:r>
              <a:rPr lang="en-US" sz="2200" dirty="0"/>
              <a:t>, Geometry operations</a:t>
            </a:r>
          </a:p>
          <a:p>
            <a:r>
              <a:rPr lang="en-US" sz="2400" dirty="0"/>
              <a:t>Usage: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2348336" y="4558914"/>
            <a:ext cx="5947383" cy="1264819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QueuedTask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.Run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(() =&gt;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Call synchronous SDK methods here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});</a:t>
            </a:r>
          </a:p>
        </p:txBody>
      </p:sp>
    </p:spTree>
    <p:extLst>
      <p:ext uri="{BB962C8B-B14F-4D97-AF65-F5344CB8AC3E}">
        <p14:creationId xmlns:p14="http://schemas.microsoft.com/office/powerpoint/2010/main" val="2292994248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C6B5F8-356A-48CF-936D-8FB4DC0DE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870596" y="1390768"/>
            <a:ext cx="10369296" cy="4363929"/>
          </a:xfrm>
        </p:spPr>
        <p:txBody>
          <a:bodyPr/>
          <a:lstStyle/>
          <a:p>
            <a:r>
              <a:rPr lang="en-US" sz="2800" dirty="0"/>
              <a:t>Extensibility patterns supported by the Pro SDK</a:t>
            </a:r>
          </a:p>
          <a:p>
            <a:pPr lvl="1"/>
            <a:r>
              <a:rPr lang="en-US" sz="2600" dirty="0"/>
              <a:t>ArcGIS Pro Module Add-ins </a:t>
            </a:r>
          </a:p>
          <a:p>
            <a:pPr lvl="1"/>
            <a:r>
              <a:rPr lang="en-US" sz="2600" dirty="0"/>
              <a:t>ArcGIS Pro Managed Configurations</a:t>
            </a:r>
          </a:p>
          <a:p>
            <a:r>
              <a:rPr lang="en-US" sz="2800" dirty="0"/>
              <a:t>Asynchronous Programming: Introduction to </a:t>
            </a:r>
            <a:r>
              <a:rPr lang="en-US" sz="2800" dirty="0" err="1"/>
              <a:t>QueuedTask</a:t>
            </a:r>
            <a:r>
              <a:rPr lang="en-US" sz="2800" dirty="0"/>
              <a:t> </a:t>
            </a:r>
          </a:p>
          <a:p>
            <a:pPr lvl="1"/>
            <a:r>
              <a:rPr lang="en-US" sz="2400" dirty="0"/>
              <a:t>Use of </a:t>
            </a:r>
            <a:r>
              <a:rPr lang="en-US" sz="2400" dirty="0" err="1"/>
              <a:t>async</a:t>
            </a:r>
            <a:r>
              <a:rPr lang="en-US" sz="2400" dirty="0"/>
              <a:t> and await</a:t>
            </a:r>
          </a:p>
          <a:p>
            <a:pPr lvl="1"/>
            <a:r>
              <a:rPr lang="en-US" sz="2400" dirty="0"/>
              <a:t>Authoring custom asynchronous functions</a:t>
            </a:r>
          </a:p>
          <a:p>
            <a:r>
              <a:rPr lang="en-US" sz="2600" dirty="0"/>
              <a:t>Overview of MVVM</a:t>
            </a:r>
          </a:p>
          <a:p>
            <a:pPr lvl="1"/>
            <a:r>
              <a:rPr lang="en-US" sz="2600" dirty="0" err="1"/>
              <a:t>Dockpane</a:t>
            </a:r>
            <a:r>
              <a:rPr lang="en-US" sz="2600" dirty="0"/>
              <a:t> example</a:t>
            </a:r>
          </a:p>
          <a:p>
            <a:r>
              <a:rPr lang="en-US" sz="2800" dirty="0"/>
              <a:t>Using existing ArcGIS Pro functionality in your Add-in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64530040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</a:t>
            </a:r>
            <a:r>
              <a:rPr lang="en-US" sz="3600" dirty="0">
                <a:cs typeface="Avenir LT Std 65 Medium" charset="0"/>
              </a:rPr>
              <a:t>Fine-Grained Methods 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</p:spPr>
        <p:txBody>
          <a:bodyPr/>
          <a:lstStyle/>
          <a:p>
            <a:r>
              <a:rPr lang="en-US" sz="2000" dirty="0" err="1">
                <a:solidFill>
                  <a:schemeClr val="tx1"/>
                </a:solidFill>
                <a:cs typeface="Avenir LT Std 65 Medium" charset="0"/>
              </a:rPr>
              <a:t>PlenaryPopup</a:t>
            </a: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 Data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08746951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97959"/>
            <a:ext cx="10826496" cy="369332"/>
          </a:xfrm>
        </p:spPr>
        <p:txBody>
          <a:bodyPr/>
          <a:lstStyle/>
          <a:p>
            <a:r>
              <a:rPr lang="en-GB" sz="3200" dirty="0"/>
              <a:t>MVVM Pattern in Add-ins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1195828" y="1196585"/>
            <a:ext cx="10369296" cy="3427413"/>
          </a:xfrm>
        </p:spPr>
        <p:txBody>
          <a:bodyPr/>
          <a:lstStyle/>
          <a:p>
            <a:r>
              <a:rPr lang="en-US" sz="2400" dirty="0"/>
              <a:t>MVVM: Model – View – </a:t>
            </a:r>
            <a:r>
              <a:rPr lang="en-US" sz="2400" dirty="0" err="1"/>
              <a:t>ViewModel</a:t>
            </a:r>
            <a:r>
              <a:rPr lang="en-US" sz="2400" dirty="0"/>
              <a:t>  </a:t>
            </a:r>
          </a:p>
          <a:p>
            <a:r>
              <a:rPr lang="en-US" sz="2400" dirty="0"/>
              <a:t>MVVM and variants are de-facto pattern for WPF UI implementations</a:t>
            </a:r>
          </a:p>
          <a:p>
            <a:r>
              <a:rPr lang="en-US" sz="2400" dirty="0"/>
              <a:t>ArcGIS Pro MVVM is built on top of </a:t>
            </a:r>
            <a:r>
              <a:rPr lang="en-US" sz="2400" dirty="0" err="1"/>
              <a:t>ActiPro</a:t>
            </a:r>
            <a:r>
              <a:rPr lang="en-US" sz="2400" dirty="0"/>
              <a:t> (</a:t>
            </a:r>
            <a:r>
              <a:rPr lang="en-US" sz="2400" dirty="0">
                <a:hlinkClick r:id="rId2"/>
              </a:rPr>
              <a:t>http://www.actiprosoftware.com/products/controls/wpf</a:t>
            </a:r>
            <a:r>
              <a:rPr lang="en-US" sz="2400" dirty="0"/>
              <a:t> )</a:t>
            </a:r>
          </a:p>
          <a:p>
            <a:r>
              <a:rPr lang="en-US" sz="2400" dirty="0"/>
              <a:t>The Basic Pattern is:</a:t>
            </a:r>
          </a:p>
          <a:p>
            <a:pPr lvl="1"/>
            <a:r>
              <a:rPr lang="en-US" sz="2000" dirty="0" err="1"/>
              <a:t>ViewModel</a:t>
            </a:r>
            <a:r>
              <a:rPr lang="en-US" sz="2000" dirty="0"/>
              <a:t> declared in DAML and implemented in code</a:t>
            </a:r>
          </a:p>
          <a:p>
            <a:pPr lvl="1"/>
            <a:r>
              <a:rPr lang="en-US" sz="2000" dirty="0"/>
              <a:t>View referenced in DAML and implemented as WPF </a:t>
            </a:r>
            <a:r>
              <a:rPr lang="en-US" sz="2000" dirty="0" err="1"/>
              <a:t>UserControl</a:t>
            </a:r>
            <a:endParaRPr lang="en-US" sz="2000" dirty="0"/>
          </a:p>
          <a:p>
            <a:pPr lvl="1"/>
            <a:r>
              <a:rPr lang="en-US" sz="2000" dirty="0"/>
              <a:t>Model is optional</a:t>
            </a:r>
          </a:p>
          <a:p>
            <a:r>
              <a:rPr lang="en-US" sz="2400" dirty="0"/>
              <a:t>Note: To customize the Pro UI, you must use its MVVM Framework. Substitutes are not allowed.</a:t>
            </a:r>
          </a:p>
        </p:txBody>
      </p:sp>
    </p:spTree>
    <p:extLst>
      <p:ext uri="{BB962C8B-B14F-4D97-AF65-F5344CB8AC3E}">
        <p14:creationId xmlns:p14="http://schemas.microsoft.com/office/powerpoint/2010/main" val="4265653516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MVVM Pattern in Add-ins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2400" dirty="0"/>
              <a:t>Model-View-</a:t>
            </a:r>
            <a:r>
              <a:rPr lang="en-US" sz="2400" dirty="0" err="1"/>
              <a:t>ViewModel</a:t>
            </a:r>
            <a:r>
              <a:rPr lang="en-US" sz="2400" dirty="0"/>
              <a:t> (MVVM) Pattern used for many of the Framework elements</a:t>
            </a:r>
          </a:p>
          <a:p>
            <a:pPr lvl="1"/>
            <a:r>
              <a:rPr lang="en-US" sz="2000" dirty="0" err="1"/>
              <a:t>Dockpane</a:t>
            </a:r>
            <a:endParaRPr lang="en-US" sz="2000" dirty="0"/>
          </a:p>
          <a:p>
            <a:pPr lvl="1"/>
            <a:r>
              <a:rPr lang="en-US" sz="2000" dirty="0"/>
              <a:t>Pane</a:t>
            </a:r>
          </a:p>
          <a:p>
            <a:pPr lvl="1"/>
            <a:r>
              <a:rPr lang="en-US" sz="2000" dirty="0"/>
              <a:t>Custom Control</a:t>
            </a:r>
          </a:p>
          <a:p>
            <a:pPr lvl="1"/>
            <a:r>
              <a:rPr lang="en-US" sz="2000" dirty="0"/>
              <a:t>Embeddable Control</a:t>
            </a:r>
          </a:p>
          <a:p>
            <a:pPr lvl="1"/>
            <a:r>
              <a:rPr lang="en-US" sz="2000" dirty="0"/>
              <a:t>Property Page 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b="35703"/>
          <a:stretch/>
        </p:blipFill>
        <p:spPr>
          <a:xfrm>
            <a:off x="4803378" y="3478157"/>
            <a:ext cx="3901434" cy="207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143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MVVM Implementation in Add-ins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1232067" y="1387625"/>
            <a:ext cx="10369296" cy="3427413"/>
          </a:xfrm>
        </p:spPr>
        <p:txBody>
          <a:bodyPr/>
          <a:lstStyle/>
          <a:p>
            <a:r>
              <a:rPr lang="en-US" sz="2400" dirty="0"/>
              <a:t>MVVM implementation in Add-ins follows the same Pattern used in WPF / </a:t>
            </a:r>
            <a:r>
              <a:rPr lang="en-US" sz="2400" dirty="0" err="1"/>
              <a:t>.Net</a:t>
            </a:r>
            <a:endParaRPr lang="en-US" sz="2400" dirty="0"/>
          </a:p>
          <a:p>
            <a:pPr lvl="1"/>
            <a:r>
              <a:rPr lang="en-US" sz="2000" dirty="0"/>
              <a:t>Model: Classes that represent the data consumed by the app</a:t>
            </a:r>
          </a:p>
          <a:p>
            <a:pPr lvl="1"/>
            <a:r>
              <a:rPr lang="en-US" sz="2000" dirty="0"/>
              <a:t>View: User interface (UI) elements the user interacts with (XAML)</a:t>
            </a:r>
          </a:p>
          <a:p>
            <a:pPr lvl="1"/>
            <a:r>
              <a:rPr lang="en-US" sz="2000" dirty="0" err="1"/>
              <a:t>ViewModel</a:t>
            </a:r>
            <a:r>
              <a:rPr lang="en-US" sz="2000" dirty="0"/>
              <a:t>: Classes that wrap data (coming from a model) and provide business logic for the UI (views)</a:t>
            </a:r>
          </a:p>
          <a:p>
            <a:r>
              <a:rPr lang="en-US" sz="2200" dirty="0"/>
              <a:t>Implement your Add-in UI just as you implement a user control in WPF/</a:t>
            </a:r>
            <a:r>
              <a:rPr lang="en-US" sz="2200" dirty="0" err="1"/>
              <a:t>.Net</a:t>
            </a:r>
            <a:endParaRPr lang="en-US" sz="2200" dirty="0"/>
          </a:p>
          <a:p>
            <a:pPr lvl="1"/>
            <a:r>
              <a:rPr lang="en-US" sz="2000" dirty="0"/>
              <a:t>You can use many available online WPF MVVM snippets</a:t>
            </a:r>
          </a:p>
          <a:p>
            <a:r>
              <a:rPr lang="en-US" sz="2200" dirty="0"/>
              <a:t>Differences in MVVM for Add-ins versus WPF applications:</a:t>
            </a:r>
          </a:p>
          <a:p>
            <a:pPr lvl="1"/>
            <a:r>
              <a:rPr lang="en-US" sz="2000" dirty="0"/>
              <a:t>Multi-threading considerations</a:t>
            </a:r>
          </a:p>
          <a:p>
            <a:pPr lvl="1"/>
            <a:r>
              <a:rPr lang="en-US" sz="2000" dirty="0"/>
              <a:t>ArcGIS Pro Styling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2805953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4770" y="1783716"/>
            <a:ext cx="4527741" cy="1416542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2400" dirty="0"/>
              <a:t>Demo: </a:t>
            </a:r>
            <a:r>
              <a:rPr lang="en-US" sz="2400" dirty="0">
                <a:cs typeface="Avenir LT Std 65 Medium" charset="0"/>
              </a:rPr>
              <a:t>New </a:t>
            </a:r>
            <a:r>
              <a:rPr lang="en-US" sz="2400" dirty="0" err="1">
                <a:cs typeface="Avenir LT Std 65 Medium" charset="0"/>
              </a:rPr>
              <a:t>Dockpane</a:t>
            </a:r>
            <a:r>
              <a:rPr lang="en-US" sz="2400" dirty="0">
                <a:cs typeface="Avenir LT Std 65 Medium" charset="0"/>
              </a:rPr>
              <a:t> using MVVM </a:t>
            </a:r>
            <a:r>
              <a:rPr lang="en-US" sz="2400" dirty="0" err="1">
                <a:cs typeface="Avenir LT Std 65 Medium" charset="0"/>
              </a:rPr>
              <a:t>Dockpane</a:t>
            </a:r>
            <a:r>
              <a:rPr lang="en-US" sz="2400" dirty="0">
                <a:cs typeface="Avenir LT Std 65 Medium" charset="0"/>
              </a:rPr>
              <a:t> template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458099" y="3358115"/>
            <a:ext cx="3954365" cy="371674"/>
          </a:xfrm>
        </p:spPr>
        <p:txBody>
          <a:bodyPr/>
          <a:lstStyle/>
          <a:p>
            <a:r>
              <a:rPr lang="en-US" sz="2000" dirty="0" err="1">
                <a:solidFill>
                  <a:schemeClr val="tx1"/>
                </a:solidFill>
                <a:cs typeface="Avenir LT Std 65 Medium" charset="0"/>
              </a:rPr>
              <a:t>PlenaryPopup</a:t>
            </a: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 Data</a:t>
            </a:r>
            <a:endParaRPr lang="en-US" sz="2000" dirty="0"/>
          </a:p>
        </p:txBody>
      </p:sp>
      <p:pic>
        <p:nvPicPr>
          <p:cNvPr id="6" name="Picture 2" descr="C:\Users\wolf2125\AppData\Local\Temp\SNAGHTML10e6734.PNG">
            <a:extLst>
              <a:ext uri="{FF2B5EF4-FFF2-40B4-BE49-F238E27FC236}">
                <a16:creationId xmlns:a16="http://schemas.microsoft.com/office/drawing/2014/main" id="{2A4A4940-78EB-40B0-AFFA-7F7C1CC784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11" y="1050851"/>
            <a:ext cx="6337825" cy="418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44880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92443"/>
          </a:xfrm>
        </p:spPr>
        <p:txBody>
          <a:bodyPr/>
          <a:lstStyle/>
          <a:p>
            <a:r>
              <a:rPr lang="en-US" sz="3200" dirty="0"/>
              <a:t>Using Existing ArcGIS Pro Elements in Your Add-in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827004" y="1372552"/>
            <a:ext cx="8373588" cy="3227526"/>
          </a:xfrm>
        </p:spPr>
        <p:txBody>
          <a:bodyPr/>
          <a:lstStyle/>
          <a:p>
            <a:r>
              <a:rPr lang="en-US" sz="2400" dirty="0"/>
              <a:t>Use any ArcGIS Pro framework elements on your Add-in tab including Buttons, Tools, Galleries</a:t>
            </a:r>
          </a:p>
          <a:p>
            <a:r>
              <a:rPr lang="en-US" sz="2200" dirty="0"/>
              <a:t>In your </a:t>
            </a:r>
            <a:r>
              <a:rPr lang="en-US" sz="2200" dirty="0" err="1"/>
              <a:t>Config.DAML</a:t>
            </a:r>
            <a:r>
              <a:rPr lang="en-US" sz="2200" dirty="0"/>
              <a:t> add the exiting Pro framework elements by reference using the ArcGIS Pro’s Unique Element Id</a:t>
            </a:r>
          </a:p>
          <a:p>
            <a:r>
              <a:rPr lang="en-US" sz="2400" dirty="0"/>
              <a:t>Example: Navigate Bookmarks button (see screenshot)</a:t>
            </a:r>
          </a:p>
          <a:p>
            <a:pPr lvl="1"/>
            <a:r>
              <a:rPr lang="en-US" sz="2200" dirty="0"/>
              <a:t>DAML button references existing Element ID: </a:t>
            </a:r>
            <a:r>
              <a:rPr lang="en-US" sz="2200" dirty="0" err="1"/>
              <a:t>esri_mapping_bookmarksNavigateGallery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827004" y="4509004"/>
            <a:ext cx="10849708" cy="1372091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HookingCommands_Group1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caption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Hooking Commands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keytip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esri_mapping_bookmarksNavigateGallery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77A5F6-3BDC-4DB0-AA59-8774CF154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2202" y="1471102"/>
            <a:ext cx="2567006" cy="2600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293316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2362" y="349752"/>
            <a:ext cx="10826496" cy="492443"/>
          </a:xfrm>
        </p:spPr>
        <p:txBody>
          <a:bodyPr/>
          <a:lstStyle/>
          <a:p>
            <a:r>
              <a:rPr lang="en-US" sz="3200" dirty="0"/>
              <a:t>“Hooking” Existing ArcGIS Pro Commands in 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737938" y="1075772"/>
            <a:ext cx="10996862" cy="2092543"/>
          </a:xfrm>
        </p:spPr>
        <p:txBody>
          <a:bodyPr/>
          <a:lstStyle/>
          <a:p>
            <a:r>
              <a:rPr lang="en-US" dirty="0"/>
              <a:t>Use the ArcGIS Pro Framework’s “</a:t>
            </a:r>
            <a:r>
              <a:rPr lang="en-US" dirty="0" err="1"/>
              <a:t>GetPlugInWrapper</a:t>
            </a:r>
            <a:r>
              <a:rPr lang="en-US" dirty="0"/>
              <a:t>” method with any ArcGIS Pro element’s Id to get the </a:t>
            </a:r>
            <a:r>
              <a:rPr lang="en-US" dirty="0" err="1"/>
              <a:t>IPlugInWrapper</a:t>
            </a:r>
            <a:r>
              <a:rPr lang="en-US" dirty="0"/>
              <a:t> interface</a:t>
            </a:r>
          </a:p>
          <a:p>
            <a:r>
              <a:rPr lang="en-US" dirty="0"/>
              <a:t>All buttons implement the </a:t>
            </a:r>
            <a:r>
              <a:rPr lang="en-US" dirty="0" err="1"/>
              <a:t>ICommand</a:t>
            </a:r>
            <a:r>
              <a:rPr lang="en-US" dirty="0"/>
              <a:t> interface - with Execute() and </a:t>
            </a:r>
            <a:r>
              <a:rPr lang="en-US" dirty="0" err="1"/>
              <a:t>CanExecute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Using the above pattern you can use any ArcGIS Pro button functionality to your code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1232066" y="2214780"/>
            <a:ext cx="9451975" cy="315021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// ArcGIS Pro's Create button control DAML ID. 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commandId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DAML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Button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.esri_mapping_createBookmark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get the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interface from the ArcGIS Pro Button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using command's plug-in wrapper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 (note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ArcGIS.Desktop.Core.ProApp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can also be used)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.GetPlugInWrapper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commandId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Let ArcGIS Pro do the work for us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iCommand.CanExecute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iCommand.Execute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</p:txBody>
      </p:sp>
    </p:spTree>
    <p:extLst>
      <p:ext uri="{BB962C8B-B14F-4D97-AF65-F5344CB8AC3E}">
        <p14:creationId xmlns:p14="http://schemas.microsoft.com/office/powerpoint/2010/main" val="847617349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467" y="411129"/>
            <a:ext cx="10826496" cy="492443"/>
          </a:xfrm>
        </p:spPr>
        <p:txBody>
          <a:bodyPr/>
          <a:lstStyle/>
          <a:p>
            <a:r>
              <a:rPr lang="en-US" sz="3200" dirty="0" err="1"/>
              <a:t>ICommand</a:t>
            </a:r>
            <a:r>
              <a:rPr lang="en-US" sz="3200" dirty="0"/>
              <a:t> Pattern in MVVM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1045067" y="978568"/>
            <a:ext cx="10369296" cy="5542547"/>
          </a:xfrm>
        </p:spPr>
        <p:txBody>
          <a:bodyPr/>
          <a:lstStyle/>
          <a:p>
            <a:r>
              <a:rPr lang="en-US" dirty="0"/>
              <a:t>Adding a button to the </a:t>
            </a:r>
            <a:r>
              <a:rPr lang="en-US" dirty="0" err="1"/>
              <a:t>Dockpane</a:t>
            </a:r>
            <a:r>
              <a:rPr lang="en-US" dirty="0"/>
              <a:t> to run the ‘Close ArcGIS Pro’ Command</a:t>
            </a:r>
          </a:p>
          <a:p>
            <a:pPr lvl="1"/>
            <a:r>
              <a:rPr lang="en-US" dirty="0"/>
              <a:t>Use ‘Data Binding’ in UI declaration to bind to an </a:t>
            </a:r>
            <a:r>
              <a:rPr lang="en-US" dirty="0" err="1"/>
              <a:t>ICommand</a:t>
            </a:r>
            <a:r>
              <a:rPr lang="en-US" dirty="0"/>
              <a:t> view model property</a:t>
            </a:r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Define the reference </a:t>
            </a:r>
            <a:r>
              <a:rPr lang="en-US" dirty="0" err="1"/>
              <a:t>ICommand</a:t>
            </a:r>
            <a:r>
              <a:rPr lang="en-US" dirty="0"/>
              <a:t> property in your </a:t>
            </a:r>
            <a:r>
              <a:rPr lang="en-US" dirty="0" err="1"/>
              <a:t>viewmodel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Adding a button to the </a:t>
            </a:r>
            <a:r>
              <a:rPr lang="en-US" dirty="0" err="1"/>
              <a:t>Dockpane</a:t>
            </a:r>
            <a:r>
              <a:rPr lang="en-US" dirty="0"/>
              <a:t> with our ‘custom’ behavior using </a:t>
            </a:r>
            <a:r>
              <a:rPr lang="en-US" dirty="0" err="1"/>
              <a:t>RelayCommand</a:t>
            </a: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 err="1"/>
              <a:t>RelayCommand</a:t>
            </a:r>
            <a:r>
              <a:rPr lang="en-US" dirty="0"/>
              <a:t> implements </a:t>
            </a:r>
            <a:r>
              <a:rPr lang="en-US" dirty="0" err="1"/>
              <a:t>ICommand</a:t>
            </a:r>
            <a:r>
              <a:rPr lang="en-US" dirty="0"/>
              <a:t> and allows you to specify your own implementation of Execute and </a:t>
            </a:r>
            <a:r>
              <a:rPr lang="en-US" dirty="0" err="1"/>
              <a:t>CanExecute</a:t>
            </a:r>
            <a:endParaRPr lang="en-US" dirty="0"/>
          </a:p>
          <a:p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B3C067-3EC4-4F57-9456-352FE2FDADA1}"/>
              </a:ext>
            </a:extLst>
          </p:cNvPr>
          <p:cNvSpPr txBox="1"/>
          <p:nvPr/>
        </p:nvSpPr>
        <p:spPr>
          <a:xfrm>
            <a:off x="9769642" y="3007895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41EDFD-1673-465C-8705-9B2939B69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255" y="2398295"/>
            <a:ext cx="8963025" cy="1219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F723E9-4B9E-481F-BD9B-6E5FB75EF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8255" y="4227095"/>
            <a:ext cx="8496300" cy="1209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DD28BC-5191-45AE-9815-7C9B3B62A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255" y="1631282"/>
            <a:ext cx="5924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90410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48676" y="1748280"/>
            <a:ext cx="5025963" cy="1439946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200" dirty="0"/>
              <a:t>Demo: </a:t>
            </a:r>
            <a:r>
              <a:rPr lang="en-US" sz="320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Hooking Existing Pro Commands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438046" y="3362125"/>
            <a:ext cx="3954365" cy="407770"/>
          </a:xfrm>
        </p:spPr>
        <p:txBody>
          <a:bodyPr/>
          <a:lstStyle/>
          <a:p>
            <a:r>
              <a:rPr lang="en-US" sz="2000" dirty="0" err="1">
                <a:solidFill>
                  <a:schemeClr val="tx1"/>
                </a:solidFill>
                <a:cs typeface="Avenir LT Std 65 Medium" charset="0"/>
              </a:rPr>
              <a:t>PlenaryPopup</a:t>
            </a: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 Data</a:t>
            </a:r>
            <a:endParaRPr lang="en-US" sz="2000" dirty="0"/>
          </a:p>
        </p:txBody>
      </p:sp>
      <p:pic>
        <p:nvPicPr>
          <p:cNvPr id="1028" name="Picture 4" descr="C:\Users\wolf2125\AppData\Local\Temp\SNAGHTMLbdeedd.PNG">
            <a:extLst>
              <a:ext uri="{FF2B5EF4-FFF2-40B4-BE49-F238E27FC236}">
                <a16:creationId xmlns:a16="http://schemas.microsoft.com/office/drawing/2014/main" id="{2C82EA0C-14EC-4FBE-9F9C-1363B3DF6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18" y="882156"/>
            <a:ext cx="6271763" cy="542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22566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18674"/>
            <a:ext cx="10826496" cy="369332"/>
          </a:xfrm>
        </p:spPr>
        <p:txBody>
          <a:bodyPr/>
          <a:lstStyle/>
          <a:p>
            <a:r>
              <a:rPr lang="en-US" dirty="0"/>
              <a:t>ArcGIS Pro SDK for .NET Tech Sessions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556181" y="1190518"/>
          <a:ext cx="11253247" cy="5045794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395167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8332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269584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505172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Technical 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Tue, Mar 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An Overview of the Geodatabase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Beginning Pro Customization and Extensibility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Beginning Editing and Editing UI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530042168"/>
                  </a:ext>
                </a:extLst>
              </a:tr>
              <a:tr h="388138">
                <a:tc rowSpan="4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Wed, Mar 07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10:30 am - 11:30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Mapping and Layout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Pasadena/Sierra/Ventura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Advanced Pro Customization and Extensibility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47581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2:30 pm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Pro Application Architecture Overview &amp; API Patterns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4:00 pm - 5:00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Advanced Editing and Edit Operations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Thu, Mar 08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9:00 am - 3:30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Getting Started Hands-On Training Workshop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Mojave Learning Center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5:30 pm - 6:30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Working with Rasters and Imagery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Santa Rosa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24393935"/>
                  </a:ext>
                </a:extLst>
              </a:tr>
              <a:tr h="388138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Fri, Mar 09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8:30 am - 9:30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An Overview of the Utility Network Management API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>
                          <a:effectLst/>
                        </a:rPr>
                        <a:t>Mesquite G-H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196041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10:00 am - 11:00 am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Beginning Pro Customization and Extensibility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Primrose 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405432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1:00 pm - 2:00 pm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Advanced Pro Customization and Extensibility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dirty="0">
                          <a:effectLst/>
                        </a:rPr>
                        <a:t>Mesquite G-H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56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40834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6C1CD5-CECD-4465-8E8C-75A8EA2A6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800" b="1"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What is the ArcGIS Pro SDK for .NET?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4400" y="1420836"/>
            <a:ext cx="10369296" cy="3553835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ArcGIS Pro SDK for .NET extends ArcGIS Pro using .NET</a:t>
            </a:r>
          </a:p>
          <a:p>
            <a:pPr lvl="1"/>
            <a:r>
              <a:rPr lang="en-US" sz="2200" dirty="0"/>
              <a:t>Two </a:t>
            </a:r>
            <a:r>
              <a:rPr lang="en-US" sz="2200" dirty="0" err="1"/>
              <a:t>extensibilty</a:t>
            </a:r>
            <a:r>
              <a:rPr lang="en-US" sz="2200" dirty="0"/>
              <a:t> patterns</a:t>
            </a:r>
          </a:p>
          <a:p>
            <a:pPr lvl="2"/>
            <a:r>
              <a:rPr lang="en-US" sz="1800" dirty="0"/>
              <a:t>ArcGIS Pro Module Add-ins </a:t>
            </a:r>
          </a:p>
          <a:p>
            <a:pPr lvl="2"/>
            <a:r>
              <a:rPr lang="en-US" sz="1800" dirty="0"/>
              <a:t>ArcGIS Pro Managed Configurations</a:t>
            </a:r>
          </a:p>
          <a:p>
            <a:pPr lvl="1"/>
            <a:r>
              <a:rPr lang="en-US" sz="2200" dirty="0"/>
              <a:t>Includes Visual Studio project and item templates.</a:t>
            </a:r>
          </a:p>
          <a:p>
            <a:pPr lvl="1"/>
            <a:r>
              <a:rPr lang="en-US" sz="2200" dirty="0"/>
              <a:t>Installation is integrated with Visual Studio Marketplace</a:t>
            </a:r>
          </a:p>
          <a:p>
            <a:pPr lvl="1"/>
            <a:r>
              <a:rPr lang="en-US" sz="2000" dirty="0"/>
              <a:t>ArcGIS Pro </a:t>
            </a:r>
            <a:r>
              <a:rPr lang="en-US" sz="2000"/>
              <a:t>API comes </a:t>
            </a:r>
            <a:r>
              <a:rPr lang="en-US" sz="2000" dirty="0"/>
              <a:t>with ArcGIS Pro out-of-box</a:t>
            </a:r>
          </a:p>
          <a:p>
            <a:pPr lvl="2"/>
            <a:r>
              <a:rPr lang="en-US" sz="1800" dirty="0"/>
              <a:t>File based references (No Global Assembly Cache)</a:t>
            </a:r>
          </a:p>
          <a:p>
            <a:pPr lvl="1"/>
            <a:endParaRPr lang="en-US" sz="2200" dirty="0"/>
          </a:p>
          <a:p>
            <a:endParaRPr lang="en-US" sz="2800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353540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18674"/>
            <a:ext cx="10826496" cy="369332"/>
          </a:xfrm>
        </p:spPr>
        <p:txBody>
          <a:bodyPr/>
          <a:lstStyle/>
          <a:p>
            <a:r>
              <a:rPr lang="en-US" dirty="0"/>
              <a:t>ArcGIS Pro SDK for .NET Demo Theater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685799" y="1002840"/>
          <a:ext cx="11125985" cy="1940690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Demo Theater 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1:00 pm - 1:30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Getting Started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1 - Oasis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pm - 4:30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Custom States and Conditions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0042168"/>
                  </a:ext>
                </a:extLst>
              </a:tr>
              <a:tr h="388138">
                <a:tc rowSpan="2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Mar 07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5:30 pm - 6:00 pm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UI Controls for the SDK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  <a:tr h="388138">
                <a:tc vMerge="1">
                  <a:txBody>
                    <a:bodyPr/>
                    <a:lstStyle/>
                    <a:p>
                      <a:pPr algn="l" fontAlgn="b"/>
                      <a:endParaRPr lang="en-US" sz="16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6:00 pm - 6:30 pm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Raster API and Manipulating Pixel Blocks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 Theater 2 - Oasis 1</a:t>
                      </a: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2431136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B33F5727-5B01-4297-A57D-A6D1CC665CD5}"/>
              </a:ext>
            </a:extLst>
          </p:cNvPr>
          <p:cNvSpPr txBox="1">
            <a:spLocks/>
          </p:cNvSpPr>
          <p:nvPr/>
        </p:nvSpPr>
        <p:spPr>
          <a:xfrm>
            <a:off x="685800" y="3608164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ArcGIS Pro Road Ahead Sessions</a:t>
            </a:r>
          </a:p>
        </p:txBody>
      </p:sp>
      <p:graphicFrame>
        <p:nvGraphicFramePr>
          <p:cNvPr id="5" name="Content Placeholder 6">
            <a:extLst>
              <a:ext uri="{FF2B5EF4-FFF2-40B4-BE49-F238E27FC236}">
                <a16:creationId xmlns:a16="http://schemas.microsoft.com/office/drawing/2014/main" id="{7761FE37-E7B7-486A-9DA1-C37F49E681B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685800" y="4234204"/>
          <a:ext cx="11125985" cy="1164414"/>
        </p:xfrm>
        <a:graphic>
          <a:graphicData uri="http://schemas.openxmlformats.org/drawingml/2006/table">
            <a:tbl>
              <a:tblPr firstRow="1">
                <a:tableStyleId>{775DCB02-9BB8-47FD-8907-85C794F793BA}</a:tableStyleId>
              </a:tblPr>
              <a:tblGrid>
                <a:gridCol w="1463511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96804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487903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86639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38813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Date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Time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/>
                        </a:rPr>
                        <a:t>Technical Session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Location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Tue, Mar 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pm – 5:00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Oasis 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388138"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Thu, Mar 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4:00 pm – 5:00 pm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Pro: The Road Ahead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Primrose 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9938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964022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6C1CD5-CECD-4465-8E8C-75A8EA2A6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800" b="1"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What is the ArcGIS Pro SDK for .NET? </a:t>
            </a:r>
            <a:r>
              <a:rPr lang="en-US"/>
              <a:t>(Continued)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14400" y="1420837"/>
            <a:ext cx="10369296" cy="300855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ArcGIS Pro SDK features and patterns</a:t>
            </a:r>
          </a:p>
          <a:p>
            <a:pPr lvl="1"/>
            <a:r>
              <a:rPr lang="en-US" sz="2000" dirty="0"/>
              <a:t>64-bit platform</a:t>
            </a:r>
          </a:p>
          <a:p>
            <a:pPr lvl="1"/>
            <a:r>
              <a:rPr lang="en-US" sz="2000" dirty="0"/>
              <a:t>WPF (Windows Presentation Foundation) with .NET 4.6.1 +</a:t>
            </a:r>
          </a:p>
          <a:p>
            <a:pPr lvl="1"/>
            <a:r>
              <a:rPr lang="en-US" sz="2000" dirty="0"/>
              <a:t>MVVM pattern (Model View </a:t>
            </a:r>
            <a:r>
              <a:rPr lang="en-US" sz="2000" dirty="0" err="1"/>
              <a:t>ViewModel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Asynchronous Patterns: Multiple threads</a:t>
            </a:r>
          </a:p>
          <a:p>
            <a:endParaRPr lang="en-US" sz="2800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297594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D7D0F1-41FE-4FFF-8EBA-35CC5C264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dirty="0"/>
              <a:t>What is an ArcGIS Pro add-in ?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914399" y="1551709"/>
            <a:ext cx="10852727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400" dirty="0"/>
              <a:t>Extends ArcGIS Pro through:</a:t>
            </a:r>
          </a:p>
          <a:p>
            <a:pPr lvl="1"/>
            <a:r>
              <a:rPr lang="en-US" sz="2000" dirty="0"/>
              <a:t>Buttons</a:t>
            </a:r>
          </a:p>
          <a:p>
            <a:pPr lvl="1"/>
            <a:r>
              <a:rPr lang="en-US" sz="2000" dirty="0"/>
              <a:t>Tools</a:t>
            </a:r>
          </a:p>
          <a:p>
            <a:pPr lvl="1"/>
            <a:r>
              <a:rPr lang="en-US" sz="2000" dirty="0" err="1"/>
              <a:t>Dockpanes</a:t>
            </a:r>
            <a:endParaRPr lang="en-US" sz="2000" dirty="0"/>
          </a:p>
          <a:p>
            <a:pPr lvl="1"/>
            <a:r>
              <a:rPr lang="en-US" sz="2000" dirty="0"/>
              <a:t>Embeddable control</a:t>
            </a:r>
          </a:p>
          <a:p>
            <a:pPr lvl="1"/>
            <a:r>
              <a:rPr lang="en-US" sz="2000" dirty="0"/>
              <a:t>..</a:t>
            </a:r>
          </a:p>
          <a:p>
            <a:r>
              <a:rPr lang="en-US" sz="2400" dirty="0"/>
              <a:t>Packaged within a single, compressed </a:t>
            </a:r>
            <a:br>
              <a:rPr lang="en-US" sz="2400" dirty="0"/>
            </a:br>
            <a:r>
              <a:rPr lang="en-US" sz="2400" dirty="0"/>
              <a:t>file with an .</a:t>
            </a:r>
            <a:r>
              <a:rPr lang="en-US" sz="2400" dirty="0" err="1"/>
              <a:t>esriaddinX</a:t>
            </a:r>
            <a:r>
              <a:rPr lang="en-US" sz="2400" dirty="0"/>
              <a:t> file extension</a:t>
            </a:r>
          </a:p>
          <a:p>
            <a:pPr lvl="1"/>
            <a:r>
              <a:rPr lang="pt-BR" sz="1600" dirty="0"/>
              <a:t>C:\Users\&lt;UserName&gt;\Documents\ArcGIS\AddIns\ArcGISPro</a:t>
            </a:r>
            <a:endParaRPr lang="en-US" sz="1600" dirty="0"/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0533" y="395045"/>
            <a:ext cx="4448908" cy="584140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342722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253812-3E5A-47FA-B621-3BA9F4ADA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dirty="0"/>
              <a:t>What is an ArcGIS Pro add-in? (Continued)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76649" y="1350628"/>
            <a:ext cx="10369296" cy="3979333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2800" dirty="0"/>
              <a:t>Uses a declarative-based framework (</a:t>
            </a:r>
            <a:r>
              <a:rPr lang="en-US" sz="2800" dirty="0" err="1"/>
              <a:t>config.daml</a:t>
            </a:r>
            <a:r>
              <a:rPr lang="en-US" sz="2800" dirty="0"/>
              <a:t>)</a:t>
            </a:r>
          </a:p>
          <a:p>
            <a:r>
              <a:rPr lang="en-US" sz="2800" dirty="0"/>
              <a:t>The Module class</a:t>
            </a:r>
          </a:p>
          <a:p>
            <a:pPr lvl="1"/>
            <a:r>
              <a:rPr lang="en-US" sz="2800" dirty="0"/>
              <a:t>Hub and central access point for a subsystem</a:t>
            </a:r>
          </a:p>
          <a:p>
            <a:pPr lvl="1"/>
            <a:r>
              <a:rPr lang="en-US" sz="2800" dirty="0"/>
              <a:t>Similar to the Extension object used in the </a:t>
            </a:r>
            <a:r>
              <a:rPr lang="en-US" sz="2800" dirty="0" err="1"/>
              <a:t>ArcObjects</a:t>
            </a:r>
            <a:r>
              <a:rPr lang="en-US" sz="2800" dirty="0"/>
              <a:t> 10.x framework</a:t>
            </a:r>
          </a:p>
          <a:p>
            <a:pPr lvl="1"/>
            <a:r>
              <a:rPr lang="en-US" sz="2800" dirty="0"/>
              <a:t>Singletons instantiated automatically by the Framework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152252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25E22BF-990B-4335-B32C-53928F2AF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3" name="Title 8"/>
          <p:cNvSpPr txBox="1">
            <a:spLocks/>
          </p:cNvSpPr>
          <p:nvPr/>
        </p:nvSpPr>
        <p:spPr>
          <a:xfrm>
            <a:off x="773407" y="349815"/>
            <a:ext cx="10826496" cy="36933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822257" y="1051957"/>
            <a:ext cx="10369296" cy="34290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dirty="0"/>
              <a:t>Declarative add-in definition</a:t>
            </a:r>
          </a:p>
          <a:p>
            <a:r>
              <a:rPr lang="en-US" dirty="0"/>
              <a:t>Configuration file that contains framework elements (buttons, </a:t>
            </a:r>
            <a:r>
              <a:rPr lang="en-US" dirty="0" err="1"/>
              <a:t>dockpane</a:t>
            </a:r>
            <a:r>
              <a:rPr lang="en-US" dirty="0"/>
              <a:t>, galleries)</a:t>
            </a:r>
          </a:p>
          <a:p>
            <a:r>
              <a:rPr lang="en-US" dirty="0"/>
              <a:t>Can add, modify, delete any default ArcGIS Pro User Interface element</a:t>
            </a:r>
          </a:p>
          <a:p>
            <a:r>
              <a:rPr lang="en-US" dirty="0"/>
              <a:t>Uses XML Syntax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175084" y="2823410"/>
            <a:ext cx="9806105" cy="369032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defaultAssembly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WorkingWithDAML.dll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defaultNamespace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endParaRPr lang="en-US" sz="1400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http://schemas.esri.com/DADF/Registry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xmlns:xsi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http://www.w3.org/2001/XMLSchema-instance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xsi:schemaLocation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http://schemas.esri.com/DADF/Registry 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file:///C:/Program%20Files/ArcGIS/Pro/bin/ArcGIS.Desktop.Framework.xsd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AddInInfo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{c6226a24-d69b-46c6-b5e7-9eee4ddad45d}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version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1.0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desktopVersion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1.1.2850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…</a:t>
            </a: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AddInInfo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insertModule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WorkingWithDAML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className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autoLoad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Module1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&lt;!--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The new Tab Group is created here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caption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Example State Solution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working_with_DAML_ExampleStateTabGroup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255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238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170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90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&lt;</a:t>
            </a:r>
            <a:r>
              <a:rPr lang="pt-BR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borderColor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0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251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226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4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195</a:t>
            </a:r>
            <a:r>
              <a:rPr lang="pt-BR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pt-BR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/&gt;</a:t>
            </a:r>
            <a:endParaRPr lang="pt-BR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&lt;/</a:t>
            </a:r>
            <a:r>
              <a:rPr lang="en-US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tabGroups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979660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BF86C5F-8C3F-5147-8A8D-85B7C3B1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434"/>
            <a:ext cx="12188952" cy="68634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8308" y="2706063"/>
            <a:ext cx="4527741" cy="682174"/>
          </a:xfr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600" dirty="0"/>
              <a:t>Demo: Add-in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C73F74-14F9-4427-BB7F-DC823A3C4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926" y="366189"/>
            <a:ext cx="7368330" cy="308978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9CEAE7-3A02-4127-964F-9650AC9C67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170" y="3038222"/>
            <a:ext cx="6848213" cy="35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35583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F689735-DCF6-46FD-B711-B00A80C2B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an ArcGIS Pro Managed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00003" y="1226812"/>
            <a:ext cx="10486047" cy="5039764"/>
          </a:xfrm>
        </p:spPr>
        <p:txBody>
          <a:bodyPr/>
          <a:lstStyle/>
          <a:p>
            <a:r>
              <a:rPr lang="en-US" sz="2400" dirty="0"/>
              <a:t>Includes all functionality of an add-in plus</a:t>
            </a:r>
          </a:p>
          <a:p>
            <a:pPr lvl="1"/>
            <a:r>
              <a:rPr lang="en-US" sz="1600" dirty="0"/>
              <a:t>Change the application title and icon</a:t>
            </a:r>
          </a:p>
          <a:p>
            <a:pPr lvl="1"/>
            <a:r>
              <a:rPr lang="en-US" sz="1600" dirty="0"/>
              <a:t>Change the application splash, start page, and about page</a:t>
            </a:r>
          </a:p>
          <a:p>
            <a:pPr lvl="1"/>
            <a:r>
              <a:rPr lang="en-US" sz="1600" dirty="0"/>
              <a:t>Conditional customization of the UI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Packaged within a single, compressed file with a .</a:t>
            </a:r>
            <a:r>
              <a:rPr lang="en-US" dirty="0" err="1"/>
              <a:t>ProConfigX</a:t>
            </a:r>
            <a:r>
              <a:rPr lang="en-US" dirty="0"/>
              <a:t> file extension</a:t>
            </a:r>
          </a:p>
          <a:p>
            <a:pPr lvl="1"/>
            <a:r>
              <a:rPr lang="en-US" sz="1600" dirty="0"/>
              <a:t>Available to all logged-on users. </a:t>
            </a:r>
          </a:p>
          <a:p>
            <a:pPr lvl="1"/>
            <a:r>
              <a:rPr lang="en-US" sz="1600" dirty="0"/>
              <a:t>C:\Users\Public\Documents\ArcGIS\ArcGISPro\Configurations</a:t>
            </a:r>
          </a:p>
          <a:p>
            <a:pPr lvl="2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F6B33B-3E49-4442-8F30-F78B2F16A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293" y="2659270"/>
            <a:ext cx="4629023" cy="23990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3CA678-88C0-40D2-9F3B-15E2A9AAEB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9905" y="2659270"/>
            <a:ext cx="4626864" cy="2423785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F4EBCB-D9A4-499F-BE16-1BC69B770AC3}"/>
              </a:ext>
            </a:extLst>
          </p:cNvPr>
          <p:cNvGrpSpPr/>
          <p:nvPr/>
        </p:nvGrpSpPr>
        <p:grpSpPr>
          <a:xfrm>
            <a:off x="2927638" y="4914872"/>
            <a:ext cx="2695701" cy="461094"/>
            <a:chOff x="733427" y="3427571"/>
            <a:chExt cx="3110703" cy="74755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7B0550-1C50-4F9C-93D1-FFE937295C07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AC3CCA-C96A-4B2C-BD8E-B73CE9D19498}"/>
                </a:ext>
              </a:extLst>
            </p:cNvPr>
            <p:cNvSpPr txBox="1"/>
            <p:nvPr/>
          </p:nvSpPr>
          <p:spPr>
            <a:xfrm>
              <a:off x="733427" y="3427571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Default start page</a:t>
              </a:r>
              <a:endParaRPr lang="en-US" sz="1600" kern="120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F9740B-A29F-46D8-A114-7A5B70C88CD7}"/>
              </a:ext>
            </a:extLst>
          </p:cNvPr>
          <p:cNvGrpSpPr/>
          <p:nvPr/>
        </p:nvGrpSpPr>
        <p:grpSpPr>
          <a:xfrm>
            <a:off x="8167046" y="4914869"/>
            <a:ext cx="2695701" cy="461096"/>
            <a:chOff x="733427" y="3427568"/>
            <a:chExt cx="3110703" cy="74755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1A6E4B2-E5FB-458E-A3C2-D3C71E44B7BB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2505CAC-533D-43D8-A2EF-5459E567C664}"/>
                </a:ext>
              </a:extLst>
            </p:cNvPr>
            <p:cNvSpPr txBox="1"/>
            <p:nvPr/>
          </p:nvSpPr>
          <p:spPr>
            <a:xfrm>
              <a:off x="733427" y="3427568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Custom start page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44040192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 DevSummit PPT Template.potx" id="{1277CA00-E538-4BF1-B58A-4DC85BF29C90}" vid="{DE464479-476B-4F43-9AD1-C6AD4B749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2020</Words>
  <Application>Microsoft Office PowerPoint</Application>
  <PresentationFormat>Widescreen</PresentationFormat>
  <Paragraphs>372</Paragraphs>
  <Slides>30</Slides>
  <Notes>17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ＭＳ Ｐゴシック</vt:lpstr>
      <vt:lpstr>Arial</vt:lpstr>
      <vt:lpstr>Avenir LT Std 55 Roman</vt:lpstr>
      <vt:lpstr>Avenir LT Std 65 Medium</vt:lpstr>
      <vt:lpstr>Calibri</vt:lpstr>
      <vt:lpstr>Consolas</vt:lpstr>
      <vt:lpstr>Lucida Grande</vt:lpstr>
      <vt:lpstr>2_Esri_Corporate_Template-Dark</vt:lpstr>
      <vt:lpstr>ArcGIS Pro SDK for .NET: Beginning Pro Customization and Extensibility </vt:lpstr>
      <vt:lpstr>Session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Demo: Add-in</vt:lpstr>
      <vt:lpstr>What is an ArcGIS Pro Managed Configuration?</vt:lpstr>
      <vt:lpstr>What is an ArcGIS Pro Managed Configuration?</vt:lpstr>
      <vt:lpstr>Demo: Configurations</vt:lpstr>
      <vt:lpstr>PowerPoint Presentation</vt:lpstr>
      <vt:lpstr>Asynchronous Programming</vt:lpstr>
      <vt:lpstr>ArcGIS Pro Internal Threading Model</vt:lpstr>
      <vt:lpstr>Asynchronous Programming</vt:lpstr>
      <vt:lpstr>Coarse-Grained Methods</vt:lpstr>
      <vt:lpstr>Demo: Coarse Grained Methods</vt:lpstr>
      <vt:lpstr>Fine-Grained, Synchronous Methods</vt:lpstr>
      <vt:lpstr>QueuedTask Class </vt:lpstr>
      <vt:lpstr>Demo: Fine-Grained Methods </vt:lpstr>
      <vt:lpstr>MVVM Pattern in Add-ins</vt:lpstr>
      <vt:lpstr>MVVM Pattern in Add-ins</vt:lpstr>
      <vt:lpstr>MVVM Implementation in Add-ins</vt:lpstr>
      <vt:lpstr>Demo: New Dockpane using MVVM Dockpane template</vt:lpstr>
      <vt:lpstr>Using Existing ArcGIS Pro Elements in Your Add-in</vt:lpstr>
      <vt:lpstr>“Hooking” Existing ArcGIS Pro Commands in Code</vt:lpstr>
      <vt:lpstr>ICommand Pattern in MVVM</vt:lpstr>
      <vt:lpstr>Demo: Hooking Existing Pro Commands</vt:lpstr>
      <vt:lpstr>ArcGIS Pro SDK for .NET Tech Sessions </vt:lpstr>
      <vt:lpstr>ArcGIS Pro SDK for .NET Demo Theater Sessions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2018-03-12T17:03:35Z</dcterms:modified>
</cp:coreProperties>
</file>