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70"/>
  </p:sldMasterIdLst>
  <p:notesMasterIdLst>
    <p:notesMasterId r:id="rId109"/>
  </p:notesMasterIdLst>
  <p:handoutMasterIdLst>
    <p:handoutMasterId r:id="rId110"/>
  </p:handoutMasterIdLst>
  <p:sldIdLst>
    <p:sldId id="588" r:id="rId71"/>
    <p:sldId id="620" r:id="rId72"/>
    <p:sldId id="621" r:id="rId73"/>
    <p:sldId id="622" r:id="rId74"/>
    <p:sldId id="589" r:id="rId75"/>
    <p:sldId id="590" r:id="rId76"/>
    <p:sldId id="601" r:id="rId77"/>
    <p:sldId id="627" r:id="rId78"/>
    <p:sldId id="631" r:id="rId79"/>
    <p:sldId id="630" r:id="rId80"/>
    <p:sldId id="600" r:id="rId81"/>
    <p:sldId id="605" r:id="rId82"/>
    <p:sldId id="606" r:id="rId83"/>
    <p:sldId id="608" r:id="rId84"/>
    <p:sldId id="609" r:id="rId85"/>
    <p:sldId id="610" r:id="rId86"/>
    <p:sldId id="611" r:id="rId87"/>
    <p:sldId id="612" r:id="rId88"/>
    <p:sldId id="613" r:id="rId89"/>
    <p:sldId id="614" r:id="rId90"/>
    <p:sldId id="615" r:id="rId91"/>
    <p:sldId id="616" r:id="rId92"/>
    <p:sldId id="618" r:id="rId93"/>
    <p:sldId id="602" r:id="rId94"/>
    <p:sldId id="603" r:id="rId95"/>
    <p:sldId id="604" r:id="rId96"/>
    <p:sldId id="634" r:id="rId97"/>
    <p:sldId id="607" r:id="rId98"/>
    <p:sldId id="623" r:id="rId99"/>
    <p:sldId id="624" r:id="rId100"/>
    <p:sldId id="625" r:id="rId101"/>
    <p:sldId id="617" r:id="rId102"/>
    <p:sldId id="626" r:id="rId103"/>
    <p:sldId id="619" r:id="rId104"/>
    <p:sldId id="629" r:id="rId105"/>
    <p:sldId id="632" r:id="rId106"/>
    <p:sldId id="633" r:id="rId107"/>
    <p:sldId id="597" r:id="rId10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DBF4"/>
    <a:srgbClr val="E0F4FE"/>
    <a:srgbClr val="0073B4"/>
    <a:srgbClr val="438EB7"/>
    <a:srgbClr val="00B9F2"/>
    <a:srgbClr val="007AC2"/>
    <a:srgbClr val="C0E8FF"/>
    <a:srgbClr val="C8EBFF"/>
    <a:srgbClr val="053264"/>
    <a:srgbClr val="8DE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2" autoAdjust="0"/>
    <p:restoredTop sz="79531" autoAdjust="0"/>
  </p:normalViewPr>
  <p:slideViewPr>
    <p:cSldViewPr snapToGrid="0" snapToObjects="1" showGuides="1">
      <p:cViewPr varScale="1">
        <p:scale>
          <a:sx n="95" d="100"/>
          <a:sy n="95" d="100"/>
        </p:scale>
        <p:origin x="96" y="390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slide" Target="slides/slide14.xml"/><Relationship Id="rId89" Type="http://schemas.openxmlformats.org/officeDocument/2006/relationships/slide" Target="slides/slide19.xml"/><Relationship Id="rId112" Type="http://schemas.openxmlformats.org/officeDocument/2006/relationships/viewProps" Target="viewProps.xml"/><Relationship Id="rId16" Type="http://schemas.openxmlformats.org/officeDocument/2006/relationships/customXml" Target="../customXml/item16.xml"/><Relationship Id="rId107" Type="http://schemas.openxmlformats.org/officeDocument/2006/relationships/slide" Target="slides/slide37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66" Type="http://schemas.openxmlformats.org/officeDocument/2006/relationships/customXml" Target="../customXml/item66.xml"/><Relationship Id="rId74" Type="http://schemas.openxmlformats.org/officeDocument/2006/relationships/slide" Target="slides/slide4.xml"/><Relationship Id="rId79" Type="http://schemas.openxmlformats.org/officeDocument/2006/relationships/slide" Target="slides/slide9.xml"/><Relationship Id="rId87" Type="http://schemas.openxmlformats.org/officeDocument/2006/relationships/slide" Target="slides/slide17.xml"/><Relationship Id="rId102" Type="http://schemas.openxmlformats.org/officeDocument/2006/relationships/slide" Target="slides/slide32.xml"/><Relationship Id="rId110" Type="http://schemas.openxmlformats.org/officeDocument/2006/relationships/handoutMaster" Target="handoutMasters/handoutMaster1.xml"/><Relationship Id="rId115" Type="http://schemas.microsoft.com/office/2015/10/relationships/revisionInfo" Target="revisionInfo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82" Type="http://schemas.openxmlformats.org/officeDocument/2006/relationships/slide" Target="slides/slide12.xml"/><Relationship Id="rId90" Type="http://schemas.openxmlformats.org/officeDocument/2006/relationships/slide" Target="slides/slide20.xml"/><Relationship Id="rId95" Type="http://schemas.openxmlformats.org/officeDocument/2006/relationships/slide" Target="slides/slide25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slide" Target="slides/slide7.xml"/><Relationship Id="rId100" Type="http://schemas.openxmlformats.org/officeDocument/2006/relationships/slide" Target="slides/slide30.xml"/><Relationship Id="rId105" Type="http://schemas.openxmlformats.org/officeDocument/2006/relationships/slide" Target="slides/slide35.xml"/><Relationship Id="rId113" Type="http://schemas.openxmlformats.org/officeDocument/2006/relationships/theme" Target="theme/theme1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2.xml"/><Relationship Id="rId80" Type="http://schemas.openxmlformats.org/officeDocument/2006/relationships/slide" Target="slides/slide10.xml"/><Relationship Id="rId85" Type="http://schemas.openxmlformats.org/officeDocument/2006/relationships/slide" Target="slides/slide15.xml"/><Relationship Id="rId93" Type="http://schemas.openxmlformats.org/officeDocument/2006/relationships/slide" Target="slides/slide23.xml"/><Relationship Id="rId98" Type="http://schemas.openxmlformats.org/officeDocument/2006/relationships/slide" Target="slides/slide28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slide" Target="slides/slide33.xml"/><Relationship Id="rId108" Type="http://schemas.openxmlformats.org/officeDocument/2006/relationships/slide" Target="slides/slide38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Master" Target="slideMasters/slideMaster1.xml"/><Relationship Id="rId75" Type="http://schemas.openxmlformats.org/officeDocument/2006/relationships/slide" Target="slides/slide5.xml"/><Relationship Id="rId83" Type="http://schemas.openxmlformats.org/officeDocument/2006/relationships/slide" Target="slides/slide13.xml"/><Relationship Id="rId88" Type="http://schemas.openxmlformats.org/officeDocument/2006/relationships/slide" Target="slides/slide18.xml"/><Relationship Id="rId91" Type="http://schemas.openxmlformats.org/officeDocument/2006/relationships/slide" Target="slides/slide21.xml"/><Relationship Id="rId96" Type="http://schemas.openxmlformats.org/officeDocument/2006/relationships/slide" Target="slides/slide26.xml"/><Relationship Id="rId11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6" Type="http://schemas.openxmlformats.org/officeDocument/2006/relationships/slide" Target="slides/slide36.xml"/><Relationship Id="rId114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3.xml"/><Relationship Id="rId78" Type="http://schemas.openxmlformats.org/officeDocument/2006/relationships/slide" Target="slides/slide8.xml"/><Relationship Id="rId81" Type="http://schemas.openxmlformats.org/officeDocument/2006/relationships/slide" Target="slides/slide11.xml"/><Relationship Id="rId86" Type="http://schemas.openxmlformats.org/officeDocument/2006/relationships/slide" Target="slides/slide16.xml"/><Relationship Id="rId94" Type="http://schemas.openxmlformats.org/officeDocument/2006/relationships/slide" Target="slides/slide24.xml"/><Relationship Id="rId99" Type="http://schemas.openxmlformats.org/officeDocument/2006/relationships/slide" Target="slides/slide29.xml"/><Relationship Id="rId101" Type="http://schemas.openxmlformats.org/officeDocument/2006/relationships/slide" Target="slides/slide3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notesMaster" Target="notesMasters/notesMaster1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slide" Target="slides/slide6.xml"/><Relationship Id="rId97" Type="http://schemas.openxmlformats.org/officeDocument/2006/relationships/slide" Target="slides/slide27.xml"/><Relationship Id="rId104" Type="http://schemas.openxmlformats.org/officeDocument/2006/relationships/slide" Target="slides/slide34.xml"/><Relationship Id="rId7" Type="http://schemas.openxmlformats.org/officeDocument/2006/relationships/customXml" Target="../customXml/item7.xml"/><Relationship Id="rId71" Type="http://schemas.openxmlformats.org/officeDocument/2006/relationships/slide" Target="slides/slide1.xml"/><Relationship Id="rId92" Type="http://schemas.openxmlformats.org/officeDocument/2006/relationships/slide" Target="slides/slide22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3/2/2018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159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636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030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899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68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251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116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821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154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4019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55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8616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6795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893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707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066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4528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6177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2495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5343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4994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094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0072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318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928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3171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55832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821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0250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37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864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17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94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802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126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24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3/2/2018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xmlns="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xmlns="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013889584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xmlns="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xmlns="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17692184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3/2/2018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3/2/2018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3/2/2018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3/2/2018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3/2/2018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3/2/2018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  <p:sldLayoutId id="2147486817" r:id="rId15"/>
    <p:sldLayoutId id="2147486818" r:id="rId16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hyperlink" Target="https://github.com/Esri/arcgis-pro-sdk/wiki/ProGuide-Annotation-Editing-Tools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thub.com/Esri/arcgis-pro-sdk/wiki/ProGuide-Annotation-Construction-Tools" TargetMode="External"/><Relationship Id="rId5" Type="http://schemas.openxmlformats.org/officeDocument/2006/relationships/hyperlink" Target="https://github.com/Esri/arcgis-pro-sdk/wiki/ProConcepts-Editing-Annotation" TargetMode="External"/><Relationship Id="rId4" Type="http://schemas.openxmlformats.org/officeDocument/2006/relationships/hyperlink" Target="https://github.com/Esri/arcgis-pro-sdk/wiki/ProConcepts-Annotation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D7FEA53F-C39F-0548-BFD2-AD71E2DB2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" y="0"/>
            <a:ext cx="12188951" cy="685918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50058" y="3096654"/>
            <a:ext cx="8041541" cy="914400"/>
          </a:xfrm>
        </p:spPr>
        <p:txBody>
          <a:bodyPr/>
          <a:lstStyle/>
          <a:p>
            <a:pPr lvl="0" algn="l">
              <a:lnSpc>
                <a:spcPts val="5800"/>
              </a:lnSpc>
              <a:spcBef>
                <a:spcPts val="0"/>
              </a:spcBef>
            </a:pPr>
            <a:r>
              <a:rPr lang="en-US" sz="6000" b="0" dirty="0" smtClean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  <a:t>Beginning Editing and Editing UI Patterns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09532" y="4125354"/>
            <a:ext cx="6773434" cy="914400"/>
          </a:xfrm>
        </p:spPr>
        <p:txBody>
          <a:bodyPr/>
          <a:lstStyle/>
          <a:p>
            <a:pPr algn="l"/>
            <a:r>
              <a:rPr lang="en-US" dirty="0" smtClean="0">
                <a:cs typeface="Avenir LT Std 65 Medium" charset="0"/>
              </a:rPr>
              <a:t>Thomas </a:t>
            </a:r>
            <a:r>
              <a:rPr lang="en-US" dirty="0" err="1" smtClean="0">
                <a:cs typeface="Avenir LT Std 65 Medium" charset="0"/>
              </a:rPr>
              <a:t>Emge</a:t>
            </a:r>
            <a:endParaRPr lang="en-US" dirty="0" smtClean="0">
              <a:cs typeface="Avenir LT Std 65 Medium" charset="0"/>
            </a:endParaRPr>
          </a:p>
          <a:p>
            <a:pPr algn="l"/>
            <a:r>
              <a:rPr lang="en-US" dirty="0" smtClean="0">
                <a:cs typeface="Avenir LT Std 65 Medium" charset="0"/>
              </a:rPr>
              <a:t>Narelle </a:t>
            </a:r>
            <a:r>
              <a:rPr lang="en-US" dirty="0" err="1" smtClean="0">
                <a:cs typeface="Avenir LT Std 65 Medium" charset="0"/>
              </a:rPr>
              <a:t>Chedzey</a:t>
            </a:r>
            <a:endParaRPr lang="en-US" dirty="0">
              <a:cs typeface="Avenir LT Std 65 Medium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751277" y="572078"/>
            <a:ext cx="1274495" cy="465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C209030-9B26-EE46-8FB3-952DCBBC44E7}"/>
              </a:ext>
            </a:extLst>
          </p:cNvPr>
          <p:cNvSpPr txBox="1"/>
          <p:nvPr/>
        </p:nvSpPr>
        <p:spPr>
          <a:xfrm>
            <a:off x="950059" y="6071046"/>
            <a:ext cx="4952213" cy="292046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2018 </a:t>
            </a:r>
            <a:r>
              <a:rPr lang="en-US" sz="1600" b="1" spc="30" dirty="0">
                <a:solidFill>
                  <a:schemeClr val="tx1">
                    <a:alpha val="35000"/>
                  </a:schemeClr>
                </a:solidFill>
              </a:rPr>
              <a:t>Esri </a:t>
            </a:r>
            <a:r>
              <a:rPr lang="en-US" sz="1600" b="1" spc="30" dirty="0" err="1">
                <a:solidFill>
                  <a:schemeClr val="tx1">
                    <a:alpha val="35000"/>
                  </a:schemeClr>
                </a:solidFill>
              </a:rPr>
              <a:t>DEV</a:t>
            </a:r>
            <a:r>
              <a:rPr lang="en-US" sz="1600" spc="30" dirty="0" err="1">
                <a:solidFill>
                  <a:schemeClr val="tx1">
                    <a:alpha val="35000"/>
                  </a:schemeClr>
                </a:solidFill>
              </a:rPr>
              <a:t>Summit</a:t>
            </a: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 </a:t>
            </a:r>
            <a:r>
              <a:rPr lang="en-US" sz="1600" b="1" spc="30" dirty="0">
                <a:solidFill>
                  <a:schemeClr val="tx1">
                    <a:alpha val="35000"/>
                  </a:schemeClr>
                </a:solidFill>
              </a:rPr>
              <a:t>Conference</a:t>
            </a: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  |  Palm Springs, CA</a:t>
            </a:r>
            <a:endParaRPr lang="en-US" sz="1600" b="1" spc="30" dirty="0">
              <a:solidFill>
                <a:schemeClr val="tx1">
                  <a:alpha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260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Construction Tool with Options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2320" y="1575334"/>
            <a:ext cx="10369296" cy="1893257"/>
          </a:xfrm>
        </p:spPr>
        <p:txBody>
          <a:bodyPr/>
          <a:lstStyle/>
          <a:p>
            <a:r>
              <a:rPr lang="en-US" b="0" dirty="0" smtClean="0"/>
              <a:t>Tool file</a:t>
            </a:r>
          </a:p>
          <a:p>
            <a:pPr lvl="1"/>
            <a:r>
              <a:rPr lang="en-US" b="0" dirty="0" smtClean="0"/>
              <a:t>Get options from the </a:t>
            </a:r>
            <a:r>
              <a:rPr lang="en-US" b="0" dirty="0" err="1" smtClean="0"/>
              <a:t>CurrentTemplate</a:t>
            </a:r>
            <a:r>
              <a:rPr lang="en-US" b="0" dirty="0" smtClean="0"/>
              <a:t> and use within the </a:t>
            </a:r>
            <a:r>
              <a:rPr lang="en-US" b="0" dirty="0" err="1" smtClean="0"/>
              <a:t>OnSketchCompleteAsync</a:t>
            </a:r>
            <a:endParaRPr lang="en-US" b="0" dirty="0" smtClean="0"/>
          </a:p>
          <a:p>
            <a:endParaRPr lang="en-US" b="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914400" y="2357120"/>
            <a:ext cx="10789920" cy="436880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ReadOnlyToolOptions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CurrentTemplate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?.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(ID);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double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defaultBuffer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20;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double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BufferDistance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=&gt; (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ToolOptions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== null) ?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defaultBuffer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					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ToolOptions.GetProperty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BufferDistance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defaultBuffer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protected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Task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OnSketchCompleteAsync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Geometry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geometry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Create an edit operation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...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create the buffered geometry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Geometry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bufferedGeometry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.Instance.Buffer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(geometry,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BufferDistance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Queue feature creation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createOperation.Create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CurrentTemplate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bufferedGeometry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Execute the operation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createOperation.ExecuteAsync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2011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Demo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513840"/>
            <a:ext cx="10369296" cy="1893257"/>
          </a:xfrm>
        </p:spPr>
        <p:txBody>
          <a:bodyPr/>
          <a:lstStyle/>
          <a:p>
            <a:r>
              <a:rPr lang="en-US" b="0" dirty="0" smtClean="0"/>
              <a:t>Demo 1 – Construction Tools with options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7287745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Sketch Tool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1103329" y="1679774"/>
            <a:ext cx="9985342" cy="50630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InspectorTool_UseInspectorTool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caption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 Inspector 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loadOnClick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“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UseInspectorTool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largeImage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Images\GenericButtonRed32.png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heading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Inspector Tool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Select point features and explore/modify 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the attributes.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disabledText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internal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UseInspectorTool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: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UseInspectorTool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IsSketchTool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SketchGeometryType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.Rectangle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SketchOutputMode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SketchOutputMode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.Map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  <a:endParaRPr lang="en-US" sz="1400" dirty="0"/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}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Called when the sketch finishes.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protected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Task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OnSketchCompleteAsync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Geometry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geometry) {</a:t>
            </a: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//Run on MCT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return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QueuedTask.Run(() =&gt; {</a:t>
            </a:r>
            <a:endParaRPr lang="en-US" sz="1400" dirty="0"/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TODO - perform the sketch operation 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}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}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10342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err="1" smtClean="0"/>
              <a:t>SketchTool</a:t>
            </a:r>
            <a:r>
              <a:rPr lang="en-US" sz="2800" dirty="0" smtClean="0"/>
              <a:t> </a:t>
            </a:r>
            <a:r>
              <a:rPr lang="en-US" sz="2800" dirty="0"/>
              <a:t>(continued)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r>
              <a:rPr lang="en-US" b="0" dirty="0" smtClean="0"/>
              <a:t>To add the sketch tool to the Modify Features pane</a:t>
            </a:r>
          </a:p>
          <a:p>
            <a:pPr lvl="1"/>
            <a:r>
              <a:rPr lang="en-US" b="0" dirty="0" smtClean="0"/>
              <a:t>Set </a:t>
            </a:r>
            <a:r>
              <a:rPr lang="en-US" b="0" dirty="0" err="1" smtClean="0"/>
              <a:t>CategoryRefID</a:t>
            </a:r>
            <a:r>
              <a:rPr lang="en-US" b="0" dirty="0" smtClean="0"/>
              <a:t> attribute to “</a:t>
            </a:r>
            <a:r>
              <a:rPr lang="en-US" b="0" dirty="0" err="1" smtClean="0"/>
              <a:t>esri_editing_CommandList</a:t>
            </a:r>
            <a:r>
              <a:rPr lang="en-US" b="0" dirty="0" smtClean="0"/>
              <a:t>”</a:t>
            </a:r>
          </a:p>
          <a:p>
            <a:pPr lvl="1"/>
            <a:r>
              <a:rPr lang="en-US" b="0" dirty="0" smtClean="0"/>
              <a:t>Set group attribute in content element</a:t>
            </a:r>
            <a:endParaRPr lang="en-US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74133" y="3979847"/>
            <a:ext cx="8311144" cy="260705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InspectorTool_UseInspectorTool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caption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 Inspector 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loadOnClick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“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UseInspectorTool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smallImage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Images\GenericButtonRed16.png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largeImage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Images\GenericButtonRed32.png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categoryRefID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esri_editing_CommandList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heading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Inspector Tool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Select point features and explore/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modify the attributes.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disabledText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content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L_group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Pro SDK Samples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53606" y="5150121"/>
            <a:ext cx="4270885" cy="25650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53606" y="5760288"/>
            <a:ext cx="3774372" cy="268823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2248" y="2892375"/>
            <a:ext cx="2765620" cy="369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7289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err="1" smtClean="0"/>
              <a:t>SketchTool</a:t>
            </a:r>
            <a:r>
              <a:rPr lang="en-US" sz="2800" dirty="0" smtClean="0"/>
              <a:t> </a:t>
            </a:r>
            <a:r>
              <a:rPr lang="en-US" sz="2800" dirty="0"/>
              <a:t>(continued)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r>
              <a:rPr lang="en-US" b="0" dirty="0" smtClean="0"/>
              <a:t>To add the sketch tool to the Edit Tools gallery</a:t>
            </a:r>
          </a:p>
          <a:p>
            <a:pPr lvl="1"/>
            <a:r>
              <a:rPr lang="en-US" b="0" dirty="0" smtClean="0"/>
              <a:t>Set values for gallery2d and gallery3d attributes in content element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74133" y="2161207"/>
            <a:ext cx="8311144" cy="260705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InspectorTool_UseInspectorTool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caption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Select Inspector 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loadOnClick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“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UseInspectorTool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smallImage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Images\GenericButtonRed16.png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largeImage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Images\GenericButtonRed32.png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categoryRefID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esri_editing_CommandList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heading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Inspector Tool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Select point features and explore/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modify the attributes.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disabledText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content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L_group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Pro SDK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Samples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gallery2d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gallery3d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53606" y="3951808"/>
            <a:ext cx="7164234" cy="268823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547" y="5240973"/>
            <a:ext cx="7515225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819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err="1" smtClean="0"/>
              <a:t>SketchTool</a:t>
            </a:r>
            <a:r>
              <a:rPr lang="en-US" sz="2800" dirty="0" smtClean="0"/>
              <a:t> (Embedding UI into Modify Features pane)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r>
              <a:rPr lang="en-US" b="0" dirty="0" err="1"/>
              <a:t>MapTool</a:t>
            </a:r>
            <a:r>
              <a:rPr lang="en-US" b="0" dirty="0"/>
              <a:t> class has properties for specifying WPF User controls</a:t>
            </a:r>
          </a:p>
          <a:p>
            <a:pPr lvl="1"/>
            <a:r>
              <a:rPr lang="en-US" b="0" dirty="0" err="1"/>
              <a:t>ControlID</a:t>
            </a:r>
            <a:r>
              <a:rPr lang="en-US" b="0" dirty="0"/>
              <a:t> – sets the DAML-ID for an Embedded control</a:t>
            </a:r>
          </a:p>
          <a:p>
            <a:pPr lvl="1"/>
            <a:r>
              <a:rPr lang="en-US" b="0" dirty="0" err="1"/>
              <a:t>EmbeddableControl</a:t>
            </a:r>
            <a:r>
              <a:rPr lang="en-US" b="0" dirty="0"/>
              <a:t> – retrieves the </a:t>
            </a:r>
            <a:r>
              <a:rPr lang="en-US" b="0" dirty="0" err="1"/>
              <a:t>ViewModel</a:t>
            </a:r>
            <a:endParaRPr lang="en-US" b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1" b="-13404"/>
          <a:stretch/>
        </p:blipFill>
        <p:spPr>
          <a:xfrm>
            <a:off x="6034307" y="2586251"/>
            <a:ext cx="3962400" cy="44286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293" y="2586251"/>
            <a:ext cx="327660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4007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err="1" smtClean="0"/>
              <a:t>SketchTool</a:t>
            </a:r>
            <a:r>
              <a:rPr lang="en-US" sz="2800" dirty="0" smtClean="0"/>
              <a:t> (Embedding UI into Modify Features pane)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4002577"/>
          </a:xfrm>
        </p:spPr>
        <p:txBody>
          <a:bodyPr/>
          <a:lstStyle/>
          <a:p>
            <a:r>
              <a:rPr lang="en-US" b="0" dirty="0"/>
              <a:t>Add an ArcGIS Pro Embeddable Control template in your add-in.</a:t>
            </a:r>
          </a:p>
          <a:p>
            <a:pPr lvl="1"/>
            <a:r>
              <a:rPr lang="en-US" b="0" dirty="0"/>
              <a:t>Updates the “</a:t>
            </a:r>
            <a:r>
              <a:rPr lang="en-US" b="0" dirty="0" err="1"/>
              <a:t>esri_embeddableControls</a:t>
            </a:r>
            <a:r>
              <a:rPr lang="en-US" b="0" dirty="0"/>
              <a:t>” category in </a:t>
            </a:r>
            <a:r>
              <a:rPr lang="en-US" b="0" dirty="0" err="1"/>
              <a:t>Config.daml</a:t>
            </a:r>
            <a:endParaRPr lang="en-US" b="0" dirty="0"/>
          </a:p>
          <a:p>
            <a:pPr lvl="1"/>
            <a:r>
              <a:rPr lang="en-US" b="0" dirty="0"/>
              <a:t>DAML follows Pro MVVM pattern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0" dirty="0"/>
              <a:t>Set the </a:t>
            </a:r>
            <a:r>
              <a:rPr lang="en-US" b="0" dirty="0" err="1"/>
              <a:t>ControlID</a:t>
            </a:r>
            <a:r>
              <a:rPr lang="en-US" b="0" dirty="0"/>
              <a:t> property to the id.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186670" y="2553996"/>
            <a:ext cx="9818659" cy="1750007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categories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updateCategory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refID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esri_embeddableControls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insertComponent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InspectorTool_AttributeControl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    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className</a:t>
            </a:r>
            <a:r>
              <a:rPr lang="en-US" sz="14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AttributeControl</a:t>
            </a:r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ViewModel</a:t>
            </a:r>
            <a:r>
              <a:rPr lang="en-US" sz="1400" b="1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</a:t>
            </a:r>
            <a:r>
              <a:rPr lang="en-US" sz="14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b="1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content</a:t>
            </a:r>
            <a:r>
              <a:rPr lang="en-US" sz="14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className</a:t>
            </a:r>
            <a:r>
              <a:rPr lang="en-US" sz="14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AttributeControl</a:t>
            </a:r>
            <a:r>
              <a:rPr lang="en-US" sz="1400" b="1" dirty="0" err="1">
                <a:solidFill>
                  <a:schemeClr val="accent1"/>
                </a:solidFill>
                <a:latin typeface="Consolas" panose="020B0609020204030204" pitchFamily="49" charset="0"/>
              </a:rPr>
              <a:t>View</a:t>
            </a:r>
            <a:r>
              <a:rPr lang="en-US" sz="1400" b="1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b="1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</a:t>
            </a:r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&lt;/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insertComponent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&lt;/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updateCategory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categories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186670" y="4973899"/>
            <a:ext cx="9818659" cy="174636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UseInspectorTool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: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base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IsSketchTool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SketchGeometryType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.Rectangle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SketchOutputMode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SketchOutputMode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.Map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ControlID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InspectorTool_AttributeControl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543755" y="2955309"/>
            <a:ext cx="3458570" cy="25650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2719051" y="6125230"/>
            <a:ext cx="3319818" cy="25650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34406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err="1" smtClean="0"/>
              <a:t>SketchTool</a:t>
            </a:r>
            <a:r>
              <a:rPr lang="en-US" sz="2800" dirty="0" smtClean="0"/>
              <a:t> (Embedding UI into Modify Features pane)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r>
              <a:rPr lang="en-US" b="0" dirty="0"/>
              <a:t>Access the </a:t>
            </a:r>
            <a:r>
              <a:rPr lang="en-US" b="0" dirty="0" err="1"/>
              <a:t>ViewModel</a:t>
            </a:r>
            <a:r>
              <a:rPr lang="en-US" b="0" dirty="0"/>
              <a:t> and set or retrieve properties.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323975" y="2216557"/>
            <a:ext cx="8836025" cy="178648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private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UpdateEmbeddableControl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someText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(_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vm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null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  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_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vm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this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.EmbeddableControl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SketchToolControlViewModel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}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vm.TheText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someText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758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Inspector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r>
              <a:rPr lang="en-US" b="0" dirty="0" smtClean="0"/>
              <a:t>Access and update attributes. </a:t>
            </a:r>
          </a:p>
          <a:p>
            <a:endParaRPr lang="en-US" b="0" dirty="0"/>
          </a:p>
          <a:p>
            <a:r>
              <a:rPr lang="en-US" b="0" dirty="0" smtClean="0"/>
              <a:t>Get schema information about a layer. </a:t>
            </a:r>
          </a:p>
          <a:p>
            <a:endParaRPr lang="en-US" b="0" dirty="0"/>
          </a:p>
          <a:p>
            <a:r>
              <a:rPr lang="en-US" b="0" dirty="0" smtClean="0"/>
              <a:t>Use as Embeddable control</a:t>
            </a:r>
          </a:p>
          <a:p>
            <a:pPr lvl="1"/>
            <a:r>
              <a:rPr lang="en-US" b="0" dirty="0" smtClean="0"/>
              <a:t>Corresponds to control on Attributes window.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665982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Inspector – Update Attributes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037341" y="1541633"/>
            <a:ext cx="10117318" cy="485169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QueuedTask.Run(() =&gt;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//Get the geometry of the selected feature.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selectedFeatures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MapView.Active.Map.GetSelection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Inspector();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theInspector.Load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selectedFeatures.Keys.First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selectedFeatures.Values.First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selGeom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theInspector.Shape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//var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extPolyline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do some geometry operation.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//Set the new geometry back on the feature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theInspector.Shape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extPolyline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//Update an attribute value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RouteNumber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 = 42;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//Create and execute the edit operation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op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EditOperation();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op.Name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"Extend"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op.Modify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op.Execute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4532924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err="1" smtClean="0"/>
              <a:t>ArcGIS.Desktop.Editing</a:t>
            </a:r>
            <a:r>
              <a:rPr lang="en-US" sz="2800" dirty="0" smtClean="0"/>
              <a:t> API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r>
              <a:rPr lang="en-US" b="0" dirty="0" smtClean="0"/>
              <a:t>Create custom construction tools and sketch tools</a:t>
            </a:r>
          </a:p>
          <a:p>
            <a:pPr lvl="1"/>
            <a:r>
              <a:rPr lang="en-US" b="0" dirty="0" smtClean="0"/>
              <a:t>Construction tools create new features</a:t>
            </a:r>
          </a:p>
          <a:p>
            <a:pPr lvl="1"/>
            <a:r>
              <a:rPr lang="en-US" b="0" dirty="0" smtClean="0"/>
              <a:t>Sketch tools modify the geometry or attributes of existing features</a:t>
            </a:r>
          </a:p>
          <a:p>
            <a:pPr lvl="1"/>
            <a:endParaRPr lang="en-US" b="0" dirty="0" smtClean="0"/>
          </a:p>
          <a:p>
            <a:r>
              <a:rPr lang="en-US" b="0" dirty="0" smtClean="0"/>
              <a:t>Contains Inspector class for streamlined attribute editing</a:t>
            </a:r>
          </a:p>
          <a:p>
            <a:endParaRPr lang="en-US" b="0" dirty="0" smtClean="0"/>
          </a:p>
          <a:p>
            <a:r>
              <a:rPr lang="en-US" b="0" dirty="0"/>
              <a:t>Provides access to edit templates</a:t>
            </a:r>
          </a:p>
          <a:p>
            <a:endParaRPr lang="en-US" b="0" dirty="0" smtClean="0"/>
          </a:p>
          <a:p>
            <a:r>
              <a:rPr lang="en-US" b="0" dirty="0" smtClean="0"/>
              <a:t>Annotation support</a:t>
            </a:r>
          </a:p>
          <a:p>
            <a:endParaRPr lang="en-US" b="0" dirty="0"/>
          </a:p>
          <a:p>
            <a:r>
              <a:rPr lang="en-US" b="0" dirty="0" smtClean="0"/>
              <a:t>Edit Operations and Edit events</a:t>
            </a:r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pPr marL="283464" lvl="1" indent="0">
              <a:buNone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7436101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/>
              <a:t>Inspector – Update </a:t>
            </a:r>
            <a:r>
              <a:rPr lang="en-US" sz="2800" dirty="0" smtClean="0"/>
              <a:t>Attributes (continued)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996701" y="1808480"/>
            <a:ext cx="10117318" cy="334359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QueuedTask.Run(() =&gt;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//Get the geometry of the selected feature.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selectedFeatures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MapView.Active.Map.GetSelection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Inspector();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theInspector.Load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selectedFeatures.Keys.First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selectedFeatures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Values.First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());</a:t>
            </a: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//Update an attribute value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RouteNumber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 = 42;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//Apply the changes through the </a:t>
            </a:r>
            <a:r>
              <a:rPr lang="en-US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inspector (internally uses an </a:t>
            </a:r>
            <a:r>
              <a:rPr lang="en-US" sz="14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EditOperation</a:t>
            </a:r>
            <a:r>
              <a:rPr lang="en-US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theInspector.Apply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28627892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Inspector – Schema Information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889706" y="1504666"/>
            <a:ext cx="10412589" cy="384866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Retrieve the first feature layer from the selected layers in the TOC</a:t>
            </a:r>
            <a:endParaRPr lang="en-US" sz="1400" dirty="0">
              <a:solidFill>
                <a:srgbClr val="2B91A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MapView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.Active.GetSelectedLayers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OfType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&gt;().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FirstOrDefault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Create the inspector object and load the layer schema information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theInspector.LoadSchema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IEnumerable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ArcGIS.Desktop.Editing.Attributes.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Attribute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attributes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foreach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att </a:t>
            </a:r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attributes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ignore blob, raster, geometry fields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if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.Blob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&amp;&amp; 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.Raster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&amp;&amp;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.Geometry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 {</a:t>
            </a: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att.FieldName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att.FieldAlias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}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356894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Inspector - </a:t>
            </a:r>
            <a:r>
              <a:rPr lang="en-US" sz="2800" dirty="0" err="1" smtClean="0"/>
              <a:t>EmbeddableControl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375067" y="1362727"/>
            <a:ext cx="6584693" cy="170465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(_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null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_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tuple = _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theInspector.CreateEmbeddableControl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_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vm.InspectorView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tuple.Item2;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_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vm.InspectorViewModel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tuple.Item1;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1583" y="1190625"/>
            <a:ext cx="4705350" cy="44767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375067" y="3519312"/>
            <a:ext cx="6584693" cy="170465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Grid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MaxHeight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="400"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MaxWidth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="300"&gt;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Border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BorderBrush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DarkGray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BorderThickness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="2"&gt;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DockPanel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LastChildFill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="true"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Margin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="2"&gt;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ContentPresenter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Content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="{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Binding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InspectorView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}“/&gt;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&lt;/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DockPanel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Border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Grid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816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Demo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513840"/>
            <a:ext cx="10369296" cy="1893257"/>
          </a:xfrm>
        </p:spPr>
        <p:txBody>
          <a:bodyPr/>
          <a:lstStyle/>
          <a:p>
            <a:r>
              <a:rPr lang="en-US" b="0" dirty="0" smtClean="0"/>
              <a:t>Demo </a:t>
            </a:r>
            <a:r>
              <a:rPr lang="en-US" b="0" dirty="0" smtClean="0"/>
              <a:t>2 </a:t>
            </a:r>
            <a:r>
              <a:rPr lang="en-US" b="0" dirty="0" smtClean="0"/>
              <a:t>– Sketch Tool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321752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Edit Templates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14401" y="1723515"/>
            <a:ext cx="10369296" cy="3077086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get the current template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myTemplate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ArcGIS.Desktop.Editing.Templates.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EditingTemplate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get templates by name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ArcGIS.Desktop.Framework.Threading.Tasks.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QueuedTask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.Run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(() =&gt;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map =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MapView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.Active.Map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mainTemplate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map.FindLayers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"main"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).First().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GetTemplate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"Distribution"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mhTemplate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map.FindLayers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"Manhole"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).First().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GetTemplate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"Active"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activate the default tool and make template current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mhTemplate.ActivateDefaultToolAsync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31398232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Edit Templates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00480"/>
            <a:ext cx="10369296" cy="1893257"/>
          </a:xfrm>
        </p:spPr>
        <p:txBody>
          <a:bodyPr/>
          <a:lstStyle/>
          <a:p>
            <a:r>
              <a:rPr lang="en-US" b="0" dirty="0"/>
              <a:t>To create or modify templates, must use the Template Definition from the CIM</a:t>
            </a:r>
          </a:p>
          <a:p>
            <a:r>
              <a:rPr lang="en-US" b="0" dirty="0" smtClean="0"/>
              <a:t>Can only change persisted templates (</a:t>
            </a:r>
            <a:r>
              <a:rPr lang="en-US" b="0" dirty="0" err="1" smtClean="0"/>
              <a:t>AutoGenerateFeatureTemplates</a:t>
            </a:r>
            <a:r>
              <a:rPr lang="en-US" b="0" dirty="0" smtClean="0"/>
              <a:t> = false)</a:t>
            </a:r>
            <a:endParaRPr lang="en-US" b="0" dirty="0"/>
          </a:p>
        </p:txBody>
      </p:sp>
      <p:sp>
        <p:nvSpPr>
          <p:cNvPr id="8" name="TextBox 8"/>
          <p:cNvSpPr txBox="1"/>
          <p:nvPr/>
        </p:nvSpPr>
        <p:spPr>
          <a:xfrm>
            <a:off x="914400" y="2076782"/>
            <a:ext cx="9896475" cy="4606640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//get CIM layer definition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layerDef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polygonLayer.GetDefinition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CIMFeatureLayer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// can't make anything stick if this is still true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layerDef.AutoGenerateFeatureTemplates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layerDef.AutoGenerateFeatureTemplates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myTemplateDef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CIMFeatureTemplate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myTemplateDef.Name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"My template"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myTemplateDef.WriteTags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[] {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"Polygon"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});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…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//get all templates on this layer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layerTemplates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layerDef.FeatureTemplates.ToList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//add the new template to the layer template list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layerTemplates.Add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myTemplateDef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//set the layer definition templates from the list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layerDef.FeatureTemplates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layerTemplates.ToArray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//and commit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polygonLayer.SetDefinition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layerDef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432252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32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/>
              <a:t>Setting a Construction Tool as the Default Tool on a Template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914401" y="1920162"/>
            <a:ext cx="10267949" cy="2120937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SimpleConstructionTool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categoryRefID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esri_editing_construction_point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caption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SimpleConstructionTool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SimpleConstructionTool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loadOnClick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smallImage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Images\GenericButtonRed16.png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largeImage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Images\GenericButtonRed32.png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heading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 Pro SDK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Default construction tool.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disabledText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	 &lt;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guid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DE7D77D9-2449-463B-B718-3FC0C43F6090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400" dirty="0">
              <a:solidFill>
                <a:srgbClr val="0000F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323976" y="3264569"/>
            <a:ext cx="5915520" cy="35646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914401" y="4156335"/>
            <a:ext cx="10267950" cy="696473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templateDef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template.GetDefinition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templateDef.ToolProgID</a:t>
            </a:r>
            <a:r>
              <a:rPr lang="en-US" sz="1400" b="1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DE7D77D9-2449-463B-B718-3FC0C43F6090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“;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endParaRPr lang="en-US" sz="1400" b="1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template.SetDefinition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templateDef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endParaRPr lang="en-US" sz="1600" b="1" dirty="0"/>
          </a:p>
        </p:txBody>
      </p:sp>
      <p:sp>
        <p:nvSpPr>
          <p:cNvPr id="9" name="Content Placeholder 2"/>
          <p:cNvSpPr>
            <a:spLocks noGrp="1"/>
          </p:cNvSpPr>
          <p:nvPr/>
        </p:nvSpPr>
        <p:spPr>
          <a:xfrm>
            <a:off x="1012952" y="1304084"/>
            <a:ext cx="10369296" cy="1206437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b="0" dirty="0"/>
              <a:t>Add a GUID for the tool in the </a:t>
            </a:r>
            <a:r>
              <a:rPr lang="en-US" b="0" dirty="0" err="1"/>
              <a:t>Config.daml</a:t>
            </a:r>
            <a:endParaRPr lang="en-US" b="0" dirty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433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Edit Templates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400961"/>
            <a:ext cx="10369296" cy="990548"/>
          </a:xfrm>
        </p:spPr>
        <p:txBody>
          <a:bodyPr/>
          <a:lstStyle/>
          <a:p>
            <a:r>
              <a:rPr lang="en-US" b="0" dirty="0" smtClean="0"/>
              <a:t>Use </a:t>
            </a:r>
            <a:r>
              <a:rPr lang="en-US" b="0" dirty="0" err="1" smtClean="0"/>
              <a:t>CIMFeatureTemplate.ToXml</a:t>
            </a:r>
            <a:r>
              <a:rPr lang="en-US" b="0" dirty="0" smtClean="0"/>
              <a:t>() of an existing template to determine structure  </a:t>
            </a:r>
            <a:endParaRPr lang="en-US" b="0" dirty="0"/>
          </a:p>
        </p:txBody>
      </p:sp>
      <p:sp>
        <p:nvSpPr>
          <p:cNvPr id="8" name="TextBox 8"/>
          <p:cNvSpPr txBox="1"/>
          <p:nvPr/>
        </p:nvSpPr>
        <p:spPr>
          <a:xfrm>
            <a:off x="914400" y="2074339"/>
            <a:ext cx="9896475" cy="336942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//&lt;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CIMFeatureTemplate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xsi:type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="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typens:CIMFeatureTemplate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"&gt;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fr-FR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&lt;Description&gt;Template for </a:t>
            </a:r>
            <a:r>
              <a:rPr lang="fr-FR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Polygon</a:t>
            </a:r>
            <a:r>
              <a:rPr lang="fr-FR" sz="1400" dirty="0">
                <a:solidFill>
                  <a:srgbClr val="008000"/>
                </a:solidFill>
                <a:latin typeface="Consolas" panose="020B0609020204030204" pitchFamily="49" charset="0"/>
              </a:rPr>
              <a:t> 1&lt;/Description&gt;</a:t>
            </a:r>
            <a:endParaRPr lang="fr-FR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&lt;Name&gt;Polygon 1&lt;/Name&gt;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&lt;Tags&gt;Polygon&lt;/Tags&gt;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&lt;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ToolProgID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&gt;8f79967b-66a0-4a1c-b884-f44bc7e26921&lt;/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ToolProgID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&lt;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DefaultValues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xsi:type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="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typens:PropertySet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"&gt;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  &lt;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PropertyArray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xsi:type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="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typens:ArrayOfPropertySetProperty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"&gt;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    &lt;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PropertySetProperty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xsi:type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="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typens:PropertySetProperty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"&gt;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      &lt;Key&gt;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notetype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&lt;/Key&gt;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      &lt;Value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xsi:type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="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xs:short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"&gt;1&lt;/Value&gt;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    &lt;/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PropertySetProperty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  &lt;/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PropertyArray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 &lt;/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DefaultValues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//&lt;/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CIMFeatureTemplate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&gt;</a:t>
            </a:r>
            <a:endParaRPr lang="en-US" sz="1400" b="1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721487" y="5688144"/>
            <a:ext cx="10369296" cy="809979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b="0" dirty="0" smtClean="0"/>
              <a:t>Extension methods available to create or modify templates will be available in 2018.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6930203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Demo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513840"/>
            <a:ext cx="10369296" cy="1893257"/>
          </a:xfrm>
        </p:spPr>
        <p:txBody>
          <a:bodyPr/>
          <a:lstStyle/>
          <a:p>
            <a:r>
              <a:rPr lang="en-US" b="0" dirty="0" smtClean="0"/>
              <a:t>Demo </a:t>
            </a:r>
            <a:r>
              <a:rPr lang="en-US" b="0" dirty="0" smtClean="0"/>
              <a:t>3 </a:t>
            </a:r>
            <a:r>
              <a:rPr lang="en-US" b="0" dirty="0" smtClean="0"/>
              <a:t>– Edit Templates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2332917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Annotation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432560"/>
            <a:ext cx="10369296" cy="1893257"/>
          </a:xfrm>
        </p:spPr>
        <p:txBody>
          <a:bodyPr/>
          <a:lstStyle/>
          <a:p>
            <a:r>
              <a:rPr lang="en-US" b="0" dirty="0" smtClean="0"/>
              <a:t>Annotation feature classes store polygon geometry – the bounding box of the text of the feature.   It is automatically updated by the application each time the annotation attributes are modified. </a:t>
            </a:r>
          </a:p>
          <a:p>
            <a:r>
              <a:rPr lang="en-US" b="0" dirty="0"/>
              <a:t>Schema – the only fields guaranteed to exist in an annotation schema are </a:t>
            </a:r>
            <a:r>
              <a:rPr lang="en-US" b="0" dirty="0" err="1"/>
              <a:t>AnnotationClassID</a:t>
            </a:r>
            <a:r>
              <a:rPr lang="en-US" b="0" dirty="0"/>
              <a:t>, </a:t>
            </a:r>
            <a:r>
              <a:rPr lang="en-US" b="0" dirty="0" err="1"/>
              <a:t>SymbolID</a:t>
            </a:r>
            <a:r>
              <a:rPr lang="en-US" b="0" dirty="0"/>
              <a:t>, Element, </a:t>
            </a:r>
            <a:r>
              <a:rPr lang="en-US" b="0" dirty="0" err="1"/>
              <a:t>FeatureID</a:t>
            </a:r>
            <a:r>
              <a:rPr lang="en-US" b="0" dirty="0"/>
              <a:t>, </a:t>
            </a:r>
            <a:r>
              <a:rPr lang="en-US" b="0" dirty="0" err="1"/>
              <a:t>Zorder</a:t>
            </a:r>
            <a:r>
              <a:rPr lang="en-US" b="0" dirty="0"/>
              <a:t> and Status (along with </a:t>
            </a:r>
            <a:r>
              <a:rPr lang="en-US" b="0" dirty="0" err="1"/>
              <a:t>ObjectID</a:t>
            </a:r>
            <a:r>
              <a:rPr lang="en-US" b="0" dirty="0"/>
              <a:t> and Shape).  All other fields which store text formatting attributes (</a:t>
            </a:r>
            <a:r>
              <a:rPr lang="en-US" b="0" dirty="0" err="1"/>
              <a:t>VerticalAlignment</a:t>
            </a:r>
            <a:r>
              <a:rPr lang="en-US" b="0" dirty="0"/>
              <a:t>, </a:t>
            </a:r>
            <a:r>
              <a:rPr lang="en-US" b="0" dirty="0" err="1"/>
              <a:t>HorizontalAlignment</a:t>
            </a:r>
            <a:r>
              <a:rPr lang="en-US" b="0" dirty="0"/>
              <a:t>, </a:t>
            </a:r>
            <a:r>
              <a:rPr lang="en-US" b="0" dirty="0" err="1"/>
              <a:t>TextString</a:t>
            </a:r>
            <a:r>
              <a:rPr lang="en-US" b="0" dirty="0"/>
              <a:t>, </a:t>
            </a:r>
            <a:r>
              <a:rPr lang="en-US" b="0" dirty="0" err="1"/>
              <a:t>FontName</a:t>
            </a:r>
            <a:r>
              <a:rPr lang="en-US" b="0" dirty="0"/>
              <a:t>) are optional and NOT guaranteed to exist</a:t>
            </a:r>
            <a:r>
              <a:rPr lang="en-US" b="0" dirty="0" smtClean="0"/>
              <a:t>. Users can delete these optional fields.</a:t>
            </a:r>
            <a:endParaRPr lang="en-US" b="0" dirty="0"/>
          </a:p>
          <a:p>
            <a:r>
              <a:rPr lang="en-US" b="0" dirty="0" smtClean="0"/>
              <a:t>Annotation attributes are represented as a CIMTextGraphic.  This contains the text string, text formatting attributes (alignment, font, color </a:t>
            </a:r>
            <a:r>
              <a:rPr lang="en-US" b="0" dirty="0" err="1" smtClean="0"/>
              <a:t>etc</a:t>
            </a:r>
            <a:r>
              <a:rPr lang="en-US" b="0" dirty="0" smtClean="0"/>
              <a:t>), other information (callouts, leader lines) and a shape.  This shape is the baseline geometry that the annotation text sits on. </a:t>
            </a:r>
          </a:p>
          <a:p>
            <a:r>
              <a:rPr lang="en-US" b="0" dirty="0" smtClean="0"/>
              <a:t>Baseline geometry can be point, polyline, multipoint or </a:t>
            </a:r>
            <a:r>
              <a:rPr lang="en-US" b="0" dirty="0" err="1" smtClean="0"/>
              <a:t>geometrybag</a:t>
            </a:r>
            <a:r>
              <a:rPr lang="en-US" b="0" dirty="0" smtClean="0"/>
              <a:t>. </a:t>
            </a:r>
          </a:p>
          <a:p>
            <a:r>
              <a:rPr lang="en-US" b="0" dirty="0" smtClean="0"/>
              <a:t>Access the CIMTextGraphic using the AnnotationFeature class and the </a:t>
            </a:r>
            <a:r>
              <a:rPr lang="en-US" b="0" dirty="0" err="1" smtClean="0"/>
              <a:t>GetGraphic</a:t>
            </a:r>
            <a:r>
              <a:rPr lang="en-US" b="0" dirty="0" smtClean="0"/>
              <a:t> and </a:t>
            </a:r>
            <a:r>
              <a:rPr lang="en-US" b="0" dirty="0" err="1" smtClean="0"/>
              <a:t>SetGraphic</a:t>
            </a:r>
            <a:r>
              <a:rPr lang="en-US" b="0" dirty="0" smtClean="0"/>
              <a:t> methods.</a:t>
            </a:r>
          </a:p>
          <a:p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16571373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Edit Operations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2320" y="1392454"/>
            <a:ext cx="10369296" cy="1893257"/>
          </a:xfrm>
        </p:spPr>
        <p:txBody>
          <a:bodyPr/>
          <a:lstStyle/>
          <a:p>
            <a:r>
              <a:rPr lang="en-US" b="0" dirty="0" smtClean="0"/>
              <a:t>All data manipulation should be executed as part of an edit operation. </a:t>
            </a:r>
          </a:p>
          <a:p>
            <a:pPr lvl="1"/>
            <a:r>
              <a:rPr lang="en-US" b="0" dirty="0" smtClean="0"/>
              <a:t>Adds to the undo / redo stack.</a:t>
            </a:r>
          </a:p>
          <a:p>
            <a:r>
              <a:rPr lang="en-US" b="0" dirty="0" smtClean="0"/>
              <a:t>An edit operation can encapsulate multiple edits.</a:t>
            </a:r>
          </a:p>
          <a:p>
            <a:r>
              <a:rPr lang="en-US" b="0" dirty="0" smtClean="0"/>
              <a:t>Methods to Create, Modify, Delete, Cut, Clip, Explode, Reshape, Rotate …</a:t>
            </a:r>
            <a:endParaRPr lang="en-US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874425" y="3384816"/>
            <a:ext cx="10443151" cy="2892528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Create an edit operation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EditOperation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createOperation.Name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"My first edit"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template = ArcGIS.Desktop.Editing.Templates.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EditingTemplate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Queue feature creation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createOperation.Create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(template, geometry);</a:t>
            </a:r>
          </a:p>
          <a:p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createOperation.Create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(template,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anotherGeometry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Execute the operation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createOperation.ExecuteAsync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6724147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Modifying Annotation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endParaRPr lang="en-US" b="0" dirty="0" smtClean="0"/>
          </a:p>
          <a:p>
            <a:r>
              <a:rPr lang="en-US" b="0" dirty="0" smtClean="0"/>
              <a:t>As per other features, any edits need to be wrapped in an EditOperation. </a:t>
            </a:r>
          </a:p>
          <a:p>
            <a:r>
              <a:rPr lang="en-US" b="0" dirty="0" smtClean="0"/>
              <a:t>Use </a:t>
            </a:r>
            <a:r>
              <a:rPr lang="en-US" dirty="0" err="1" smtClean="0"/>
              <a:t>EditOperation.Callback</a:t>
            </a:r>
            <a:r>
              <a:rPr lang="en-US" b="0" dirty="0" smtClean="0"/>
              <a:t> method in </a:t>
            </a:r>
            <a:r>
              <a:rPr lang="en-US" b="0" dirty="0" err="1" smtClean="0"/>
              <a:t>conjuction</a:t>
            </a:r>
            <a:r>
              <a:rPr lang="en-US" b="0" dirty="0" smtClean="0"/>
              <a:t> with a </a:t>
            </a:r>
            <a:r>
              <a:rPr lang="en-US" b="0" u="sng" dirty="0" smtClean="0"/>
              <a:t>non-recycling</a:t>
            </a:r>
            <a:r>
              <a:rPr lang="en-US" b="0" dirty="0" smtClean="0"/>
              <a:t> cursor via Table.Search and the </a:t>
            </a:r>
            <a:r>
              <a:rPr lang="en-US" dirty="0" err="1" smtClean="0"/>
              <a:t>GetGraphic</a:t>
            </a:r>
            <a:r>
              <a:rPr lang="en-US" b="0" dirty="0" smtClean="0"/>
              <a:t> and </a:t>
            </a:r>
            <a:r>
              <a:rPr lang="en-US" dirty="0" err="1" smtClean="0"/>
              <a:t>SetGraphic</a:t>
            </a:r>
            <a:r>
              <a:rPr lang="en-US" b="0" dirty="0" smtClean="0"/>
              <a:t> methods on the </a:t>
            </a:r>
            <a:r>
              <a:rPr lang="en-US" dirty="0" smtClean="0"/>
              <a:t>AnnotationFeature</a:t>
            </a:r>
            <a:r>
              <a:rPr lang="en-US" b="0" dirty="0" smtClean="0"/>
              <a:t> class to obtain and modify the CIMTextGraphic. </a:t>
            </a:r>
          </a:p>
          <a:p>
            <a:endParaRPr lang="en-US" b="0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Do NOT use the Inspector.  Inspector support is </a:t>
            </a:r>
            <a:r>
              <a:rPr lang="en-US" smtClean="0">
                <a:solidFill>
                  <a:srgbClr val="FF0000"/>
                </a:solidFill>
              </a:rPr>
              <a:t>coming later in </a:t>
            </a:r>
            <a:r>
              <a:rPr lang="en-US" dirty="0" smtClean="0">
                <a:solidFill>
                  <a:srgbClr val="FF0000"/>
                </a:solidFill>
              </a:rPr>
              <a:t>2018</a:t>
            </a: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5527732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48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Modifying Annotation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endParaRPr lang="en-US" b="0" dirty="0" smtClean="0"/>
          </a:p>
          <a:p>
            <a:endParaRPr lang="en-US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889706" y="1113512"/>
            <a:ext cx="10412589" cy="5602248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must be executed on the MCT – wrap in QueuedTask.Run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editOp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editOp.Name =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"Update annotation symbol"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editOp.Callback((context) =&gt;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qf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QueryFilter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 { WhereClause =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"OBJECTID = 33"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 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using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table = annoLayer.GetTable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using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rc =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table.Search(qf,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)) {    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&lt;-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false = non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recycling cursor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while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(rc.MoveNext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AnnotationFeature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annoFeature = rc.Current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AnnotationFeature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textGraphic = annoFeature.GetGraphic()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CIMTextGraphic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textGraphic.Text =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"Hello world"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get the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symbol reference and symbol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cimSymbolReference = textGraphic.Symbol;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     var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cimSymbol = cimSymbolReference.Symbol;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 cimSymbol.SetColor(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ColorFactory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.Instance.RedRGB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		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change the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color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 annoFeature.SetGraphic(textGraphic);	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update the CIMTextGraphic on the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feature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 annoFeature.Store();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store</a:t>
            </a:r>
            <a:endParaRPr lang="en-US" sz="14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context.Invalidate(annoFeature);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refresh the cache</a:t>
            </a:r>
            <a:endParaRPr lang="en-US" sz="14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}, annoLayer.GetTable()); 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execute the operation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editOp.Execute();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27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Annotation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endParaRPr lang="en-US" b="0" dirty="0" smtClean="0"/>
          </a:p>
          <a:p>
            <a:r>
              <a:rPr lang="en-US" b="0" dirty="0" err="1" smtClean="0"/>
              <a:t>AnnotationFeatureClassDefinition</a:t>
            </a:r>
            <a:endParaRPr lang="en-US" b="0" dirty="0" smtClean="0"/>
          </a:p>
          <a:p>
            <a:pPr lvl="1"/>
            <a:r>
              <a:rPr lang="en-US" b="0" dirty="0" err="1" smtClean="0"/>
              <a:t>AreSymbolOverridesAllowed</a:t>
            </a:r>
            <a:endParaRPr lang="en-US" b="0" dirty="0" smtClean="0"/>
          </a:p>
          <a:p>
            <a:pPr lvl="1"/>
            <a:r>
              <a:rPr lang="en-US" b="0" dirty="0" err="1" smtClean="0"/>
              <a:t>GetSymbolCollection</a:t>
            </a:r>
            <a:endParaRPr lang="en-US" b="0" dirty="0" smtClean="0"/>
          </a:p>
          <a:p>
            <a:pPr lvl="1"/>
            <a:r>
              <a:rPr lang="en-US" b="0" dirty="0" err="1" smtClean="0"/>
              <a:t>GetLabelClassCollection</a:t>
            </a:r>
            <a:endParaRPr lang="en-US" b="0" dirty="0" smtClean="0"/>
          </a:p>
          <a:p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7988367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Annotation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endParaRPr lang="en-US" b="0" dirty="0" smtClean="0"/>
          </a:p>
          <a:p>
            <a:r>
              <a:rPr lang="en-US" b="0" dirty="0" smtClean="0"/>
              <a:t>Documentation : </a:t>
            </a:r>
          </a:p>
          <a:p>
            <a:pPr lvl="1"/>
            <a:r>
              <a:rPr lang="en-US" b="0" dirty="0">
                <a:hlinkClick r:id="rId4"/>
              </a:rPr>
              <a:t>https://</a:t>
            </a:r>
            <a:r>
              <a:rPr lang="en-US" b="0" dirty="0" smtClean="0">
                <a:hlinkClick r:id="rId4"/>
              </a:rPr>
              <a:t>github.com/Esri/arcgis-pro-sdk/wiki/ProConcepts-Annotation</a:t>
            </a:r>
            <a:endParaRPr lang="en-US" b="0" dirty="0" smtClean="0"/>
          </a:p>
          <a:p>
            <a:pPr lvl="1"/>
            <a:r>
              <a:rPr lang="en-US" b="0" dirty="0">
                <a:hlinkClick r:id="rId5"/>
              </a:rPr>
              <a:t>https://</a:t>
            </a:r>
            <a:r>
              <a:rPr lang="en-US" b="0" dirty="0" smtClean="0">
                <a:hlinkClick r:id="rId5"/>
              </a:rPr>
              <a:t>github.com/Esri/arcgis-pro-sdk/wiki/ProConcepts-Editing-Annotation</a:t>
            </a:r>
            <a:endParaRPr lang="en-US" b="0" dirty="0"/>
          </a:p>
          <a:p>
            <a:r>
              <a:rPr lang="en-US" b="0" dirty="0" smtClean="0"/>
              <a:t>Guides</a:t>
            </a:r>
          </a:p>
          <a:p>
            <a:pPr lvl="1"/>
            <a:r>
              <a:rPr lang="en-US" b="0" dirty="0">
                <a:hlinkClick r:id="rId6"/>
              </a:rPr>
              <a:t>https://</a:t>
            </a:r>
            <a:r>
              <a:rPr lang="en-US" b="0" dirty="0" smtClean="0">
                <a:hlinkClick r:id="rId6"/>
              </a:rPr>
              <a:t>github.com/Esri/arcgis-pro-sdk/wiki/ProGuide-Annotation-Construction-Tools</a:t>
            </a:r>
            <a:endParaRPr lang="en-US" b="0" dirty="0"/>
          </a:p>
          <a:p>
            <a:pPr lvl="1"/>
            <a:r>
              <a:rPr lang="en-US" b="0" dirty="0">
                <a:hlinkClick r:id="rId7"/>
              </a:rPr>
              <a:t>https://</a:t>
            </a:r>
            <a:r>
              <a:rPr lang="en-US" b="0" dirty="0" smtClean="0">
                <a:hlinkClick r:id="rId7"/>
              </a:rPr>
              <a:t>github.com/Esri/arcgis-pro-sdk/wiki/ProGuide-Annotation-Editing-Tools</a:t>
            </a:r>
            <a:endParaRPr lang="en-US" b="0" dirty="0" smtClean="0"/>
          </a:p>
          <a:p>
            <a:r>
              <a:rPr lang="en-US" b="0" dirty="0" smtClean="0"/>
              <a:t>Sample</a:t>
            </a:r>
          </a:p>
          <a:p>
            <a:pPr lvl="1"/>
            <a:r>
              <a:rPr lang="en-US" b="0" dirty="0"/>
              <a:t>https://</a:t>
            </a:r>
            <a:r>
              <a:rPr lang="en-US" b="0" dirty="0" smtClean="0"/>
              <a:t>github.com/Esri/arcgis-pro-sdk-community-samples/tree/master/Editing/AnnoTools</a:t>
            </a:r>
            <a:endParaRPr lang="en-US" b="0" dirty="0"/>
          </a:p>
          <a:p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730771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Demo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513840"/>
            <a:ext cx="10369296" cy="1893257"/>
          </a:xfrm>
        </p:spPr>
        <p:txBody>
          <a:bodyPr/>
          <a:lstStyle/>
          <a:p>
            <a:r>
              <a:rPr lang="en-US" b="0" dirty="0" smtClean="0"/>
              <a:t>Demo 4 – Annotation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7392927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48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Advanced </a:t>
            </a:r>
            <a:r>
              <a:rPr lang="en-US" sz="2800" dirty="0" smtClean="0"/>
              <a:t>Editing and Edit Operations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endParaRPr lang="en-US" b="0" dirty="0" smtClean="0"/>
          </a:p>
          <a:p>
            <a:r>
              <a:rPr lang="en-US" b="0" dirty="0" smtClean="0"/>
              <a:t>Wednesday   4.00pm – 5.00pm    Santa Rosa room</a:t>
            </a:r>
          </a:p>
          <a:p>
            <a:endParaRPr lang="en-US" b="0" dirty="0"/>
          </a:p>
          <a:p>
            <a:r>
              <a:rPr lang="en-US" b="0" dirty="0" smtClean="0"/>
              <a:t>Edit Operations</a:t>
            </a:r>
          </a:p>
          <a:p>
            <a:pPr lvl="1"/>
            <a:r>
              <a:rPr lang="en-US" b="0" dirty="0" smtClean="0"/>
              <a:t>Chaining</a:t>
            </a:r>
          </a:p>
          <a:p>
            <a:pPr lvl="1"/>
            <a:r>
              <a:rPr lang="en-US" b="0" dirty="0" smtClean="0"/>
              <a:t>Callback</a:t>
            </a:r>
          </a:p>
          <a:p>
            <a:r>
              <a:rPr lang="en-US" b="0" dirty="0" smtClean="0"/>
              <a:t>Best practices for consistency in the editing experience undo / redo, save or discard</a:t>
            </a:r>
          </a:p>
          <a:p>
            <a:r>
              <a:rPr lang="en-US" b="0" dirty="0" smtClean="0"/>
              <a:t>Edit Events</a:t>
            </a:r>
          </a:p>
          <a:p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5539054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8674"/>
            <a:ext cx="10826496" cy="369332"/>
          </a:xfrm>
        </p:spPr>
        <p:txBody>
          <a:bodyPr/>
          <a:lstStyle/>
          <a:p>
            <a:r>
              <a:rPr lang="en-US" dirty="0"/>
              <a:t>ArcGIS Pro SDK for .NET Tech Sessions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738005180"/>
              </p:ext>
            </p:extLst>
          </p:nvPr>
        </p:nvGraphicFramePr>
        <p:xfrm>
          <a:off x="556181" y="1190518"/>
          <a:ext cx="11253247" cy="5045794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395167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8332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5269584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505172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Technical 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sngStrike" dirty="0">
                          <a:effectLst/>
                        </a:rPr>
                        <a:t>Tue, Mar 06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sngStrike" dirty="0">
                          <a:effectLst/>
                        </a:rPr>
                        <a:t>1:00 pm - 2:00 pm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sngStrike" dirty="0">
                          <a:effectLst/>
                        </a:rPr>
                        <a:t>An Overview of the Geodatabase API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sngStrike" dirty="0">
                          <a:effectLst/>
                        </a:rPr>
                        <a:t>Mojave Learning Center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sngStrike" dirty="0">
                          <a:effectLst/>
                        </a:rPr>
                        <a:t>2:30 pm - 3:30 pm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sngStrike" dirty="0">
                          <a:effectLst/>
                        </a:rPr>
                        <a:t>Beginning Pro Customization and Extensibility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sngStrike" dirty="0">
                          <a:effectLst/>
                        </a:rPr>
                        <a:t>Primrose A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758604696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sngStrike" dirty="0">
                          <a:effectLst/>
                        </a:rPr>
                        <a:t>5:30 pm - 6:30 pm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sngStrike" dirty="0">
                          <a:effectLst/>
                        </a:rPr>
                        <a:t>Beginning Editing and Editing UI Patterns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sngStrike" dirty="0">
                          <a:effectLst/>
                        </a:rPr>
                        <a:t>Mojave Learning Center</a:t>
                      </a:r>
                      <a:endParaRPr lang="en-US" sz="1600" b="1" i="0" u="none" strike="sng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30042168"/>
                  </a:ext>
                </a:extLst>
              </a:tr>
              <a:tr h="388138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Wed, Mar 07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10:30 am - 11:30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Mapping and Layout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Pasadena/Sierra/Ventura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645727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8947581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2:30 pm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Pro Application Architecture Overview &amp; API Patterns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730196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4:00 pm - 5:00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Editing and Edit Operations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1282337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Thu, Mar 08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9:00 am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Getting Started Hands-On Training Workshop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331585087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Working with Rasters and Imagery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824393935"/>
                  </a:ext>
                </a:extLst>
              </a:tr>
              <a:tr h="38813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Fri, Mar 09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8:30 am - 9:30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An Overview of the Utility Network Management API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Mesquite G-H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2196041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10:00 am - 11:00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Beginning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Primrose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240543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85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416245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8674"/>
            <a:ext cx="10826496" cy="369332"/>
          </a:xfrm>
        </p:spPr>
        <p:txBody>
          <a:bodyPr/>
          <a:lstStyle/>
          <a:p>
            <a:r>
              <a:rPr lang="en-US" dirty="0"/>
              <a:t>ArcGIS Pro SDK for .NET Demo Theater Sessions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790232164"/>
              </p:ext>
            </p:extLst>
          </p:nvPr>
        </p:nvGraphicFramePr>
        <p:xfrm>
          <a:off x="685799" y="1002840"/>
          <a:ext cx="11125985" cy="1940690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463511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Demo Theater 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1:00 pm - 1:30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Getting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1 - Oasis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- 4:30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 States and Conditions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30042168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Wed, Mar 07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5:30 pm - 6:00 pm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UI Controls for the SDK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993868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l" fontAlgn="b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6:00 pm - 6:30 pm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Raster API and Manipulating Pixel Blocks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2431136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xmlns="" id="{B33F5727-5B01-4297-A57D-A6D1CC665CD5}"/>
              </a:ext>
            </a:extLst>
          </p:cNvPr>
          <p:cNvSpPr txBox="1">
            <a:spLocks/>
          </p:cNvSpPr>
          <p:nvPr/>
        </p:nvSpPr>
        <p:spPr>
          <a:xfrm>
            <a:off x="685800" y="3608164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ArcGIS Pro Road Ahead Sessions</a:t>
            </a:r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xmlns="" id="{7761FE37-E7B7-486A-9DA1-C37F49E681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969064"/>
              </p:ext>
            </p:extLst>
          </p:nvPr>
        </p:nvGraphicFramePr>
        <p:xfrm>
          <a:off x="685800" y="4234204"/>
          <a:ext cx="11125985" cy="1164414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463511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Technical 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Pro: The Road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sng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Oasis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Thu, Mar 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Pro: The Road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Primrose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19938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916052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A76A36B-DC9C-E341-8E6E-81A24FA87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82"/>
            <a:ext cx="12188952" cy="68591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587431"/>
            <a:ext cx="6073985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14383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Edit Operations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2320" y="1392454"/>
            <a:ext cx="10369296" cy="1893257"/>
          </a:xfrm>
        </p:spPr>
        <p:txBody>
          <a:bodyPr/>
          <a:lstStyle/>
          <a:p>
            <a:r>
              <a:rPr lang="en-US" b="0" dirty="0" smtClean="0"/>
              <a:t>Can provide return values</a:t>
            </a:r>
          </a:p>
          <a:p>
            <a:r>
              <a:rPr lang="en-US" b="0" dirty="0" smtClean="0"/>
              <a:t>Can create chained operations that link to previous edit operations.  </a:t>
            </a:r>
          </a:p>
          <a:p>
            <a:pPr lvl="1"/>
            <a:r>
              <a:rPr lang="en-US" b="0" dirty="0" smtClean="0"/>
              <a:t>Chained group of edits are dependent on the results of a previous operation being committed</a:t>
            </a:r>
          </a:p>
          <a:p>
            <a:pPr lvl="1"/>
            <a:r>
              <a:rPr lang="en-US" b="0" dirty="0" smtClean="0"/>
              <a:t>Both operations become part of the same undo / redo item.</a:t>
            </a:r>
            <a:endParaRPr lang="en-US" b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1039091" y="3192395"/>
            <a:ext cx="10113818" cy="302552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Variable to store the Object ID of the newly created feature</a:t>
            </a:r>
            <a:endParaRPr lang="en-US" sz="14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long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-1;</a:t>
            </a:r>
          </a:p>
          <a:p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var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editOp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editOp.Name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"Create new facility record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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this is what shows up as the undo/redo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CurrentTemplate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, geometry, </a:t>
            </a:r>
            <a:r>
              <a:rPr lang="en-US" sz="1400" b="1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sz="1400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en-US" sz="1400" b="1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sz="1400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b="1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//capture </a:t>
            </a:r>
            <a:r>
              <a:rPr lang="en-US" sz="14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oid</a:t>
            </a:r>
            <a:endParaRPr lang="en-US" sz="14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(editOp.Execute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())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create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succeeded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so chain a new operation to add the attachment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chained_op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CreateChainedOperation</a:t>
            </a:r>
            <a:r>
              <a:rPr lang="en-US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chained_op.AddAttachment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(facilities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800000"/>
                </a:solidFill>
                <a:latin typeface="Consolas" panose="020B0609020204030204" pitchFamily="49" charset="0"/>
              </a:rPr>
              <a:t>@"E:\Attachments\Hydrant_1.jpg"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chained_op.Execute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0326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Construction Tool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b="0"/>
              <a:t>Bullet points here</a:t>
            </a:r>
            <a:endParaRPr lang="en-US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9F38610-DF1A-DD4F-A4F9-36D57CE302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687263" y="1273630"/>
            <a:ext cx="11028457" cy="5348996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internal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SimpleConstructionTool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: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MapTool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SimpleConstructionTool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()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IsSketchTool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UseSnapping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SketchGeometryType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.Point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}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///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Called when the sketch finishes. This is where we will create the sketch operation and then execute it.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protected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Task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OnSketchCompleteAsync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Geometry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geometry)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{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if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CurrentTemplate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null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|| geometry ==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null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return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Task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.FromResult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Create an edit operation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EditOperation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createOperation.Name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.Format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"Create {0}"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CurrentTemplate.Layer.Name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createOperation.SelectNewFeatures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createOperation.Create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CurrentTemplate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 geometry);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return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createOperation.ExecuteAsync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}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331618" y="2607324"/>
            <a:ext cx="3811017" cy="35646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31230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/>
              <a:t>Construction Tool (continued)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3616960"/>
            <a:ext cx="10369296" cy="1893257"/>
          </a:xfrm>
        </p:spPr>
        <p:txBody>
          <a:bodyPr/>
          <a:lstStyle/>
          <a:p>
            <a:r>
              <a:rPr lang="en-US" b="0" dirty="0" smtClean="0"/>
              <a:t>Change </a:t>
            </a:r>
            <a:r>
              <a:rPr lang="en-US" b="0" dirty="0"/>
              <a:t>construction tool type by modifying the DAML </a:t>
            </a:r>
            <a:r>
              <a:rPr lang="en-US" b="0" dirty="0" err="1"/>
              <a:t>c</a:t>
            </a:r>
            <a:r>
              <a:rPr lang="en-US" b="0" dirty="0" err="1" smtClean="0"/>
              <a:t>ategoryRefID</a:t>
            </a:r>
            <a:r>
              <a:rPr lang="en-US" b="0" dirty="0" smtClean="0"/>
              <a:t> </a:t>
            </a:r>
            <a:r>
              <a:rPr lang="en-US" b="0" dirty="0"/>
              <a:t>(geometry type of destination feature class).</a:t>
            </a:r>
          </a:p>
          <a:p>
            <a:r>
              <a:rPr lang="en-US" b="0" dirty="0"/>
              <a:t>Supported categories are</a:t>
            </a:r>
          </a:p>
          <a:p>
            <a:pPr lvl="1"/>
            <a:r>
              <a:rPr lang="en-US" b="0" dirty="0" err="1"/>
              <a:t>esri_editing_construction_point</a:t>
            </a:r>
            <a:endParaRPr lang="en-US" b="0" dirty="0"/>
          </a:p>
          <a:p>
            <a:pPr lvl="1"/>
            <a:r>
              <a:rPr lang="en-US" b="0" dirty="0" err="1"/>
              <a:t>esri_editing_construction_polyline</a:t>
            </a:r>
            <a:endParaRPr lang="en-US" b="0" dirty="0"/>
          </a:p>
          <a:p>
            <a:pPr lvl="1"/>
            <a:r>
              <a:rPr lang="en-US" b="0" dirty="0" err="1"/>
              <a:t>esri_editing_construction_polygon</a:t>
            </a:r>
            <a:endParaRPr lang="en-US" b="0" dirty="0"/>
          </a:p>
          <a:p>
            <a:pPr lvl="1"/>
            <a:r>
              <a:rPr lang="en-US" b="0" dirty="0" err="1" smtClean="0"/>
              <a:t>esri_editing_construction_multipoint</a:t>
            </a:r>
            <a:endParaRPr lang="en-US" b="0" dirty="0" smtClean="0"/>
          </a:p>
          <a:p>
            <a:pPr lvl="1"/>
            <a:r>
              <a:rPr lang="en-US" b="0" dirty="0" err="1"/>
              <a:t>esri_editing_construction_annotation</a:t>
            </a:r>
            <a:endParaRPr lang="en-US" b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14400" y="1450845"/>
            <a:ext cx="10161712" cy="1818751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SimpleConstructionTool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categoryRefID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esri_editing_construction_point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caption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SimpleConstructionTool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SimpleConstructionTool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loadOnClick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smallImage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Images\GenericButtonRed16.png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largeImage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Images\GenericButtonRed32.png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heading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 Pro SDK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Default construction tool.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disabledText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/&gt;&lt;/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&lt;/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tool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596943" y="1642943"/>
            <a:ext cx="4802520" cy="35646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60087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064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Construction Tool with Options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2320" y="1504214"/>
            <a:ext cx="10369296" cy="1893257"/>
          </a:xfrm>
        </p:spPr>
        <p:txBody>
          <a:bodyPr/>
          <a:lstStyle/>
          <a:p>
            <a:r>
              <a:rPr lang="en-US" b="0" dirty="0" smtClean="0"/>
              <a:t>Add an </a:t>
            </a:r>
            <a:r>
              <a:rPr lang="en-US" b="0" dirty="0" err="1" smtClean="0"/>
              <a:t>EmbeddableControl</a:t>
            </a:r>
            <a:r>
              <a:rPr lang="en-US" b="0" dirty="0" smtClean="0"/>
              <a:t>. </a:t>
            </a:r>
          </a:p>
          <a:p>
            <a:r>
              <a:rPr lang="en-US" b="0" dirty="0" smtClean="0"/>
              <a:t>Update </a:t>
            </a:r>
            <a:r>
              <a:rPr lang="en-US" b="0" dirty="0" err="1" smtClean="0"/>
              <a:t>daml</a:t>
            </a:r>
            <a:r>
              <a:rPr lang="en-US" b="0" dirty="0" smtClean="0"/>
              <a:t> </a:t>
            </a:r>
            <a:endParaRPr lang="en-US" b="0" dirty="0"/>
          </a:p>
          <a:p>
            <a:pPr lvl="1"/>
            <a:r>
              <a:rPr lang="en-US" b="0" dirty="0" smtClean="0"/>
              <a:t>embeddable control is registered with "</a:t>
            </a:r>
            <a:r>
              <a:rPr lang="en-US" b="0" dirty="0" err="1" smtClean="0"/>
              <a:t>esri_editing_tool_options</a:t>
            </a:r>
            <a:r>
              <a:rPr lang="en-US" b="0" dirty="0" smtClean="0"/>
              <a:t>“</a:t>
            </a:r>
          </a:p>
          <a:p>
            <a:pPr lvl="1"/>
            <a:r>
              <a:rPr lang="en-US" b="0" dirty="0" smtClean="0"/>
              <a:t>Add </a:t>
            </a:r>
            <a:r>
              <a:rPr lang="en-US" b="0" dirty="0" err="1" smtClean="0"/>
              <a:t>toolOptionsID</a:t>
            </a:r>
            <a:r>
              <a:rPr lang="en-US" b="0" dirty="0" smtClean="0"/>
              <a:t> attribute to content tag for tool</a:t>
            </a:r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 smtClean="0"/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914400" y="3251201"/>
            <a:ext cx="10789920" cy="347472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tool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ConstructionToolWithOptions_BufferedLineTool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categoryRefID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esri_editing_construction_polygon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Buffered Line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BufferedLineTool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loadOnClick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smallImage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Images\GenericButtonRed16.png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largeImage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Images\GenericButtonRed32.png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tooltip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heading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Buffered Line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Create a polygon with a fixed buffer.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disabledText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/&gt;&lt;/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tooltip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toolOptionsID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ConstructionToolWithOptions_BufferedLineToolOptions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tool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controls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esri_editing_tool_options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ConstructionToolWithOptions_BufferedLineToolOptions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                        </a:t>
            </a:r>
            <a:r>
              <a:rPr lang="en-US" sz="1400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BufferedLineToolOptionsViewModel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BufferedLineToolOptionsView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137920" y="5126911"/>
            <a:ext cx="5161281" cy="35646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283459" y="4277922"/>
            <a:ext cx="6647181" cy="356461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26879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Construction Tool with Options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2320" y="1575334"/>
            <a:ext cx="10369296" cy="1893257"/>
          </a:xfrm>
        </p:spPr>
        <p:txBody>
          <a:bodyPr/>
          <a:lstStyle/>
          <a:p>
            <a:r>
              <a:rPr lang="en-US" b="0" dirty="0" err="1" smtClean="0"/>
              <a:t>ViewModel</a:t>
            </a:r>
            <a:r>
              <a:rPr lang="en-US" b="0" dirty="0"/>
              <a:t> </a:t>
            </a:r>
            <a:r>
              <a:rPr lang="en-US" b="0" dirty="0" smtClean="0"/>
              <a:t> file</a:t>
            </a:r>
          </a:p>
          <a:p>
            <a:pPr lvl="1"/>
            <a:r>
              <a:rPr lang="en-US" b="0" dirty="0" smtClean="0"/>
              <a:t>Implement </a:t>
            </a:r>
            <a:r>
              <a:rPr lang="en-US" b="0" dirty="0" err="1" smtClean="0"/>
              <a:t>IEditingCreateToolControl</a:t>
            </a:r>
            <a:r>
              <a:rPr lang="en-US" b="0" dirty="0" smtClean="0"/>
              <a:t> </a:t>
            </a:r>
          </a:p>
          <a:p>
            <a:pPr lvl="2"/>
            <a:r>
              <a:rPr lang="en-US" b="0" dirty="0" err="1" smtClean="0"/>
              <a:t>InitializeForActiveTemplate</a:t>
            </a:r>
            <a:r>
              <a:rPr lang="en-US" b="0" dirty="0" smtClean="0"/>
              <a:t>, </a:t>
            </a:r>
            <a:r>
              <a:rPr lang="en-US" b="0" dirty="0" err="1" smtClean="0"/>
              <a:t>InitializeForTemplateProperties</a:t>
            </a:r>
            <a:r>
              <a:rPr lang="en-US" b="0" dirty="0" smtClean="0"/>
              <a:t> methods provide a </a:t>
            </a:r>
            <a:r>
              <a:rPr lang="en-US" b="0" dirty="0" err="1" smtClean="0"/>
              <a:t>ToolOptions</a:t>
            </a:r>
            <a:r>
              <a:rPr lang="en-US" b="0" dirty="0" smtClean="0"/>
              <a:t> variable – dictionary of option values</a:t>
            </a:r>
          </a:p>
          <a:p>
            <a:endParaRPr lang="en-US" b="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914400" y="3316191"/>
            <a:ext cx="10789920" cy="325732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set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en-US" sz="1400" dirty="0" smtClean="0">
              <a:solidFill>
                <a:srgbClr val="80808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808080"/>
                </a:solidFill>
                <a:latin typeface="Consolas" panose="020B0609020204030204" pitchFamily="49" charset="0"/>
              </a:rPr>
              <a:t>///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&lt;summary&gt;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808080"/>
                </a:solidFill>
                <a:latin typeface="Consolas" panose="020B0609020204030204" pitchFamily="49" charset="0"/>
              </a:rPr>
              <a:t>///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Called just before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ArcGIS.Desktop.Framework.Controls.EmbeddableControl.OpenAsync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808080"/>
                </a:solidFill>
                <a:latin typeface="Consolas" panose="020B0609020204030204" pitchFamily="49" charset="0"/>
              </a:rPr>
              <a:t>///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when this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IEditingCreateToolControl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is being used within the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ActiveTemplate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pane.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808080"/>
                </a:solidFill>
                <a:latin typeface="Consolas" panose="020B0609020204030204" pitchFamily="49" charset="0"/>
              </a:rPr>
              <a:t>///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&lt;/summary&gt;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808080"/>
                </a:solidFill>
                <a:latin typeface="Consolas" panose="020B0609020204030204" pitchFamily="49" charset="0"/>
              </a:rPr>
              <a:t>///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&lt;returns&gt;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true if the control is to be displayed in the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ActiveTemplate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pane.. False otherwise</a:t>
            </a:r>
            <a:r>
              <a:rPr lang="en-US" sz="1400" dirty="0">
                <a:solidFill>
                  <a:srgbClr val="808080"/>
                </a:solidFill>
                <a:latin typeface="Consolas" panose="020B0609020204030204" pitchFamily="49" charset="0"/>
              </a:rPr>
              <a:t>&lt;/returns&gt;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IEditingCreateToolControl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.InitializeForActiveTemplate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options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assign the current options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ToolOptions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= options;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initialize the view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InitializeOptions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 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true &lt;==&gt; do show me in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ActiveTemplate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;   false &lt;==&gt; don't show me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2528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 smtClean="0"/>
              <a:t>Construction Tool with Options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914400" y="2814320"/>
            <a:ext cx="10789920" cy="3810001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binds in </a:t>
            </a:r>
            <a:r>
              <a:rPr lang="en-US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xaml</a:t>
            </a:r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private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double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_buffer;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double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Buffer {				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_buffer; 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set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SetProperty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ref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_buffer,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value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)) {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_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isDirty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add/update the buffer value to the tool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options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   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(!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ToolOptions.ContainsKey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BufferOptionName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))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ToolOptions.Add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BufferOptionName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value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else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ToolOptions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BufferOptionName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]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value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 ensure options are notified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NotifyPropertyChanged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BufferOptionName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  <a:endParaRPr lang="en-US" sz="14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 smtClean="0">
              <a:solidFill>
                <a:srgbClr val="808080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quarter" idx="12"/>
          </p:nvPr>
        </p:nvSpPr>
        <p:spPr>
          <a:xfrm>
            <a:off x="782320" y="1575335"/>
            <a:ext cx="10369296" cy="1147546"/>
          </a:xfrm>
        </p:spPr>
        <p:txBody>
          <a:bodyPr/>
          <a:lstStyle/>
          <a:p>
            <a:r>
              <a:rPr lang="en-US" b="0" dirty="0" err="1" smtClean="0"/>
              <a:t>ViewModel</a:t>
            </a:r>
            <a:r>
              <a:rPr lang="en-US" b="0" dirty="0"/>
              <a:t> </a:t>
            </a:r>
            <a:r>
              <a:rPr lang="en-US" b="0" dirty="0" smtClean="0"/>
              <a:t> file</a:t>
            </a:r>
          </a:p>
          <a:p>
            <a:pPr lvl="1"/>
            <a:r>
              <a:rPr lang="en-US" b="0" dirty="0" smtClean="0"/>
              <a:t>View elements bind to properties in the </a:t>
            </a:r>
            <a:r>
              <a:rPr lang="en-US" b="0" dirty="0" err="1" smtClean="0"/>
              <a:t>ViewModel</a:t>
            </a:r>
            <a:r>
              <a:rPr lang="en-US" b="0" dirty="0" smtClean="0"/>
              <a:t> which add or update values to </a:t>
            </a:r>
            <a:r>
              <a:rPr lang="en-US" b="0" dirty="0" err="1" smtClean="0"/>
              <a:t>ToolOptions</a:t>
            </a:r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5825454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651FDAD8011D9D489819B08FDB64B39B" ma:contentTypeVersion="1" ma:contentTypeDescription="Upload an image." ma:contentTypeScope="" ma:versionID="7c47d501cd0e217fa6eb7cf298118c59">
  <xsd:schema xmlns:xsd="http://www.w3.org/2001/XMLSchema" xmlns:xs="http://www.w3.org/2001/XMLSchema" xmlns:p="http://schemas.microsoft.com/office/2006/metadata/properties" xmlns:ns1="http://schemas.microsoft.com/sharepoint/v3" xmlns:ns2="31CC4743-1CD8-4E65-B9C9-B2D97D941F63" xmlns:ns3="http://schemas.microsoft.com/sharepoint/v3/fields" targetNamespace="http://schemas.microsoft.com/office/2006/metadata/properties" ma:root="true" ma:fieldsID="2730ea93e663a9887cfab4449e3f1e30" ns1:_="" ns2:_="" ns3:_="">
    <xsd:import namespace="http://schemas.microsoft.com/sharepoint/v3"/>
    <xsd:import namespace="31CC4743-1CD8-4E65-B9C9-B2D97D941F6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C4743-1CD8-4E65-B9C9-B2D97D941F6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31CC4743-1CD8-4E65-B9C9-B2D97D941F63" xsi:nil="true"/>
    <wic_System_Copyright xmlns="http://schemas.microsoft.com/sharepoint/v3/fields" xsi:nil="true"/>
  </documentManagement>
</p:properties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?mso-contentType ?>
<SharedContentType xmlns="Microsoft.SharePoint.Taxonomy.ContentTypeSync" SourceId="a6db5754-4226-4c8e-a928-a6c53390a270" ContentTypeId="0x0101009148F5A04DDD49CBA7127AADA5FB792B00AADE34325A8B49CDA8BB4DB53328F214" PreviousValue="true"/>
</file>

<file path=customXml/item69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9DFD1C86-1EB4-4C12-A4D7-0D79811B58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1CC4743-1CD8-4E65-B9C9-B2D97D941F63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19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42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81E133DB-697E-4C10-B192-8899027B1EC6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sharepoint/v3"/>
    <ds:schemaRef ds:uri="http://purl.org/dc/elements/1.1/"/>
    <ds:schemaRef ds:uri="http://schemas.microsoft.com/sharepoint/v3/fields"/>
    <ds:schemaRef ds:uri="31CC4743-1CD8-4E65-B9C9-B2D97D941F63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64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1DD45739-5A11-4470-9CFE-9FE0F8B3B077}">
  <ds:schemaRefs>
    <ds:schemaRef ds:uri="Microsoft.SharePoint.Taxonomy.ContentTypeSync"/>
  </ds:schemaRefs>
</ds:datastoreItem>
</file>

<file path=customXml/itemProps69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0</TotalTime>
  <Words>2980</Words>
  <Application>Microsoft Office PowerPoint</Application>
  <PresentationFormat>Widescreen</PresentationFormat>
  <Paragraphs>606</Paragraphs>
  <Slides>38</Slides>
  <Notes>36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ＭＳ Ｐゴシック</vt:lpstr>
      <vt:lpstr>Arial</vt:lpstr>
      <vt:lpstr>Avenir LT Std 55 Roman</vt:lpstr>
      <vt:lpstr>Avenir LT Std 65 Medium</vt:lpstr>
      <vt:lpstr>Calibri</vt:lpstr>
      <vt:lpstr>Consolas</vt:lpstr>
      <vt:lpstr>Lucida Grande</vt:lpstr>
      <vt:lpstr>Wingdings</vt:lpstr>
      <vt:lpstr>Esri_Corporate_Template-Dark</vt:lpstr>
      <vt:lpstr>Beginning Editing and Editing UI Patterns</vt:lpstr>
      <vt:lpstr>ArcGIS.Desktop.Editing API</vt:lpstr>
      <vt:lpstr>Edit Operations</vt:lpstr>
      <vt:lpstr>Edit Operations</vt:lpstr>
      <vt:lpstr>Construction Tool</vt:lpstr>
      <vt:lpstr>Construction Tool (continued)</vt:lpstr>
      <vt:lpstr>Construction Tool with Options</vt:lpstr>
      <vt:lpstr>Construction Tool with Options</vt:lpstr>
      <vt:lpstr>Construction Tool with Options</vt:lpstr>
      <vt:lpstr>Construction Tool with Options</vt:lpstr>
      <vt:lpstr>Demo</vt:lpstr>
      <vt:lpstr>Sketch Tool</vt:lpstr>
      <vt:lpstr>SketchTool (continued)</vt:lpstr>
      <vt:lpstr>SketchTool (continued)</vt:lpstr>
      <vt:lpstr>SketchTool (Embedding UI into Modify Features pane)</vt:lpstr>
      <vt:lpstr>SketchTool (Embedding UI into Modify Features pane)</vt:lpstr>
      <vt:lpstr>SketchTool (Embedding UI into Modify Features pane)</vt:lpstr>
      <vt:lpstr>Inspector</vt:lpstr>
      <vt:lpstr>Inspector – Update Attributes</vt:lpstr>
      <vt:lpstr>Inspector – Update Attributes (continued)</vt:lpstr>
      <vt:lpstr>Inspector – Schema Information</vt:lpstr>
      <vt:lpstr>Inspector - EmbeddableControl</vt:lpstr>
      <vt:lpstr>Demo</vt:lpstr>
      <vt:lpstr>Edit Templates</vt:lpstr>
      <vt:lpstr>Edit Templates</vt:lpstr>
      <vt:lpstr>Setting a Construction Tool as the Default Tool on a Template</vt:lpstr>
      <vt:lpstr>Edit Templates</vt:lpstr>
      <vt:lpstr>Demo</vt:lpstr>
      <vt:lpstr>Annotation</vt:lpstr>
      <vt:lpstr>Modifying Annotation</vt:lpstr>
      <vt:lpstr>Modifying Annotation</vt:lpstr>
      <vt:lpstr>Annotation</vt:lpstr>
      <vt:lpstr>Annotation</vt:lpstr>
      <vt:lpstr>Demo</vt:lpstr>
      <vt:lpstr>Advanced Editing and Edit Operations</vt:lpstr>
      <vt:lpstr>ArcGIS Pro SDK for .NET Tech Sessions </vt:lpstr>
      <vt:lpstr>ArcGIS Pro SDK for .NET Demo Theater Sessions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lastModifiedBy/>
  <cp:revision>1</cp:revision>
  <dcterms:created xsi:type="dcterms:W3CDTF">2018-01-02T19:19:05Z</dcterms:created>
  <dcterms:modified xsi:type="dcterms:W3CDTF">2018-03-03T01:43:52Z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0x0101009148F5A04DDD49CBA7127AADA5FB792B00AADE34325A8B49CDA8BB4DB53328F21400651FDAD8011D9D489819B08FDB64B39B</vt:lpwstr>
  </property>
</Properties>
</file>