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 id="2147483690" r:id="rId3"/>
  </p:sldMasterIdLst>
  <p:notesMasterIdLst>
    <p:notesMasterId r:id="rId49"/>
  </p:notesMasterIdLst>
  <p:sldIdLst>
    <p:sldId id="284" r:id="rId4"/>
    <p:sldId id="257" r:id="rId5"/>
    <p:sldId id="259" r:id="rId6"/>
    <p:sldId id="260" r:id="rId7"/>
    <p:sldId id="258" r:id="rId8"/>
    <p:sldId id="262" r:id="rId9"/>
    <p:sldId id="292" r:id="rId10"/>
    <p:sldId id="265" r:id="rId11"/>
    <p:sldId id="269" r:id="rId12"/>
    <p:sldId id="264" r:id="rId13"/>
    <p:sldId id="270" r:id="rId14"/>
    <p:sldId id="291" r:id="rId15"/>
    <p:sldId id="278" r:id="rId16"/>
    <p:sldId id="268" r:id="rId17"/>
    <p:sldId id="288" r:id="rId18"/>
    <p:sldId id="287" r:id="rId19"/>
    <p:sldId id="271" r:id="rId20"/>
    <p:sldId id="298" r:id="rId21"/>
    <p:sldId id="272" r:id="rId22"/>
    <p:sldId id="281" r:id="rId23"/>
    <p:sldId id="277" r:id="rId24"/>
    <p:sldId id="305" r:id="rId25"/>
    <p:sldId id="261" r:id="rId26"/>
    <p:sldId id="309" r:id="rId27"/>
    <p:sldId id="294" r:id="rId28"/>
    <p:sldId id="299" r:id="rId29"/>
    <p:sldId id="295" r:id="rId30"/>
    <p:sldId id="283" r:id="rId31"/>
    <p:sldId id="279" r:id="rId32"/>
    <p:sldId id="289" r:id="rId33"/>
    <p:sldId id="308" r:id="rId34"/>
    <p:sldId id="275" r:id="rId35"/>
    <p:sldId id="306" r:id="rId36"/>
    <p:sldId id="307" r:id="rId37"/>
    <p:sldId id="300" r:id="rId38"/>
    <p:sldId id="263" r:id="rId39"/>
    <p:sldId id="290" r:id="rId40"/>
    <p:sldId id="304" r:id="rId41"/>
    <p:sldId id="303" r:id="rId42"/>
    <p:sldId id="282" r:id="rId43"/>
    <p:sldId id="302" r:id="rId44"/>
    <p:sldId id="310" r:id="rId45"/>
    <p:sldId id="301" r:id="rId46"/>
    <p:sldId id="285" r:id="rId47"/>
    <p:sldId id="286" r:id="rId4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92" autoAdjust="0"/>
    <p:restoredTop sz="67347" autoAdjust="0"/>
  </p:normalViewPr>
  <p:slideViewPr>
    <p:cSldViewPr snapToGrid="0">
      <p:cViewPr varScale="1">
        <p:scale>
          <a:sx n="64" d="100"/>
          <a:sy n="64" d="100"/>
        </p:scale>
        <p:origin x="1116" y="72"/>
      </p:cViewPr>
      <p:guideLst/>
    </p:cSldViewPr>
  </p:slideViewPr>
  <p:notesTextViewPr>
    <p:cViewPr>
      <p:scale>
        <a:sx n="3" d="2"/>
        <a:sy n="3" d="2"/>
      </p:scale>
      <p:origin x="0" y="0"/>
    </p:cViewPr>
  </p:notesTextViewPr>
  <p:notesViewPr>
    <p:cSldViewPr snapToGrid="0">
      <p:cViewPr varScale="1">
        <p:scale>
          <a:sx n="53" d="100"/>
          <a:sy n="53" d="100"/>
        </p:scale>
        <p:origin x="2648" y="6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ableStyles" Target="tableStyles.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04FACF-2A2A-4C02-B048-A8CA614CF4C2}" type="datetimeFigureOut">
              <a:rPr lang="en-US" smtClean="0"/>
              <a:t>3/8/2018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8F7EC6-9B0C-40E3-BB1F-8823AB63C265}" type="slidenum">
              <a:rPr lang="en-US" smtClean="0"/>
              <a:t>‹#›</a:t>
            </a:fld>
            <a:endParaRPr lang="en-US"/>
          </a:p>
        </p:txBody>
      </p:sp>
    </p:spTree>
    <p:extLst>
      <p:ext uri="{BB962C8B-B14F-4D97-AF65-F5344CB8AC3E}">
        <p14:creationId xmlns:p14="http://schemas.microsoft.com/office/powerpoint/2010/main" val="6705246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lecture covers the Pro application architecture framework and its primary patterns to include context in the UI, DAML, extensibility and the module sub-system, threading - concurrency, best practices, and cancellation. This lecture is appropriate for Pro application developers who want to learn more about the Pro internals and how to leverage that knowledge in their add-in and configuration designs.</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26589218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DAML</a:t>
            </a:r>
            <a:r>
              <a:rPr lang="en-US" baseline="0" dirty="0"/>
              <a:t> controls how Add-In elements from multiple sources are combined into a single coherent UI.  DAML is declarative and similar to the markup language used in 10.x add-ins; it incorporates an SQL like insert/update/delete model to combine elements; makes it easy to customize existing elements including ribbons and tabs authored by esri.  The DAML framework incorporates a user defined customization mechanism such that developers can create their own custom extensibility points within Pro.</a:t>
            </a:r>
            <a:endParaRPr lang="en-US" dirty="0"/>
          </a:p>
        </p:txBody>
      </p:sp>
      <p:sp>
        <p:nvSpPr>
          <p:cNvPr id="4" name="Slide Number Placeholder 3"/>
          <p:cNvSpPr>
            <a:spLocks noGrp="1"/>
          </p:cNvSpPr>
          <p:nvPr>
            <p:ph type="sldNum" sz="quarter" idx="10"/>
          </p:nvPr>
        </p:nvSpPr>
        <p:spPr/>
        <p:txBody>
          <a:bodyPr/>
          <a:lstStyle/>
          <a:p>
            <a:fld id="{108F7EC6-9B0C-40E3-BB1F-8823AB63C265}" type="slidenum">
              <a:rPr lang="en-US" smtClean="0"/>
              <a:t>10</a:t>
            </a:fld>
            <a:endParaRPr lang="en-US"/>
          </a:p>
        </p:txBody>
      </p:sp>
    </p:spTree>
    <p:extLst>
      <p:ext uri="{BB962C8B-B14F-4D97-AF65-F5344CB8AC3E}">
        <p14:creationId xmlns:p14="http://schemas.microsoft.com/office/powerpoint/2010/main" val="27810967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States</a:t>
            </a:r>
            <a:r>
              <a:rPr lang="en-US" baseline="0" dirty="0"/>
              <a:t> are simply a named Boolean state within the application (is either True or False); a feature is selected in the TOC, a raster layer exists in the active map.  Many built in application states are defined within Pro.</a:t>
            </a:r>
          </a:p>
          <a:p>
            <a:r>
              <a:rPr lang="en-US" baseline="0" dirty="0"/>
              <a:t>Conditions are named arbitrarily complex combinations of States (using not, and, and or).</a:t>
            </a:r>
          </a:p>
          <a:p>
            <a:r>
              <a:rPr lang="en-US" baseline="0" dirty="0"/>
              <a:t>There are many built-in behaviors that are driven by Context.</a:t>
            </a:r>
            <a:endParaRPr lang="en-US" dirty="0"/>
          </a:p>
        </p:txBody>
      </p:sp>
      <p:sp>
        <p:nvSpPr>
          <p:cNvPr id="4" name="Slide Number Placeholder 3"/>
          <p:cNvSpPr>
            <a:spLocks noGrp="1"/>
          </p:cNvSpPr>
          <p:nvPr>
            <p:ph type="sldNum" sz="quarter" idx="10"/>
          </p:nvPr>
        </p:nvSpPr>
        <p:spPr/>
        <p:txBody>
          <a:bodyPr/>
          <a:lstStyle/>
          <a:p>
            <a:fld id="{108F7EC6-9B0C-40E3-BB1F-8823AB63C265}" type="slidenum">
              <a:rPr lang="en-US" smtClean="0"/>
              <a:t>11</a:t>
            </a:fld>
            <a:endParaRPr lang="en-US"/>
          </a:p>
        </p:txBody>
      </p:sp>
    </p:spTree>
    <p:extLst>
      <p:ext uri="{BB962C8B-B14F-4D97-AF65-F5344CB8AC3E}">
        <p14:creationId xmlns:p14="http://schemas.microsoft.com/office/powerpoint/2010/main" val="25469125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Behaviors:</a:t>
            </a:r>
          </a:p>
          <a:p>
            <a:r>
              <a:rPr lang="en-US" dirty="0"/>
              <a:t>The framework will automatically show or hide contextual tabs (and/or contextual groups) when their associated context conditions are satisfied.</a:t>
            </a:r>
          </a:p>
          <a:p>
            <a:r>
              <a:rPr lang="en-US" dirty="0"/>
              <a:t>The enabled state of buttons, tools and other commands on the ribbon will be enabled based on the context specified in their DAML entries.</a:t>
            </a:r>
          </a:p>
          <a:p>
            <a:r>
              <a:rPr lang="en-US" dirty="0"/>
              <a:t>Property Page and Wizard Page </a:t>
            </a:r>
          </a:p>
        </p:txBody>
      </p:sp>
      <p:sp>
        <p:nvSpPr>
          <p:cNvPr id="4" name="Slide Number Placeholder 3"/>
          <p:cNvSpPr>
            <a:spLocks noGrp="1"/>
          </p:cNvSpPr>
          <p:nvPr>
            <p:ph type="sldNum" sz="quarter" idx="10"/>
          </p:nvPr>
        </p:nvSpPr>
        <p:spPr/>
        <p:txBody>
          <a:bodyPr/>
          <a:lstStyle/>
          <a:p>
            <a:fld id="{108F7EC6-9B0C-40E3-BB1F-8823AB63C265}" type="slidenum">
              <a:rPr lang="en-US" smtClean="0"/>
              <a:t>12</a:t>
            </a:fld>
            <a:endParaRPr lang="en-US"/>
          </a:p>
        </p:txBody>
      </p:sp>
    </p:spTree>
    <p:extLst>
      <p:ext uri="{BB962C8B-B14F-4D97-AF65-F5344CB8AC3E}">
        <p14:creationId xmlns:p14="http://schemas.microsoft.com/office/powerpoint/2010/main" val="4529629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application defines a number of implicit conditions.  You won’t find these explicitly coded in any DAML file.  Example: when a particular type of Pane is the active pane, it’s DAML id will be set as an implicit condition.  Custom states can be defined and controlled in code; this feature is most useful in cases where a large extension is being written with multiple parts and you want the parts to load only when needed.</a:t>
            </a:r>
          </a:p>
          <a:p>
            <a:r>
              <a:rPr lang="en-US" baseline="0" dirty="0"/>
              <a:t>Sets of state are maintained for each pane, and an additional one for the app itself.  The current state is the combination of the global state + the state of the active pane.  Pane states are states that apply only to the active pane.</a:t>
            </a:r>
          </a:p>
          <a:p>
            <a:endParaRPr lang="en-US" dirty="0"/>
          </a:p>
        </p:txBody>
      </p:sp>
      <p:sp>
        <p:nvSpPr>
          <p:cNvPr id="4" name="Slide Number Placeholder 3"/>
          <p:cNvSpPr>
            <a:spLocks noGrp="1"/>
          </p:cNvSpPr>
          <p:nvPr>
            <p:ph type="sldNum" sz="quarter" idx="10"/>
          </p:nvPr>
        </p:nvSpPr>
        <p:spPr/>
        <p:txBody>
          <a:bodyPr/>
          <a:lstStyle/>
          <a:p>
            <a:fld id="{108F7EC6-9B0C-40E3-BB1F-8823AB63C265}" type="slidenum">
              <a:rPr lang="en-US" smtClean="0"/>
              <a:t>13</a:t>
            </a:fld>
            <a:endParaRPr lang="en-US"/>
          </a:p>
        </p:txBody>
      </p:sp>
    </p:spTree>
    <p:extLst>
      <p:ext uri="{BB962C8B-B14F-4D97-AF65-F5344CB8AC3E}">
        <p14:creationId xmlns:p14="http://schemas.microsoft.com/office/powerpoint/2010/main" val="10459876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Traditional object</a:t>
            </a:r>
            <a:r>
              <a:rPr lang="en-US" baseline="0" dirty="0"/>
              <a:t> instance based events are augmented by a new global singleton called the Event Aggregator.  The EA supports a broad range of event subscriptions with the advantage that you do not need to worry about the instance, but only the kind of event.  The EA is used in cases where it isn’t practical to find or hold on to the instance.  Consider the active view events in 10.x where each time the project loaded, custom logic would have to deal with disconnecting and reconnecting to particular object instances.  EA events help to reduce loading functionality unnecessarily.</a:t>
            </a:r>
          </a:p>
          <a:p>
            <a:endParaRPr lang="en-US" baseline="0" dirty="0"/>
          </a:p>
          <a:p>
            <a:r>
              <a:rPr lang="en-US" baseline="0" dirty="0"/>
              <a:t>Events associated with actions that take place on the GUI thread, will be fired on the GUI thread.</a:t>
            </a:r>
          </a:p>
          <a:p>
            <a:r>
              <a:rPr lang="en-US" baseline="0" dirty="0"/>
              <a:t>Events associated with actions that take place on the worker thread, will be fired on the worker thread.</a:t>
            </a:r>
          </a:p>
          <a:p>
            <a:endParaRPr lang="en-US" dirty="0"/>
          </a:p>
        </p:txBody>
      </p:sp>
      <p:sp>
        <p:nvSpPr>
          <p:cNvPr id="4" name="Slide Number Placeholder 3"/>
          <p:cNvSpPr>
            <a:spLocks noGrp="1"/>
          </p:cNvSpPr>
          <p:nvPr>
            <p:ph type="sldNum" sz="quarter" idx="10"/>
          </p:nvPr>
        </p:nvSpPr>
        <p:spPr/>
        <p:txBody>
          <a:bodyPr/>
          <a:lstStyle/>
          <a:p>
            <a:fld id="{108F7EC6-9B0C-40E3-BB1F-8823AB63C265}" type="slidenum">
              <a:rPr lang="en-US" smtClean="0"/>
              <a:t>14</a:t>
            </a:fld>
            <a:endParaRPr lang="en-US"/>
          </a:p>
        </p:txBody>
      </p:sp>
    </p:spTree>
    <p:extLst>
      <p:ext uri="{BB962C8B-B14F-4D97-AF65-F5344CB8AC3E}">
        <p14:creationId xmlns:p14="http://schemas.microsoft.com/office/powerpoint/2010/main" val="11333932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To ensure a responsive user experience, the Graphical User Interface (GUI) thread must be able to take input from the user and produce graphical output smoothly and without interruption.  This means that the execution of coded actions must be performed asynchronously on separate worker thread/s; the GUI thread should never perform work or blocking waits of any kind.  This is in contrast to the existing ArcGIS desktop applications where most work is performed directly on a single GUI thread.</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While work is executing on background threads, users must be presented with a logically consistent and informative user interface.  Commands, tools, and various other parts of the user interface should be enabled or disabled appropriately based on what operations are executing, and appropriate feedback should be provided.  If a long running operation is logically cancellable, an option to cancel should be offered.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Conflicting operations should not be executed simultaneously, and should always be performed in an appropriate logical sequence.  For example, operations on a map cannot be executed while the project that contains the map is still in the process of loading; and a selected set of features cannot be deleted until the selection itself has been fully computed.  Most operations initiated through user interaction are logically order dependent and should be executed serially.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Care must be taken to ensure that access to volatile state—that is, access to non-constant variables within the program—is properly synchronized when such state is shared between threads.  For example, if a collection object is shared between a worker thread and the GUI thread, both threads need to coordinate access to the collection so that one thread isn’t reading items from the collection while the other is simultaneously adding or removing items.  This kind of protective coding is common to all kinds of multithreaded programing and is normally accomplished using a lock.  In an application where multiple independent parties can extend the application behavior, coordinating operations can become unworkably complex without a common framework to manage how components work together.   </a:t>
            </a:r>
          </a:p>
          <a:p>
            <a:endParaRPr lang="en-US" dirty="0"/>
          </a:p>
        </p:txBody>
      </p:sp>
      <p:sp>
        <p:nvSpPr>
          <p:cNvPr id="4" name="Slide Number Placeholder 3"/>
          <p:cNvSpPr>
            <a:spLocks noGrp="1"/>
          </p:cNvSpPr>
          <p:nvPr>
            <p:ph type="sldNum" sz="quarter" idx="10"/>
          </p:nvPr>
        </p:nvSpPr>
        <p:spPr/>
        <p:txBody>
          <a:bodyPr/>
          <a:lstStyle/>
          <a:p>
            <a:fld id="{108F7EC6-9B0C-40E3-BB1F-8823AB63C265}" type="slidenum">
              <a:rPr lang="en-US" smtClean="0"/>
              <a:t>16</a:t>
            </a:fld>
            <a:endParaRPr lang="en-US"/>
          </a:p>
        </p:txBody>
      </p:sp>
    </p:spTree>
    <p:extLst>
      <p:ext uri="{BB962C8B-B14F-4D97-AF65-F5344CB8AC3E}">
        <p14:creationId xmlns:p14="http://schemas.microsoft.com/office/powerpoint/2010/main" val="14774943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Various</a:t>
            </a:r>
            <a:r>
              <a:rPr lang="en-US" baseline="0" dirty="0"/>
              <a:t> uses of threading… each of these uses are leveraged within Pro’s internal implementation.</a:t>
            </a:r>
            <a:endParaRPr lang="en-US" dirty="0"/>
          </a:p>
        </p:txBody>
      </p:sp>
      <p:sp>
        <p:nvSpPr>
          <p:cNvPr id="4" name="Slide Number Placeholder 3"/>
          <p:cNvSpPr>
            <a:spLocks noGrp="1"/>
          </p:cNvSpPr>
          <p:nvPr>
            <p:ph type="sldNum" sz="quarter" idx="10"/>
          </p:nvPr>
        </p:nvSpPr>
        <p:spPr/>
        <p:txBody>
          <a:bodyPr/>
          <a:lstStyle/>
          <a:p>
            <a:fld id="{108F7EC6-9B0C-40E3-BB1F-8823AB63C265}" type="slidenum">
              <a:rPr lang="en-US" smtClean="0"/>
              <a:t>17</a:t>
            </a:fld>
            <a:endParaRPr lang="en-US"/>
          </a:p>
        </p:txBody>
      </p:sp>
    </p:spTree>
    <p:extLst>
      <p:ext uri="{BB962C8B-B14F-4D97-AF65-F5344CB8AC3E}">
        <p14:creationId xmlns:p14="http://schemas.microsoft.com/office/powerpoint/2010/main" val="2918074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Esri engineers have placed a high priority on making ArcGIS Pro as easy to program against as possible in the new multithreaded architecture.  To this end, Pro incorporates the latest asynchronous language features from Microsoft along with new application specific threading infrastructure tailored to reduce coding complexity.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In most cases, Add-In developers should only need to contend with two threads: the user interface thread, and a single specialized worker thread provided by the application.  Internally, ArcGIS Pro uses a large number of threads for purposes including rasterization, graphics rendering, data loading, and select Geoprocessing algorithms that leverage parallelism to speed computation.  To keep all of these activities running smoothly and without conflicts requires a considerable amount of coordination and associated complexity; for this reason, these threads are entirely internal and isolated from developers within the implementation of the public SDK.  When a method in the public API is called, the internal implementation may—when applicable—split the operation up and delegate fragments to one or more of these specialized internal threads, or queue operations that will ultimately be executed within an external process or web service.</a:t>
            </a:r>
          </a:p>
          <a:p>
            <a:endParaRPr lang="en-US" dirty="0"/>
          </a:p>
        </p:txBody>
      </p:sp>
      <p:sp>
        <p:nvSpPr>
          <p:cNvPr id="4" name="Slide Number Placeholder 3"/>
          <p:cNvSpPr>
            <a:spLocks noGrp="1"/>
          </p:cNvSpPr>
          <p:nvPr>
            <p:ph type="sldNum" sz="quarter" idx="10"/>
          </p:nvPr>
        </p:nvSpPr>
        <p:spPr/>
        <p:txBody>
          <a:bodyPr/>
          <a:lstStyle/>
          <a:p>
            <a:fld id="{108F7EC6-9B0C-40E3-BB1F-8823AB63C265}" type="slidenum">
              <a:rPr lang="en-US" smtClean="0"/>
              <a:t>18</a:t>
            </a:fld>
            <a:endParaRPr lang="en-US"/>
          </a:p>
        </p:txBody>
      </p:sp>
    </p:spTree>
    <p:extLst>
      <p:ext uri="{BB962C8B-B14F-4D97-AF65-F5344CB8AC3E}">
        <p14:creationId xmlns:p14="http://schemas.microsoft.com/office/powerpoint/2010/main" val="39261610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Very brief</a:t>
            </a:r>
            <a:r>
              <a:rPr lang="en-US" b="1" baseline="0" dirty="0"/>
              <a:t> (simple re-state)</a:t>
            </a:r>
          </a:p>
          <a:p>
            <a:r>
              <a:rPr lang="en-US" b="1" baseline="0" dirty="0"/>
              <a:t>Some kinds of operations cannot be parallelized</a:t>
            </a:r>
          </a:p>
          <a:p>
            <a:endParaRPr lang="en-US" dirty="0"/>
          </a:p>
          <a:p>
            <a:r>
              <a:rPr lang="en-US" dirty="0"/>
              <a:t>Threading</a:t>
            </a:r>
            <a:r>
              <a:rPr lang="en-US" baseline="0" dirty="0"/>
              <a:t> is hard.  Building an extensible system that’s threaded is extremely hard.  A pattern which incorporates a central organizing component is essential to avoid chaos.</a:t>
            </a:r>
          </a:p>
          <a:p>
            <a:endParaRPr lang="en-US" baseline="0" dirty="0"/>
          </a:p>
          <a:p>
            <a:r>
              <a:rPr lang="en-US" baseline="0" dirty="0"/>
              <a:t>Multi-threading cannot be applied to all types of problems; many types of operations or parts of operations must be performed serially, and the overall time required by a parallel operation can never be smaller than the portion that must execute serially.</a:t>
            </a:r>
          </a:p>
          <a:p>
            <a:endParaRPr lang="en-US" baseline="0" dirty="0"/>
          </a:p>
        </p:txBody>
      </p:sp>
      <p:sp>
        <p:nvSpPr>
          <p:cNvPr id="4" name="Slide Number Placeholder 3"/>
          <p:cNvSpPr>
            <a:spLocks noGrp="1"/>
          </p:cNvSpPr>
          <p:nvPr>
            <p:ph type="sldNum" sz="quarter" idx="10"/>
          </p:nvPr>
        </p:nvSpPr>
        <p:spPr/>
        <p:txBody>
          <a:bodyPr/>
          <a:lstStyle/>
          <a:p>
            <a:fld id="{108F7EC6-9B0C-40E3-BB1F-8823AB63C265}" type="slidenum">
              <a:rPr lang="en-US" smtClean="0"/>
              <a:t>19</a:t>
            </a:fld>
            <a:endParaRPr lang="en-US"/>
          </a:p>
        </p:txBody>
      </p:sp>
    </p:spTree>
    <p:extLst>
      <p:ext uri="{BB962C8B-B14F-4D97-AF65-F5344CB8AC3E}">
        <p14:creationId xmlns:p14="http://schemas.microsoft.com/office/powerpoint/2010/main" val="16057502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 quick look at TAP</a:t>
            </a:r>
          </a:p>
          <a:p>
            <a:endParaRPr lang="en-US" dirty="0"/>
          </a:p>
          <a:p>
            <a:r>
              <a:rPr lang="en-US" dirty="0"/>
              <a:t>Tasks initiated with </a:t>
            </a:r>
            <a:r>
              <a:rPr lang="en-US" dirty="0" err="1"/>
              <a:t>Task.Run</a:t>
            </a:r>
            <a:r>
              <a:rPr lang="en-US" dirty="0"/>
              <a:t> simply grab the next available thread in the Microsoft thread pool.  In the case above, the heavy function Foo is turned into an asynchronous function by calling it within the lambda passed to </a:t>
            </a:r>
            <a:r>
              <a:rPr lang="en-US" dirty="0" err="1"/>
              <a:t>Task.Run</a:t>
            </a:r>
            <a:r>
              <a:rPr lang="en-US" dirty="0"/>
              <a:t>().</a:t>
            </a:r>
          </a:p>
          <a:p>
            <a:endParaRPr lang="en-US" dirty="0"/>
          </a:p>
          <a:p>
            <a:r>
              <a:rPr lang="en-US" dirty="0"/>
              <a:t>In the client example, </a:t>
            </a:r>
            <a:r>
              <a:rPr lang="en-US" dirty="0" err="1"/>
              <a:t>FooAsync</a:t>
            </a:r>
            <a:r>
              <a:rPr lang="en-US" dirty="0"/>
              <a:t> and another function, </a:t>
            </a:r>
            <a:r>
              <a:rPr lang="en-US" dirty="0" err="1"/>
              <a:t>BarAsync</a:t>
            </a:r>
            <a:r>
              <a:rPr lang="en-US" dirty="0"/>
              <a:t>, are run simultaneously.</a:t>
            </a:r>
          </a:p>
        </p:txBody>
      </p:sp>
      <p:sp>
        <p:nvSpPr>
          <p:cNvPr id="4" name="Slide Number Placeholder 3"/>
          <p:cNvSpPr>
            <a:spLocks noGrp="1"/>
          </p:cNvSpPr>
          <p:nvPr>
            <p:ph type="sldNum" sz="quarter" idx="10"/>
          </p:nvPr>
        </p:nvSpPr>
        <p:spPr/>
        <p:txBody>
          <a:bodyPr/>
          <a:lstStyle/>
          <a:p>
            <a:fld id="{108F7EC6-9B0C-40E3-BB1F-8823AB63C265}" type="slidenum">
              <a:rPr lang="en-US" smtClean="0"/>
              <a:t>20</a:t>
            </a:fld>
            <a:endParaRPr lang="en-US"/>
          </a:p>
        </p:txBody>
      </p:sp>
    </p:spTree>
    <p:extLst>
      <p:ext uri="{BB962C8B-B14F-4D97-AF65-F5344CB8AC3E}">
        <p14:creationId xmlns:p14="http://schemas.microsoft.com/office/powerpoint/2010/main" val="802508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Analysis and 3D graphics are very memory intensive.</a:t>
            </a:r>
          </a:p>
          <a:p>
            <a:r>
              <a:rPr lang="en-US" dirty="0"/>
              <a:t>10.X Architecture limits use of threading since operations are expected to execute on the GUI thread.  UI and worker logic intimately mated in most cases.</a:t>
            </a:r>
          </a:p>
          <a:p>
            <a:r>
              <a:rPr lang="en-US" dirty="0"/>
              <a:t>10.X graphics pipeline based on GDI (so caries GDI limitations); the 10.x rendering model can be easily crippled by poorly written renderers.</a:t>
            </a:r>
          </a:p>
          <a:p>
            <a:r>
              <a:rPr lang="en-US" dirty="0"/>
              <a:t>Single document view, lots of toolbars, with little use of context (A flat user experience)</a:t>
            </a:r>
          </a:p>
          <a:p>
            <a:r>
              <a:rPr lang="en-US" dirty="0"/>
              <a:t>The 10.x applications are monolithic with lots of functionality loaded when unnecessary.</a:t>
            </a:r>
          </a:p>
          <a:p>
            <a:r>
              <a:rPr lang="en-US" dirty="0"/>
              <a:t>The API is quite complex and inconsistent.  The API doesn’t leverage language features (not even constructors are supported); PIA issues.</a:t>
            </a:r>
          </a:p>
          <a:p>
            <a:r>
              <a:rPr lang="en-US" dirty="0"/>
              <a:t>Deficiencies in the CIM and project management</a:t>
            </a:r>
          </a:p>
          <a:p>
            <a:r>
              <a:rPr lang="en-US" dirty="0"/>
              <a:t>   map definition consists of many independent binary streams within a document, many of which are tied to specific COM objects.  No language/technology neutral way of defining maps.  MXDs primarily focused on a single map, difficult to combine multiple maps, layouts, etc. in a single file.</a:t>
            </a:r>
          </a:p>
        </p:txBody>
      </p:sp>
      <p:sp>
        <p:nvSpPr>
          <p:cNvPr id="4" name="Slide Number Placeholder 3"/>
          <p:cNvSpPr>
            <a:spLocks noGrp="1"/>
          </p:cNvSpPr>
          <p:nvPr>
            <p:ph type="sldNum" sz="quarter" idx="10"/>
          </p:nvPr>
        </p:nvSpPr>
        <p:spPr/>
        <p:txBody>
          <a:bodyPr/>
          <a:lstStyle/>
          <a:p>
            <a:fld id="{108F7EC6-9B0C-40E3-BB1F-8823AB63C265}" type="slidenum">
              <a:rPr lang="en-US" smtClean="0"/>
              <a:t>2</a:t>
            </a:fld>
            <a:endParaRPr lang="en-US"/>
          </a:p>
        </p:txBody>
      </p:sp>
    </p:spTree>
    <p:extLst>
      <p:ext uri="{BB962C8B-B14F-4D97-AF65-F5344CB8AC3E}">
        <p14:creationId xmlns:p14="http://schemas.microsoft.com/office/powerpoint/2010/main" val="622139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So,</a:t>
            </a:r>
            <a:r>
              <a:rPr lang="en-US" b="1" baseline="0" dirty="0"/>
              <a:t> what if Foo and Bar would conflict if they were to run at the same time?</a:t>
            </a:r>
            <a:r>
              <a:rPr lang="en-US" baseline="0" dirty="0"/>
              <a:t> </a:t>
            </a:r>
          </a:p>
          <a:p>
            <a:endParaRPr lang="en-US" dirty="0"/>
          </a:p>
          <a:p>
            <a:r>
              <a:rPr lang="en-US" dirty="0"/>
              <a:t>The MS provided thread pool has</a:t>
            </a:r>
            <a:r>
              <a:rPr lang="en-US" baseline="0" dirty="0"/>
              <a:t> a number of restrictions that make it less than ideal for direct usage, chief among these is that the application cannot coordinate potentially conflicting actions queued by multiple add-ins and by logic built into the application itself.</a:t>
            </a:r>
          </a:p>
          <a:p>
            <a:endParaRPr lang="en-US" baseline="0" dirty="0"/>
          </a:p>
          <a:p>
            <a:r>
              <a:rPr lang="en-US" sz="1200" kern="1200" dirty="0">
                <a:solidFill>
                  <a:schemeClr val="tx1"/>
                </a:solidFill>
                <a:effectLst/>
                <a:latin typeface="+mn-lt"/>
                <a:ea typeface="+mn-ea"/>
                <a:cs typeface="+mn-cs"/>
              </a:rPr>
              <a:t>When Tasks are dispatched using </a:t>
            </a:r>
            <a:r>
              <a:rPr lang="en-US" sz="1200" b="1" kern="1200" dirty="0" err="1">
                <a:solidFill>
                  <a:schemeClr val="tx1"/>
                </a:solidFill>
                <a:effectLst/>
                <a:latin typeface="+mn-lt"/>
                <a:ea typeface="+mn-ea"/>
                <a:cs typeface="+mn-cs"/>
              </a:rPr>
              <a:t>Task</a:t>
            </a:r>
            <a:r>
              <a:rPr lang="en-US" sz="1200" kern="1200" dirty="0" err="1">
                <a:solidFill>
                  <a:schemeClr val="tx1"/>
                </a:solidFill>
                <a:effectLst/>
                <a:latin typeface="+mn-lt"/>
                <a:ea typeface="+mn-ea"/>
                <a:cs typeface="+mn-cs"/>
              </a:rPr>
              <a:t>.Run</a:t>
            </a:r>
            <a:r>
              <a:rPr lang="en-US" sz="1200" kern="1200" dirty="0">
                <a:solidFill>
                  <a:schemeClr val="tx1"/>
                </a:solidFill>
                <a:effectLst/>
                <a:latin typeface="+mn-lt"/>
                <a:ea typeface="+mn-ea"/>
                <a:cs typeface="+mn-cs"/>
              </a:rPr>
              <a:t>, the associated Task will execute on a random thread in the managed thread pool each time it’s called.  If a subsequent call to </a:t>
            </a:r>
            <a:r>
              <a:rPr lang="en-US" sz="1200" kern="1200" dirty="0" err="1">
                <a:solidFill>
                  <a:schemeClr val="tx1"/>
                </a:solidFill>
                <a:effectLst/>
                <a:latin typeface="+mn-lt"/>
                <a:ea typeface="+mn-ea"/>
                <a:cs typeface="+mn-cs"/>
              </a:rPr>
              <a:t>Task.Run</a:t>
            </a:r>
            <a:r>
              <a:rPr lang="en-US" sz="1200" kern="1200" dirty="0">
                <a:solidFill>
                  <a:schemeClr val="tx1"/>
                </a:solidFill>
                <a:effectLst/>
                <a:latin typeface="+mn-lt"/>
                <a:ea typeface="+mn-ea"/>
                <a:cs typeface="+mn-cs"/>
              </a:rPr>
              <a:t> is called from anywhere else in the application, the new Task will start running immediately on yet another thread—potentially while the first Task is still running on the first thread.  It should be obvious that executing unorganized operations concurrently in a stateful application is likely to lead to corruption of application state and crashes.  The queuing behavior of </a:t>
            </a:r>
            <a:r>
              <a:rPr lang="en-US" sz="1200" kern="1200" dirty="0" err="1">
                <a:solidFill>
                  <a:schemeClr val="tx1"/>
                </a:solidFill>
                <a:effectLst/>
                <a:latin typeface="+mn-lt"/>
                <a:ea typeface="+mn-ea"/>
                <a:cs typeface="+mn-cs"/>
              </a:rPr>
              <a:t>QueuedTask.Run</a:t>
            </a:r>
            <a:r>
              <a:rPr lang="en-US" sz="1200" kern="1200" dirty="0">
                <a:solidFill>
                  <a:schemeClr val="tx1"/>
                </a:solidFill>
                <a:effectLst/>
                <a:latin typeface="+mn-lt"/>
                <a:ea typeface="+mn-ea"/>
                <a:cs typeface="+mn-cs"/>
              </a:rPr>
              <a:t> ensures the proper ordering of calls and reduces the risk of conflicts.  Remember that the parallelism going on within ArcGIS Pro is accomplished internally; this simplifies the public programming model and greatly reduces the likelihood of conflicts.</a:t>
            </a:r>
            <a:r>
              <a:rPr lang="en-US" baseline="0" dirty="0"/>
              <a:t>  </a:t>
            </a:r>
            <a:endParaRPr lang="en-US" dirty="0"/>
          </a:p>
        </p:txBody>
      </p:sp>
      <p:sp>
        <p:nvSpPr>
          <p:cNvPr id="4" name="Slide Number Placeholder 3"/>
          <p:cNvSpPr>
            <a:spLocks noGrp="1"/>
          </p:cNvSpPr>
          <p:nvPr>
            <p:ph type="sldNum" sz="quarter" idx="10"/>
          </p:nvPr>
        </p:nvSpPr>
        <p:spPr/>
        <p:txBody>
          <a:bodyPr/>
          <a:lstStyle/>
          <a:p>
            <a:fld id="{108F7EC6-9B0C-40E3-BB1F-8823AB63C265}" type="slidenum">
              <a:rPr lang="en-US" smtClean="0"/>
              <a:t>21</a:t>
            </a:fld>
            <a:endParaRPr lang="en-US"/>
          </a:p>
        </p:txBody>
      </p:sp>
    </p:spTree>
    <p:extLst>
      <p:ext uri="{BB962C8B-B14F-4D97-AF65-F5344CB8AC3E}">
        <p14:creationId xmlns:p14="http://schemas.microsoft.com/office/powerpoint/2010/main" val="7649102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a:t>QueuedTask</a:t>
            </a:r>
            <a:r>
              <a:rPr lang="en-US" b="1" dirty="0"/>
              <a:t> vs. Task</a:t>
            </a:r>
          </a:p>
          <a:p>
            <a:endParaRPr lang="en-US" dirty="0"/>
          </a:p>
          <a:p>
            <a:r>
              <a:rPr lang="en-US" dirty="0"/>
              <a:t>Task cannot be interrupted, however, a particular running Task can create another nested Task; this inner Task will be in-lined and will execute as if it were a normal synchronous function.</a:t>
            </a:r>
          </a:p>
          <a:p>
            <a:endParaRPr lang="en-US" dirty="0"/>
          </a:p>
          <a:p>
            <a:r>
              <a:rPr lang="en-US" dirty="0"/>
              <a:t>The UI state will be disabled while a Task is running.</a:t>
            </a:r>
          </a:p>
          <a:p>
            <a:endParaRPr lang="en-US" dirty="0"/>
          </a:p>
        </p:txBody>
      </p:sp>
      <p:sp>
        <p:nvSpPr>
          <p:cNvPr id="4" name="Slide Number Placeholder 3"/>
          <p:cNvSpPr>
            <a:spLocks noGrp="1"/>
          </p:cNvSpPr>
          <p:nvPr>
            <p:ph type="sldNum" sz="quarter" idx="10"/>
          </p:nvPr>
        </p:nvSpPr>
        <p:spPr/>
        <p:txBody>
          <a:bodyPr/>
          <a:lstStyle/>
          <a:p>
            <a:fld id="{108F7EC6-9B0C-40E3-BB1F-8823AB63C265}" type="slidenum">
              <a:rPr lang="en-US" smtClean="0"/>
              <a:t>22</a:t>
            </a:fld>
            <a:endParaRPr lang="en-US"/>
          </a:p>
        </p:txBody>
      </p:sp>
    </p:spTree>
    <p:extLst>
      <p:ext uri="{BB962C8B-B14F-4D97-AF65-F5344CB8AC3E}">
        <p14:creationId xmlns:p14="http://schemas.microsoft.com/office/powerpoint/2010/main" val="948660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But what about parallelism?</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Tasks are dispatched using </a:t>
            </a:r>
            <a:r>
              <a:rPr lang="en-US" sz="1200" b="1" kern="1200" dirty="0" err="1">
                <a:solidFill>
                  <a:schemeClr val="tx1"/>
                </a:solidFill>
                <a:effectLst/>
                <a:latin typeface="+mn-lt"/>
                <a:ea typeface="+mn-ea"/>
                <a:cs typeface="+mn-cs"/>
              </a:rPr>
              <a:t>QueuedTask</a:t>
            </a:r>
            <a:r>
              <a:rPr lang="en-US" sz="1200" kern="1200" dirty="0" err="1">
                <a:solidFill>
                  <a:schemeClr val="tx1"/>
                </a:solidFill>
                <a:effectLst/>
                <a:latin typeface="+mn-lt"/>
                <a:ea typeface="+mn-ea"/>
                <a:cs typeface="+mn-cs"/>
              </a:rPr>
              <a:t>.Run</a:t>
            </a:r>
            <a:r>
              <a:rPr lang="en-US" sz="1200" kern="1200" dirty="0">
                <a:solidFill>
                  <a:schemeClr val="tx1"/>
                </a:solidFill>
                <a:effectLst/>
                <a:latin typeface="+mn-lt"/>
                <a:ea typeface="+mn-ea"/>
                <a:cs typeface="+mn-cs"/>
              </a:rPr>
              <a:t>, they are automatically integrated with various features within the application:</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extended Progress/Cancelation framework where progress, including the programmable progress dialog, is displayed and hidden automatically and where cancellation state is properly communicated between relevant parts of the application.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application busy state system where UI elements such as buttons and tools are automatically enabled and disabled when Tasks are running.  Task execution can also be coordinated with critical phases such as view creation and application shutdown.</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Queued Tasks are enlisted in the framework’s diagnostic facilities, when enabled.  This lets developers monitor the sequence of running Tasks, the functions Tasks are executing, and the duration of execution.  This kind of information is invaluable in debugging and performance analysis.</a:t>
            </a:r>
            <a:endParaRPr lang="en-US" baseline="0" dirty="0"/>
          </a:p>
        </p:txBody>
      </p:sp>
      <p:sp>
        <p:nvSpPr>
          <p:cNvPr id="4" name="Slide Number Placeholder 3"/>
          <p:cNvSpPr>
            <a:spLocks noGrp="1"/>
          </p:cNvSpPr>
          <p:nvPr>
            <p:ph type="sldNum" sz="quarter" idx="10"/>
          </p:nvPr>
        </p:nvSpPr>
        <p:spPr/>
        <p:txBody>
          <a:bodyPr/>
          <a:lstStyle/>
          <a:p>
            <a:fld id="{108F7EC6-9B0C-40E3-BB1F-8823AB63C265}" type="slidenum">
              <a:rPr lang="en-US" smtClean="0"/>
              <a:t>23</a:t>
            </a:fld>
            <a:endParaRPr lang="en-US"/>
          </a:p>
        </p:txBody>
      </p:sp>
    </p:spTree>
    <p:extLst>
      <p:ext uri="{BB962C8B-B14F-4D97-AF65-F5344CB8AC3E}">
        <p14:creationId xmlns:p14="http://schemas.microsoft.com/office/powerpoint/2010/main" val="11662262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ArcGIS Pro uses private/internal threaded implementations that isolate the external developer from the complexity and high degree of internal coordination necessary.  Queued Tasks execute sequentially, but internally defer to functionality that leverages parallelism (when possible).</a:t>
            </a:r>
          </a:p>
        </p:txBody>
      </p:sp>
      <p:sp>
        <p:nvSpPr>
          <p:cNvPr id="4" name="Slide Number Placeholder 3"/>
          <p:cNvSpPr>
            <a:spLocks noGrp="1"/>
          </p:cNvSpPr>
          <p:nvPr>
            <p:ph type="sldNum" sz="quarter" idx="10"/>
          </p:nvPr>
        </p:nvSpPr>
        <p:spPr/>
        <p:txBody>
          <a:bodyPr/>
          <a:lstStyle/>
          <a:p>
            <a:fld id="{108F7EC6-9B0C-40E3-BB1F-8823AB63C265}" type="slidenum">
              <a:rPr lang="en-US" smtClean="0"/>
              <a:t>24</a:t>
            </a:fld>
            <a:endParaRPr lang="en-US"/>
          </a:p>
        </p:txBody>
      </p:sp>
    </p:spTree>
    <p:extLst>
      <p:ext uri="{BB962C8B-B14F-4D97-AF65-F5344CB8AC3E}">
        <p14:creationId xmlns:p14="http://schemas.microsoft.com/office/powerpoint/2010/main" val="37642549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For performance reasons, ArcGIS Pro maintains considerable state on specific threads and in many cases, uses objects that have thread affinity.  Thread affinity simply means that an object is tied to a particular thread and should not be interacted with from any thread but the thread it has affinity with.  Affinity constraints are common in operating systems and components, including database connections, Windows, Controls, input queues, timers, WPF Bitmaps, and COM servers.  In WPF for example, calling methods on any object derived from WPF’s </a:t>
            </a:r>
            <a:r>
              <a:rPr lang="en-US" sz="1200" kern="1200" dirty="0" err="1">
                <a:solidFill>
                  <a:schemeClr val="tx1"/>
                </a:solidFill>
                <a:effectLst/>
                <a:latin typeface="+mn-lt"/>
                <a:ea typeface="+mn-ea"/>
                <a:cs typeface="+mn-cs"/>
              </a:rPr>
              <a:t>DependencyObject</a:t>
            </a:r>
            <a:r>
              <a:rPr lang="en-US" sz="1200" kern="1200" dirty="0">
                <a:solidFill>
                  <a:schemeClr val="tx1"/>
                </a:solidFill>
                <a:effectLst/>
                <a:latin typeface="+mn-lt"/>
                <a:ea typeface="+mn-ea"/>
                <a:cs typeface="+mn-cs"/>
              </a:rPr>
              <a:t> class will result in an exception if the call is made from a thread the object wasn’t created 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creating images on a worker thread, be sure to freeze them before handing them out to WPF running on the GUI thread.</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108F7EC6-9B0C-40E3-BB1F-8823AB63C265}" type="slidenum">
              <a:rPr lang="en-US" smtClean="0"/>
              <a:t>25</a:t>
            </a:fld>
            <a:endParaRPr lang="en-US"/>
          </a:p>
        </p:txBody>
      </p:sp>
    </p:spTree>
    <p:extLst>
      <p:ext uri="{BB962C8B-B14F-4D97-AF65-F5344CB8AC3E}">
        <p14:creationId xmlns:p14="http://schemas.microsoft.com/office/powerpoint/2010/main" val="6164430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 threaded</a:t>
            </a:r>
            <a:r>
              <a:rPr lang="en-US" b="1" baseline="0" dirty="0"/>
              <a:t> systems, sharing is not caring..</a:t>
            </a:r>
          </a:p>
          <a:p>
            <a:r>
              <a:rPr lang="en-US" b="1" dirty="0"/>
              <a:t>Fine grained locks don’t protect you from undefined states.</a:t>
            </a:r>
          </a:p>
          <a:p>
            <a:endParaRPr lang="en-US" dirty="0"/>
          </a:p>
          <a:p>
            <a:r>
              <a:rPr lang="en-US" dirty="0"/>
              <a:t>Any state shared between threads (typically the GUI thread and the primary application worker thread) needs to be properly guarded with a lock.</a:t>
            </a:r>
          </a:p>
          <a:p>
            <a:endParaRPr lang="en-US" dirty="0"/>
          </a:p>
          <a:p>
            <a:r>
              <a:rPr lang="en-US" dirty="0"/>
              <a:t>Adding fine grained locks to thousands or even millions of class instances would have negative performance and memory consumption consequences and still wouldn't solve the problem of how multiple objects coordinate their state/activity.  A high level entity is needed to coordinate threaded access.</a:t>
            </a:r>
          </a:p>
          <a:p>
            <a:endParaRPr lang="en-US" dirty="0"/>
          </a:p>
          <a:p>
            <a:r>
              <a:rPr lang="en-US" dirty="0"/>
              <a:t>Thread bound objects--where access to a particular set of objects is restricted to a particular thread—is a common alternative to fine grained locking.  An example with greater flexibility is the Python global interpreter lock which ensures that the Python interpreter will never run on more than one thread at any given instance, though any thread (thread agility) is allowed.</a:t>
            </a:r>
          </a:p>
          <a:p>
            <a:r>
              <a:rPr lang="en-US" dirty="0"/>
              <a:t>Sharing state is always costly and should be limited whenever possible.  The CIM thread pool is an example of where concurrency is controlled primarily by limiting access to code running on one of the threads.</a:t>
            </a:r>
          </a:p>
          <a:p>
            <a:endParaRPr lang="en-US" dirty="0"/>
          </a:p>
          <a:p>
            <a:r>
              <a:rPr lang="en-US" dirty="0"/>
              <a:t>Misuse of locks can lead to deadlocks and hangs.  Locks should be entered only to read/write resources, and left as quickly as possible.  Lengthy computation should never be performed within a lock.  Avoid deadlocks, never make a synchronous cross-thread call from inside a lock.</a:t>
            </a:r>
          </a:p>
          <a:p>
            <a:endParaRPr lang="en-US" dirty="0"/>
          </a:p>
        </p:txBody>
      </p:sp>
      <p:sp>
        <p:nvSpPr>
          <p:cNvPr id="4" name="Slide Number Placeholder 3"/>
          <p:cNvSpPr>
            <a:spLocks noGrp="1"/>
          </p:cNvSpPr>
          <p:nvPr>
            <p:ph type="sldNum" sz="quarter" idx="10"/>
          </p:nvPr>
        </p:nvSpPr>
        <p:spPr/>
        <p:txBody>
          <a:bodyPr/>
          <a:lstStyle/>
          <a:p>
            <a:fld id="{108F7EC6-9B0C-40E3-BB1F-8823AB63C265}" type="slidenum">
              <a:rPr lang="en-US" smtClean="0"/>
              <a:t>26</a:t>
            </a:fld>
            <a:endParaRPr lang="en-US"/>
          </a:p>
        </p:txBody>
      </p:sp>
    </p:spTree>
    <p:extLst>
      <p:ext uri="{BB962C8B-B14F-4D97-AF65-F5344CB8AC3E}">
        <p14:creationId xmlns:p14="http://schemas.microsoft.com/office/powerpoint/2010/main" val="25058425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Having consistently sourced events makes the developer's life easier.</a:t>
            </a:r>
          </a:p>
          <a:p>
            <a:r>
              <a:rPr lang="en-US" b="1" dirty="0"/>
              <a:t>Events associated with the GUI (like a selection changed event) should be fired on the GUI thread.</a:t>
            </a:r>
          </a:p>
          <a:p>
            <a:r>
              <a:rPr lang="en-US" b="1" dirty="0"/>
              <a:t>Don’t perform blocking operation on GUI thread event handler.</a:t>
            </a:r>
          </a:p>
          <a:p>
            <a:endParaRPr lang="en-US" dirty="0"/>
          </a:p>
        </p:txBody>
      </p:sp>
      <p:sp>
        <p:nvSpPr>
          <p:cNvPr id="4" name="Slide Number Placeholder 3"/>
          <p:cNvSpPr>
            <a:spLocks noGrp="1"/>
          </p:cNvSpPr>
          <p:nvPr>
            <p:ph type="sldNum" sz="quarter" idx="10"/>
          </p:nvPr>
        </p:nvSpPr>
        <p:spPr/>
        <p:txBody>
          <a:bodyPr/>
          <a:lstStyle/>
          <a:p>
            <a:fld id="{108F7EC6-9B0C-40E3-BB1F-8823AB63C265}" type="slidenum">
              <a:rPr lang="en-US" smtClean="0"/>
              <a:t>27</a:t>
            </a:fld>
            <a:endParaRPr lang="en-US"/>
          </a:p>
        </p:txBody>
      </p:sp>
    </p:spTree>
    <p:extLst>
      <p:ext uri="{BB962C8B-B14F-4D97-AF65-F5344CB8AC3E}">
        <p14:creationId xmlns:p14="http://schemas.microsoft.com/office/powerpoint/2010/main" val="2323518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Enter WPF thread safe data binding</a:t>
            </a:r>
            <a:r>
              <a:rPr lang="en-US" dirty="0"/>
              <a:t> </a:t>
            </a:r>
          </a:p>
          <a:p>
            <a:endParaRPr lang="en-US" dirty="0"/>
          </a:p>
          <a:p>
            <a:r>
              <a:rPr lang="en-US" dirty="0"/>
              <a:t>WPF dat</a:t>
            </a:r>
            <a:r>
              <a:rPr lang="en-US" baseline="0" dirty="0"/>
              <a:t>a binding and the MVVM design pattern are excellent ways to keep your business tier and presentation tier loosely coupled; but it also makes it much easier to write UIs in a multi-threaded environment.</a:t>
            </a:r>
          </a:p>
          <a:p>
            <a:endParaRPr lang="en-US" baseline="0" dirty="0"/>
          </a:p>
          <a:p>
            <a:r>
              <a:rPr lang="en-US" baseline="0" dirty="0"/>
              <a:t>If you update a bound observable collection from a worker thread, you'll get an exception.  To avoid this and to ensure the coherency of the collection, use WPF thread safe binding.</a:t>
            </a:r>
            <a:endParaRPr lang="en-US" dirty="0"/>
          </a:p>
        </p:txBody>
      </p:sp>
      <p:sp>
        <p:nvSpPr>
          <p:cNvPr id="4" name="Slide Number Placeholder 3"/>
          <p:cNvSpPr>
            <a:spLocks noGrp="1"/>
          </p:cNvSpPr>
          <p:nvPr>
            <p:ph type="sldNum" sz="quarter" idx="10"/>
          </p:nvPr>
        </p:nvSpPr>
        <p:spPr/>
        <p:txBody>
          <a:bodyPr/>
          <a:lstStyle/>
          <a:p>
            <a:fld id="{108F7EC6-9B0C-40E3-BB1F-8823AB63C265}" type="slidenum">
              <a:rPr lang="en-US" smtClean="0"/>
              <a:t>28</a:t>
            </a:fld>
            <a:endParaRPr lang="en-US"/>
          </a:p>
        </p:txBody>
      </p:sp>
    </p:spTree>
    <p:extLst>
      <p:ext uri="{BB962C8B-B14F-4D97-AF65-F5344CB8AC3E}">
        <p14:creationId xmlns:p14="http://schemas.microsoft.com/office/powerpoint/2010/main" val="29493649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Some concurrency control is still required when collections are changing on the worker thread as WPF might try to read the collection while it is being altered.  This problem is solved by associating a lock with a collection and registering this information with WPF.  The dev must still enter the same lock when altering the collection.  </a:t>
            </a:r>
          </a:p>
          <a:p>
            <a:endParaRPr lang="en-US" baseline="0" dirty="0"/>
          </a:p>
          <a:p>
            <a:r>
              <a:rPr lang="en-US" baseline="0" dirty="0"/>
              <a:t>Do not perform lengthy operations inside a lock shared by WPF or the UI will freeze; perform computation in a temporary result and then update the observable collection in one shot (inside the lock).</a:t>
            </a:r>
          </a:p>
          <a:p>
            <a:endParaRPr lang="en-US" baseline="0" dirty="0"/>
          </a:p>
          <a:p>
            <a:r>
              <a:rPr lang="en-US" baseline="0" dirty="0"/>
              <a:t>If you listen to collection changed events directly off of the observable collection, ensure that you do not perform any heavy operations as this will once again hang the GUI thread since the collection is being changed inside the shared lock.</a:t>
            </a:r>
            <a:endParaRPr lang="en-US" dirty="0"/>
          </a:p>
        </p:txBody>
      </p:sp>
      <p:sp>
        <p:nvSpPr>
          <p:cNvPr id="4" name="Slide Number Placeholder 3"/>
          <p:cNvSpPr>
            <a:spLocks noGrp="1"/>
          </p:cNvSpPr>
          <p:nvPr>
            <p:ph type="sldNum" sz="quarter" idx="10"/>
          </p:nvPr>
        </p:nvSpPr>
        <p:spPr/>
        <p:txBody>
          <a:bodyPr/>
          <a:lstStyle/>
          <a:p>
            <a:fld id="{108F7EC6-9B0C-40E3-BB1F-8823AB63C265}" type="slidenum">
              <a:rPr lang="en-US" smtClean="0"/>
              <a:t>29</a:t>
            </a:fld>
            <a:endParaRPr lang="en-US"/>
          </a:p>
        </p:txBody>
      </p:sp>
    </p:spTree>
    <p:extLst>
      <p:ext uri="{BB962C8B-B14F-4D97-AF65-F5344CB8AC3E}">
        <p14:creationId xmlns:p14="http://schemas.microsoft.com/office/powerpoint/2010/main" val="36550370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Ok, now that we have a lock…</a:t>
            </a:r>
          </a:p>
          <a:p>
            <a:r>
              <a:rPr lang="en-US" b="1" dirty="0"/>
              <a:t>WPF may</a:t>
            </a:r>
            <a:r>
              <a:rPr lang="en-US" b="1" baseline="0" dirty="0"/>
              <a:t> try to render a bound collection while you’re inside a lock.</a:t>
            </a:r>
            <a:endParaRPr lang="en-US" b="1" dirty="0"/>
          </a:p>
        </p:txBody>
      </p:sp>
      <p:sp>
        <p:nvSpPr>
          <p:cNvPr id="4" name="Slide Number Placeholder 3"/>
          <p:cNvSpPr>
            <a:spLocks noGrp="1"/>
          </p:cNvSpPr>
          <p:nvPr>
            <p:ph type="sldNum" sz="quarter" idx="10"/>
          </p:nvPr>
        </p:nvSpPr>
        <p:spPr/>
        <p:txBody>
          <a:bodyPr/>
          <a:lstStyle/>
          <a:p>
            <a:fld id="{108F7EC6-9B0C-40E3-BB1F-8823AB63C265}" type="slidenum">
              <a:rPr lang="en-US" smtClean="0"/>
              <a:t>31</a:t>
            </a:fld>
            <a:endParaRPr lang="en-US"/>
          </a:p>
        </p:txBody>
      </p:sp>
    </p:spTree>
    <p:extLst>
      <p:ext uri="{BB962C8B-B14F-4D97-AF65-F5344CB8AC3E}">
        <p14:creationId xmlns:p14="http://schemas.microsoft.com/office/powerpoint/2010/main" val="23372965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Incorporates the new and old</a:t>
            </a:r>
          </a:p>
          <a:p>
            <a:endParaRPr lang="en-US" dirty="0"/>
          </a:p>
          <a:p>
            <a:r>
              <a:rPr lang="en-US" dirty="0"/>
              <a:t>Pro is a synthesis of new and existing parts.</a:t>
            </a:r>
          </a:p>
          <a:p>
            <a:r>
              <a:rPr lang="en-US" dirty="0"/>
              <a:t>64 bit ArcObjects </a:t>
            </a:r>
          </a:p>
          <a:p>
            <a:r>
              <a:rPr lang="en-US" dirty="0"/>
              <a:t>New multi-threaded</a:t>
            </a:r>
            <a:r>
              <a:rPr lang="en-US" baseline="0" dirty="0"/>
              <a:t> </a:t>
            </a:r>
            <a:r>
              <a:rPr lang="en-US" dirty="0"/>
              <a:t>Graphics Engine</a:t>
            </a:r>
          </a:p>
          <a:p>
            <a:r>
              <a:rPr lang="en-US" dirty="0"/>
              <a:t>New WPF extensibility</a:t>
            </a:r>
          </a:p>
          <a:p>
            <a:r>
              <a:rPr lang="en-US" dirty="0"/>
              <a:t> </a:t>
            </a:r>
          </a:p>
        </p:txBody>
      </p:sp>
      <p:sp>
        <p:nvSpPr>
          <p:cNvPr id="4" name="Slide Number Placeholder 3"/>
          <p:cNvSpPr>
            <a:spLocks noGrp="1"/>
          </p:cNvSpPr>
          <p:nvPr>
            <p:ph type="sldNum" sz="quarter" idx="10"/>
          </p:nvPr>
        </p:nvSpPr>
        <p:spPr/>
        <p:txBody>
          <a:bodyPr/>
          <a:lstStyle/>
          <a:p>
            <a:fld id="{108F7EC6-9B0C-40E3-BB1F-8823AB63C265}" type="slidenum">
              <a:rPr lang="en-US" smtClean="0"/>
              <a:t>3</a:t>
            </a:fld>
            <a:endParaRPr lang="en-US"/>
          </a:p>
        </p:txBody>
      </p:sp>
    </p:spTree>
    <p:extLst>
      <p:ext uri="{BB962C8B-B14F-4D97-AF65-F5344CB8AC3E}">
        <p14:creationId xmlns:p14="http://schemas.microsoft.com/office/powerpoint/2010/main" val="26954504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Synchronous</a:t>
            </a:r>
            <a:r>
              <a:rPr lang="en-US" baseline="0" dirty="0"/>
              <a:t> functions must be called within a lambda passed to Run (will throw an exception otherwise).  A single call to the QTR near the point where the user initiated some actin in the UI (click) is then used to call many methods, each of which will execute without a thread context switch or potentially expensive closure + continuation production.  Not as ideal when you just want to make a single coarse grained call.</a:t>
            </a:r>
          </a:p>
          <a:p>
            <a:endParaRPr lang="en-US" baseline="0" dirty="0"/>
          </a:p>
          <a:p>
            <a:r>
              <a:rPr lang="en-US" baseline="0" dirty="0"/>
              <a:t>Important note: the impact of context switching (as defined in this slide) only becomes a concern when the tasks are very short and called at very high frequencies.</a:t>
            </a:r>
          </a:p>
          <a:p>
            <a:endParaRPr lang="en-US" dirty="0"/>
          </a:p>
        </p:txBody>
      </p:sp>
      <p:sp>
        <p:nvSpPr>
          <p:cNvPr id="4" name="Slide Number Placeholder 3"/>
          <p:cNvSpPr>
            <a:spLocks noGrp="1"/>
          </p:cNvSpPr>
          <p:nvPr>
            <p:ph type="sldNum" sz="quarter" idx="10"/>
          </p:nvPr>
        </p:nvSpPr>
        <p:spPr/>
        <p:txBody>
          <a:bodyPr/>
          <a:lstStyle/>
          <a:p>
            <a:fld id="{108F7EC6-9B0C-40E3-BB1F-8823AB63C265}" type="slidenum">
              <a:rPr lang="en-US" smtClean="0"/>
              <a:t>32</a:t>
            </a:fld>
            <a:endParaRPr lang="en-US"/>
          </a:p>
        </p:txBody>
      </p:sp>
    </p:spTree>
    <p:extLst>
      <p:ext uri="{BB962C8B-B14F-4D97-AF65-F5344CB8AC3E}">
        <p14:creationId xmlns:p14="http://schemas.microsoft.com/office/powerpoint/2010/main" val="2314198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Calling asynchronous functions inside a lambda passed to QTR will automatically in-line and so avoid the context switch per call in the loop.</a:t>
            </a:r>
          </a:p>
        </p:txBody>
      </p:sp>
      <p:sp>
        <p:nvSpPr>
          <p:cNvPr id="4" name="Slide Number Placeholder 3"/>
          <p:cNvSpPr>
            <a:spLocks noGrp="1"/>
          </p:cNvSpPr>
          <p:nvPr>
            <p:ph type="sldNum" sz="quarter" idx="10"/>
          </p:nvPr>
        </p:nvSpPr>
        <p:spPr/>
        <p:txBody>
          <a:bodyPr/>
          <a:lstStyle/>
          <a:p>
            <a:fld id="{108F7EC6-9B0C-40E3-BB1F-8823AB63C265}" type="slidenum">
              <a:rPr lang="en-US" smtClean="0"/>
              <a:t>33</a:t>
            </a:fld>
            <a:endParaRPr lang="en-US"/>
          </a:p>
        </p:txBody>
      </p:sp>
    </p:spTree>
    <p:extLst>
      <p:ext uri="{BB962C8B-B14F-4D97-AF65-F5344CB8AC3E}">
        <p14:creationId xmlns:p14="http://schemas.microsoft.com/office/powerpoint/2010/main" val="40820261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Synchronous APIs are the most flexible.  The consuming developer knows the calling granularity (we do not).  Asynchronous functions should be reserved for long running operations that are unlikely to be called in a tight loop. </a:t>
            </a:r>
          </a:p>
        </p:txBody>
      </p:sp>
      <p:sp>
        <p:nvSpPr>
          <p:cNvPr id="4" name="Slide Number Placeholder 3"/>
          <p:cNvSpPr>
            <a:spLocks noGrp="1"/>
          </p:cNvSpPr>
          <p:nvPr>
            <p:ph type="sldNum" sz="quarter" idx="10"/>
          </p:nvPr>
        </p:nvSpPr>
        <p:spPr/>
        <p:txBody>
          <a:bodyPr/>
          <a:lstStyle/>
          <a:p>
            <a:fld id="{108F7EC6-9B0C-40E3-BB1F-8823AB63C265}" type="slidenum">
              <a:rPr lang="en-US" smtClean="0"/>
              <a:t>34</a:t>
            </a:fld>
            <a:endParaRPr lang="en-US"/>
          </a:p>
        </p:txBody>
      </p:sp>
    </p:spTree>
    <p:extLst>
      <p:ext uri="{BB962C8B-B14F-4D97-AF65-F5344CB8AC3E}">
        <p14:creationId xmlns:p14="http://schemas.microsoft.com/office/powerpoint/2010/main" val="38648799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While</a:t>
            </a:r>
            <a:r>
              <a:rPr lang="en-US" b="1" baseline="0" dirty="0"/>
              <a:t> a Task is running, you may need to alter the state of your UI to indicate that the operation is executing.</a:t>
            </a:r>
          </a:p>
          <a:p>
            <a:r>
              <a:rPr lang="en-US" b="1" baseline="0" dirty="0"/>
              <a:t>Phases: "Before Task execution", "During Task execution", "After Task execution".  In the cases where cancellation is supported, there is also a "During cancellation" phase.</a:t>
            </a:r>
          </a:p>
          <a:p>
            <a:endParaRPr lang="en-US" dirty="0"/>
          </a:p>
          <a:p>
            <a:r>
              <a:rPr lang="en-US" dirty="0"/>
              <a:t>While the framework will disable commands by default when an foreground operation is running, the developer is responsible for ensuring that other UI surfaces they own are disabled/enabled appropriately.</a:t>
            </a:r>
          </a:p>
          <a:p>
            <a:endParaRPr lang="en-US" dirty="0"/>
          </a:p>
          <a:p>
            <a:r>
              <a:rPr lang="en-US" dirty="0"/>
              <a:t>In your own MVVM dialogs, you can use the Framework's </a:t>
            </a:r>
            <a:r>
              <a:rPr lang="en-US" dirty="0" err="1"/>
              <a:t>RelayCommand</a:t>
            </a:r>
            <a:r>
              <a:rPr lang="en-US" dirty="0"/>
              <a:t> in conjunction with your dialog commands to automatically honor the busy state of the application.</a:t>
            </a:r>
          </a:p>
          <a:p>
            <a:endParaRPr lang="en-US" dirty="0"/>
          </a:p>
          <a:p>
            <a:r>
              <a:rPr lang="en-US" dirty="0"/>
              <a:t>For commands which should be enabled (even if a foreground operation is running), you can use the </a:t>
            </a:r>
            <a:r>
              <a:rPr lang="en-US" dirty="0" err="1"/>
              <a:t>disableIfBusy</a:t>
            </a:r>
            <a:r>
              <a:rPr lang="en-US" dirty="0"/>
              <a:t> DAML attribute.</a:t>
            </a:r>
          </a:p>
          <a:p>
            <a:endParaRPr lang="en-US" dirty="0"/>
          </a:p>
        </p:txBody>
      </p:sp>
      <p:sp>
        <p:nvSpPr>
          <p:cNvPr id="4" name="Slide Number Placeholder 3"/>
          <p:cNvSpPr>
            <a:spLocks noGrp="1"/>
          </p:cNvSpPr>
          <p:nvPr>
            <p:ph type="sldNum" sz="quarter" idx="10"/>
          </p:nvPr>
        </p:nvSpPr>
        <p:spPr/>
        <p:txBody>
          <a:bodyPr/>
          <a:lstStyle/>
          <a:p>
            <a:fld id="{108F7EC6-9B0C-40E3-BB1F-8823AB63C265}" type="slidenum">
              <a:rPr lang="en-US" smtClean="0"/>
              <a:t>35</a:t>
            </a:fld>
            <a:endParaRPr lang="en-US"/>
          </a:p>
        </p:txBody>
      </p:sp>
    </p:spTree>
    <p:extLst>
      <p:ext uri="{BB962C8B-B14F-4D97-AF65-F5344CB8AC3E}">
        <p14:creationId xmlns:p14="http://schemas.microsoft.com/office/powerpoint/2010/main" val="11968519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Pro</a:t>
            </a:r>
            <a:r>
              <a:rPr lang="en-US" b="0" baseline="0" dirty="0"/>
              <a:t> provides an integrated progress mechanism that integrates with QTR and interoperates with Microsoft’s Cancellation mechanism.</a:t>
            </a:r>
          </a:p>
          <a:p>
            <a:endParaRPr lang="en-US" b="1" baseline="0" dirty="0"/>
          </a:p>
          <a:p>
            <a:r>
              <a:rPr lang="en-US" baseline="0" dirty="0"/>
              <a:t>This makes it much easier to provide efficient and appropriate progress information during long operations.  A string message, a string status, and an integer value are the defined states within </a:t>
            </a:r>
            <a:r>
              <a:rPr lang="en-US" baseline="0" dirty="0" err="1"/>
              <a:t>progressors</a:t>
            </a:r>
            <a:r>
              <a:rPr lang="en-US" baseline="0" dirty="0"/>
              <a:t>.</a:t>
            </a:r>
          </a:p>
          <a:p>
            <a:endParaRPr lang="en-US" baseline="0" dirty="0"/>
          </a:p>
          <a:p>
            <a:r>
              <a:rPr lang="en-US" baseline="0" dirty="0"/>
              <a:t>There are two types of </a:t>
            </a:r>
            <a:r>
              <a:rPr lang="en-US" baseline="0" dirty="0" err="1"/>
              <a:t>progressors</a:t>
            </a:r>
            <a:r>
              <a:rPr lang="en-US" baseline="0" dirty="0"/>
              <a:t>, one for non-cancellable operations and one for cancellable operations.</a:t>
            </a:r>
          </a:p>
          <a:p>
            <a:endParaRPr lang="en-US" baseline="0" dirty="0"/>
          </a:p>
          <a:p>
            <a:r>
              <a:rPr lang="en-US" baseline="0" dirty="0" err="1"/>
              <a:t>Progressor.Current</a:t>
            </a:r>
            <a:r>
              <a:rPr lang="en-US" baseline="0" dirty="0"/>
              <a:t> can be used to access the </a:t>
            </a:r>
            <a:r>
              <a:rPr lang="en-US" baseline="0" dirty="0" err="1"/>
              <a:t>progressor</a:t>
            </a:r>
            <a:r>
              <a:rPr lang="en-US" baseline="0" dirty="0"/>
              <a:t> associated with the currently executing Task; this gives developers the option of integration older methods that do not currently take </a:t>
            </a:r>
            <a:r>
              <a:rPr lang="en-US" baseline="0" dirty="0" err="1"/>
              <a:t>progressors</a:t>
            </a:r>
            <a:r>
              <a:rPr lang="en-US" baseline="0" dirty="0"/>
              <a:t> as arguments.</a:t>
            </a:r>
            <a:endParaRPr lang="en-US" dirty="0"/>
          </a:p>
        </p:txBody>
      </p:sp>
      <p:sp>
        <p:nvSpPr>
          <p:cNvPr id="4" name="Slide Number Placeholder 3"/>
          <p:cNvSpPr>
            <a:spLocks noGrp="1"/>
          </p:cNvSpPr>
          <p:nvPr>
            <p:ph type="sldNum" sz="quarter" idx="10"/>
          </p:nvPr>
        </p:nvSpPr>
        <p:spPr/>
        <p:txBody>
          <a:bodyPr/>
          <a:lstStyle/>
          <a:p>
            <a:fld id="{108F7EC6-9B0C-40E3-BB1F-8823AB63C265}" type="slidenum">
              <a:rPr lang="en-US" smtClean="0"/>
              <a:t>36</a:t>
            </a:fld>
            <a:endParaRPr lang="en-US"/>
          </a:p>
        </p:txBody>
      </p:sp>
    </p:spTree>
    <p:extLst>
      <p:ext uri="{BB962C8B-B14F-4D97-AF65-F5344CB8AC3E}">
        <p14:creationId xmlns:p14="http://schemas.microsoft.com/office/powerpoint/2010/main" val="20969145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When the </a:t>
            </a:r>
            <a:r>
              <a:rPr lang="en-US" b="0" dirty="0" err="1"/>
              <a:t>progressorsource</a:t>
            </a:r>
            <a:r>
              <a:rPr lang="en-US" b="0" dirty="0"/>
              <a:t> is constructed with the message argument constructor, a progress dialog will be automatically shown when the Task begins running and automatically hidden when the Task completes.  Note that built in heuristics will kick in such that if the Task completes very quickly, the Progress dialog will not be shown at all, and if a progress dialog does </a:t>
            </a:r>
            <a:r>
              <a:rPr lang="en-US" b="0" i="1" dirty="0"/>
              <a:t>appear</a:t>
            </a:r>
            <a:r>
              <a:rPr lang="en-US" b="0" i="0" dirty="0"/>
              <a:t>, it won't be hidden until the user has at least some time to read the text.</a:t>
            </a:r>
          </a:p>
          <a:p>
            <a:endParaRPr lang="en-US" b="0" i="1" dirty="0"/>
          </a:p>
        </p:txBody>
      </p:sp>
      <p:sp>
        <p:nvSpPr>
          <p:cNvPr id="4" name="Slide Number Placeholder 3"/>
          <p:cNvSpPr>
            <a:spLocks noGrp="1"/>
          </p:cNvSpPr>
          <p:nvPr>
            <p:ph type="sldNum" sz="quarter" idx="10"/>
          </p:nvPr>
        </p:nvSpPr>
        <p:spPr/>
        <p:txBody>
          <a:bodyPr/>
          <a:lstStyle/>
          <a:p>
            <a:fld id="{108F7EC6-9B0C-40E3-BB1F-8823AB63C265}" type="slidenum">
              <a:rPr lang="en-US" smtClean="0"/>
              <a:t>37</a:t>
            </a:fld>
            <a:endParaRPr lang="en-US"/>
          </a:p>
        </p:txBody>
      </p:sp>
    </p:spTree>
    <p:extLst>
      <p:ext uri="{BB962C8B-B14F-4D97-AF65-F5344CB8AC3E}">
        <p14:creationId xmlns:p14="http://schemas.microsoft.com/office/powerpoint/2010/main" val="15842647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If an exception is caught here, I know that the Task observed the exception and was able to cancel; otherwise, the cancellation request may have been received too late (Task already finished), or the logic within the Task had reached a point where it wasn't logically possible to abort.  Either way, the code that initiated the operation is aware of what happened and can provide an appropriate message to the user.</a:t>
            </a:r>
          </a:p>
        </p:txBody>
      </p:sp>
      <p:sp>
        <p:nvSpPr>
          <p:cNvPr id="4" name="Slide Number Placeholder 3"/>
          <p:cNvSpPr>
            <a:spLocks noGrp="1"/>
          </p:cNvSpPr>
          <p:nvPr>
            <p:ph type="sldNum" sz="quarter" idx="10"/>
          </p:nvPr>
        </p:nvSpPr>
        <p:spPr/>
        <p:txBody>
          <a:bodyPr/>
          <a:lstStyle/>
          <a:p>
            <a:fld id="{108F7EC6-9B0C-40E3-BB1F-8823AB63C265}" type="slidenum">
              <a:rPr lang="en-US" smtClean="0"/>
              <a:t>38</a:t>
            </a:fld>
            <a:endParaRPr lang="en-US"/>
          </a:p>
        </p:txBody>
      </p:sp>
    </p:spTree>
    <p:extLst>
      <p:ext uri="{BB962C8B-B14F-4D97-AF65-F5344CB8AC3E}">
        <p14:creationId xmlns:p14="http://schemas.microsoft.com/office/powerpoint/2010/main" val="38213326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A</a:t>
            </a:r>
            <a:r>
              <a:rPr lang="en-US" b="0" baseline="0" dirty="0"/>
              <a:t> modal progress dialog isn’t always desirable.</a:t>
            </a:r>
          </a:p>
          <a:p>
            <a:endParaRPr lang="en-US" dirty="0"/>
          </a:p>
          <a:p>
            <a:r>
              <a:rPr lang="en-US" dirty="0"/>
              <a:t>The constructor which takes an Action is for when you want to handle the visual representation of progress yourself (no progress dialog).</a:t>
            </a:r>
          </a:p>
          <a:p>
            <a:endParaRPr lang="en-US" dirty="0"/>
          </a:p>
          <a:p>
            <a:r>
              <a:rPr lang="en-US" dirty="0"/>
              <a:t>The constructor which takes a dialog is where you already have a </a:t>
            </a:r>
            <a:r>
              <a:rPr lang="en-US" dirty="0" err="1"/>
              <a:t>ProgressDialog</a:t>
            </a:r>
            <a:r>
              <a:rPr lang="en-US" dirty="0"/>
              <a:t> and want to use this single instance across a number of distinct Tasks.  In this case, you are in control of showing/hiding the dialog.</a:t>
            </a:r>
          </a:p>
          <a:p>
            <a:endParaRPr lang="en-US" dirty="0"/>
          </a:p>
          <a:p>
            <a:r>
              <a:rPr lang="en-US" dirty="0"/>
              <a:t>The last constructor will show/hide a Progress dialog automatically (when the Task runs and when it finishes respectively).  This is the simplest way to use the Framework's progress dialog.</a:t>
            </a:r>
          </a:p>
        </p:txBody>
      </p:sp>
      <p:sp>
        <p:nvSpPr>
          <p:cNvPr id="4" name="Slide Number Placeholder 3"/>
          <p:cNvSpPr>
            <a:spLocks noGrp="1"/>
          </p:cNvSpPr>
          <p:nvPr>
            <p:ph type="sldNum" sz="quarter" idx="10"/>
          </p:nvPr>
        </p:nvSpPr>
        <p:spPr/>
        <p:txBody>
          <a:bodyPr/>
          <a:lstStyle/>
          <a:p>
            <a:fld id="{108F7EC6-9B0C-40E3-BB1F-8823AB63C265}" type="slidenum">
              <a:rPr lang="en-US" smtClean="0"/>
              <a:t>39</a:t>
            </a:fld>
            <a:endParaRPr lang="en-US"/>
          </a:p>
        </p:txBody>
      </p:sp>
    </p:spTree>
    <p:extLst>
      <p:ext uri="{BB962C8B-B14F-4D97-AF65-F5344CB8AC3E}">
        <p14:creationId xmlns:p14="http://schemas.microsoft.com/office/powerpoint/2010/main" val="22429335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a:t>ArcMon</a:t>
            </a:r>
            <a:r>
              <a:rPr lang="en-US" b="1" dirty="0"/>
              <a:t> can</a:t>
            </a:r>
            <a:r>
              <a:rPr lang="en-US" b="1" baseline="0" dirty="0"/>
              <a:t> be useful in diagnosing performance issues when authoring Add-Ins in Pro.</a:t>
            </a:r>
            <a:endParaRPr lang="en-US" b="1" dirty="0"/>
          </a:p>
        </p:txBody>
      </p:sp>
      <p:sp>
        <p:nvSpPr>
          <p:cNvPr id="4" name="Slide Number Placeholder 3"/>
          <p:cNvSpPr>
            <a:spLocks noGrp="1"/>
          </p:cNvSpPr>
          <p:nvPr>
            <p:ph type="sldNum" sz="quarter" idx="10"/>
          </p:nvPr>
        </p:nvSpPr>
        <p:spPr/>
        <p:txBody>
          <a:bodyPr/>
          <a:lstStyle/>
          <a:p>
            <a:fld id="{108F7EC6-9B0C-40E3-BB1F-8823AB63C265}" type="slidenum">
              <a:rPr lang="en-US" smtClean="0"/>
              <a:t>40</a:t>
            </a:fld>
            <a:endParaRPr lang="en-US"/>
          </a:p>
        </p:txBody>
      </p:sp>
    </p:spTree>
    <p:extLst>
      <p:ext uri="{BB962C8B-B14F-4D97-AF65-F5344CB8AC3E}">
        <p14:creationId xmlns:p14="http://schemas.microsoft.com/office/powerpoint/2010/main" val="7914118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Task log provides a record of all Tasks run while the </a:t>
            </a:r>
            <a:r>
              <a:rPr lang="en-US" sz="1200" kern="1200" dirty="0" err="1">
                <a:solidFill>
                  <a:schemeClr val="tx1"/>
                </a:solidFill>
                <a:effectLst/>
                <a:latin typeface="+mn-lt"/>
                <a:ea typeface="+mn-ea"/>
                <a:cs typeface="+mn-cs"/>
              </a:rPr>
              <a:t>ArcMon</a:t>
            </a:r>
            <a:r>
              <a:rPr lang="en-US" sz="1200" kern="1200" dirty="0">
                <a:solidFill>
                  <a:schemeClr val="tx1"/>
                </a:solidFill>
                <a:effectLst/>
                <a:latin typeface="+mn-lt"/>
                <a:ea typeface="+mn-ea"/>
                <a:cs typeface="+mn-cs"/>
              </a:rPr>
              <a:t> window has been open.  Tasks are sorted in chronological order with the most recently executed Task at the bottom of the list.  Inner Tasks queued from within an executing outer Task will not appear in this list; inner Tasks are in-lined and treated as a subroutine within the outer Task.  Tasks which are queued or currently executing are indicated in green.  Queued or executing Tasks display a -1 in the time columns until they complete.</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We don’t collect diagnostics unless </a:t>
            </a:r>
            <a:r>
              <a:rPr lang="en-US" sz="1200" b="1" kern="1200" dirty="0" err="1">
                <a:solidFill>
                  <a:schemeClr val="tx1"/>
                </a:solidFill>
                <a:effectLst/>
                <a:latin typeface="+mn-lt"/>
                <a:ea typeface="+mn-ea"/>
                <a:cs typeface="+mn-cs"/>
              </a:rPr>
              <a:t>ArcMon</a:t>
            </a:r>
            <a:r>
              <a:rPr lang="en-US" sz="1200" b="1" kern="1200" dirty="0">
                <a:solidFill>
                  <a:schemeClr val="tx1"/>
                </a:solidFill>
                <a:effectLst/>
                <a:latin typeface="+mn-lt"/>
                <a:ea typeface="+mn-ea"/>
                <a:cs typeface="+mn-cs"/>
              </a:rPr>
              <a:t> is visible as collecting this information has a cost in both memory consumption and execution overhead.</a:t>
            </a:r>
            <a:endParaRPr lang="en-US" b="1" dirty="0"/>
          </a:p>
        </p:txBody>
      </p:sp>
      <p:sp>
        <p:nvSpPr>
          <p:cNvPr id="4" name="Slide Number Placeholder 3"/>
          <p:cNvSpPr>
            <a:spLocks noGrp="1"/>
          </p:cNvSpPr>
          <p:nvPr>
            <p:ph type="sldNum" sz="quarter" idx="10"/>
          </p:nvPr>
        </p:nvSpPr>
        <p:spPr/>
        <p:txBody>
          <a:bodyPr/>
          <a:lstStyle/>
          <a:p>
            <a:fld id="{108F7EC6-9B0C-40E3-BB1F-8823AB63C265}" type="slidenum">
              <a:rPr lang="en-US" smtClean="0"/>
              <a:t>41</a:t>
            </a:fld>
            <a:endParaRPr lang="en-US"/>
          </a:p>
        </p:txBody>
      </p:sp>
    </p:spTree>
    <p:extLst>
      <p:ext uri="{BB962C8B-B14F-4D97-AF65-F5344CB8AC3E}">
        <p14:creationId xmlns:p14="http://schemas.microsoft.com/office/powerpoint/2010/main" val="40516152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108F7EC6-9B0C-40E3-BB1F-8823AB63C265}" type="slidenum">
              <a:rPr lang="en-US" smtClean="0"/>
              <a:t>4</a:t>
            </a:fld>
            <a:endParaRPr lang="en-US"/>
          </a:p>
        </p:txBody>
      </p:sp>
    </p:spTree>
    <p:extLst>
      <p:ext uri="{BB962C8B-B14F-4D97-AF65-F5344CB8AC3E}">
        <p14:creationId xmlns:p14="http://schemas.microsoft.com/office/powerpoint/2010/main" val="9431132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BulkObservableCollection</a:t>
            </a:r>
            <a:r>
              <a:rPr lang="en-US" dirty="0"/>
              <a:t>&lt;T&gt; can be used in place of </a:t>
            </a:r>
            <a:r>
              <a:rPr lang="en-US" dirty="0" err="1"/>
              <a:t>ObservableCollection</a:t>
            </a:r>
            <a:r>
              <a:rPr lang="en-US" dirty="0"/>
              <a:t>&lt;T&gt; in cases where you want to avoid </a:t>
            </a:r>
            <a:r>
              <a:rPr lang="en-US" dirty="0" err="1"/>
              <a:t>CollectionChangedEvents</a:t>
            </a:r>
            <a:r>
              <a:rPr lang="en-US" dirty="0"/>
              <a:t> from firing during the update of the collection (while in a lock).</a:t>
            </a:r>
          </a:p>
          <a:p>
            <a:endParaRPr lang="en-US" dirty="0"/>
          </a:p>
          <a:p>
            <a:r>
              <a:rPr lang="en-US" dirty="0" err="1"/>
              <a:t>BackgroundTask</a:t>
            </a:r>
            <a:r>
              <a:rPr lang="en-US" dirty="0"/>
              <a:t> provides similar facilities to </a:t>
            </a:r>
            <a:r>
              <a:rPr lang="en-US" dirty="0" err="1"/>
              <a:t>QueuedTask</a:t>
            </a:r>
            <a:r>
              <a:rPr lang="en-US" dirty="0"/>
              <a:t> and is compatible with </a:t>
            </a:r>
            <a:r>
              <a:rPr lang="en-US" dirty="0" err="1"/>
              <a:t>ArcGIS.Core</a:t>
            </a:r>
            <a:r>
              <a:rPr lang="en-US" dirty="0"/>
              <a:t> components.  It behaves similarly to </a:t>
            </a:r>
            <a:r>
              <a:rPr lang="en-US" dirty="0" err="1"/>
              <a:t>Task.Run</a:t>
            </a:r>
            <a:r>
              <a:rPr lang="en-US" dirty="0"/>
              <a:t> (isn't queued, tasks run in parallel).  Long operations should be restricted to the low priority side of the pool.</a:t>
            </a:r>
          </a:p>
          <a:p>
            <a:endParaRPr lang="en-US" dirty="0"/>
          </a:p>
          <a:p>
            <a:r>
              <a:rPr lang="en-US" dirty="0"/>
              <a:t>Queued Idle actions will not execute until the application enters a state where it isn't busy: no Tasks are running and the user isn't interacting with a modal dialog or in the process of shutting down.</a:t>
            </a:r>
          </a:p>
          <a:p>
            <a:endParaRPr lang="en-US" dirty="0"/>
          </a:p>
          <a:p>
            <a:endParaRPr lang="en-US" dirty="0"/>
          </a:p>
        </p:txBody>
      </p:sp>
      <p:sp>
        <p:nvSpPr>
          <p:cNvPr id="4" name="Slide Number Placeholder 3"/>
          <p:cNvSpPr>
            <a:spLocks noGrp="1"/>
          </p:cNvSpPr>
          <p:nvPr>
            <p:ph type="sldNum" sz="quarter" idx="10"/>
          </p:nvPr>
        </p:nvSpPr>
        <p:spPr/>
        <p:txBody>
          <a:bodyPr/>
          <a:lstStyle/>
          <a:p>
            <a:fld id="{108F7EC6-9B0C-40E3-BB1F-8823AB63C265}" type="slidenum">
              <a:rPr lang="en-US" smtClean="0"/>
              <a:t>42</a:t>
            </a:fld>
            <a:endParaRPr lang="en-US"/>
          </a:p>
        </p:txBody>
      </p:sp>
    </p:spTree>
    <p:extLst>
      <p:ext uri="{BB962C8B-B14F-4D97-AF65-F5344CB8AC3E}">
        <p14:creationId xmlns:p14="http://schemas.microsoft.com/office/powerpoint/2010/main" val="3414733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08F7EC6-9B0C-40E3-BB1F-8823AB63C265}" type="slidenum">
              <a:rPr lang="en-US" smtClean="0"/>
              <a:t>43</a:t>
            </a:fld>
            <a:endParaRPr lang="en-US"/>
          </a:p>
        </p:txBody>
      </p:sp>
    </p:spTree>
    <p:extLst>
      <p:ext uri="{BB962C8B-B14F-4D97-AF65-F5344CB8AC3E}">
        <p14:creationId xmlns:p14="http://schemas.microsoft.com/office/powerpoint/2010/main" val="39227652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08F7EC6-9B0C-40E3-BB1F-8823AB63C265}" type="slidenum">
              <a:rPr lang="en-US" smtClean="0"/>
              <a:t>44</a:t>
            </a:fld>
            <a:endParaRPr lang="en-US"/>
          </a:p>
        </p:txBody>
      </p:sp>
    </p:spTree>
    <p:extLst>
      <p:ext uri="{BB962C8B-B14F-4D97-AF65-F5344CB8AC3E}">
        <p14:creationId xmlns:p14="http://schemas.microsoft.com/office/powerpoint/2010/main" val="9806949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108F7EC6-9B0C-40E3-BB1F-8823AB63C265}" type="slidenum">
              <a:rPr lang="en-US" smtClean="0"/>
              <a:t>5</a:t>
            </a:fld>
            <a:endParaRPr lang="en-US"/>
          </a:p>
        </p:txBody>
      </p:sp>
    </p:spTree>
    <p:extLst>
      <p:ext uri="{BB962C8B-B14F-4D97-AF65-F5344CB8AC3E}">
        <p14:creationId xmlns:p14="http://schemas.microsoft.com/office/powerpoint/2010/main" val="34327099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08F7EC6-9B0C-40E3-BB1F-8823AB63C265}" type="slidenum">
              <a:rPr lang="en-US" smtClean="0"/>
              <a:t>6</a:t>
            </a:fld>
            <a:endParaRPr lang="en-US"/>
          </a:p>
        </p:txBody>
      </p:sp>
    </p:spTree>
    <p:extLst>
      <p:ext uri="{BB962C8B-B14F-4D97-AF65-F5344CB8AC3E}">
        <p14:creationId xmlns:p14="http://schemas.microsoft.com/office/powerpoint/2010/main" val="6615336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ArcGIS Pro framework automatically binds </a:t>
            </a:r>
            <a:r>
              <a:rPr lang="en-US" dirty="0" err="1"/>
              <a:t>ViewModels</a:t>
            </a:r>
            <a:r>
              <a:rPr lang="en-US" dirty="0"/>
              <a:t> to Views when creating Panes and Docking Panes.</a:t>
            </a:r>
          </a:p>
          <a:p>
            <a:r>
              <a:rPr lang="en-US" dirty="0"/>
              <a:t>Models contain business logic and data—or abstractions for data—and do not have anything to say about how the data should be presented.</a:t>
            </a:r>
          </a:p>
          <a:p>
            <a:r>
              <a:rPr lang="en-US" dirty="0"/>
              <a:t>Views present the data or results of business logic in visual form.</a:t>
            </a:r>
          </a:p>
          <a:p>
            <a:endParaRPr lang="en-US" dirty="0"/>
          </a:p>
          <a:p>
            <a:r>
              <a:rPr lang="en-US" dirty="0" err="1"/>
              <a:t>ViewModels</a:t>
            </a:r>
            <a:r>
              <a:rPr lang="en-US" dirty="0"/>
              <a:t> act as a broker between the model and the view.  In WPF they are primarily involved in data bindings where VM classes expose properties that are bound to the View using XAML.  In </a:t>
            </a:r>
            <a:r>
              <a:rPr lang="en-US" dirty="0" err="1"/>
              <a:t>ArcGISPro</a:t>
            </a:r>
            <a:r>
              <a:rPr lang="en-US" dirty="0"/>
              <a:t>, </a:t>
            </a:r>
            <a:r>
              <a:rPr lang="en-US" dirty="0" err="1"/>
              <a:t>ViewModels</a:t>
            </a:r>
            <a:r>
              <a:rPr lang="en-US" dirty="0"/>
              <a:t> are private implementation details and not accessible in the public API except in the case of the Pane and </a:t>
            </a:r>
            <a:r>
              <a:rPr lang="en-US" dirty="0" err="1"/>
              <a:t>DockPane</a:t>
            </a:r>
            <a:r>
              <a:rPr lang="en-US" dirty="0"/>
              <a:t> base classes.  When you create one of these classes using the API Wizard, the Pane or </a:t>
            </a:r>
            <a:r>
              <a:rPr lang="en-US" dirty="0" err="1"/>
              <a:t>DockPane</a:t>
            </a:r>
            <a:r>
              <a:rPr lang="en-US" dirty="0"/>
              <a:t> class (the VM) will be automatically bound to the XAML View (usually a </a:t>
            </a:r>
            <a:r>
              <a:rPr lang="en-US" dirty="0" err="1"/>
              <a:t>usercontrol</a:t>
            </a:r>
            <a:r>
              <a:rPr lang="en-US" dirty="0"/>
              <a:t>).</a:t>
            </a:r>
          </a:p>
        </p:txBody>
      </p:sp>
      <p:sp>
        <p:nvSpPr>
          <p:cNvPr id="4" name="Slide Number Placeholder 3"/>
          <p:cNvSpPr>
            <a:spLocks noGrp="1"/>
          </p:cNvSpPr>
          <p:nvPr>
            <p:ph type="sldNum" sz="quarter" idx="10"/>
          </p:nvPr>
        </p:nvSpPr>
        <p:spPr/>
        <p:txBody>
          <a:bodyPr/>
          <a:lstStyle/>
          <a:p>
            <a:fld id="{108F7EC6-9B0C-40E3-BB1F-8823AB63C265}" type="slidenum">
              <a:rPr lang="en-US" smtClean="0"/>
              <a:t>7</a:t>
            </a:fld>
            <a:endParaRPr lang="en-US"/>
          </a:p>
        </p:txBody>
      </p:sp>
    </p:spTree>
    <p:extLst>
      <p:ext uri="{BB962C8B-B14F-4D97-AF65-F5344CB8AC3E}">
        <p14:creationId xmlns:p14="http://schemas.microsoft.com/office/powerpoint/2010/main" val="3295649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Users can create custom python scripts and tools – automating workflows with Python.</a:t>
            </a:r>
          </a:p>
          <a:p>
            <a:r>
              <a:rPr lang="en-US" dirty="0"/>
              <a:t>Add-In model similar to the one found in 10.x with new markup language</a:t>
            </a:r>
          </a:p>
          <a:p>
            <a:r>
              <a:rPr lang="en-US" dirty="0"/>
              <a:t>Simplified</a:t>
            </a:r>
            <a:r>
              <a:rPr lang="en-US" baseline="0" dirty="0"/>
              <a:t> .NET API which leverages the language features and capabilities of the .NET framework; much more natural programming model.  Better control over lifetime of objects.</a:t>
            </a:r>
          </a:p>
          <a:p>
            <a:endParaRPr lang="en-US" baseline="0" dirty="0"/>
          </a:p>
          <a:p>
            <a:r>
              <a:rPr lang="en-US" baseline="0" dirty="0"/>
              <a:t>Pro can be started in an alternate mode using </a:t>
            </a:r>
            <a:r>
              <a:rPr lang="en-US" baseline="0" dirty="0" err="1"/>
              <a:t>config</a:t>
            </a:r>
            <a:r>
              <a:rPr lang="en-US" baseline="0" dirty="0"/>
              <a:t> files (which are DAML files) that present a GUI which is tuned for specific work flows.  User roles can also be defined such that different users of the app will be presented with different levels of functionality.</a:t>
            </a:r>
            <a:endParaRPr lang="en-US" dirty="0"/>
          </a:p>
        </p:txBody>
      </p:sp>
      <p:sp>
        <p:nvSpPr>
          <p:cNvPr id="4" name="Slide Number Placeholder 3"/>
          <p:cNvSpPr>
            <a:spLocks noGrp="1"/>
          </p:cNvSpPr>
          <p:nvPr>
            <p:ph type="sldNum" sz="quarter" idx="10"/>
          </p:nvPr>
        </p:nvSpPr>
        <p:spPr/>
        <p:txBody>
          <a:bodyPr/>
          <a:lstStyle/>
          <a:p>
            <a:fld id="{108F7EC6-9B0C-40E3-BB1F-8823AB63C265}" type="slidenum">
              <a:rPr lang="en-US" smtClean="0"/>
              <a:t>8</a:t>
            </a:fld>
            <a:endParaRPr lang="en-US"/>
          </a:p>
        </p:txBody>
      </p:sp>
    </p:spTree>
    <p:extLst>
      <p:ext uri="{BB962C8B-B14F-4D97-AF65-F5344CB8AC3E}">
        <p14:creationId xmlns:p14="http://schemas.microsoft.com/office/powerpoint/2010/main" val="8543506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general, functionality should be kept out of UI elements like buttons, and instead centralized within the Add-In’s Module derived class, or a sub object governed by the module class.  Modules should be where you listen for various kinds of events—rather than having many UI elements listen for the same event; this keeps the overhead associated with events low, and centralizes state changes within the module where commands can query the state by invoking properties on their parent module when necessary.</a:t>
            </a:r>
          </a:p>
          <a:p>
            <a:endParaRPr lang="en-US" dirty="0"/>
          </a:p>
          <a:p>
            <a:r>
              <a:rPr lang="en-US" dirty="0"/>
              <a:t>Various Add-In elements are grouped together under a parent module so that the framework is aware of what parts belong to the module.  This lets the application unload an entire module as a unit.</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108F7EC6-9B0C-40E3-BB1F-8823AB63C265}" type="slidenum">
              <a:rPr lang="en-US" smtClean="0"/>
              <a:t>9</a:t>
            </a:fld>
            <a:endParaRPr lang="en-US"/>
          </a:p>
        </p:txBody>
      </p:sp>
    </p:spTree>
    <p:extLst>
      <p:ext uri="{BB962C8B-B14F-4D97-AF65-F5344CB8AC3E}">
        <p14:creationId xmlns:p14="http://schemas.microsoft.com/office/powerpoint/2010/main" val="8646487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white">
          <a:xfrm>
            <a:off x="1833121" y="2428193"/>
            <a:ext cx="8525773" cy="914400"/>
          </a:xfrm>
        </p:spPr>
        <p:txBody>
          <a:bodyPr rIns="0" anchor="b">
            <a:noAutofit/>
          </a:bodyPr>
          <a:lstStyle>
            <a:lvl1pPr algn="ctr">
              <a:defRPr sz="3400" baseline="0">
                <a:solidFill>
                  <a:schemeClr val="tx1"/>
                </a:solidFill>
              </a:defRPr>
            </a:lvl1pPr>
          </a:lstStyle>
          <a:p>
            <a:r>
              <a:rPr lang="en-US" dirty="0"/>
              <a:t>Presentation Title</a:t>
            </a:r>
          </a:p>
        </p:txBody>
      </p:sp>
      <p:sp>
        <p:nvSpPr>
          <p:cNvPr id="3" name="Subtitle 2"/>
          <p:cNvSpPr>
            <a:spLocks noGrp="1"/>
          </p:cNvSpPr>
          <p:nvPr>
            <p:ph type="subTitle" idx="1" hasCustomPrompt="1"/>
          </p:nvPr>
        </p:nvSpPr>
        <p:spPr bwMode="white">
          <a:xfrm>
            <a:off x="1828801" y="3465218"/>
            <a:ext cx="8534401" cy="914400"/>
          </a:xfrm>
          <a:noFill/>
        </p:spPr>
        <p:txBody>
          <a:bodyPr>
            <a:noAutofit/>
          </a:bodyPr>
          <a:lstStyle>
            <a:lvl1pPr marL="0" indent="0" algn="ctr">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 of Presenter(s)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3220BF4-CB92-46D5-BBB8-927142A9AFAA}" type="datetimeFigureOut">
              <a:rPr lang="en-US" smtClean="0"/>
              <a:t>3/8/2018</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C843BEB-0EDE-4D95-BFA4-D1C672901FEC}" type="slidenum">
              <a:rPr lang="en-US" smtClean="0"/>
              <a:t>‹#›</a:t>
            </a:fld>
            <a:endParaRPr lang="en-US"/>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r="3940"/>
          <a:stretch/>
        </p:blipFill>
        <p:spPr>
          <a:xfrm>
            <a:off x="10013894" y="572078"/>
            <a:ext cx="1274495" cy="465533"/>
          </a:xfrm>
          <a:prstGeom prst="rect">
            <a:avLst/>
          </a:prstGeom>
        </p:spPr>
      </p:pic>
    </p:spTree>
    <p:extLst>
      <p:ext uri="{BB962C8B-B14F-4D97-AF65-F5344CB8AC3E}">
        <p14:creationId xmlns:p14="http://schemas.microsoft.com/office/powerpoint/2010/main" val="3646349799"/>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icture with Caption">
    <p:bg>
      <p:bgPr>
        <a:gradFill flip="none" rotWithShape="1">
          <a:gsLst>
            <a:gs pos="1000">
              <a:srgbClr val="0078C3"/>
            </a:gs>
            <a:gs pos="100000">
              <a:srgbClr val="0A1446"/>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7" name="Parallelogram 10"/>
          <p:cNvSpPr/>
          <p:nvPr/>
        </p:nvSpPr>
        <p:spPr bwMode="auto">
          <a:xfrm flipH="1">
            <a:off x="1" y="2"/>
            <a:ext cx="5497956" cy="6865697"/>
          </a:xfrm>
          <a:custGeom>
            <a:avLst/>
            <a:gdLst>
              <a:gd name="connsiteX0" fmla="*/ 0 w 5497956"/>
              <a:gd name="connsiteY0" fmla="*/ 0 h 6858000"/>
              <a:gd name="connsiteX1" fmla="*/ 5497956 w 5497956"/>
              <a:gd name="connsiteY1" fmla="*/ 0 h 6858000"/>
              <a:gd name="connsiteX2" fmla="*/ 5497956 w 5497956"/>
              <a:gd name="connsiteY2" fmla="*/ 6858000 h 6858000"/>
              <a:gd name="connsiteX3" fmla="*/ 0 w 5497956"/>
              <a:gd name="connsiteY3" fmla="*/ 6858000 h 6858000"/>
              <a:gd name="connsiteX4" fmla="*/ 0 w 5497956"/>
              <a:gd name="connsiteY4" fmla="*/ 0 h 6858000"/>
              <a:gd name="connsiteX0" fmla="*/ 0 w 5497956"/>
              <a:gd name="connsiteY0" fmla="*/ 0 h 6865697"/>
              <a:gd name="connsiteX1" fmla="*/ 5497956 w 5497956"/>
              <a:gd name="connsiteY1" fmla="*/ 0 h 6865697"/>
              <a:gd name="connsiteX2" fmla="*/ 5497956 w 5497956"/>
              <a:gd name="connsiteY2" fmla="*/ 6858000 h 6865697"/>
              <a:gd name="connsiteX3" fmla="*/ 2747818 w 5497956"/>
              <a:gd name="connsiteY3" fmla="*/ 6865697 h 6865697"/>
              <a:gd name="connsiteX4" fmla="*/ 0 w 5497956"/>
              <a:gd name="connsiteY4" fmla="*/ 0 h 6865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956" h="6865697">
                <a:moveTo>
                  <a:pt x="0" y="0"/>
                </a:moveTo>
                <a:lnTo>
                  <a:pt x="5497956" y="0"/>
                </a:lnTo>
                <a:lnTo>
                  <a:pt x="5497956" y="6858000"/>
                </a:lnTo>
                <a:lnTo>
                  <a:pt x="2747818" y="6865697"/>
                </a:lnTo>
                <a:lnTo>
                  <a:pt x="0" y="0"/>
                </a:lnTo>
                <a:close/>
              </a:path>
            </a:pathLst>
          </a:custGeom>
          <a:solidFill>
            <a:schemeClr val="accent4">
              <a:alpha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Parallelogram 10"/>
          <p:cNvSpPr/>
          <p:nvPr/>
        </p:nvSpPr>
        <p:spPr bwMode="auto">
          <a:xfrm rot="16200000" flipH="1" flipV="1">
            <a:off x="4707461" y="-626538"/>
            <a:ext cx="2777078"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0" name="Picture Placeholder 8"/>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rPr>
              <a:t>Click icon to insert Picture</a:t>
            </a:r>
          </a:p>
        </p:txBody>
      </p:sp>
      <p:sp>
        <p:nvSpPr>
          <p:cNvPr id="3" name="Text Placeholder 2"/>
          <p:cNvSpPr>
            <a:spLocks noGrp="1"/>
          </p:cNvSpPr>
          <p:nvPr>
            <p:ph type="body" idx="1" hasCustomPrompt="1"/>
          </p:nvPr>
        </p:nvSpPr>
        <p:spPr>
          <a:xfrm>
            <a:off x="6976871" y="3582548"/>
            <a:ext cx="4527741" cy="338554"/>
          </a:xfrm>
          <a:noFill/>
        </p:spPr>
        <p:txBody>
          <a:bodyPr wrap="square" anchor="t">
            <a:spAutoFit/>
          </a:bodyPr>
          <a:lstStyle>
            <a:lvl1pPr marL="0" indent="0" algn="l">
              <a:lnSpc>
                <a:spcPct val="100000"/>
              </a:lnSpc>
              <a:spcBef>
                <a:spcPts val="0"/>
              </a:spcBef>
              <a:spcAft>
                <a:spcPts val="0"/>
              </a:spcAft>
              <a:buNone/>
              <a:defRPr sz="2200" b="0">
                <a:solidFill>
                  <a:schemeClr val="accent4">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6976871" y="2348110"/>
            <a:ext cx="4527741" cy="1169551"/>
          </a:xfrm>
        </p:spPr>
        <p:txBody>
          <a:bodyPr wrap="square" anchor="b">
            <a:spAutoFit/>
          </a:bodyPr>
          <a:lstStyle>
            <a:lvl1pPr algn="l" defTabSz="457200" rtl="0" eaLnBrk="1" latinLnBrk="0" hangingPunct="1">
              <a:lnSpc>
                <a:spcPct val="100000"/>
              </a:lnSpc>
              <a:spcBef>
                <a:spcPct val="0"/>
              </a:spcBef>
              <a:buNone/>
              <a:defRPr kumimoji="0" lang="en-US" sz="3800" b="1" i="0" kern="1200" cap="none" baseline="0">
                <a:solidFill>
                  <a:schemeClr val="tx1"/>
                </a:solidFill>
                <a:effectLst/>
                <a:latin typeface="+mj-lt"/>
                <a:ea typeface="+mj-ea"/>
                <a:cs typeface="Arial"/>
              </a:defRPr>
            </a:lvl1pPr>
          </a:lstStyle>
          <a:p>
            <a:r>
              <a:rPr kumimoji="0" lang="en-US" dirty="0"/>
              <a:t>Click to Edit </a:t>
            </a:r>
            <a:br>
              <a:rPr kumimoji="0" lang="en-US" dirty="0"/>
            </a:br>
            <a:r>
              <a:rPr kumimoji="0" lang="en-US" dirty="0"/>
              <a:t>Demo Title</a:t>
            </a:r>
            <a:endParaRPr lang="en-US" dirty="0"/>
          </a:p>
        </p:txBody>
      </p:sp>
      <p:sp>
        <p:nvSpPr>
          <p:cNvPr id="9"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3220BF4-CB92-46D5-BBB8-927142A9AFAA}" type="datetimeFigureOut">
              <a:rPr lang="en-US" smtClean="0"/>
              <a:t>3/8/2018</a:t>
            </a:fld>
            <a:endParaRPr lang="en-US"/>
          </a:p>
        </p:txBody>
      </p:sp>
      <p:sp>
        <p:nvSpPr>
          <p:cNvPr id="11"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2"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C843BEB-0EDE-4D95-BFA4-D1C672901FEC}" type="slidenum">
              <a:rPr lang="en-US" smtClean="0"/>
              <a:t>‹#›</a:t>
            </a:fld>
            <a:endParaRPr lang="en-US"/>
          </a:p>
        </p:txBody>
      </p:sp>
    </p:spTree>
    <p:extLst>
      <p:ext uri="{BB962C8B-B14F-4D97-AF65-F5344CB8AC3E}">
        <p14:creationId xmlns:p14="http://schemas.microsoft.com/office/powerpoint/2010/main" val="441214807"/>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Only_User Screens">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solidFill>
                  <a:schemeClr val="tx1"/>
                </a:solidFill>
              </a:defRPr>
            </a:lvl1pPr>
          </a:lstStyle>
          <a:p>
            <a:r>
              <a:rPr lang="en-US" dirty="0"/>
              <a:t>Click to Edit User Screens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3220BF4-CB92-46D5-BBB8-927142A9AFAA}" type="datetimeFigureOut">
              <a:rPr lang="en-US" smtClean="0"/>
              <a:t>3/8/2018</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C843BEB-0EDE-4D95-BFA4-D1C672901FEC}" type="slidenum">
              <a:rPr lang="en-US" smtClean="0"/>
              <a:t>‹#›</a:t>
            </a:fld>
            <a:endParaRPr lang="en-US"/>
          </a:p>
        </p:txBody>
      </p:sp>
    </p:spTree>
    <p:extLst>
      <p:ext uri="{BB962C8B-B14F-4D97-AF65-F5344CB8AC3E}">
        <p14:creationId xmlns:p14="http://schemas.microsoft.com/office/powerpoint/2010/main" val="3651118805"/>
      </p:ext>
    </p:extLst>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aseline="0">
                <a:solidFill>
                  <a:schemeClr val="tx1"/>
                </a:solidFill>
              </a:defRPr>
            </a:lvl1pPr>
          </a:lstStyle>
          <a:p>
            <a:r>
              <a:rPr lang="en-US" dirty="0"/>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1" baseline="0" smtClean="0">
                <a:solidFill>
                  <a:schemeClr val="tx1">
                    <a:lumMod val="50000"/>
                    <a:lumOff val="5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dirty="0"/>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3220BF4-CB92-46D5-BBB8-927142A9AFAA}" type="datetimeFigureOut">
              <a:rPr lang="en-US" smtClean="0"/>
              <a:t>3/8/2018</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C843BEB-0EDE-4D95-BFA4-D1C672901FEC}" type="slidenum">
              <a:rPr lang="en-US" smtClean="0"/>
              <a:t>‹#›</a:t>
            </a:fld>
            <a:endParaRPr lang="en-US"/>
          </a:p>
        </p:txBody>
      </p:sp>
    </p:spTree>
    <p:extLst>
      <p:ext uri="{BB962C8B-B14F-4D97-AF65-F5344CB8AC3E}">
        <p14:creationId xmlns:p14="http://schemas.microsoft.com/office/powerpoint/2010/main" val="2011701263"/>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dirty="0"/>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chemeClr val="accent4">
                    <a:lumMod val="40000"/>
                    <a:lumOff val="6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dirty="0"/>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3220BF4-CB92-46D5-BBB8-927142A9AFAA}" type="datetimeFigureOut">
              <a:rPr lang="en-US" smtClean="0"/>
              <a:t>3/8/2018</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C843BEB-0EDE-4D95-BFA4-D1C672901FEC}" type="slidenum">
              <a:rPr lang="en-US" smtClean="0"/>
              <a:t>‹#›</a:t>
            </a:fld>
            <a:endParaRPr lang="en-US"/>
          </a:p>
        </p:txBody>
      </p:sp>
    </p:spTree>
    <p:extLst>
      <p:ext uri="{BB962C8B-B14F-4D97-AF65-F5344CB8AC3E}">
        <p14:creationId xmlns:p14="http://schemas.microsoft.com/office/powerpoint/2010/main" val="1398911401"/>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Esri">
    <p:spTree>
      <p:nvGrpSpPr>
        <p:cNvPr id="1" name=""/>
        <p:cNvGrpSpPr/>
        <p:nvPr/>
      </p:nvGrpSpPr>
      <p:grpSpPr>
        <a:xfrm>
          <a:off x="0" y="0"/>
          <a:ext cx="0" cy="0"/>
          <a:chOff x="0" y="0"/>
          <a:chExt cx="0" cy="0"/>
        </a:xfrm>
      </p:grpSpPr>
      <p:sp>
        <p:nvSpPr>
          <p:cNvPr id="6" name="Parallelogram 10"/>
          <p:cNvSpPr/>
          <p:nvPr/>
        </p:nvSpPr>
        <p:spPr bwMode="auto">
          <a:xfrm rot="16811740" flipH="1">
            <a:off x="2821442" y="-2136101"/>
            <a:ext cx="6318215" cy="12766191"/>
          </a:xfrm>
          <a:custGeom>
            <a:avLst/>
            <a:gdLst>
              <a:gd name="connsiteX0" fmla="*/ 0 w 5497956"/>
              <a:gd name="connsiteY0" fmla="*/ 0 h 6858000"/>
              <a:gd name="connsiteX1" fmla="*/ 5497956 w 5497956"/>
              <a:gd name="connsiteY1" fmla="*/ 0 h 6858000"/>
              <a:gd name="connsiteX2" fmla="*/ 5497956 w 5497956"/>
              <a:gd name="connsiteY2" fmla="*/ 6858000 h 6858000"/>
              <a:gd name="connsiteX3" fmla="*/ 0 w 5497956"/>
              <a:gd name="connsiteY3" fmla="*/ 6858000 h 6858000"/>
              <a:gd name="connsiteX4" fmla="*/ 0 w 5497956"/>
              <a:gd name="connsiteY4" fmla="*/ 0 h 6858000"/>
              <a:gd name="connsiteX0" fmla="*/ 0 w 5497956"/>
              <a:gd name="connsiteY0" fmla="*/ 0 h 6865697"/>
              <a:gd name="connsiteX1" fmla="*/ 5497956 w 5497956"/>
              <a:gd name="connsiteY1" fmla="*/ 0 h 6865697"/>
              <a:gd name="connsiteX2" fmla="*/ 5497956 w 5497956"/>
              <a:gd name="connsiteY2" fmla="*/ 6858000 h 6865697"/>
              <a:gd name="connsiteX3" fmla="*/ 2747818 w 5497956"/>
              <a:gd name="connsiteY3" fmla="*/ 6865697 h 6865697"/>
              <a:gd name="connsiteX4" fmla="*/ 0 w 5497956"/>
              <a:gd name="connsiteY4" fmla="*/ 0 h 6865697"/>
              <a:gd name="connsiteX0" fmla="*/ 0 w 5497956"/>
              <a:gd name="connsiteY0" fmla="*/ 0 h 6865697"/>
              <a:gd name="connsiteX1" fmla="*/ 5497956 w 5497956"/>
              <a:gd name="connsiteY1" fmla="*/ 0 h 6865697"/>
              <a:gd name="connsiteX2" fmla="*/ 3826999 w 5497956"/>
              <a:gd name="connsiteY2" fmla="*/ 4279505 h 6865697"/>
              <a:gd name="connsiteX3" fmla="*/ 2747818 w 5497956"/>
              <a:gd name="connsiteY3" fmla="*/ 6865697 h 6865697"/>
              <a:gd name="connsiteX4" fmla="*/ 0 w 5497956"/>
              <a:gd name="connsiteY4" fmla="*/ 0 h 6865697"/>
              <a:gd name="connsiteX0" fmla="*/ 0 w 5497956"/>
              <a:gd name="connsiteY0" fmla="*/ 0 h 5277653"/>
              <a:gd name="connsiteX1" fmla="*/ 5497956 w 5497956"/>
              <a:gd name="connsiteY1" fmla="*/ 0 h 5277653"/>
              <a:gd name="connsiteX2" fmla="*/ 3826999 w 5497956"/>
              <a:gd name="connsiteY2" fmla="*/ 4279505 h 5277653"/>
              <a:gd name="connsiteX3" fmla="*/ 2377650 w 5497956"/>
              <a:gd name="connsiteY3" fmla="*/ 5277653 h 5277653"/>
              <a:gd name="connsiteX4" fmla="*/ 0 w 5497956"/>
              <a:gd name="connsiteY4" fmla="*/ 0 h 5277653"/>
              <a:gd name="connsiteX0" fmla="*/ 0 w 3863432"/>
              <a:gd name="connsiteY0" fmla="*/ 2222226 h 5277653"/>
              <a:gd name="connsiteX1" fmla="*/ 3863432 w 3863432"/>
              <a:gd name="connsiteY1" fmla="*/ 0 h 5277653"/>
              <a:gd name="connsiteX2" fmla="*/ 2192475 w 3863432"/>
              <a:gd name="connsiteY2" fmla="*/ 4279505 h 5277653"/>
              <a:gd name="connsiteX3" fmla="*/ 743126 w 3863432"/>
              <a:gd name="connsiteY3" fmla="*/ 5277653 h 5277653"/>
              <a:gd name="connsiteX4" fmla="*/ 0 w 3863432"/>
              <a:gd name="connsiteY4" fmla="*/ 2222226 h 5277653"/>
              <a:gd name="connsiteX0" fmla="*/ 0 w 4172478"/>
              <a:gd name="connsiteY0" fmla="*/ 1085159 h 4140586"/>
              <a:gd name="connsiteX1" fmla="*/ 4172478 w 4172478"/>
              <a:gd name="connsiteY1" fmla="*/ 0 h 4140586"/>
              <a:gd name="connsiteX2" fmla="*/ 2192475 w 4172478"/>
              <a:gd name="connsiteY2" fmla="*/ 3142438 h 4140586"/>
              <a:gd name="connsiteX3" fmla="*/ 743126 w 4172478"/>
              <a:gd name="connsiteY3" fmla="*/ 4140586 h 4140586"/>
              <a:gd name="connsiteX4" fmla="*/ 0 w 4172478"/>
              <a:gd name="connsiteY4" fmla="*/ 1085159 h 4140586"/>
              <a:gd name="connsiteX0" fmla="*/ 0 w 3868783"/>
              <a:gd name="connsiteY0" fmla="*/ 887305 h 4140586"/>
              <a:gd name="connsiteX1" fmla="*/ 3868783 w 3868783"/>
              <a:gd name="connsiteY1" fmla="*/ 0 h 4140586"/>
              <a:gd name="connsiteX2" fmla="*/ 1888780 w 3868783"/>
              <a:gd name="connsiteY2" fmla="*/ 3142438 h 4140586"/>
              <a:gd name="connsiteX3" fmla="*/ 439431 w 3868783"/>
              <a:gd name="connsiteY3" fmla="*/ 4140586 h 4140586"/>
              <a:gd name="connsiteX4" fmla="*/ 0 w 3868783"/>
              <a:gd name="connsiteY4" fmla="*/ 887305 h 4140586"/>
              <a:gd name="connsiteX0" fmla="*/ 269818 w 4138601"/>
              <a:gd name="connsiteY0" fmla="*/ 887305 h 3536775"/>
              <a:gd name="connsiteX1" fmla="*/ 4138601 w 4138601"/>
              <a:gd name="connsiteY1" fmla="*/ 0 h 3536775"/>
              <a:gd name="connsiteX2" fmla="*/ 2158598 w 4138601"/>
              <a:gd name="connsiteY2" fmla="*/ 3142438 h 3536775"/>
              <a:gd name="connsiteX3" fmla="*/ 0 w 4138601"/>
              <a:gd name="connsiteY3" fmla="*/ 3536775 h 3536775"/>
              <a:gd name="connsiteX4" fmla="*/ 269818 w 4138601"/>
              <a:gd name="connsiteY4" fmla="*/ 887305 h 3536775"/>
              <a:gd name="connsiteX0" fmla="*/ 269818 w 4138601"/>
              <a:gd name="connsiteY0" fmla="*/ 887305 h 3635085"/>
              <a:gd name="connsiteX1" fmla="*/ 4138601 w 4138601"/>
              <a:gd name="connsiteY1" fmla="*/ 0 h 3635085"/>
              <a:gd name="connsiteX2" fmla="*/ 2376678 w 4138601"/>
              <a:gd name="connsiteY2" fmla="*/ 3635085 h 3635085"/>
              <a:gd name="connsiteX3" fmla="*/ 0 w 4138601"/>
              <a:gd name="connsiteY3" fmla="*/ 3536775 h 3635085"/>
              <a:gd name="connsiteX4" fmla="*/ 269818 w 4138601"/>
              <a:gd name="connsiteY4" fmla="*/ 887305 h 3635085"/>
              <a:gd name="connsiteX0" fmla="*/ 453784 w 4138601"/>
              <a:gd name="connsiteY0" fmla="*/ 250562 h 3635085"/>
              <a:gd name="connsiteX1" fmla="*/ 4138601 w 4138601"/>
              <a:gd name="connsiteY1" fmla="*/ 0 h 3635085"/>
              <a:gd name="connsiteX2" fmla="*/ 2376678 w 4138601"/>
              <a:gd name="connsiteY2" fmla="*/ 3635085 h 3635085"/>
              <a:gd name="connsiteX3" fmla="*/ 0 w 4138601"/>
              <a:gd name="connsiteY3" fmla="*/ 3536775 h 3635085"/>
              <a:gd name="connsiteX4" fmla="*/ 453784 w 4138601"/>
              <a:gd name="connsiteY4" fmla="*/ 250562 h 3635085"/>
              <a:gd name="connsiteX0" fmla="*/ 1391303 w 4138601"/>
              <a:gd name="connsiteY0" fmla="*/ 75768 h 3635085"/>
              <a:gd name="connsiteX1" fmla="*/ 4138601 w 4138601"/>
              <a:gd name="connsiteY1" fmla="*/ 0 h 3635085"/>
              <a:gd name="connsiteX2" fmla="*/ 2376678 w 4138601"/>
              <a:gd name="connsiteY2" fmla="*/ 3635085 h 3635085"/>
              <a:gd name="connsiteX3" fmla="*/ 0 w 4138601"/>
              <a:gd name="connsiteY3" fmla="*/ 3536775 h 3635085"/>
              <a:gd name="connsiteX4" fmla="*/ 1391303 w 4138601"/>
              <a:gd name="connsiteY4" fmla="*/ 75768 h 3635085"/>
              <a:gd name="connsiteX0" fmla="*/ 1391303 w 4138601"/>
              <a:gd name="connsiteY0" fmla="*/ 75768 h 3536775"/>
              <a:gd name="connsiteX1" fmla="*/ 4138601 w 4138601"/>
              <a:gd name="connsiteY1" fmla="*/ 0 h 3536775"/>
              <a:gd name="connsiteX2" fmla="*/ 1273242 w 4138601"/>
              <a:gd name="connsiteY2" fmla="*/ 3407480 h 3536775"/>
              <a:gd name="connsiteX3" fmla="*/ 0 w 4138601"/>
              <a:gd name="connsiteY3" fmla="*/ 3536775 h 3536775"/>
              <a:gd name="connsiteX4" fmla="*/ 1391303 w 4138601"/>
              <a:gd name="connsiteY4" fmla="*/ 75768 h 3536775"/>
              <a:gd name="connsiteX0" fmla="*/ 1391303 w 3058684"/>
              <a:gd name="connsiteY0" fmla="*/ 103474 h 3564481"/>
              <a:gd name="connsiteX1" fmla="*/ 3058684 w 3058684"/>
              <a:gd name="connsiteY1" fmla="*/ 0 h 3564481"/>
              <a:gd name="connsiteX2" fmla="*/ 1273242 w 3058684"/>
              <a:gd name="connsiteY2" fmla="*/ 3435186 h 3564481"/>
              <a:gd name="connsiteX3" fmla="*/ 0 w 3058684"/>
              <a:gd name="connsiteY3" fmla="*/ 3564481 h 3564481"/>
              <a:gd name="connsiteX4" fmla="*/ 1391303 w 3058684"/>
              <a:gd name="connsiteY4" fmla="*/ 103474 h 3564481"/>
              <a:gd name="connsiteX0" fmla="*/ 1521436 w 3188817"/>
              <a:gd name="connsiteY0" fmla="*/ 103474 h 3464355"/>
              <a:gd name="connsiteX1" fmla="*/ 3188817 w 3188817"/>
              <a:gd name="connsiteY1" fmla="*/ 0 h 3464355"/>
              <a:gd name="connsiteX2" fmla="*/ 1403375 w 3188817"/>
              <a:gd name="connsiteY2" fmla="*/ 3435186 h 3464355"/>
              <a:gd name="connsiteX3" fmla="*/ 0 w 3188817"/>
              <a:gd name="connsiteY3" fmla="*/ 3464355 h 3464355"/>
              <a:gd name="connsiteX4" fmla="*/ 1521436 w 3188817"/>
              <a:gd name="connsiteY4" fmla="*/ 103474 h 3464355"/>
              <a:gd name="connsiteX0" fmla="*/ 1521436 w 3188817"/>
              <a:gd name="connsiteY0" fmla="*/ 103474 h 3632772"/>
              <a:gd name="connsiteX1" fmla="*/ 3188817 w 3188817"/>
              <a:gd name="connsiteY1" fmla="*/ 0 h 3632772"/>
              <a:gd name="connsiteX2" fmla="*/ 1626674 w 3188817"/>
              <a:gd name="connsiteY2" fmla="*/ 3632772 h 3632772"/>
              <a:gd name="connsiteX3" fmla="*/ 0 w 3188817"/>
              <a:gd name="connsiteY3" fmla="*/ 3464355 h 3632772"/>
              <a:gd name="connsiteX4" fmla="*/ 1521436 w 3188817"/>
              <a:gd name="connsiteY4" fmla="*/ 103474 h 3632772"/>
              <a:gd name="connsiteX0" fmla="*/ 1521436 w 3605461"/>
              <a:gd name="connsiteY0" fmla="*/ 69855 h 3599153"/>
              <a:gd name="connsiteX1" fmla="*/ 3605461 w 3605461"/>
              <a:gd name="connsiteY1" fmla="*/ 0 h 3599153"/>
              <a:gd name="connsiteX2" fmla="*/ 1626674 w 3605461"/>
              <a:gd name="connsiteY2" fmla="*/ 3599153 h 3599153"/>
              <a:gd name="connsiteX3" fmla="*/ 0 w 3605461"/>
              <a:gd name="connsiteY3" fmla="*/ 3430736 h 3599153"/>
              <a:gd name="connsiteX4" fmla="*/ 1521436 w 3605461"/>
              <a:gd name="connsiteY4" fmla="*/ 69855 h 3599153"/>
              <a:gd name="connsiteX0" fmla="*/ 1488157 w 3605461"/>
              <a:gd name="connsiteY0" fmla="*/ 0 h 3645127"/>
              <a:gd name="connsiteX1" fmla="*/ 3605461 w 3605461"/>
              <a:gd name="connsiteY1" fmla="*/ 45974 h 3645127"/>
              <a:gd name="connsiteX2" fmla="*/ 1626674 w 3605461"/>
              <a:gd name="connsiteY2" fmla="*/ 3645127 h 3645127"/>
              <a:gd name="connsiteX3" fmla="*/ 0 w 3605461"/>
              <a:gd name="connsiteY3" fmla="*/ 3476710 h 3645127"/>
              <a:gd name="connsiteX4" fmla="*/ 1488157 w 3605461"/>
              <a:gd name="connsiteY4" fmla="*/ 0 h 3645127"/>
              <a:gd name="connsiteX0" fmla="*/ 1488157 w 3494077"/>
              <a:gd name="connsiteY0" fmla="*/ 138768 h 3783895"/>
              <a:gd name="connsiteX1" fmla="*/ 3494077 w 3494077"/>
              <a:gd name="connsiteY1" fmla="*/ 0 h 3783895"/>
              <a:gd name="connsiteX2" fmla="*/ 1626674 w 3494077"/>
              <a:gd name="connsiteY2" fmla="*/ 3783895 h 3783895"/>
              <a:gd name="connsiteX3" fmla="*/ 0 w 3494077"/>
              <a:gd name="connsiteY3" fmla="*/ 3615478 h 3783895"/>
              <a:gd name="connsiteX4" fmla="*/ 1488157 w 3494077"/>
              <a:gd name="connsiteY4" fmla="*/ 138768 h 3783895"/>
              <a:gd name="connsiteX0" fmla="*/ 1124549 w 3130469"/>
              <a:gd name="connsiteY0" fmla="*/ 138768 h 3783895"/>
              <a:gd name="connsiteX1" fmla="*/ 3130469 w 3130469"/>
              <a:gd name="connsiteY1" fmla="*/ 0 h 3783895"/>
              <a:gd name="connsiteX2" fmla="*/ 1263066 w 3130469"/>
              <a:gd name="connsiteY2" fmla="*/ 3783895 h 3783895"/>
              <a:gd name="connsiteX3" fmla="*/ 0 w 3130469"/>
              <a:gd name="connsiteY3" fmla="*/ 3710249 h 3783895"/>
              <a:gd name="connsiteX4" fmla="*/ 1124549 w 3130469"/>
              <a:gd name="connsiteY4" fmla="*/ 138768 h 3783895"/>
              <a:gd name="connsiteX0" fmla="*/ 1124549 w 2637804"/>
              <a:gd name="connsiteY0" fmla="*/ 122113 h 3767240"/>
              <a:gd name="connsiteX1" fmla="*/ 2637804 w 2637804"/>
              <a:gd name="connsiteY1" fmla="*/ 0 h 3767240"/>
              <a:gd name="connsiteX2" fmla="*/ 1263066 w 2637804"/>
              <a:gd name="connsiteY2" fmla="*/ 3767240 h 3767240"/>
              <a:gd name="connsiteX3" fmla="*/ 0 w 2637804"/>
              <a:gd name="connsiteY3" fmla="*/ 3693594 h 3767240"/>
              <a:gd name="connsiteX4" fmla="*/ 1124549 w 2637804"/>
              <a:gd name="connsiteY4" fmla="*/ 122113 h 3767240"/>
              <a:gd name="connsiteX0" fmla="*/ 1305037 w 2637804"/>
              <a:gd name="connsiteY0" fmla="*/ 0 h 3855679"/>
              <a:gd name="connsiteX1" fmla="*/ 2637804 w 2637804"/>
              <a:gd name="connsiteY1" fmla="*/ 88439 h 3855679"/>
              <a:gd name="connsiteX2" fmla="*/ 1263066 w 2637804"/>
              <a:gd name="connsiteY2" fmla="*/ 3855679 h 3855679"/>
              <a:gd name="connsiteX3" fmla="*/ 0 w 2637804"/>
              <a:gd name="connsiteY3" fmla="*/ 3782033 h 3855679"/>
              <a:gd name="connsiteX4" fmla="*/ 1305037 w 2637804"/>
              <a:gd name="connsiteY4" fmla="*/ 0 h 3855679"/>
              <a:gd name="connsiteX0" fmla="*/ 1264430 w 2637804"/>
              <a:gd name="connsiteY0" fmla="*/ 0 h 3899282"/>
              <a:gd name="connsiteX1" fmla="*/ 2637804 w 2637804"/>
              <a:gd name="connsiteY1" fmla="*/ 132042 h 3899282"/>
              <a:gd name="connsiteX2" fmla="*/ 1263066 w 2637804"/>
              <a:gd name="connsiteY2" fmla="*/ 3899282 h 3899282"/>
              <a:gd name="connsiteX3" fmla="*/ 0 w 2637804"/>
              <a:gd name="connsiteY3" fmla="*/ 3825636 h 3899282"/>
              <a:gd name="connsiteX4" fmla="*/ 1264430 w 2637804"/>
              <a:gd name="connsiteY4" fmla="*/ 0 h 3899282"/>
              <a:gd name="connsiteX0" fmla="*/ 1264430 w 2637804"/>
              <a:gd name="connsiteY0" fmla="*/ 0 h 4163698"/>
              <a:gd name="connsiteX1" fmla="*/ 2637804 w 2637804"/>
              <a:gd name="connsiteY1" fmla="*/ 132042 h 4163698"/>
              <a:gd name="connsiteX2" fmla="*/ 1331152 w 2637804"/>
              <a:gd name="connsiteY2" fmla="*/ 4163698 h 4163698"/>
              <a:gd name="connsiteX3" fmla="*/ 0 w 2637804"/>
              <a:gd name="connsiteY3" fmla="*/ 3825636 h 4163698"/>
              <a:gd name="connsiteX4" fmla="*/ 1264430 w 2637804"/>
              <a:gd name="connsiteY4" fmla="*/ 0 h 4163698"/>
              <a:gd name="connsiteX0" fmla="*/ 1182770 w 2556144"/>
              <a:gd name="connsiteY0" fmla="*/ 0 h 4163698"/>
              <a:gd name="connsiteX1" fmla="*/ 2556144 w 2556144"/>
              <a:gd name="connsiteY1" fmla="*/ 132042 h 4163698"/>
              <a:gd name="connsiteX2" fmla="*/ 1249492 w 2556144"/>
              <a:gd name="connsiteY2" fmla="*/ 4163698 h 4163698"/>
              <a:gd name="connsiteX3" fmla="*/ 0 w 2556144"/>
              <a:gd name="connsiteY3" fmla="*/ 3580706 h 4163698"/>
              <a:gd name="connsiteX4" fmla="*/ 1182770 w 2556144"/>
              <a:gd name="connsiteY4" fmla="*/ 0 h 4163698"/>
              <a:gd name="connsiteX0" fmla="*/ 1182770 w 2556144"/>
              <a:gd name="connsiteY0" fmla="*/ 0 h 3715230"/>
              <a:gd name="connsiteX1" fmla="*/ 2556144 w 2556144"/>
              <a:gd name="connsiteY1" fmla="*/ 132042 h 3715230"/>
              <a:gd name="connsiteX2" fmla="*/ 1481730 w 2556144"/>
              <a:gd name="connsiteY2" fmla="*/ 3715230 h 3715230"/>
              <a:gd name="connsiteX3" fmla="*/ 0 w 2556144"/>
              <a:gd name="connsiteY3" fmla="*/ 3580706 h 3715230"/>
              <a:gd name="connsiteX4" fmla="*/ 1182770 w 2556144"/>
              <a:gd name="connsiteY4" fmla="*/ 0 h 3715230"/>
              <a:gd name="connsiteX0" fmla="*/ 1182770 w 2556144"/>
              <a:gd name="connsiteY0" fmla="*/ 0 h 3745461"/>
              <a:gd name="connsiteX1" fmla="*/ 2556144 w 2556144"/>
              <a:gd name="connsiteY1" fmla="*/ 132042 h 3745461"/>
              <a:gd name="connsiteX2" fmla="*/ 1793329 w 2556144"/>
              <a:gd name="connsiteY2" fmla="*/ 3745461 h 3745461"/>
              <a:gd name="connsiteX3" fmla="*/ 0 w 2556144"/>
              <a:gd name="connsiteY3" fmla="*/ 3580706 h 3745461"/>
              <a:gd name="connsiteX4" fmla="*/ 1182770 w 2556144"/>
              <a:gd name="connsiteY4" fmla="*/ 0 h 3745461"/>
              <a:gd name="connsiteX0" fmla="*/ 810452 w 2556144"/>
              <a:gd name="connsiteY0" fmla="*/ 0 h 3786541"/>
              <a:gd name="connsiteX1" fmla="*/ 2556144 w 2556144"/>
              <a:gd name="connsiteY1" fmla="*/ 173122 h 3786541"/>
              <a:gd name="connsiteX2" fmla="*/ 1793329 w 2556144"/>
              <a:gd name="connsiteY2" fmla="*/ 3786541 h 3786541"/>
              <a:gd name="connsiteX3" fmla="*/ 0 w 2556144"/>
              <a:gd name="connsiteY3" fmla="*/ 3621786 h 3786541"/>
              <a:gd name="connsiteX4" fmla="*/ 810452 w 2556144"/>
              <a:gd name="connsiteY4" fmla="*/ 0 h 3786541"/>
              <a:gd name="connsiteX0" fmla="*/ 810452 w 2490881"/>
              <a:gd name="connsiteY0" fmla="*/ 0 h 3786541"/>
              <a:gd name="connsiteX1" fmla="*/ 2490881 w 2490881"/>
              <a:gd name="connsiteY1" fmla="*/ 479137 h 3786541"/>
              <a:gd name="connsiteX2" fmla="*/ 1793329 w 2490881"/>
              <a:gd name="connsiteY2" fmla="*/ 3786541 h 3786541"/>
              <a:gd name="connsiteX3" fmla="*/ 0 w 2490881"/>
              <a:gd name="connsiteY3" fmla="*/ 3621786 h 3786541"/>
              <a:gd name="connsiteX4" fmla="*/ 810452 w 2490881"/>
              <a:gd name="connsiteY4" fmla="*/ 0 h 3786541"/>
              <a:gd name="connsiteX0" fmla="*/ 750890 w 2490881"/>
              <a:gd name="connsiteY0" fmla="*/ 0 h 3470057"/>
              <a:gd name="connsiteX1" fmla="*/ 2490881 w 2490881"/>
              <a:gd name="connsiteY1" fmla="*/ 162653 h 3470057"/>
              <a:gd name="connsiteX2" fmla="*/ 1793329 w 2490881"/>
              <a:gd name="connsiteY2" fmla="*/ 3470057 h 3470057"/>
              <a:gd name="connsiteX3" fmla="*/ 0 w 2490881"/>
              <a:gd name="connsiteY3" fmla="*/ 3305302 h 3470057"/>
              <a:gd name="connsiteX4" fmla="*/ 750890 w 2490881"/>
              <a:gd name="connsiteY4" fmla="*/ 0 h 3470057"/>
              <a:gd name="connsiteX0" fmla="*/ 761393 w 2490881"/>
              <a:gd name="connsiteY0" fmla="*/ 0 h 3473996"/>
              <a:gd name="connsiteX1" fmla="*/ 2490881 w 2490881"/>
              <a:gd name="connsiteY1" fmla="*/ 166592 h 3473996"/>
              <a:gd name="connsiteX2" fmla="*/ 1793329 w 2490881"/>
              <a:gd name="connsiteY2" fmla="*/ 3473996 h 3473996"/>
              <a:gd name="connsiteX3" fmla="*/ 0 w 2490881"/>
              <a:gd name="connsiteY3" fmla="*/ 3309241 h 3473996"/>
              <a:gd name="connsiteX4" fmla="*/ 761393 w 2490881"/>
              <a:gd name="connsiteY4" fmla="*/ 0 h 3473996"/>
              <a:gd name="connsiteX0" fmla="*/ 756589 w 2486077"/>
              <a:gd name="connsiteY0" fmla="*/ 0 h 3473996"/>
              <a:gd name="connsiteX1" fmla="*/ 2486077 w 2486077"/>
              <a:gd name="connsiteY1" fmla="*/ 166592 h 3473996"/>
              <a:gd name="connsiteX2" fmla="*/ 1788525 w 2486077"/>
              <a:gd name="connsiteY2" fmla="*/ 3473996 h 3473996"/>
              <a:gd name="connsiteX3" fmla="*/ 0 w 2486077"/>
              <a:gd name="connsiteY3" fmla="*/ 3294834 h 3473996"/>
              <a:gd name="connsiteX4" fmla="*/ 756589 w 2486077"/>
              <a:gd name="connsiteY4" fmla="*/ 0 h 3473996"/>
              <a:gd name="connsiteX0" fmla="*/ 740384 w 2469872"/>
              <a:gd name="connsiteY0" fmla="*/ 0 h 3473996"/>
              <a:gd name="connsiteX1" fmla="*/ 2469872 w 2469872"/>
              <a:gd name="connsiteY1" fmla="*/ 166592 h 3473996"/>
              <a:gd name="connsiteX2" fmla="*/ 1772320 w 2469872"/>
              <a:gd name="connsiteY2" fmla="*/ 3473996 h 3473996"/>
              <a:gd name="connsiteX3" fmla="*/ 0 w 2469872"/>
              <a:gd name="connsiteY3" fmla="*/ 3301364 h 3473996"/>
              <a:gd name="connsiteX4" fmla="*/ 740384 w 2469872"/>
              <a:gd name="connsiteY4" fmla="*/ 0 h 3473996"/>
              <a:gd name="connsiteX0" fmla="*/ 740384 w 3180498"/>
              <a:gd name="connsiteY0" fmla="*/ 0 h 3473996"/>
              <a:gd name="connsiteX1" fmla="*/ 3180498 w 3180498"/>
              <a:gd name="connsiteY1" fmla="*/ 240494 h 3473996"/>
              <a:gd name="connsiteX2" fmla="*/ 1772320 w 3180498"/>
              <a:gd name="connsiteY2" fmla="*/ 3473996 h 3473996"/>
              <a:gd name="connsiteX3" fmla="*/ 0 w 3180498"/>
              <a:gd name="connsiteY3" fmla="*/ 3301364 h 3473996"/>
              <a:gd name="connsiteX4" fmla="*/ 740384 w 3180498"/>
              <a:gd name="connsiteY4" fmla="*/ 0 h 3473996"/>
              <a:gd name="connsiteX0" fmla="*/ 736813 w 3180498"/>
              <a:gd name="connsiteY0" fmla="*/ 0 h 3472657"/>
              <a:gd name="connsiteX1" fmla="*/ 3180498 w 3180498"/>
              <a:gd name="connsiteY1" fmla="*/ 239155 h 3472657"/>
              <a:gd name="connsiteX2" fmla="*/ 1772320 w 3180498"/>
              <a:gd name="connsiteY2" fmla="*/ 3472657 h 3472657"/>
              <a:gd name="connsiteX3" fmla="*/ 0 w 3180498"/>
              <a:gd name="connsiteY3" fmla="*/ 3300025 h 3472657"/>
              <a:gd name="connsiteX4" fmla="*/ 736813 w 3180498"/>
              <a:gd name="connsiteY4" fmla="*/ 0 h 3472657"/>
              <a:gd name="connsiteX0" fmla="*/ 736813 w 3187641"/>
              <a:gd name="connsiteY0" fmla="*/ 0 h 3472657"/>
              <a:gd name="connsiteX1" fmla="*/ 3187641 w 3187641"/>
              <a:gd name="connsiteY1" fmla="*/ 236478 h 3472657"/>
              <a:gd name="connsiteX2" fmla="*/ 1772320 w 3187641"/>
              <a:gd name="connsiteY2" fmla="*/ 3472657 h 3472657"/>
              <a:gd name="connsiteX3" fmla="*/ 0 w 3187641"/>
              <a:gd name="connsiteY3" fmla="*/ 3300025 h 3472657"/>
              <a:gd name="connsiteX4" fmla="*/ 736813 w 3187641"/>
              <a:gd name="connsiteY4" fmla="*/ 0 h 3472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7641" h="3472657">
                <a:moveTo>
                  <a:pt x="736813" y="0"/>
                </a:moveTo>
                <a:lnTo>
                  <a:pt x="3187641" y="236478"/>
                </a:lnTo>
                <a:lnTo>
                  <a:pt x="1772320" y="3472657"/>
                </a:lnTo>
                <a:lnTo>
                  <a:pt x="0" y="3300025"/>
                </a:lnTo>
                <a:lnTo>
                  <a:pt x="736813" y="0"/>
                </a:lnTo>
                <a:close/>
              </a:path>
            </a:pathLst>
          </a:custGeom>
          <a:gradFill flip="none" rotWithShape="1">
            <a:gsLst>
              <a:gs pos="98000">
                <a:srgbClr val="053264"/>
              </a:gs>
              <a:gs pos="51000">
                <a:srgbClr val="027FB5"/>
              </a:gs>
              <a:gs pos="0">
                <a:srgbClr val="00B9F2"/>
              </a:gs>
            </a:gsLst>
            <a:path path="circle">
              <a:fillToRect l="50000" t="50000" r="50000" b="50000"/>
            </a:path>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3" name="Parallelogram 10"/>
          <p:cNvSpPr/>
          <p:nvPr/>
        </p:nvSpPr>
        <p:spPr bwMode="auto">
          <a:xfrm rot="5400000" flipV="1">
            <a:off x="5295901" y="-38098"/>
            <a:ext cx="1600198"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gradFill flip="none" rotWithShape="1">
            <a:gsLst>
              <a:gs pos="100000">
                <a:srgbClr val="00B9F2"/>
              </a:gs>
              <a:gs pos="10000">
                <a:srgbClr val="053264"/>
              </a:gs>
            </a:gsLst>
            <a:lin ang="378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9008" y="2489995"/>
            <a:ext cx="6073985" cy="1878011"/>
          </a:xfrm>
          <a:prstGeom prst="rect">
            <a:avLst/>
          </a:prstGeom>
        </p:spPr>
      </p:pic>
      <p:sp>
        <p:nvSpPr>
          <p:cNvPr id="12" name="Parallelogram 10"/>
          <p:cNvSpPr/>
          <p:nvPr/>
        </p:nvSpPr>
        <p:spPr bwMode="auto">
          <a:xfrm rot="5400000" flipH="1">
            <a:off x="5320618" y="-642728"/>
            <a:ext cx="1555939" cy="12227867"/>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2777078"/>
              <a:gd name="connsiteY0" fmla="*/ 35863 h 12227861"/>
              <a:gd name="connsiteX1" fmla="*/ 2358932 w 2777078"/>
              <a:gd name="connsiteY1" fmla="*/ 0 h 12227861"/>
              <a:gd name="connsiteX2" fmla="*/ 2777078 w 2777078"/>
              <a:gd name="connsiteY2" fmla="*/ 12227861 h 12227861"/>
              <a:gd name="connsiteX3" fmla="*/ 0 w 2777078"/>
              <a:gd name="connsiteY3" fmla="*/ 12227861 h 12227861"/>
              <a:gd name="connsiteX4" fmla="*/ 1085273 w 2777078"/>
              <a:gd name="connsiteY4" fmla="*/ 35863 h 12227861"/>
              <a:gd name="connsiteX0" fmla="*/ 273578 w 1965383"/>
              <a:gd name="connsiteY0" fmla="*/ 35863 h 12245793"/>
              <a:gd name="connsiteX1" fmla="*/ 1547237 w 1965383"/>
              <a:gd name="connsiteY1" fmla="*/ 0 h 12245793"/>
              <a:gd name="connsiteX2" fmla="*/ 1965383 w 1965383"/>
              <a:gd name="connsiteY2" fmla="*/ 12227861 h 12245793"/>
              <a:gd name="connsiteX3" fmla="*/ 0 w 1965383"/>
              <a:gd name="connsiteY3" fmla="*/ 12245793 h 12245793"/>
              <a:gd name="connsiteX4" fmla="*/ 273578 w 1965383"/>
              <a:gd name="connsiteY4" fmla="*/ 35863 h 12245793"/>
              <a:gd name="connsiteX0" fmla="*/ 0 w 2257531"/>
              <a:gd name="connsiteY0" fmla="*/ 17934 h 12245793"/>
              <a:gd name="connsiteX1" fmla="*/ 1839385 w 2257531"/>
              <a:gd name="connsiteY1" fmla="*/ 0 h 12245793"/>
              <a:gd name="connsiteX2" fmla="*/ 2257531 w 2257531"/>
              <a:gd name="connsiteY2" fmla="*/ 12227861 h 12245793"/>
              <a:gd name="connsiteX3" fmla="*/ 292148 w 2257531"/>
              <a:gd name="connsiteY3" fmla="*/ 12245793 h 12245793"/>
              <a:gd name="connsiteX4" fmla="*/ 0 w 2257531"/>
              <a:gd name="connsiteY4" fmla="*/ 17934 h 12245793"/>
              <a:gd name="connsiteX0" fmla="*/ 0 w 2257531"/>
              <a:gd name="connsiteY0" fmla="*/ 17934 h 12245793"/>
              <a:gd name="connsiteX1" fmla="*/ 1445837 w 2257531"/>
              <a:gd name="connsiteY1" fmla="*/ 0 h 12245793"/>
              <a:gd name="connsiteX2" fmla="*/ 2257531 w 2257531"/>
              <a:gd name="connsiteY2" fmla="*/ 12227861 h 12245793"/>
              <a:gd name="connsiteX3" fmla="*/ 292148 w 2257531"/>
              <a:gd name="connsiteY3" fmla="*/ 12245793 h 12245793"/>
              <a:gd name="connsiteX4" fmla="*/ 0 w 2257531"/>
              <a:gd name="connsiteY4" fmla="*/ 17934 h 12245793"/>
              <a:gd name="connsiteX0" fmla="*/ 0 w 2134547"/>
              <a:gd name="connsiteY0" fmla="*/ 17934 h 12245793"/>
              <a:gd name="connsiteX1" fmla="*/ 1445837 w 2134547"/>
              <a:gd name="connsiteY1" fmla="*/ 0 h 12245793"/>
              <a:gd name="connsiteX2" fmla="*/ 2134547 w 2134547"/>
              <a:gd name="connsiteY2" fmla="*/ 12209931 h 12245793"/>
              <a:gd name="connsiteX3" fmla="*/ 292148 w 2134547"/>
              <a:gd name="connsiteY3" fmla="*/ 12245793 h 12245793"/>
              <a:gd name="connsiteX4" fmla="*/ 0 w 2134547"/>
              <a:gd name="connsiteY4" fmla="*/ 17934 h 12245793"/>
              <a:gd name="connsiteX0" fmla="*/ 0 w 2134547"/>
              <a:gd name="connsiteY0" fmla="*/ 17934 h 12227867"/>
              <a:gd name="connsiteX1" fmla="*/ 1445837 w 2134547"/>
              <a:gd name="connsiteY1" fmla="*/ 0 h 12227867"/>
              <a:gd name="connsiteX2" fmla="*/ 2134547 w 2134547"/>
              <a:gd name="connsiteY2" fmla="*/ 12209931 h 12227867"/>
              <a:gd name="connsiteX3" fmla="*/ 242953 w 2134547"/>
              <a:gd name="connsiteY3" fmla="*/ 12227867 h 12227867"/>
              <a:gd name="connsiteX4" fmla="*/ 0 w 2134547"/>
              <a:gd name="connsiteY4" fmla="*/ 17934 h 12227867"/>
              <a:gd name="connsiteX0" fmla="*/ 0 w 2134546"/>
              <a:gd name="connsiteY0" fmla="*/ 17934 h 12227867"/>
              <a:gd name="connsiteX1" fmla="*/ 1445837 w 2134546"/>
              <a:gd name="connsiteY1" fmla="*/ 0 h 12227867"/>
              <a:gd name="connsiteX2" fmla="*/ 2134546 w 2134546"/>
              <a:gd name="connsiteY2" fmla="*/ 12222126 h 12227867"/>
              <a:gd name="connsiteX3" fmla="*/ 242953 w 2134546"/>
              <a:gd name="connsiteY3" fmla="*/ 12227867 h 12227867"/>
              <a:gd name="connsiteX4" fmla="*/ 0 w 2134546"/>
              <a:gd name="connsiteY4" fmla="*/ 17934 h 12227867"/>
              <a:gd name="connsiteX0" fmla="*/ 0 w 2134546"/>
              <a:gd name="connsiteY0" fmla="*/ 17934 h 12227867"/>
              <a:gd name="connsiteX1" fmla="*/ 1445837 w 2134546"/>
              <a:gd name="connsiteY1" fmla="*/ 0 h 12227867"/>
              <a:gd name="connsiteX2" fmla="*/ 2134546 w 2134546"/>
              <a:gd name="connsiteY2" fmla="*/ 12222126 h 12227867"/>
              <a:gd name="connsiteX3" fmla="*/ 234590 w 2134546"/>
              <a:gd name="connsiteY3" fmla="*/ 12227867 h 12227867"/>
              <a:gd name="connsiteX4" fmla="*/ 0 w 2134546"/>
              <a:gd name="connsiteY4" fmla="*/ 17934 h 12227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4546" h="12227867">
                <a:moveTo>
                  <a:pt x="0" y="17934"/>
                </a:moveTo>
                <a:lnTo>
                  <a:pt x="1445837" y="0"/>
                </a:lnTo>
                <a:lnTo>
                  <a:pt x="2134546" y="12222126"/>
                </a:lnTo>
                <a:lnTo>
                  <a:pt x="234590" y="12227867"/>
                </a:lnTo>
                <a:lnTo>
                  <a:pt x="0" y="17934"/>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6" name="Parallelogram 10"/>
          <p:cNvSpPr/>
          <p:nvPr/>
        </p:nvSpPr>
        <p:spPr bwMode="auto">
          <a:xfrm rot="5400000" flipH="1">
            <a:off x="4922486" y="-4888259"/>
            <a:ext cx="2364960" cy="12209928"/>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3244418"/>
              <a:gd name="connsiteY0" fmla="*/ 1 h 12191999"/>
              <a:gd name="connsiteX1" fmla="*/ 2777078 w 3244418"/>
              <a:gd name="connsiteY1" fmla="*/ 0 h 12191999"/>
              <a:gd name="connsiteX2" fmla="*/ 3244417 w 3244418"/>
              <a:gd name="connsiteY2" fmla="*/ 12191999 h 12191999"/>
              <a:gd name="connsiteX3" fmla="*/ 0 w 3244418"/>
              <a:gd name="connsiteY3" fmla="*/ 12191999 h 12191999"/>
              <a:gd name="connsiteX4" fmla="*/ 1085273 w 3244418"/>
              <a:gd name="connsiteY4" fmla="*/ 1 h 12191999"/>
              <a:gd name="connsiteX0" fmla="*/ 1085273 w 3244417"/>
              <a:gd name="connsiteY0" fmla="*/ 17930 h 12209928"/>
              <a:gd name="connsiteX1" fmla="*/ 2309739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 name="connsiteX0" fmla="*/ 1085273 w 3244417"/>
              <a:gd name="connsiteY0" fmla="*/ 17930 h 12209928"/>
              <a:gd name="connsiteX1" fmla="*/ 2186755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4417" h="12209928">
                <a:moveTo>
                  <a:pt x="1085273" y="17930"/>
                </a:moveTo>
                <a:lnTo>
                  <a:pt x="2186755" y="0"/>
                </a:lnTo>
                <a:lnTo>
                  <a:pt x="3244417" y="12209928"/>
                </a:lnTo>
                <a:lnTo>
                  <a:pt x="0" y="12209928"/>
                </a:lnTo>
                <a:lnTo>
                  <a:pt x="1085273" y="17930"/>
                </a:lnTo>
                <a:close/>
              </a:path>
            </a:pathLst>
          </a:custGeom>
          <a:solidFill>
            <a:schemeClr val="accent4">
              <a:alpha val="3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3" name="Parallelogram 10"/>
          <p:cNvSpPr/>
          <p:nvPr/>
        </p:nvSpPr>
        <p:spPr bwMode="auto">
          <a:xfrm rot="5400000" flipH="1">
            <a:off x="5083850" y="-5083848"/>
            <a:ext cx="2024302"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9" name="Parallelogram 10"/>
          <p:cNvSpPr/>
          <p:nvPr/>
        </p:nvSpPr>
        <p:spPr bwMode="auto">
          <a:xfrm rot="16200000">
            <a:off x="4904554" y="-454481"/>
            <a:ext cx="2364960" cy="12209928"/>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3244418"/>
              <a:gd name="connsiteY0" fmla="*/ 1 h 12191999"/>
              <a:gd name="connsiteX1" fmla="*/ 2777078 w 3244418"/>
              <a:gd name="connsiteY1" fmla="*/ 0 h 12191999"/>
              <a:gd name="connsiteX2" fmla="*/ 3244417 w 3244418"/>
              <a:gd name="connsiteY2" fmla="*/ 12191999 h 12191999"/>
              <a:gd name="connsiteX3" fmla="*/ 0 w 3244418"/>
              <a:gd name="connsiteY3" fmla="*/ 12191999 h 12191999"/>
              <a:gd name="connsiteX4" fmla="*/ 1085273 w 3244418"/>
              <a:gd name="connsiteY4" fmla="*/ 1 h 12191999"/>
              <a:gd name="connsiteX0" fmla="*/ 1085273 w 3244417"/>
              <a:gd name="connsiteY0" fmla="*/ 17930 h 12209928"/>
              <a:gd name="connsiteX1" fmla="*/ 2309739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 name="connsiteX0" fmla="*/ 1085273 w 3244417"/>
              <a:gd name="connsiteY0" fmla="*/ 17930 h 12209928"/>
              <a:gd name="connsiteX1" fmla="*/ 2186755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4417" h="12209928">
                <a:moveTo>
                  <a:pt x="1085273" y="17930"/>
                </a:moveTo>
                <a:lnTo>
                  <a:pt x="2186755" y="0"/>
                </a:lnTo>
                <a:lnTo>
                  <a:pt x="3244417" y="12209928"/>
                </a:lnTo>
                <a:lnTo>
                  <a:pt x="0" y="12209928"/>
                </a:lnTo>
                <a:lnTo>
                  <a:pt x="1085273" y="17930"/>
                </a:lnTo>
                <a:close/>
              </a:path>
            </a:pathLst>
          </a:custGeom>
          <a:solidFill>
            <a:schemeClr val="accent4">
              <a:alpha val="34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0" name="Parallelogram 10"/>
          <p:cNvSpPr/>
          <p:nvPr/>
        </p:nvSpPr>
        <p:spPr bwMode="auto">
          <a:xfrm rot="5400000" flipV="1">
            <a:off x="5083849" y="-268081"/>
            <a:ext cx="2024302" cy="12227861"/>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4085955843"/>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white">
          <a:xfrm>
            <a:off x="1833121" y="2428193"/>
            <a:ext cx="8525773" cy="914400"/>
          </a:xfrm>
        </p:spPr>
        <p:txBody>
          <a:bodyPr rIns="0" anchor="b">
            <a:noAutofit/>
          </a:bodyPr>
          <a:lstStyle>
            <a:lvl1pPr algn="ctr">
              <a:defRPr sz="3400" baseline="0">
                <a:solidFill>
                  <a:schemeClr val="tx1"/>
                </a:solidFill>
              </a:defRPr>
            </a:lvl1pPr>
          </a:lstStyle>
          <a:p>
            <a:r>
              <a:rPr lang="en-US" dirty="0"/>
              <a:t>Presentation Title</a:t>
            </a:r>
          </a:p>
        </p:txBody>
      </p:sp>
      <p:sp>
        <p:nvSpPr>
          <p:cNvPr id="3" name="Subtitle 2"/>
          <p:cNvSpPr>
            <a:spLocks noGrp="1"/>
          </p:cNvSpPr>
          <p:nvPr>
            <p:ph type="subTitle" idx="1" hasCustomPrompt="1"/>
          </p:nvPr>
        </p:nvSpPr>
        <p:spPr bwMode="white">
          <a:xfrm>
            <a:off x="1828801" y="3465218"/>
            <a:ext cx="8534401" cy="914400"/>
          </a:xfrm>
          <a:noFill/>
        </p:spPr>
        <p:txBody>
          <a:bodyPr>
            <a:noAutofit/>
          </a:bodyPr>
          <a:lstStyle>
            <a:lvl1pPr marL="0" indent="0" algn="ctr">
              <a:buNone/>
              <a:defRPr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 of Presenter(s)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EC91B51-25EE-0147-9293-37E16A70024E}" type="datetime1">
              <a:rPr lang="en-US" smtClean="0"/>
              <a:t>3/8/2018</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r="3940"/>
          <a:stretch/>
        </p:blipFill>
        <p:spPr>
          <a:xfrm>
            <a:off x="10013894" y="572078"/>
            <a:ext cx="1274495" cy="465533"/>
          </a:xfrm>
          <a:prstGeom prst="rect">
            <a:avLst/>
          </a:prstGeom>
        </p:spPr>
      </p:pic>
    </p:spTree>
    <p:extLst>
      <p:ext uri="{BB962C8B-B14F-4D97-AF65-F5344CB8AC3E}">
        <p14:creationId xmlns:p14="http://schemas.microsoft.com/office/powerpoint/2010/main" val="2602831906"/>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lstStyle/>
          <a:p>
            <a:r>
              <a:rPr lang="en-US" dirty="0"/>
              <a:t>Click to Edit Master Title Style</a:t>
            </a:r>
          </a:p>
        </p:txBody>
      </p:sp>
      <p:sp>
        <p:nvSpPr>
          <p:cNvPr id="5" name="Content Placeholder 4"/>
          <p:cNvSpPr>
            <a:spLocks noGrp="1"/>
          </p:cNvSpPr>
          <p:nvPr>
            <p:ph sz="quarter" idx="10"/>
          </p:nvPr>
        </p:nvSpPr>
        <p:spPr>
          <a:xfrm>
            <a:off x="914400" y="1828800"/>
            <a:ext cx="10369296" cy="3429000"/>
          </a:xfrm>
        </p:spPr>
        <p:txBody>
          <a:bodyPr/>
          <a:lstStyle/>
          <a:p>
            <a:pPr lvl="0"/>
            <a:r>
              <a:rPr lang="en-US"/>
              <a:t>Edit Master text styles</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3/8/2018</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4083306811"/>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2625" y="682625"/>
            <a:ext cx="10826496" cy="369332"/>
          </a:xfrm>
        </p:spPr>
        <p:txBody>
          <a:bodyPr/>
          <a:lstStyle>
            <a:lvl1pPr>
              <a:defRPr lang="en-US" sz="2400" b="1" kern="1200" spc="0" dirty="0" smtClean="0">
                <a:solidFill>
                  <a:schemeClr val="tx1"/>
                </a:solidFill>
                <a:latin typeface="+mj-lt"/>
                <a:ea typeface="+mj-ea"/>
                <a:cs typeface="Arial"/>
              </a:defRPr>
            </a:lvl1pPr>
          </a:lstStyle>
          <a:p>
            <a:r>
              <a:rPr lang="en-US" dirty="0"/>
              <a:t>Click to Edit Master Title Style</a:t>
            </a:r>
          </a:p>
        </p:txBody>
      </p:sp>
      <p:sp>
        <p:nvSpPr>
          <p:cNvPr id="8" name="Text Placeholder 7"/>
          <p:cNvSpPr>
            <a:spLocks noGrp="1"/>
          </p:cNvSpPr>
          <p:nvPr>
            <p:ph type="body" sz="quarter" idx="11" hasCustomPrompt="1"/>
          </p:nvPr>
        </p:nvSpPr>
        <p:spPr>
          <a:xfrm>
            <a:off x="682625" y="1097309"/>
            <a:ext cx="10826496" cy="246221"/>
          </a:xfrm>
        </p:spPr>
        <p:txBody>
          <a:bodyPr anchor="t" anchorCtr="0">
            <a:spAutoFit/>
          </a:bodyPr>
          <a:lstStyle>
            <a:lvl1pPr marL="0" indent="0">
              <a:spcBef>
                <a:spcPts val="0"/>
              </a:spcBef>
              <a:spcAft>
                <a:spcPts val="0"/>
              </a:spcAft>
              <a:buNone/>
              <a:defRPr sz="1600">
                <a:solidFill>
                  <a:schemeClr val="accent4">
                    <a:lumMod val="40000"/>
                    <a:lumOff val="60000"/>
                  </a:schemeClr>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11" name="Content Placeholder 10"/>
          <p:cNvSpPr>
            <a:spLocks noGrp="1"/>
          </p:cNvSpPr>
          <p:nvPr>
            <p:ph sz="quarter" idx="12"/>
          </p:nvPr>
        </p:nvSpPr>
        <p:spPr>
          <a:xfrm>
            <a:off x="914400" y="1828804"/>
            <a:ext cx="10369296" cy="3427413"/>
          </a:xfrm>
        </p:spPr>
        <p:txBody>
          <a:bodyPr/>
          <a:lstStyle/>
          <a:p>
            <a:pPr lvl="0"/>
            <a:r>
              <a:rPr lang="en-US"/>
              <a:t>Edit Master text styles</a:t>
            </a:r>
          </a:p>
          <a:p>
            <a:pPr lvl="1"/>
            <a:r>
              <a:rPr lang="en-US"/>
              <a:t>Second level</a:t>
            </a:r>
          </a:p>
          <a:p>
            <a:pPr lvl="2"/>
            <a:r>
              <a:rPr lang="en-US"/>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D5DF95B-0B80-6A4D-A813-6F9D9F38EBA2}" type="datetime1">
              <a:rPr lang="en-US" smtClean="0"/>
              <a:t>3/8/2018</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671355859"/>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2625"/>
            <a:ext cx="10826496" cy="369332"/>
          </a:xfrm>
          <a:noFill/>
        </p:spPr>
        <p:txBody>
          <a:bodyPr vert="horz" wrap="square" lIns="0" tIns="0" rIns="0" bIns="0" rtlCol="0" anchor="t">
            <a:spAutoFit/>
          </a:bodyPr>
          <a:lstStyle>
            <a:lvl1pPr>
              <a:defRPr lang="en-US" dirty="0"/>
            </a:lvl1pPr>
          </a:lstStyle>
          <a:p>
            <a:pPr lvl="0"/>
            <a:r>
              <a:rPr lang="en-US" dirty="0"/>
              <a:t>Click to Edit Master Title Style</a:t>
            </a:r>
          </a:p>
        </p:txBody>
      </p:sp>
      <p:sp>
        <p:nvSpPr>
          <p:cNvPr id="4" name="Content Placeholder 3"/>
          <p:cNvSpPr>
            <a:spLocks noGrp="1"/>
          </p:cNvSpPr>
          <p:nvPr>
            <p:ph sz="half" idx="2"/>
          </p:nvPr>
        </p:nvSpPr>
        <p:spPr>
          <a:xfrm>
            <a:off x="914400" y="18288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p:txBody>
      </p:sp>
      <p:sp>
        <p:nvSpPr>
          <p:cNvPr id="7" name="Text Placeholder 6"/>
          <p:cNvSpPr>
            <a:spLocks noGrp="1"/>
          </p:cNvSpPr>
          <p:nvPr>
            <p:ph type="body" sz="quarter" idx="14" hasCustomPrompt="1"/>
          </p:nvPr>
        </p:nvSpPr>
        <p:spPr>
          <a:xfrm>
            <a:off x="687263" y="6177085"/>
            <a:ext cx="10826495" cy="215444"/>
          </a:xfrm>
        </p:spPr>
        <p:txBody>
          <a:bodyPr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dirty="0"/>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4E55AC9-5819-304B-AB8A-EC561A98EE59}" type="datetime1">
              <a:rPr lang="en-US" smtClean="0"/>
              <a:t>3/8/2018</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480795651"/>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685800" y="682625"/>
            <a:ext cx="10826496" cy="369332"/>
          </a:xfrm>
        </p:spPr>
        <p:txBody>
          <a:bodyPr/>
          <a:lstStyle>
            <a:lvl1pPr>
              <a:defRPr/>
            </a:lvl1pPr>
          </a:lstStyle>
          <a:p>
            <a:r>
              <a:rPr lang="en-US" dirty="0"/>
              <a:t>Click to Edit Master Title Style</a:t>
            </a:r>
          </a:p>
        </p:txBody>
      </p:sp>
      <p:sp>
        <p:nvSpPr>
          <p:cNvPr id="9" name="Content Placeholder 21"/>
          <p:cNvSpPr>
            <a:spLocks noGrp="1"/>
          </p:cNvSpPr>
          <p:nvPr>
            <p:ph sz="quarter" idx="18"/>
          </p:nvPr>
        </p:nvSpPr>
        <p:spPr>
          <a:xfrm>
            <a:off x="914400" y="1828800"/>
            <a:ext cx="10369296" cy="3429000"/>
          </a:xfrm>
        </p:spPr>
        <p:txBody>
          <a:bodyPr/>
          <a:lstStyle/>
          <a:p>
            <a:pPr lvl="0"/>
            <a:r>
              <a:rPr lang="en-US"/>
              <a:t>Edit Master text styles</a:t>
            </a:r>
          </a:p>
          <a:p>
            <a:pPr lvl="1"/>
            <a:r>
              <a:rPr lang="en-US"/>
              <a:t>Second level</a:t>
            </a:r>
          </a:p>
          <a:p>
            <a:pPr lvl="2"/>
            <a:r>
              <a:rPr lang="en-US"/>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dirty="0">
              <a:ea typeface="+mn-ea"/>
              <a:cs typeface="+mn-cs"/>
            </a:endParaRPr>
          </a:p>
        </p:txBody>
      </p:sp>
      <p:sp>
        <p:nvSpPr>
          <p:cNvPr id="10" name="Text Placeholder 9"/>
          <p:cNvSpPr>
            <a:spLocks noGrp="1"/>
          </p:cNvSpPr>
          <p:nvPr>
            <p:ph type="body" sz="quarter" idx="16" hasCustomPrompt="1"/>
          </p:nvPr>
        </p:nvSpPr>
        <p:spPr>
          <a:xfrm>
            <a:off x="685800" y="1097309"/>
            <a:ext cx="10826496" cy="246221"/>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600" b="1" kern="1200" dirty="0" smtClean="0">
                <a:solidFill>
                  <a:srgbClr val="94E6FF"/>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dirty="0"/>
              <a:t>Click to Edit Subtitle (optional)</a:t>
            </a:r>
          </a:p>
        </p:txBody>
      </p:sp>
      <p:sp>
        <p:nvSpPr>
          <p:cNvPr id="12" name="Text Placeholder 25"/>
          <p:cNvSpPr>
            <a:spLocks noGrp="1"/>
          </p:cNvSpPr>
          <p:nvPr>
            <p:ph type="body" sz="quarter" idx="20" hasCustomPrompt="1"/>
          </p:nvPr>
        </p:nvSpPr>
        <p:spPr>
          <a:xfrm>
            <a:off x="685800" y="6185356"/>
            <a:ext cx="10826496" cy="215444"/>
          </a:xfrm>
        </p:spPr>
        <p:txBody>
          <a:bodyPr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dirty="0"/>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dirty="0">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874F111-1245-FB4C-ACB7-129F68E66232}" type="datetime1">
              <a:rPr lang="en-US" smtClean="0"/>
              <a:t>3/8/2018</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4257113584"/>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lstStyle/>
          <a:p>
            <a:r>
              <a:rPr lang="en-US" dirty="0"/>
              <a:t>Click to Edit Master Title Style</a:t>
            </a:r>
          </a:p>
        </p:txBody>
      </p:sp>
      <p:sp>
        <p:nvSpPr>
          <p:cNvPr id="5" name="Content Placeholder 4"/>
          <p:cNvSpPr>
            <a:spLocks noGrp="1"/>
          </p:cNvSpPr>
          <p:nvPr>
            <p:ph sz="quarter" idx="10"/>
          </p:nvPr>
        </p:nvSpPr>
        <p:spPr>
          <a:xfrm>
            <a:off x="914400" y="1828800"/>
            <a:ext cx="10369296" cy="3429000"/>
          </a:xfrm>
        </p:spPr>
        <p:txBody>
          <a:bodyPr/>
          <a:lstStyle/>
          <a:p>
            <a:pPr lvl="0"/>
            <a:r>
              <a:rPr lang="en-US"/>
              <a:t>Edit Master text styles</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3220BF4-CB92-46D5-BBB8-927142A9AFAA}" type="datetimeFigureOut">
              <a:rPr lang="en-US" smtClean="0"/>
              <a:t>3/8/2018</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C843BEB-0EDE-4D95-BFA4-D1C672901FEC}" type="slidenum">
              <a:rPr lang="en-US" smtClean="0"/>
              <a:t>‹#›</a:t>
            </a:fld>
            <a:endParaRPr lang="en-US"/>
          </a:p>
        </p:txBody>
      </p:sp>
    </p:spTree>
    <p:extLst>
      <p:ext uri="{BB962C8B-B14F-4D97-AF65-F5344CB8AC3E}">
        <p14:creationId xmlns:p14="http://schemas.microsoft.com/office/powerpoint/2010/main" val="1608317865"/>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3/8/2018</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880114319"/>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a:lvl1pPr>
          </a:lstStyle>
          <a:p>
            <a:r>
              <a:rPr lang="en-US" dirty="0"/>
              <a:t>Click to Edit Master Title Style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0E3BE2-FFFE-0B46-AE5A-CBB4C5FEC6FC}" type="datetime1">
              <a:rPr lang="en-US" smtClean="0"/>
              <a:t>3/8/2018</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416121769"/>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861994C-B8B3-A740-949B-C8D716F26A7F}" type="datetime1">
              <a:rPr lang="en-US" smtClean="0"/>
              <a:t>3/8/2018</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492701192"/>
      </p:ext>
    </p:extLst>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Section Header">
    <p:bg>
      <p:bgPr>
        <a:gradFill flip="none" rotWithShape="1">
          <a:gsLst>
            <a:gs pos="0">
              <a:srgbClr val="0078C3"/>
            </a:gs>
            <a:gs pos="100000">
              <a:srgbClr val="0A1446"/>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8" name="Parallelogram 10"/>
          <p:cNvSpPr/>
          <p:nvPr/>
        </p:nvSpPr>
        <p:spPr bwMode="auto">
          <a:xfrm flipV="1">
            <a:off x="8866909" y="0"/>
            <a:ext cx="3325091" cy="6865698"/>
          </a:xfrm>
          <a:custGeom>
            <a:avLst/>
            <a:gdLst>
              <a:gd name="connsiteX0" fmla="*/ 0 w 5497956"/>
              <a:gd name="connsiteY0" fmla="*/ 0 h 6858000"/>
              <a:gd name="connsiteX1" fmla="*/ 5497956 w 5497956"/>
              <a:gd name="connsiteY1" fmla="*/ 0 h 6858000"/>
              <a:gd name="connsiteX2" fmla="*/ 5497956 w 5497956"/>
              <a:gd name="connsiteY2" fmla="*/ 6858000 h 6858000"/>
              <a:gd name="connsiteX3" fmla="*/ 0 w 5497956"/>
              <a:gd name="connsiteY3" fmla="*/ 6858000 h 6858000"/>
              <a:gd name="connsiteX4" fmla="*/ 0 w 5497956"/>
              <a:gd name="connsiteY4" fmla="*/ 0 h 6858000"/>
              <a:gd name="connsiteX0" fmla="*/ 0 w 5497956"/>
              <a:gd name="connsiteY0" fmla="*/ 0 h 6865697"/>
              <a:gd name="connsiteX1" fmla="*/ 5497956 w 5497956"/>
              <a:gd name="connsiteY1" fmla="*/ 0 h 6865697"/>
              <a:gd name="connsiteX2" fmla="*/ 5497956 w 5497956"/>
              <a:gd name="connsiteY2" fmla="*/ 6858000 h 6865697"/>
              <a:gd name="connsiteX3" fmla="*/ 2747818 w 5497956"/>
              <a:gd name="connsiteY3" fmla="*/ 6865697 h 6865697"/>
              <a:gd name="connsiteX4" fmla="*/ 0 w 5497956"/>
              <a:gd name="connsiteY4" fmla="*/ 0 h 6865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956" h="6865697">
                <a:moveTo>
                  <a:pt x="0" y="0"/>
                </a:moveTo>
                <a:lnTo>
                  <a:pt x="5497956" y="0"/>
                </a:lnTo>
                <a:lnTo>
                  <a:pt x="5497956" y="6858000"/>
                </a:lnTo>
                <a:lnTo>
                  <a:pt x="2747818" y="6865697"/>
                </a:lnTo>
                <a:lnTo>
                  <a:pt x="0" y="0"/>
                </a:lnTo>
                <a:close/>
              </a:path>
            </a:pathLst>
          </a:custGeom>
          <a:solidFill>
            <a:schemeClr val="accent4">
              <a:alpha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0" name="Parallelogram 10"/>
          <p:cNvSpPr/>
          <p:nvPr/>
        </p:nvSpPr>
        <p:spPr bwMode="auto">
          <a:xfrm rot="5400000" flipH="1">
            <a:off x="5083849" y="-5083848"/>
            <a:ext cx="2024302"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2" name="Parallelogram 10"/>
          <p:cNvSpPr/>
          <p:nvPr/>
        </p:nvSpPr>
        <p:spPr bwMode="auto">
          <a:xfrm rot="16200000" flipH="1" flipV="1">
            <a:off x="5083850" y="-250150"/>
            <a:ext cx="2024302"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3" name="Text Placeholder 2"/>
          <p:cNvSpPr>
            <a:spLocks noGrp="1"/>
          </p:cNvSpPr>
          <p:nvPr>
            <p:ph type="body" idx="1" hasCustomPrompt="1"/>
          </p:nvPr>
        </p:nvSpPr>
        <p:spPr>
          <a:xfrm>
            <a:off x="914401" y="3512743"/>
            <a:ext cx="8221903" cy="338554"/>
          </a:xfrm>
          <a:noFill/>
        </p:spPr>
        <p:txBody>
          <a:bodyPr wrap="square" anchor="t">
            <a:spAutoFit/>
          </a:bodyPr>
          <a:lstStyle>
            <a:lvl1pPr marL="0" indent="0" algn="l">
              <a:lnSpc>
                <a:spcPct val="100000"/>
              </a:lnSpc>
              <a:spcBef>
                <a:spcPts val="0"/>
              </a:spcBef>
              <a:spcAft>
                <a:spcPts val="0"/>
              </a:spcAft>
              <a:buNone/>
              <a:defRPr sz="2200" b="0">
                <a:solidFill>
                  <a:schemeClr val="accent4">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914400" y="2732670"/>
            <a:ext cx="8683723" cy="738664"/>
          </a:xfrm>
        </p:spPr>
        <p:txBody>
          <a:bodyPr wrap="square" anchor="b">
            <a:spAutoFit/>
          </a:bodyPr>
          <a:lstStyle>
            <a:lvl1pPr algn="l" defTabSz="457200" rtl="0" eaLnBrk="1" latinLnBrk="0" hangingPunct="1">
              <a:lnSpc>
                <a:spcPct val="100000"/>
              </a:lnSpc>
              <a:spcBef>
                <a:spcPct val="0"/>
              </a:spcBef>
              <a:buNone/>
              <a:defRPr kumimoji="0" lang="en-US" sz="4800" b="1" i="0" kern="1200" cap="none" baseline="0">
                <a:solidFill>
                  <a:schemeClr val="tx1"/>
                </a:solidFill>
                <a:effectLst/>
                <a:latin typeface="+mj-lt"/>
                <a:ea typeface="+mj-ea"/>
                <a:cs typeface="Arial"/>
              </a:defRPr>
            </a:lvl1pPr>
          </a:lstStyle>
          <a:p>
            <a:r>
              <a:rPr kumimoji="0" lang="en-US" dirty="0"/>
              <a:t>Click to Edit Section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3/8/2018</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868869163"/>
      </p:ext>
    </p:extLst>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Picture with Caption">
    <p:bg>
      <p:bgPr>
        <a:gradFill flip="none" rotWithShape="1">
          <a:gsLst>
            <a:gs pos="1000">
              <a:srgbClr val="0078C3"/>
            </a:gs>
            <a:gs pos="100000">
              <a:srgbClr val="0A1446"/>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7" name="Parallelogram 10"/>
          <p:cNvSpPr/>
          <p:nvPr/>
        </p:nvSpPr>
        <p:spPr bwMode="auto">
          <a:xfrm flipH="1">
            <a:off x="1" y="2"/>
            <a:ext cx="5497956" cy="6865697"/>
          </a:xfrm>
          <a:custGeom>
            <a:avLst/>
            <a:gdLst>
              <a:gd name="connsiteX0" fmla="*/ 0 w 5497956"/>
              <a:gd name="connsiteY0" fmla="*/ 0 h 6858000"/>
              <a:gd name="connsiteX1" fmla="*/ 5497956 w 5497956"/>
              <a:gd name="connsiteY1" fmla="*/ 0 h 6858000"/>
              <a:gd name="connsiteX2" fmla="*/ 5497956 w 5497956"/>
              <a:gd name="connsiteY2" fmla="*/ 6858000 h 6858000"/>
              <a:gd name="connsiteX3" fmla="*/ 0 w 5497956"/>
              <a:gd name="connsiteY3" fmla="*/ 6858000 h 6858000"/>
              <a:gd name="connsiteX4" fmla="*/ 0 w 5497956"/>
              <a:gd name="connsiteY4" fmla="*/ 0 h 6858000"/>
              <a:gd name="connsiteX0" fmla="*/ 0 w 5497956"/>
              <a:gd name="connsiteY0" fmla="*/ 0 h 6865697"/>
              <a:gd name="connsiteX1" fmla="*/ 5497956 w 5497956"/>
              <a:gd name="connsiteY1" fmla="*/ 0 h 6865697"/>
              <a:gd name="connsiteX2" fmla="*/ 5497956 w 5497956"/>
              <a:gd name="connsiteY2" fmla="*/ 6858000 h 6865697"/>
              <a:gd name="connsiteX3" fmla="*/ 2747818 w 5497956"/>
              <a:gd name="connsiteY3" fmla="*/ 6865697 h 6865697"/>
              <a:gd name="connsiteX4" fmla="*/ 0 w 5497956"/>
              <a:gd name="connsiteY4" fmla="*/ 0 h 6865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956" h="6865697">
                <a:moveTo>
                  <a:pt x="0" y="0"/>
                </a:moveTo>
                <a:lnTo>
                  <a:pt x="5497956" y="0"/>
                </a:lnTo>
                <a:lnTo>
                  <a:pt x="5497956" y="6858000"/>
                </a:lnTo>
                <a:lnTo>
                  <a:pt x="2747818" y="6865697"/>
                </a:lnTo>
                <a:lnTo>
                  <a:pt x="0" y="0"/>
                </a:lnTo>
                <a:close/>
              </a:path>
            </a:pathLst>
          </a:custGeom>
          <a:solidFill>
            <a:schemeClr val="accent4">
              <a:alpha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Parallelogram 10"/>
          <p:cNvSpPr/>
          <p:nvPr/>
        </p:nvSpPr>
        <p:spPr bwMode="auto">
          <a:xfrm rot="16200000" flipH="1" flipV="1">
            <a:off x="4707461" y="-626538"/>
            <a:ext cx="2777078"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0" name="Picture Placeholder 8"/>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rPr>
              <a:t>Click icon to insert Picture</a:t>
            </a:r>
          </a:p>
        </p:txBody>
      </p:sp>
      <p:sp>
        <p:nvSpPr>
          <p:cNvPr id="3" name="Text Placeholder 2"/>
          <p:cNvSpPr>
            <a:spLocks noGrp="1"/>
          </p:cNvSpPr>
          <p:nvPr>
            <p:ph type="body" idx="1" hasCustomPrompt="1"/>
          </p:nvPr>
        </p:nvSpPr>
        <p:spPr>
          <a:xfrm>
            <a:off x="6976871" y="3582548"/>
            <a:ext cx="4527741" cy="338554"/>
          </a:xfrm>
          <a:noFill/>
        </p:spPr>
        <p:txBody>
          <a:bodyPr wrap="square" anchor="t">
            <a:spAutoFit/>
          </a:bodyPr>
          <a:lstStyle>
            <a:lvl1pPr marL="0" indent="0" algn="l">
              <a:lnSpc>
                <a:spcPct val="100000"/>
              </a:lnSpc>
              <a:spcBef>
                <a:spcPts val="0"/>
              </a:spcBef>
              <a:spcAft>
                <a:spcPts val="0"/>
              </a:spcAft>
              <a:buNone/>
              <a:defRPr sz="2200" b="0">
                <a:solidFill>
                  <a:schemeClr val="accent4">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6976871" y="2348110"/>
            <a:ext cx="4527741" cy="1169551"/>
          </a:xfrm>
        </p:spPr>
        <p:txBody>
          <a:bodyPr wrap="square" anchor="b">
            <a:spAutoFit/>
          </a:bodyPr>
          <a:lstStyle>
            <a:lvl1pPr algn="l" defTabSz="457200" rtl="0" eaLnBrk="1" latinLnBrk="0" hangingPunct="1">
              <a:lnSpc>
                <a:spcPct val="100000"/>
              </a:lnSpc>
              <a:spcBef>
                <a:spcPct val="0"/>
              </a:spcBef>
              <a:buNone/>
              <a:defRPr kumimoji="0" lang="en-US" sz="3800" b="1" i="0" kern="1200" cap="none" baseline="0">
                <a:solidFill>
                  <a:schemeClr val="tx1"/>
                </a:solidFill>
                <a:effectLst/>
                <a:latin typeface="+mj-lt"/>
                <a:ea typeface="+mj-ea"/>
                <a:cs typeface="Arial"/>
              </a:defRPr>
            </a:lvl1pPr>
          </a:lstStyle>
          <a:p>
            <a:r>
              <a:rPr kumimoji="0" lang="en-US" dirty="0"/>
              <a:t>Click to Edit </a:t>
            </a:r>
            <a:br>
              <a:rPr kumimoji="0" lang="en-US" dirty="0"/>
            </a:br>
            <a:r>
              <a:rPr kumimoji="0" lang="en-US" dirty="0"/>
              <a:t>Demo Title</a:t>
            </a:r>
            <a:endParaRPr lang="en-US" dirty="0"/>
          </a:p>
        </p:txBody>
      </p:sp>
      <p:sp>
        <p:nvSpPr>
          <p:cNvPr id="9"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D6FA6FB-FDD3-A446-B5AE-30BBE73852D8}" type="datetime1">
              <a:rPr lang="en-US" smtClean="0"/>
              <a:t>3/8/2018</a:t>
            </a:fld>
            <a:endParaRPr lang="en-US"/>
          </a:p>
        </p:txBody>
      </p:sp>
      <p:sp>
        <p:nvSpPr>
          <p:cNvPr id="11"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2"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458321272"/>
      </p:ext>
    </p:extLst>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Title Only_User Screens">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solidFill>
                  <a:schemeClr val="tx1"/>
                </a:solidFill>
              </a:defRPr>
            </a:lvl1pPr>
          </a:lstStyle>
          <a:p>
            <a:r>
              <a:rPr lang="en-US" dirty="0"/>
              <a:t>Click to Edit User Screens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3D0726-017F-9249-8B2E-2A4DDB444ED8}" type="datetime1">
              <a:rPr lang="en-US" smtClean="0"/>
              <a:t>3/8/2018</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4106376867"/>
      </p:ext>
    </p:extLst>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aseline="0">
                <a:solidFill>
                  <a:schemeClr val="tx1"/>
                </a:solidFill>
              </a:defRPr>
            </a:lvl1pPr>
          </a:lstStyle>
          <a:p>
            <a:r>
              <a:rPr lang="en-US" dirty="0"/>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1" baseline="0" smtClean="0">
                <a:solidFill>
                  <a:schemeClr val="tx1">
                    <a:lumMod val="50000"/>
                    <a:lumOff val="5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dirty="0"/>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D77C214-390A-F944-BF27-73F37F4360F9}" type="datetime1">
              <a:rPr lang="en-US" smtClean="0"/>
              <a:t>3/8/2018</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788856670"/>
      </p:ext>
    </p:extLst>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dirty="0"/>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chemeClr val="accent4">
                    <a:lumMod val="40000"/>
                    <a:lumOff val="6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dirty="0"/>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6225C2B-15EC-3348-B6CD-75D75F51F610}" type="datetime1">
              <a:rPr lang="en-US" smtClean="0"/>
              <a:t>3/8/2018</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696226228"/>
      </p:ext>
    </p:extLst>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Esri">
    <p:spTree>
      <p:nvGrpSpPr>
        <p:cNvPr id="1" name=""/>
        <p:cNvGrpSpPr/>
        <p:nvPr/>
      </p:nvGrpSpPr>
      <p:grpSpPr>
        <a:xfrm>
          <a:off x="0" y="0"/>
          <a:ext cx="0" cy="0"/>
          <a:chOff x="0" y="0"/>
          <a:chExt cx="0" cy="0"/>
        </a:xfrm>
      </p:grpSpPr>
      <p:sp>
        <p:nvSpPr>
          <p:cNvPr id="6" name="Parallelogram 10"/>
          <p:cNvSpPr/>
          <p:nvPr userDrawn="1"/>
        </p:nvSpPr>
        <p:spPr bwMode="auto">
          <a:xfrm rot="16811740" flipH="1">
            <a:off x="2821442" y="-2136101"/>
            <a:ext cx="6318215" cy="12766191"/>
          </a:xfrm>
          <a:custGeom>
            <a:avLst/>
            <a:gdLst>
              <a:gd name="connsiteX0" fmla="*/ 0 w 5497956"/>
              <a:gd name="connsiteY0" fmla="*/ 0 h 6858000"/>
              <a:gd name="connsiteX1" fmla="*/ 5497956 w 5497956"/>
              <a:gd name="connsiteY1" fmla="*/ 0 h 6858000"/>
              <a:gd name="connsiteX2" fmla="*/ 5497956 w 5497956"/>
              <a:gd name="connsiteY2" fmla="*/ 6858000 h 6858000"/>
              <a:gd name="connsiteX3" fmla="*/ 0 w 5497956"/>
              <a:gd name="connsiteY3" fmla="*/ 6858000 h 6858000"/>
              <a:gd name="connsiteX4" fmla="*/ 0 w 5497956"/>
              <a:gd name="connsiteY4" fmla="*/ 0 h 6858000"/>
              <a:gd name="connsiteX0" fmla="*/ 0 w 5497956"/>
              <a:gd name="connsiteY0" fmla="*/ 0 h 6865697"/>
              <a:gd name="connsiteX1" fmla="*/ 5497956 w 5497956"/>
              <a:gd name="connsiteY1" fmla="*/ 0 h 6865697"/>
              <a:gd name="connsiteX2" fmla="*/ 5497956 w 5497956"/>
              <a:gd name="connsiteY2" fmla="*/ 6858000 h 6865697"/>
              <a:gd name="connsiteX3" fmla="*/ 2747818 w 5497956"/>
              <a:gd name="connsiteY3" fmla="*/ 6865697 h 6865697"/>
              <a:gd name="connsiteX4" fmla="*/ 0 w 5497956"/>
              <a:gd name="connsiteY4" fmla="*/ 0 h 6865697"/>
              <a:gd name="connsiteX0" fmla="*/ 0 w 5497956"/>
              <a:gd name="connsiteY0" fmla="*/ 0 h 6865697"/>
              <a:gd name="connsiteX1" fmla="*/ 5497956 w 5497956"/>
              <a:gd name="connsiteY1" fmla="*/ 0 h 6865697"/>
              <a:gd name="connsiteX2" fmla="*/ 3826999 w 5497956"/>
              <a:gd name="connsiteY2" fmla="*/ 4279505 h 6865697"/>
              <a:gd name="connsiteX3" fmla="*/ 2747818 w 5497956"/>
              <a:gd name="connsiteY3" fmla="*/ 6865697 h 6865697"/>
              <a:gd name="connsiteX4" fmla="*/ 0 w 5497956"/>
              <a:gd name="connsiteY4" fmla="*/ 0 h 6865697"/>
              <a:gd name="connsiteX0" fmla="*/ 0 w 5497956"/>
              <a:gd name="connsiteY0" fmla="*/ 0 h 5277653"/>
              <a:gd name="connsiteX1" fmla="*/ 5497956 w 5497956"/>
              <a:gd name="connsiteY1" fmla="*/ 0 h 5277653"/>
              <a:gd name="connsiteX2" fmla="*/ 3826999 w 5497956"/>
              <a:gd name="connsiteY2" fmla="*/ 4279505 h 5277653"/>
              <a:gd name="connsiteX3" fmla="*/ 2377650 w 5497956"/>
              <a:gd name="connsiteY3" fmla="*/ 5277653 h 5277653"/>
              <a:gd name="connsiteX4" fmla="*/ 0 w 5497956"/>
              <a:gd name="connsiteY4" fmla="*/ 0 h 5277653"/>
              <a:gd name="connsiteX0" fmla="*/ 0 w 3863432"/>
              <a:gd name="connsiteY0" fmla="*/ 2222226 h 5277653"/>
              <a:gd name="connsiteX1" fmla="*/ 3863432 w 3863432"/>
              <a:gd name="connsiteY1" fmla="*/ 0 h 5277653"/>
              <a:gd name="connsiteX2" fmla="*/ 2192475 w 3863432"/>
              <a:gd name="connsiteY2" fmla="*/ 4279505 h 5277653"/>
              <a:gd name="connsiteX3" fmla="*/ 743126 w 3863432"/>
              <a:gd name="connsiteY3" fmla="*/ 5277653 h 5277653"/>
              <a:gd name="connsiteX4" fmla="*/ 0 w 3863432"/>
              <a:gd name="connsiteY4" fmla="*/ 2222226 h 5277653"/>
              <a:gd name="connsiteX0" fmla="*/ 0 w 4172478"/>
              <a:gd name="connsiteY0" fmla="*/ 1085159 h 4140586"/>
              <a:gd name="connsiteX1" fmla="*/ 4172478 w 4172478"/>
              <a:gd name="connsiteY1" fmla="*/ 0 h 4140586"/>
              <a:gd name="connsiteX2" fmla="*/ 2192475 w 4172478"/>
              <a:gd name="connsiteY2" fmla="*/ 3142438 h 4140586"/>
              <a:gd name="connsiteX3" fmla="*/ 743126 w 4172478"/>
              <a:gd name="connsiteY3" fmla="*/ 4140586 h 4140586"/>
              <a:gd name="connsiteX4" fmla="*/ 0 w 4172478"/>
              <a:gd name="connsiteY4" fmla="*/ 1085159 h 4140586"/>
              <a:gd name="connsiteX0" fmla="*/ 0 w 3868783"/>
              <a:gd name="connsiteY0" fmla="*/ 887305 h 4140586"/>
              <a:gd name="connsiteX1" fmla="*/ 3868783 w 3868783"/>
              <a:gd name="connsiteY1" fmla="*/ 0 h 4140586"/>
              <a:gd name="connsiteX2" fmla="*/ 1888780 w 3868783"/>
              <a:gd name="connsiteY2" fmla="*/ 3142438 h 4140586"/>
              <a:gd name="connsiteX3" fmla="*/ 439431 w 3868783"/>
              <a:gd name="connsiteY3" fmla="*/ 4140586 h 4140586"/>
              <a:gd name="connsiteX4" fmla="*/ 0 w 3868783"/>
              <a:gd name="connsiteY4" fmla="*/ 887305 h 4140586"/>
              <a:gd name="connsiteX0" fmla="*/ 269818 w 4138601"/>
              <a:gd name="connsiteY0" fmla="*/ 887305 h 3536775"/>
              <a:gd name="connsiteX1" fmla="*/ 4138601 w 4138601"/>
              <a:gd name="connsiteY1" fmla="*/ 0 h 3536775"/>
              <a:gd name="connsiteX2" fmla="*/ 2158598 w 4138601"/>
              <a:gd name="connsiteY2" fmla="*/ 3142438 h 3536775"/>
              <a:gd name="connsiteX3" fmla="*/ 0 w 4138601"/>
              <a:gd name="connsiteY3" fmla="*/ 3536775 h 3536775"/>
              <a:gd name="connsiteX4" fmla="*/ 269818 w 4138601"/>
              <a:gd name="connsiteY4" fmla="*/ 887305 h 3536775"/>
              <a:gd name="connsiteX0" fmla="*/ 269818 w 4138601"/>
              <a:gd name="connsiteY0" fmla="*/ 887305 h 3635085"/>
              <a:gd name="connsiteX1" fmla="*/ 4138601 w 4138601"/>
              <a:gd name="connsiteY1" fmla="*/ 0 h 3635085"/>
              <a:gd name="connsiteX2" fmla="*/ 2376678 w 4138601"/>
              <a:gd name="connsiteY2" fmla="*/ 3635085 h 3635085"/>
              <a:gd name="connsiteX3" fmla="*/ 0 w 4138601"/>
              <a:gd name="connsiteY3" fmla="*/ 3536775 h 3635085"/>
              <a:gd name="connsiteX4" fmla="*/ 269818 w 4138601"/>
              <a:gd name="connsiteY4" fmla="*/ 887305 h 3635085"/>
              <a:gd name="connsiteX0" fmla="*/ 453784 w 4138601"/>
              <a:gd name="connsiteY0" fmla="*/ 250562 h 3635085"/>
              <a:gd name="connsiteX1" fmla="*/ 4138601 w 4138601"/>
              <a:gd name="connsiteY1" fmla="*/ 0 h 3635085"/>
              <a:gd name="connsiteX2" fmla="*/ 2376678 w 4138601"/>
              <a:gd name="connsiteY2" fmla="*/ 3635085 h 3635085"/>
              <a:gd name="connsiteX3" fmla="*/ 0 w 4138601"/>
              <a:gd name="connsiteY3" fmla="*/ 3536775 h 3635085"/>
              <a:gd name="connsiteX4" fmla="*/ 453784 w 4138601"/>
              <a:gd name="connsiteY4" fmla="*/ 250562 h 3635085"/>
              <a:gd name="connsiteX0" fmla="*/ 1391303 w 4138601"/>
              <a:gd name="connsiteY0" fmla="*/ 75768 h 3635085"/>
              <a:gd name="connsiteX1" fmla="*/ 4138601 w 4138601"/>
              <a:gd name="connsiteY1" fmla="*/ 0 h 3635085"/>
              <a:gd name="connsiteX2" fmla="*/ 2376678 w 4138601"/>
              <a:gd name="connsiteY2" fmla="*/ 3635085 h 3635085"/>
              <a:gd name="connsiteX3" fmla="*/ 0 w 4138601"/>
              <a:gd name="connsiteY3" fmla="*/ 3536775 h 3635085"/>
              <a:gd name="connsiteX4" fmla="*/ 1391303 w 4138601"/>
              <a:gd name="connsiteY4" fmla="*/ 75768 h 3635085"/>
              <a:gd name="connsiteX0" fmla="*/ 1391303 w 4138601"/>
              <a:gd name="connsiteY0" fmla="*/ 75768 h 3536775"/>
              <a:gd name="connsiteX1" fmla="*/ 4138601 w 4138601"/>
              <a:gd name="connsiteY1" fmla="*/ 0 h 3536775"/>
              <a:gd name="connsiteX2" fmla="*/ 1273242 w 4138601"/>
              <a:gd name="connsiteY2" fmla="*/ 3407480 h 3536775"/>
              <a:gd name="connsiteX3" fmla="*/ 0 w 4138601"/>
              <a:gd name="connsiteY3" fmla="*/ 3536775 h 3536775"/>
              <a:gd name="connsiteX4" fmla="*/ 1391303 w 4138601"/>
              <a:gd name="connsiteY4" fmla="*/ 75768 h 3536775"/>
              <a:gd name="connsiteX0" fmla="*/ 1391303 w 3058684"/>
              <a:gd name="connsiteY0" fmla="*/ 103474 h 3564481"/>
              <a:gd name="connsiteX1" fmla="*/ 3058684 w 3058684"/>
              <a:gd name="connsiteY1" fmla="*/ 0 h 3564481"/>
              <a:gd name="connsiteX2" fmla="*/ 1273242 w 3058684"/>
              <a:gd name="connsiteY2" fmla="*/ 3435186 h 3564481"/>
              <a:gd name="connsiteX3" fmla="*/ 0 w 3058684"/>
              <a:gd name="connsiteY3" fmla="*/ 3564481 h 3564481"/>
              <a:gd name="connsiteX4" fmla="*/ 1391303 w 3058684"/>
              <a:gd name="connsiteY4" fmla="*/ 103474 h 3564481"/>
              <a:gd name="connsiteX0" fmla="*/ 1521436 w 3188817"/>
              <a:gd name="connsiteY0" fmla="*/ 103474 h 3464355"/>
              <a:gd name="connsiteX1" fmla="*/ 3188817 w 3188817"/>
              <a:gd name="connsiteY1" fmla="*/ 0 h 3464355"/>
              <a:gd name="connsiteX2" fmla="*/ 1403375 w 3188817"/>
              <a:gd name="connsiteY2" fmla="*/ 3435186 h 3464355"/>
              <a:gd name="connsiteX3" fmla="*/ 0 w 3188817"/>
              <a:gd name="connsiteY3" fmla="*/ 3464355 h 3464355"/>
              <a:gd name="connsiteX4" fmla="*/ 1521436 w 3188817"/>
              <a:gd name="connsiteY4" fmla="*/ 103474 h 3464355"/>
              <a:gd name="connsiteX0" fmla="*/ 1521436 w 3188817"/>
              <a:gd name="connsiteY0" fmla="*/ 103474 h 3632772"/>
              <a:gd name="connsiteX1" fmla="*/ 3188817 w 3188817"/>
              <a:gd name="connsiteY1" fmla="*/ 0 h 3632772"/>
              <a:gd name="connsiteX2" fmla="*/ 1626674 w 3188817"/>
              <a:gd name="connsiteY2" fmla="*/ 3632772 h 3632772"/>
              <a:gd name="connsiteX3" fmla="*/ 0 w 3188817"/>
              <a:gd name="connsiteY3" fmla="*/ 3464355 h 3632772"/>
              <a:gd name="connsiteX4" fmla="*/ 1521436 w 3188817"/>
              <a:gd name="connsiteY4" fmla="*/ 103474 h 3632772"/>
              <a:gd name="connsiteX0" fmla="*/ 1521436 w 3605461"/>
              <a:gd name="connsiteY0" fmla="*/ 69855 h 3599153"/>
              <a:gd name="connsiteX1" fmla="*/ 3605461 w 3605461"/>
              <a:gd name="connsiteY1" fmla="*/ 0 h 3599153"/>
              <a:gd name="connsiteX2" fmla="*/ 1626674 w 3605461"/>
              <a:gd name="connsiteY2" fmla="*/ 3599153 h 3599153"/>
              <a:gd name="connsiteX3" fmla="*/ 0 w 3605461"/>
              <a:gd name="connsiteY3" fmla="*/ 3430736 h 3599153"/>
              <a:gd name="connsiteX4" fmla="*/ 1521436 w 3605461"/>
              <a:gd name="connsiteY4" fmla="*/ 69855 h 3599153"/>
              <a:gd name="connsiteX0" fmla="*/ 1488157 w 3605461"/>
              <a:gd name="connsiteY0" fmla="*/ 0 h 3645127"/>
              <a:gd name="connsiteX1" fmla="*/ 3605461 w 3605461"/>
              <a:gd name="connsiteY1" fmla="*/ 45974 h 3645127"/>
              <a:gd name="connsiteX2" fmla="*/ 1626674 w 3605461"/>
              <a:gd name="connsiteY2" fmla="*/ 3645127 h 3645127"/>
              <a:gd name="connsiteX3" fmla="*/ 0 w 3605461"/>
              <a:gd name="connsiteY3" fmla="*/ 3476710 h 3645127"/>
              <a:gd name="connsiteX4" fmla="*/ 1488157 w 3605461"/>
              <a:gd name="connsiteY4" fmla="*/ 0 h 3645127"/>
              <a:gd name="connsiteX0" fmla="*/ 1488157 w 3494077"/>
              <a:gd name="connsiteY0" fmla="*/ 138768 h 3783895"/>
              <a:gd name="connsiteX1" fmla="*/ 3494077 w 3494077"/>
              <a:gd name="connsiteY1" fmla="*/ 0 h 3783895"/>
              <a:gd name="connsiteX2" fmla="*/ 1626674 w 3494077"/>
              <a:gd name="connsiteY2" fmla="*/ 3783895 h 3783895"/>
              <a:gd name="connsiteX3" fmla="*/ 0 w 3494077"/>
              <a:gd name="connsiteY3" fmla="*/ 3615478 h 3783895"/>
              <a:gd name="connsiteX4" fmla="*/ 1488157 w 3494077"/>
              <a:gd name="connsiteY4" fmla="*/ 138768 h 3783895"/>
              <a:gd name="connsiteX0" fmla="*/ 1124549 w 3130469"/>
              <a:gd name="connsiteY0" fmla="*/ 138768 h 3783895"/>
              <a:gd name="connsiteX1" fmla="*/ 3130469 w 3130469"/>
              <a:gd name="connsiteY1" fmla="*/ 0 h 3783895"/>
              <a:gd name="connsiteX2" fmla="*/ 1263066 w 3130469"/>
              <a:gd name="connsiteY2" fmla="*/ 3783895 h 3783895"/>
              <a:gd name="connsiteX3" fmla="*/ 0 w 3130469"/>
              <a:gd name="connsiteY3" fmla="*/ 3710249 h 3783895"/>
              <a:gd name="connsiteX4" fmla="*/ 1124549 w 3130469"/>
              <a:gd name="connsiteY4" fmla="*/ 138768 h 3783895"/>
              <a:gd name="connsiteX0" fmla="*/ 1124549 w 2637804"/>
              <a:gd name="connsiteY0" fmla="*/ 122113 h 3767240"/>
              <a:gd name="connsiteX1" fmla="*/ 2637804 w 2637804"/>
              <a:gd name="connsiteY1" fmla="*/ 0 h 3767240"/>
              <a:gd name="connsiteX2" fmla="*/ 1263066 w 2637804"/>
              <a:gd name="connsiteY2" fmla="*/ 3767240 h 3767240"/>
              <a:gd name="connsiteX3" fmla="*/ 0 w 2637804"/>
              <a:gd name="connsiteY3" fmla="*/ 3693594 h 3767240"/>
              <a:gd name="connsiteX4" fmla="*/ 1124549 w 2637804"/>
              <a:gd name="connsiteY4" fmla="*/ 122113 h 3767240"/>
              <a:gd name="connsiteX0" fmla="*/ 1305037 w 2637804"/>
              <a:gd name="connsiteY0" fmla="*/ 0 h 3855679"/>
              <a:gd name="connsiteX1" fmla="*/ 2637804 w 2637804"/>
              <a:gd name="connsiteY1" fmla="*/ 88439 h 3855679"/>
              <a:gd name="connsiteX2" fmla="*/ 1263066 w 2637804"/>
              <a:gd name="connsiteY2" fmla="*/ 3855679 h 3855679"/>
              <a:gd name="connsiteX3" fmla="*/ 0 w 2637804"/>
              <a:gd name="connsiteY3" fmla="*/ 3782033 h 3855679"/>
              <a:gd name="connsiteX4" fmla="*/ 1305037 w 2637804"/>
              <a:gd name="connsiteY4" fmla="*/ 0 h 3855679"/>
              <a:gd name="connsiteX0" fmla="*/ 1264430 w 2637804"/>
              <a:gd name="connsiteY0" fmla="*/ 0 h 3899282"/>
              <a:gd name="connsiteX1" fmla="*/ 2637804 w 2637804"/>
              <a:gd name="connsiteY1" fmla="*/ 132042 h 3899282"/>
              <a:gd name="connsiteX2" fmla="*/ 1263066 w 2637804"/>
              <a:gd name="connsiteY2" fmla="*/ 3899282 h 3899282"/>
              <a:gd name="connsiteX3" fmla="*/ 0 w 2637804"/>
              <a:gd name="connsiteY3" fmla="*/ 3825636 h 3899282"/>
              <a:gd name="connsiteX4" fmla="*/ 1264430 w 2637804"/>
              <a:gd name="connsiteY4" fmla="*/ 0 h 3899282"/>
              <a:gd name="connsiteX0" fmla="*/ 1264430 w 2637804"/>
              <a:gd name="connsiteY0" fmla="*/ 0 h 4163698"/>
              <a:gd name="connsiteX1" fmla="*/ 2637804 w 2637804"/>
              <a:gd name="connsiteY1" fmla="*/ 132042 h 4163698"/>
              <a:gd name="connsiteX2" fmla="*/ 1331152 w 2637804"/>
              <a:gd name="connsiteY2" fmla="*/ 4163698 h 4163698"/>
              <a:gd name="connsiteX3" fmla="*/ 0 w 2637804"/>
              <a:gd name="connsiteY3" fmla="*/ 3825636 h 4163698"/>
              <a:gd name="connsiteX4" fmla="*/ 1264430 w 2637804"/>
              <a:gd name="connsiteY4" fmla="*/ 0 h 4163698"/>
              <a:gd name="connsiteX0" fmla="*/ 1182770 w 2556144"/>
              <a:gd name="connsiteY0" fmla="*/ 0 h 4163698"/>
              <a:gd name="connsiteX1" fmla="*/ 2556144 w 2556144"/>
              <a:gd name="connsiteY1" fmla="*/ 132042 h 4163698"/>
              <a:gd name="connsiteX2" fmla="*/ 1249492 w 2556144"/>
              <a:gd name="connsiteY2" fmla="*/ 4163698 h 4163698"/>
              <a:gd name="connsiteX3" fmla="*/ 0 w 2556144"/>
              <a:gd name="connsiteY3" fmla="*/ 3580706 h 4163698"/>
              <a:gd name="connsiteX4" fmla="*/ 1182770 w 2556144"/>
              <a:gd name="connsiteY4" fmla="*/ 0 h 4163698"/>
              <a:gd name="connsiteX0" fmla="*/ 1182770 w 2556144"/>
              <a:gd name="connsiteY0" fmla="*/ 0 h 3715230"/>
              <a:gd name="connsiteX1" fmla="*/ 2556144 w 2556144"/>
              <a:gd name="connsiteY1" fmla="*/ 132042 h 3715230"/>
              <a:gd name="connsiteX2" fmla="*/ 1481730 w 2556144"/>
              <a:gd name="connsiteY2" fmla="*/ 3715230 h 3715230"/>
              <a:gd name="connsiteX3" fmla="*/ 0 w 2556144"/>
              <a:gd name="connsiteY3" fmla="*/ 3580706 h 3715230"/>
              <a:gd name="connsiteX4" fmla="*/ 1182770 w 2556144"/>
              <a:gd name="connsiteY4" fmla="*/ 0 h 3715230"/>
              <a:gd name="connsiteX0" fmla="*/ 1182770 w 2556144"/>
              <a:gd name="connsiteY0" fmla="*/ 0 h 3745461"/>
              <a:gd name="connsiteX1" fmla="*/ 2556144 w 2556144"/>
              <a:gd name="connsiteY1" fmla="*/ 132042 h 3745461"/>
              <a:gd name="connsiteX2" fmla="*/ 1793329 w 2556144"/>
              <a:gd name="connsiteY2" fmla="*/ 3745461 h 3745461"/>
              <a:gd name="connsiteX3" fmla="*/ 0 w 2556144"/>
              <a:gd name="connsiteY3" fmla="*/ 3580706 h 3745461"/>
              <a:gd name="connsiteX4" fmla="*/ 1182770 w 2556144"/>
              <a:gd name="connsiteY4" fmla="*/ 0 h 3745461"/>
              <a:gd name="connsiteX0" fmla="*/ 810452 w 2556144"/>
              <a:gd name="connsiteY0" fmla="*/ 0 h 3786541"/>
              <a:gd name="connsiteX1" fmla="*/ 2556144 w 2556144"/>
              <a:gd name="connsiteY1" fmla="*/ 173122 h 3786541"/>
              <a:gd name="connsiteX2" fmla="*/ 1793329 w 2556144"/>
              <a:gd name="connsiteY2" fmla="*/ 3786541 h 3786541"/>
              <a:gd name="connsiteX3" fmla="*/ 0 w 2556144"/>
              <a:gd name="connsiteY3" fmla="*/ 3621786 h 3786541"/>
              <a:gd name="connsiteX4" fmla="*/ 810452 w 2556144"/>
              <a:gd name="connsiteY4" fmla="*/ 0 h 3786541"/>
              <a:gd name="connsiteX0" fmla="*/ 810452 w 2490881"/>
              <a:gd name="connsiteY0" fmla="*/ 0 h 3786541"/>
              <a:gd name="connsiteX1" fmla="*/ 2490881 w 2490881"/>
              <a:gd name="connsiteY1" fmla="*/ 479137 h 3786541"/>
              <a:gd name="connsiteX2" fmla="*/ 1793329 w 2490881"/>
              <a:gd name="connsiteY2" fmla="*/ 3786541 h 3786541"/>
              <a:gd name="connsiteX3" fmla="*/ 0 w 2490881"/>
              <a:gd name="connsiteY3" fmla="*/ 3621786 h 3786541"/>
              <a:gd name="connsiteX4" fmla="*/ 810452 w 2490881"/>
              <a:gd name="connsiteY4" fmla="*/ 0 h 3786541"/>
              <a:gd name="connsiteX0" fmla="*/ 750890 w 2490881"/>
              <a:gd name="connsiteY0" fmla="*/ 0 h 3470057"/>
              <a:gd name="connsiteX1" fmla="*/ 2490881 w 2490881"/>
              <a:gd name="connsiteY1" fmla="*/ 162653 h 3470057"/>
              <a:gd name="connsiteX2" fmla="*/ 1793329 w 2490881"/>
              <a:gd name="connsiteY2" fmla="*/ 3470057 h 3470057"/>
              <a:gd name="connsiteX3" fmla="*/ 0 w 2490881"/>
              <a:gd name="connsiteY3" fmla="*/ 3305302 h 3470057"/>
              <a:gd name="connsiteX4" fmla="*/ 750890 w 2490881"/>
              <a:gd name="connsiteY4" fmla="*/ 0 h 3470057"/>
              <a:gd name="connsiteX0" fmla="*/ 761393 w 2490881"/>
              <a:gd name="connsiteY0" fmla="*/ 0 h 3473996"/>
              <a:gd name="connsiteX1" fmla="*/ 2490881 w 2490881"/>
              <a:gd name="connsiteY1" fmla="*/ 166592 h 3473996"/>
              <a:gd name="connsiteX2" fmla="*/ 1793329 w 2490881"/>
              <a:gd name="connsiteY2" fmla="*/ 3473996 h 3473996"/>
              <a:gd name="connsiteX3" fmla="*/ 0 w 2490881"/>
              <a:gd name="connsiteY3" fmla="*/ 3309241 h 3473996"/>
              <a:gd name="connsiteX4" fmla="*/ 761393 w 2490881"/>
              <a:gd name="connsiteY4" fmla="*/ 0 h 3473996"/>
              <a:gd name="connsiteX0" fmla="*/ 756589 w 2486077"/>
              <a:gd name="connsiteY0" fmla="*/ 0 h 3473996"/>
              <a:gd name="connsiteX1" fmla="*/ 2486077 w 2486077"/>
              <a:gd name="connsiteY1" fmla="*/ 166592 h 3473996"/>
              <a:gd name="connsiteX2" fmla="*/ 1788525 w 2486077"/>
              <a:gd name="connsiteY2" fmla="*/ 3473996 h 3473996"/>
              <a:gd name="connsiteX3" fmla="*/ 0 w 2486077"/>
              <a:gd name="connsiteY3" fmla="*/ 3294834 h 3473996"/>
              <a:gd name="connsiteX4" fmla="*/ 756589 w 2486077"/>
              <a:gd name="connsiteY4" fmla="*/ 0 h 3473996"/>
              <a:gd name="connsiteX0" fmla="*/ 740384 w 2469872"/>
              <a:gd name="connsiteY0" fmla="*/ 0 h 3473996"/>
              <a:gd name="connsiteX1" fmla="*/ 2469872 w 2469872"/>
              <a:gd name="connsiteY1" fmla="*/ 166592 h 3473996"/>
              <a:gd name="connsiteX2" fmla="*/ 1772320 w 2469872"/>
              <a:gd name="connsiteY2" fmla="*/ 3473996 h 3473996"/>
              <a:gd name="connsiteX3" fmla="*/ 0 w 2469872"/>
              <a:gd name="connsiteY3" fmla="*/ 3301364 h 3473996"/>
              <a:gd name="connsiteX4" fmla="*/ 740384 w 2469872"/>
              <a:gd name="connsiteY4" fmla="*/ 0 h 3473996"/>
              <a:gd name="connsiteX0" fmla="*/ 740384 w 3180498"/>
              <a:gd name="connsiteY0" fmla="*/ 0 h 3473996"/>
              <a:gd name="connsiteX1" fmla="*/ 3180498 w 3180498"/>
              <a:gd name="connsiteY1" fmla="*/ 240494 h 3473996"/>
              <a:gd name="connsiteX2" fmla="*/ 1772320 w 3180498"/>
              <a:gd name="connsiteY2" fmla="*/ 3473996 h 3473996"/>
              <a:gd name="connsiteX3" fmla="*/ 0 w 3180498"/>
              <a:gd name="connsiteY3" fmla="*/ 3301364 h 3473996"/>
              <a:gd name="connsiteX4" fmla="*/ 740384 w 3180498"/>
              <a:gd name="connsiteY4" fmla="*/ 0 h 3473996"/>
              <a:gd name="connsiteX0" fmla="*/ 736813 w 3180498"/>
              <a:gd name="connsiteY0" fmla="*/ 0 h 3472657"/>
              <a:gd name="connsiteX1" fmla="*/ 3180498 w 3180498"/>
              <a:gd name="connsiteY1" fmla="*/ 239155 h 3472657"/>
              <a:gd name="connsiteX2" fmla="*/ 1772320 w 3180498"/>
              <a:gd name="connsiteY2" fmla="*/ 3472657 h 3472657"/>
              <a:gd name="connsiteX3" fmla="*/ 0 w 3180498"/>
              <a:gd name="connsiteY3" fmla="*/ 3300025 h 3472657"/>
              <a:gd name="connsiteX4" fmla="*/ 736813 w 3180498"/>
              <a:gd name="connsiteY4" fmla="*/ 0 h 3472657"/>
              <a:gd name="connsiteX0" fmla="*/ 736813 w 3187641"/>
              <a:gd name="connsiteY0" fmla="*/ 0 h 3472657"/>
              <a:gd name="connsiteX1" fmla="*/ 3187641 w 3187641"/>
              <a:gd name="connsiteY1" fmla="*/ 236478 h 3472657"/>
              <a:gd name="connsiteX2" fmla="*/ 1772320 w 3187641"/>
              <a:gd name="connsiteY2" fmla="*/ 3472657 h 3472657"/>
              <a:gd name="connsiteX3" fmla="*/ 0 w 3187641"/>
              <a:gd name="connsiteY3" fmla="*/ 3300025 h 3472657"/>
              <a:gd name="connsiteX4" fmla="*/ 736813 w 3187641"/>
              <a:gd name="connsiteY4" fmla="*/ 0 h 3472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7641" h="3472657">
                <a:moveTo>
                  <a:pt x="736813" y="0"/>
                </a:moveTo>
                <a:lnTo>
                  <a:pt x="3187641" y="236478"/>
                </a:lnTo>
                <a:lnTo>
                  <a:pt x="1772320" y="3472657"/>
                </a:lnTo>
                <a:lnTo>
                  <a:pt x="0" y="3300025"/>
                </a:lnTo>
                <a:lnTo>
                  <a:pt x="736813" y="0"/>
                </a:lnTo>
                <a:close/>
              </a:path>
            </a:pathLst>
          </a:custGeom>
          <a:gradFill flip="none" rotWithShape="1">
            <a:gsLst>
              <a:gs pos="98000">
                <a:srgbClr val="053264"/>
              </a:gs>
              <a:gs pos="51000">
                <a:srgbClr val="027FB5"/>
              </a:gs>
              <a:gs pos="0">
                <a:srgbClr val="00B9F2"/>
              </a:gs>
            </a:gsLst>
            <a:path path="circle">
              <a:fillToRect l="50000" t="50000" r="50000" b="50000"/>
            </a:path>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3" name="Parallelogram 10"/>
          <p:cNvSpPr/>
          <p:nvPr/>
        </p:nvSpPr>
        <p:spPr bwMode="auto">
          <a:xfrm rot="5400000" flipV="1">
            <a:off x="5295901" y="-38098"/>
            <a:ext cx="1600198"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gradFill flip="none" rotWithShape="1">
            <a:gsLst>
              <a:gs pos="100000">
                <a:srgbClr val="00B9F2"/>
              </a:gs>
              <a:gs pos="10000">
                <a:srgbClr val="053264"/>
              </a:gs>
            </a:gsLst>
            <a:lin ang="378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59008" y="2489995"/>
            <a:ext cx="6073985" cy="1878011"/>
          </a:xfrm>
          <a:prstGeom prst="rect">
            <a:avLst/>
          </a:prstGeom>
        </p:spPr>
      </p:pic>
      <p:sp>
        <p:nvSpPr>
          <p:cNvPr id="12" name="Parallelogram 10"/>
          <p:cNvSpPr/>
          <p:nvPr userDrawn="1"/>
        </p:nvSpPr>
        <p:spPr bwMode="auto">
          <a:xfrm rot="5400000" flipH="1">
            <a:off x="5320618" y="-642728"/>
            <a:ext cx="1555939" cy="12227867"/>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2777078"/>
              <a:gd name="connsiteY0" fmla="*/ 35863 h 12227861"/>
              <a:gd name="connsiteX1" fmla="*/ 2358932 w 2777078"/>
              <a:gd name="connsiteY1" fmla="*/ 0 h 12227861"/>
              <a:gd name="connsiteX2" fmla="*/ 2777078 w 2777078"/>
              <a:gd name="connsiteY2" fmla="*/ 12227861 h 12227861"/>
              <a:gd name="connsiteX3" fmla="*/ 0 w 2777078"/>
              <a:gd name="connsiteY3" fmla="*/ 12227861 h 12227861"/>
              <a:gd name="connsiteX4" fmla="*/ 1085273 w 2777078"/>
              <a:gd name="connsiteY4" fmla="*/ 35863 h 12227861"/>
              <a:gd name="connsiteX0" fmla="*/ 273578 w 1965383"/>
              <a:gd name="connsiteY0" fmla="*/ 35863 h 12245793"/>
              <a:gd name="connsiteX1" fmla="*/ 1547237 w 1965383"/>
              <a:gd name="connsiteY1" fmla="*/ 0 h 12245793"/>
              <a:gd name="connsiteX2" fmla="*/ 1965383 w 1965383"/>
              <a:gd name="connsiteY2" fmla="*/ 12227861 h 12245793"/>
              <a:gd name="connsiteX3" fmla="*/ 0 w 1965383"/>
              <a:gd name="connsiteY3" fmla="*/ 12245793 h 12245793"/>
              <a:gd name="connsiteX4" fmla="*/ 273578 w 1965383"/>
              <a:gd name="connsiteY4" fmla="*/ 35863 h 12245793"/>
              <a:gd name="connsiteX0" fmla="*/ 0 w 2257531"/>
              <a:gd name="connsiteY0" fmla="*/ 17934 h 12245793"/>
              <a:gd name="connsiteX1" fmla="*/ 1839385 w 2257531"/>
              <a:gd name="connsiteY1" fmla="*/ 0 h 12245793"/>
              <a:gd name="connsiteX2" fmla="*/ 2257531 w 2257531"/>
              <a:gd name="connsiteY2" fmla="*/ 12227861 h 12245793"/>
              <a:gd name="connsiteX3" fmla="*/ 292148 w 2257531"/>
              <a:gd name="connsiteY3" fmla="*/ 12245793 h 12245793"/>
              <a:gd name="connsiteX4" fmla="*/ 0 w 2257531"/>
              <a:gd name="connsiteY4" fmla="*/ 17934 h 12245793"/>
              <a:gd name="connsiteX0" fmla="*/ 0 w 2257531"/>
              <a:gd name="connsiteY0" fmla="*/ 17934 h 12245793"/>
              <a:gd name="connsiteX1" fmla="*/ 1445837 w 2257531"/>
              <a:gd name="connsiteY1" fmla="*/ 0 h 12245793"/>
              <a:gd name="connsiteX2" fmla="*/ 2257531 w 2257531"/>
              <a:gd name="connsiteY2" fmla="*/ 12227861 h 12245793"/>
              <a:gd name="connsiteX3" fmla="*/ 292148 w 2257531"/>
              <a:gd name="connsiteY3" fmla="*/ 12245793 h 12245793"/>
              <a:gd name="connsiteX4" fmla="*/ 0 w 2257531"/>
              <a:gd name="connsiteY4" fmla="*/ 17934 h 12245793"/>
              <a:gd name="connsiteX0" fmla="*/ 0 w 2134547"/>
              <a:gd name="connsiteY0" fmla="*/ 17934 h 12245793"/>
              <a:gd name="connsiteX1" fmla="*/ 1445837 w 2134547"/>
              <a:gd name="connsiteY1" fmla="*/ 0 h 12245793"/>
              <a:gd name="connsiteX2" fmla="*/ 2134547 w 2134547"/>
              <a:gd name="connsiteY2" fmla="*/ 12209931 h 12245793"/>
              <a:gd name="connsiteX3" fmla="*/ 292148 w 2134547"/>
              <a:gd name="connsiteY3" fmla="*/ 12245793 h 12245793"/>
              <a:gd name="connsiteX4" fmla="*/ 0 w 2134547"/>
              <a:gd name="connsiteY4" fmla="*/ 17934 h 12245793"/>
              <a:gd name="connsiteX0" fmla="*/ 0 w 2134547"/>
              <a:gd name="connsiteY0" fmla="*/ 17934 h 12227867"/>
              <a:gd name="connsiteX1" fmla="*/ 1445837 w 2134547"/>
              <a:gd name="connsiteY1" fmla="*/ 0 h 12227867"/>
              <a:gd name="connsiteX2" fmla="*/ 2134547 w 2134547"/>
              <a:gd name="connsiteY2" fmla="*/ 12209931 h 12227867"/>
              <a:gd name="connsiteX3" fmla="*/ 242953 w 2134547"/>
              <a:gd name="connsiteY3" fmla="*/ 12227867 h 12227867"/>
              <a:gd name="connsiteX4" fmla="*/ 0 w 2134547"/>
              <a:gd name="connsiteY4" fmla="*/ 17934 h 12227867"/>
              <a:gd name="connsiteX0" fmla="*/ 0 w 2134546"/>
              <a:gd name="connsiteY0" fmla="*/ 17934 h 12227867"/>
              <a:gd name="connsiteX1" fmla="*/ 1445837 w 2134546"/>
              <a:gd name="connsiteY1" fmla="*/ 0 h 12227867"/>
              <a:gd name="connsiteX2" fmla="*/ 2134546 w 2134546"/>
              <a:gd name="connsiteY2" fmla="*/ 12222126 h 12227867"/>
              <a:gd name="connsiteX3" fmla="*/ 242953 w 2134546"/>
              <a:gd name="connsiteY3" fmla="*/ 12227867 h 12227867"/>
              <a:gd name="connsiteX4" fmla="*/ 0 w 2134546"/>
              <a:gd name="connsiteY4" fmla="*/ 17934 h 12227867"/>
              <a:gd name="connsiteX0" fmla="*/ 0 w 2134546"/>
              <a:gd name="connsiteY0" fmla="*/ 17934 h 12227867"/>
              <a:gd name="connsiteX1" fmla="*/ 1445837 w 2134546"/>
              <a:gd name="connsiteY1" fmla="*/ 0 h 12227867"/>
              <a:gd name="connsiteX2" fmla="*/ 2134546 w 2134546"/>
              <a:gd name="connsiteY2" fmla="*/ 12222126 h 12227867"/>
              <a:gd name="connsiteX3" fmla="*/ 234590 w 2134546"/>
              <a:gd name="connsiteY3" fmla="*/ 12227867 h 12227867"/>
              <a:gd name="connsiteX4" fmla="*/ 0 w 2134546"/>
              <a:gd name="connsiteY4" fmla="*/ 17934 h 12227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4546" h="12227867">
                <a:moveTo>
                  <a:pt x="0" y="17934"/>
                </a:moveTo>
                <a:lnTo>
                  <a:pt x="1445837" y="0"/>
                </a:lnTo>
                <a:lnTo>
                  <a:pt x="2134546" y="12222126"/>
                </a:lnTo>
                <a:lnTo>
                  <a:pt x="234590" y="12227867"/>
                </a:lnTo>
                <a:lnTo>
                  <a:pt x="0" y="17934"/>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6" name="Parallelogram 10"/>
          <p:cNvSpPr/>
          <p:nvPr userDrawn="1"/>
        </p:nvSpPr>
        <p:spPr bwMode="auto">
          <a:xfrm rot="5400000" flipH="1">
            <a:off x="4922486" y="-4888259"/>
            <a:ext cx="2364960" cy="12209928"/>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3244418"/>
              <a:gd name="connsiteY0" fmla="*/ 1 h 12191999"/>
              <a:gd name="connsiteX1" fmla="*/ 2777078 w 3244418"/>
              <a:gd name="connsiteY1" fmla="*/ 0 h 12191999"/>
              <a:gd name="connsiteX2" fmla="*/ 3244417 w 3244418"/>
              <a:gd name="connsiteY2" fmla="*/ 12191999 h 12191999"/>
              <a:gd name="connsiteX3" fmla="*/ 0 w 3244418"/>
              <a:gd name="connsiteY3" fmla="*/ 12191999 h 12191999"/>
              <a:gd name="connsiteX4" fmla="*/ 1085273 w 3244418"/>
              <a:gd name="connsiteY4" fmla="*/ 1 h 12191999"/>
              <a:gd name="connsiteX0" fmla="*/ 1085273 w 3244417"/>
              <a:gd name="connsiteY0" fmla="*/ 17930 h 12209928"/>
              <a:gd name="connsiteX1" fmla="*/ 2309739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 name="connsiteX0" fmla="*/ 1085273 w 3244417"/>
              <a:gd name="connsiteY0" fmla="*/ 17930 h 12209928"/>
              <a:gd name="connsiteX1" fmla="*/ 2186755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4417" h="12209928">
                <a:moveTo>
                  <a:pt x="1085273" y="17930"/>
                </a:moveTo>
                <a:lnTo>
                  <a:pt x="2186755" y="0"/>
                </a:lnTo>
                <a:lnTo>
                  <a:pt x="3244417" y="12209928"/>
                </a:lnTo>
                <a:lnTo>
                  <a:pt x="0" y="12209928"/>
                </a:lnTo>
                <a:lnTo>
                  <a:pt x="1085273" y="17930"/>
                </a:lnTo>
                <a:close/>
              </a:path>
            </a:pathLst>
          </a:custGeom>
          <a:solidFill>
            <a:schemeClr val="accent4">
              <a:alpha val="3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3" name="Parallelogram 10"/>
          <p:cNvSpPr/>
          <p:nvPr userDrawn="1"/>
        </p:nvSpPr>
        <p:spPr bwMode="auto">
          <a:xfrm rot="5400000" flipH="1">
            <a:off x="5083850" y="-5083848"/>
            <a:ext cx="2024302"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9" name="Parallelogram 10"/>
          <p:cNvSpPr/>
          <p:nvPr userDrawn="1"/>
        </p:nvSpPr>
        <p:spPr bwMode="auto">
          <a:xfrm rot="16200000">
            <a:off x="4904554" y="-454481"/>
            <a:ext cx="2364960" cy="12209928"/>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 name="connsiteX0" fmla="*/ 1085273 w 3244418"/>
              <a:gd name="connsiteY0" fmla="*/ 1 h 12191999"/>
              <a:gd name="connsiteX1" fmla="*/ 2777078 w 3244418"/>
              <a:gd name="connsiteY1" fmla="*/ 0 h 12191999"/>
              <a:gd name="connsiteX2" fmla="*/ 3244417 w 3244418"/>
              <a:gd name="connsiteY2" fmla="*/ 12191999 h 12191999"/>
              <a:gd name="connsiteX3" fmla="*/ 0 w 3244418"/>
              <a:gd name="connsiteY3" fmla="*/ 12191999 h 12191999"/>
              <a:gd name="connsiteX4" fmla="*/ 1085273 w 3244418"/>
              <a:gd name="connsiteY4" fmla="*/ 1 h 12191999"/>
              <a:gd name="connsiteX0" fmla="*/ 1085273 w 3244417"/>
              <a:gd name="connsiteY0" fmla="*/ 17930 h 12209928"/>
              <a:gd name="connsiteX1" fmla="*/ 2309739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 name="connsiteX0" fmla="*/ 1085273 w 3244417"/>
              <a:gd name="connsiteY0" fmla="*/ 17930 h 12209928"/>
              <a:gd name="connsiteX1" fmla="*/ 2186755 w 3244417"/>
              <a:gd name="connsiteY1" fmla="*/ 0 h 12209928"/>
              <a:gd name="connsiteX2" fmla="*/ 3244417 w 3244417"/>
              <a:gd name="connsiteY2" fmla="*/ 12209928 h 12209928"/>
              <a:gd name="connsiteX3" fmla="*/ 0 w 3244417"/>
              <a:gd name="connsiteY3" fmla="*/ 12209928 h 12209928"/>
              <a:gd name="connsiteX4" fmla="*/ 1085273 w 3244417"/>
              <a:gd name="connsiteY4" fmla="*/ 17930 h 12209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4417" h="12209928">
                <a:moveTo>
                  <a:pt x="1085273" y="17930"/>
                </a:moveTo>
                <a:lnTo>
                  <a:pt x="2186755" y="0"/>
                </a:lnTo>
                <a:lnTo>
                  <a:pt x="3244417" y="12209928"/>
                </a:lnTo>
                <a:lnTo>
                  <a:pt x="0" y="12209928"/>
                </a:lnTo>
                <a:lnTo>
                  <a:pt x="1085273" y="17930"/>
                </a:lnTo>
                <a:close/>
              </a:path>
            </a:pathLst>
          </a:custGeom>
          <a:solidFill>
            <a:schemeClr val="accent4">
              <a:alpha val="34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0" name="Parallelogram 10"/>
          <p:cNvSpPr/>
          <p:nvPr userDrawn="1"/>
        </p:nvSpPr>
        <p:spPr bwMode="auto">
          <a:xfrm rot="5400000" flipV="1">
            <a:off x="5083849" y="-268081"/>
            <a:ext cx="2024302" cy="12227861"/>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233432312"/>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0FEC123-2032-4882-A245-0B9B1FE3065A}"/>
              </a:ext>
            </a:extLst>
          </p:cNvPr>
          <p:cNvPicPr>
            <a:picLocks noChangeAspect="1"/>
          </p:cNvPicPr>
          <p:nvPr userDrawn="1"/>
        </p:nvPicPr>
        <p:blipFill>
          <a:blip r:embed="rId2"/>
          <a:stretch>
            <a:fillRect/>
          </a:stretch>
        </p:blipFill>
        <p:spPr>
          <a:xfrm>
            <a:off x="3048" y="0"/>
            <a:ext cx="12188951" cy="6859182"/>
          </a:xfrm>
          <a:prstGeom prst="rect">
            <a:avLst/>
          </a:prstGeom>
        </p:spPr>
      </p:pic>
      <p:sp>
        <p:nvSpPr>
          <p:cNvPr id="10" name="Title 5">
            <a:extLst>
              <a:ext uri="{FF2B5EF4-FFF2-40B4-BE49-F238E27FC236}">
                <a16:creationId xmlns:a16="http://schemas.microsoft.com/office/drawing/2014/main" id="{272D063E-17FE-4630-8A1E-7B697641B7AC}"/>
              </a:ext>
            </a:extLst>
          </p:cNvPr>
          <p:cNvSpPr>
            <a:spLocks noGrp="1"/>
          </p:cNvSpPr>
          <p:nvPr>
            <p:ph type="ctrTitle"/>
          </p:nvPr>
        </p:nvSpPr>
        <p:spPr>
          <a:xfrm>
            <a:off x="950059" y="3096654"/>
            <a:ext cx="6766586" cy="914400"/>
          </a:xfrm>
        </p:spPr>
        <p:txBody>
          <a:bodyPr/>
          <a:lstStyle/>
          <a:p>
            <a:pPr lvl="0" algn="l">
              <a:lnSpc>
                <a:spcPts val="5800"/>
              </a:lnSpc>
              <a:spcBef>
                <a:spcPts val="0"/>
              </a:spcBef>
            </a:pPr>
            <a:r>
              <a:rPr lang="en-US" sz="6000" b="0">
                <a:solidFill>
                  <a:prstClr val="white"/>
                </a:solidFill>
                <a:ea typeface="Avenir LT Std 55 Roman" charset="0"/>
                <a:cs typeface="Avenir LT Std 55 Roman" charset="0"/>
              </a:rPr>
              <a:t>Presentation Title</a:t>
            </a:r>
            <a:endParaRPr lang="en-US" dirty="0"/>
          </a:p>
        </p:txBody>
      </p:sp>
      <p:sp>
        <p:nvSpPr>
          <p:cNvPr id="11" name="Subtitle 3">
            <a:extLst>
              <a:ext uri="{FF2B5EF4-FFF2-40B4-BE49-F238E27FC236}">
                <a16:creationId xmlns:a16="http://schemas.microsoft.com/office/drawing/2014/main" id="{80117B81-371C-4556-A088-589AAB8A9725}"/>
              </a:ext>
            </a:extLst>
          </p:cNvPr>
          <p:cNvSpPr>
            <a:spLocks noGrp="1"/>
          </p:cNvSpPr>
          <p:nvPr>
            <p:ph type="subTitle" idx="1"/>
          </p:nvPr>
        </p:nvSpPr>
        <p:spPr>
          <a:xfrm>
            <a:off x="1009532" y="4125354"/>
            <a:ext cx="6773434" cy="914400"/>
          </a:xfrm>
        </p:spPr>
        <p:txBody>
          <a:bodyPr/>
          <a:lstStyle/>
          <a:p>
            <a:pPr algn="l"/>
            <a:r>
              <a:rPr lang="en-US">
                <a:cs typeface="Avenir LT Std 65 Medium" charset="0"/>
              </a:rPr>
              <a:t>PRESENTER NAMES</a:t>
            </a:r>
            <a:endParaRPr lang="en-US" dirty="0">
              <a:cs typeface="Avenir LT Std 65 Medium" charset="0"/>
            </a:endParaRPr>
          </a:p>
        </p:txBody>
      </p:sp>
      <p:pic>
        <p:nvPicPr>
          <p:cNvPr id="12" name="Picture 11">
            <a:extLst>
              <a:ext uri="{FF2B5EF4-FFF2-40B4-BE49-F238E27FC236}">
                <a16:creationId xmlns:a16="http://schemas.microsoft.com/office/drawing/2014/main" id="{9433FD27-21C4-43AB-B64F-1642ABC613E6}"/>
              </a:ext>
            </a:extLst>
          </p:cNvPr>
          <p:cNvPicPr>
            <a:picLocks noChangeAspect="1"/>
          </p:cNvPicPr>
          <p:nvPr userDrawn="1"/>
        </p:nvPicPr>
        <p:blipFill rotWithShape="1">
          <a:blip r:embed="rId3" cstate="print">
            <a:alphaModFix amt="30000"/>
            <a:extLst>
              <a:ext uri="{28A0092B-C50C-407E-A947-70E740481C1C}">
                <a14:useLocalDpi xmlns:a14="http://schemas.microsoft.com/office/drawing/2010/main" val="0"/>
              </a:ext>
            </a:extLst>
          </a:blip>
          <a:srcRect r="3940"/>
          <a:stretch/>
        </p:blipFill>
        <p:spPr>
          <a:xfrm>
            <a:off x="751277" y="572078"/>
            <a:ext cx="1274495" cy="465533"/>
          </a:xfrm>
          <a:prstGeom prst="rect">
            <a:avLst/>
          </a:prstGeom>
        </p:spPr>
      </p:pic>
      <p:sp>
        <p:nvSpPr>
          <p:cNvPr id="13" name="TextBox 12">
            <a:extLst>
              <a:ext uri="{FF2B5EF4-FFF2-40B4-BE49-F238E27FC236}">
                <a16:creationId xmlns:a16="http://schemas.microsoft.com/office/drawing/2014/main" id="{40859E2E-4BE9-41CF-A8B7-37CD40307289}"/>
              </a:ext>
            </a:extLst>
          </p:cNvPr>
          <p:cNvSpPr txBox="1"/>
          <p:nvPr userDrawn="1"/>
        </p:nvSpPr>
        <p:spPr>
          <a:xfrm>
            <a:off x="950059" y="6071046"/>
            <a:ext cx="4952213" cy="292046"/>
          </a:xfrm>
          <a:prstGeom prst="rect">
            <a:avLst/>
          </a:prstGeom>
          <a:noFill/>
          <a:effectLst/>
        </p:spPr>
        <p:txBody>
          <a:bodyPr wrap="none" lIns="0" tIns="0" rIns="0" bIns="0" rtlCol="0">
            <a:noAutofit/>
          </a:bodyPr>
          <a:lstStyle/>
          <a:p>
            <a:pPr eaLnBrk="0" hangingPunct="0">
              <a:lnSpc>
                <a:spcPts val="1800"/>
              </a:lnSpc>
            </a:pPr>
            <a:r>
              <a:rPr lang="en-US" sz="1600" spc="30" dirty="0">
                <a:solidFill>
                  <a:schemeClr val="tx1">
                    <a:alpha val="35000"/>
                  </a:schemeClr>
                </a:solidFill>
              </a:rPr>
              <a:t>2018 </a:t>
            </a:r>
            <a:r>
              <a:rPr lang="en-US" sz="1600" b="1" spc="30" dirty="0">
                <a:solidFill>
                  <a:schemeClr val="tx1">
                    <a:alpha val="35000"/>
                  </a:schemeClr>
                </a:solidFill>
              </a:rPr>
              <a:t>Esri </a:t>
            </a:r>
            <a:r>
              <a:rPr lang="en-US" sz="1600" b="1" spc="30" dirty="0" err="1">
                <a:solidFill>
                  <a:schemeClr val="tx1">
                    <a:alpha val="35000"/>
                  </a:schemeClr>
                </a:solidFill>
              </a:rPr>
              <a:t>DEV</a:t>
            </a:r>
            <a:r>
              <a:rPr lang="en-US" sz="1600" spc="30" dirty="0" err="1">
                <a:solidFill>
                  <a:schemeClr val="tx1">
                    <a:alpha val="35000"/>
                  </a:schemeClr>
                </a:solidFill>
              </a:rPr>
              <a:t>Summit</a:t>
            </a:r>
            <a:r>
              <a:rPr lang="en-US" sz="1600" spc="30" dirty="0">
                <a:solidFill>
                  <a:schemeClr val="tx1">
                    <a:alpha val="35000"/>
                  </a:schemeClr>
                </a:solidFill>
              </a:rPr>
              <a:t> </a:t>
            </a:r>
            <a:r>
              <a:rPr lang="en-US" sz="1600" b="1" spc="30" dirty="0">
                <a:solidFill>
                  <a:schemeClr val="tx1">
                    <a:alpha val="35000"/>
                  </a:schemeClr>
                </a:solidFill>
              </a:rPr>
              <a:t>Conference</a:t>
            </a:r>
            <a:r>
              <a:rPr lang="en-US" sz="1600" spc="30" dirty="0">
                <a:solidFill>
                  <a:schemeClr val="tx1">
                    <a:alpha val="35000"/>
                  </a:schemeClr>
                </a:solidFill>
              </a:rPr>
              <a:t>  |  Palm Springs, CA</a:t>
            </a:r>
            <a:endParaRPr lang="en-US" sz="1600" b="1" spc="30" dirty="0">
              <a:solidFill>
                <a:schemeClr val="tx1">
                  <a:alpha val="35000"/>
                </a:schemeClr>
              </a:solidFill>
            </a:endParaRPr>
          </a:p>
        </p:txBody>
      </p:sp>
    </p:spTree>
    <p:extLst>
      <p:ext uri="{BB962C8B-B14F-4D97-AF65-F5344CB8AC3E}">
        <p14:creationId xmlns:p14="http://schemas.microsoft.com/office/powerpoint/2010/main" val="3661686457"/>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2625" y="682625"/>
            <a:ext cx="10826496" cy="369332"/>
          </a:xfrm>
        </p:spPr>
        <p:txBody>
          <a:bodyPr/>
          <a:lstStyle>
            <a:lvl1pPr>
              <a:defRPr lang="en-US" sz="2400" b="1" kern="1200" spc="0" dirty="0" smtClean="0">
                <a:solidFill>
                  <a:schemeClr val="tx1"/>
                </a:solidFill>
                <a:latin typeface="+mj-lt"/>
                <a:ea typeface="+mj-ea"/>
                <a:cs typeface="Arial"/>
              </a:defRPr>
            </a:lvl1pPr>
          </a:lstStyle>
          <a:p>
            <a:r>
              <a:rPr lang="en-US" dirty="0"/>
              <a:t>Click to Edit Master Title Style</a:t>
            </a:r>
          </a:p>
        </p:txBody>
      </p:sp>
      <p:sp>
        <p:nvSpPr>
          <p:cNvPr id="8" name="Text Placeholder 7"/>
          <p:cNvSpPr>
            <a:spLocks noGrp="1"/>
          </p:cNvSpPr>
          <p:nvPr>
            <p:ph type="body" sz="quarter" idx="11" hasCustomPrompt="1"/>
          </p:nvPr>
        </p:nvSpPr>
        <p:spPr>
          <a:xfrm>
            <a:off x="682625" y="1097309"/>
            <a:ext cx="10826496" cy="246221"/>
          </a:xfrm>
        </p:spPr>
        <p:txBody>
          <a:bodyPr anchor="t" anchorCtr="0">
            <a:spAutoFit/>
          </a:bodyPr>
          <a:lstStyle>
            <a:lvl1pPr marL="0" indent="0">
              <a:spcBef>
                <a:spcPts val="0"/>
              </a:spcBef>
              <a:spcAft>
                <a:spcPts val="0"/>
              </a:spcAft>
              <a:buNone/>
              <a:defRPr sz="1600">
                <a:solidFill>
                  <a:schemeClr val="accent4">
                    <a:lumMod val="40000"/>
                    <a:lumOff val="60000"/>
                  </a:schemeClr>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11" name="Content Placeholder 10"/>
          <p:cNvSpPr>
            <a:spLocks noGrp="1"/>
          </p:cNvSpPr>
          <p:nvPr>
            <p:ph sz="quarter" idx="12"/>
          </p:nvPr>
        </p:nvSpPr>
        <p:spPr>
          <a:xfrm>
            <a:off x="914400" y="1828804"/>
            <a:ext cx="10369296" cy="3427413"/>
          </a:xfrm>
        </p:spPr>
        <p:txBody>
          <a:bodyPr/>
          <a:lstStyle/>
          <a:p>
            <a:pPr lvl="0"/>
            <a:r>
              <a:rPr lang="en-US"/>
              <a:t>Edit Master text styles</a:t>
            </a:r>
          </a:p>
          <a:p>
            <a:pPr lvl="1"/>
            <a:r>
              <a:rPr lang="en-US"/>
              <a:t>Second level</a:t>
            </a:r>
          </a:p>
          <a:p>
            <a:pPr lvl="2"/>
            <a:r>
              <a:rPr lang="en-US"/>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3220BF4-CB92-46D5-BBB8-927142A9AFAA}" type="datetimeFigureOut">
              <a:rPr lang="en-US" smtClean="0"/>
              <a:t>3/8/2018</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C843BEB-0EDE-4D95-BFA4-D1C672901FEC}" type="slidenum">
              <a:rPr lang="en-US" smtClean="0"/>
              <a:t>‹#›</a:t>
            </a:fld>
            <a:endParaRPr lang="en-US"/>
          </a:p>
        </p:txBody>
      </p:sp>
    </p:spTree>
    <p:extLst>
      <p:ext uri="{BB962C8B-B14F-4D97-AF65-F5344CB8AC3E}">
        <p14:creationId xmlns:p14="http://schemas.microsoft.com/office/powerpoint/2010/main" val="2400806836"/>
      </p:ext>
    </p:extLst>
  </p:cSld>
  <p:clrMapOvr>
    <a:masterClrMapping/>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lstStyle/>
          <a:p>
            <a:r>
              <a:rPr lang="en-US" dirty="0"/>
              <a:t>Click to Edit Master Title Style</a:t>
            </a:r>
          </a:p>
        </p:txBody>
      </p:sp>
      <p:sp>
        <p:nvSpPr>
          <p:cNvPr id="5" name="Content Placeholder 4"/>
          <p:cNvSpPr>
            <a:spLocks noGrp="1"/>
          </p:cNvSpPr>
          <p:nvPr>
            <p:ph sz="quarter" idx="10"/>
          </p:nvPr>
        </p:nvSpPr>
        <p:spPr>
          <a:xfrm>
            <a:off x="914400" y="1828800"/>
            <a:ext cx="10369296" cy="3429000"/>
          </a:xfrm>
        </p:spPr>
        <p:txBody>
          <a:bodyPr/>
          <a:lstStyle/>
          <a:p>
            <a:pPr lvl="0"/>
            <a:r>
              <a:rPr lang="en-US"/>
              <a:t>Edit Master text styles</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3/8/2018</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8" name="Rectangle 7">
            <a:extLst>
              <a:ext uri="{FF2B5EF4-FFF2-40B4-BE49-F238E27FC236}">
                <a16:creationId xmlns:a16="http://schemas.microsoft.com/office/drawing/2014/main" id="{B87ED03A-03AE-40B5-A203-EED2E10F5BEC}"/>
              </a:ext>
            </a:extLst>
          </p:cNvPr>
          <p:cNvSpPr/>
          <p:nvPr userDrawn="1"/>
        </p:nvSpPr>
        <p:spPr bwMode="auto">
          <a:xfrm>
            <a:off x="0" y="1"/>
            <a:ext cx="12192000" cy="6857999"/>
          </a:xfrm>
          <a:prstGeom prst="rect">
            <a:avLst/>
          </a:prstGeom>
          <a:gradFill flip="none" rotWithShape="1">
            <a:gsLst>
              <a:gs pos="0">
                <a:srgbClr val="6BEAC7"/>
              </a:gs>
              <a:gs pos="85000">
                <a:srgbClr val="0192FF"/>
              </a:gs>
            </a:gsLst>
            <a:lin ang="135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9" name="Picture 8">
            <a:extLst>
              <a:ext uri="{FF2B5EF4-FFF2-40B4-BE49-F238E27FC236}">
                <a16:creationId xmlns:a16="http://schemas.microsoft.com/office/drawing/2014/main" id="{9322C387-B521-4CD1-8804-6DDA616B6A76}"/>
              </a:ext>
            </a:extLst>
          </p:cNvPr>
          <p:cNvPicPr>
            <a:picLocks noChangeAspect="1"/>
          </p:cNvPicPr>
          <p:nvPr userDrawn="1"/>
        </p:nvPicPr>
        <p:blipFill>
          <a:blip r:embed="rId2"/>
          <a:stretch>
            <a:fillRect/>
          </a:stretch>
        </p:blipFill>
        <p:spPr>
          <a:xfrm flipH="1">
            <a:off x="0" y="-5435"/>
            <a:ext cx="12188952" cy="6863435"/>
          </a:xfrm>
          <a:prstGeom prst="rect">
            <a:avLst/>
          </a:prstGeom>
        </p:spPr>
      </p:pic>
      <p:sp>
        <p:nvSpPr>
          <p:cNvPr id="10" name="Title 8">
            <a:extLst>
              <a:ext uri="{FF2B5EF4-FFF2-40B4-BE49-F238E27FC236}">
                <a16:creationId xmlns:a16="http://schemas.microsoft.com/office/drawing/2014/main" id="{A48E1278-46F3-46BF-B8B4-3DA5E0656673}"/>
              </a:ext>
            </a:extLst>
          </p:cNvPr>
          <p:cNvSpPr txBox="1">
            <a:spLocks/>
          </p:cNvSpPr>
          <p:nvPr userDrawn="1"/>
        </p:nvSpPr>
        <p:spPr>
          <a:xfrm>
            <a:off x="682625" y="682625"/>
            <a:ext cx="10826496" cy="369332"/>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r>
              <a:rPr lang="en-US" sz="2800" b="0"/>
              <a:t>Headline Here</a:t>
            </a:r>
            <a:endParaRPr lang="en-US" sz="2800" b="0" dirty="0"/>
          </a:p>
        </p:txBody>
      </p:sp>
      <p:sp>
        <p:nvSpPr>
          <p:cNvPr id="11" name="Text Placeholder 1">
            <a:extLst>
              <a:ext uri="{FF2B5EF4-FFF2-40B4-BE49-F238E27FC236}">
                <a16:creationId xmlns:a16="http://schemas.microsoft.com/office/drawing/2014/main" id="{88FED294-B85B-415C-A5C1-4509EB44FF02}"/>
              </a:ext>
            </a:extLst>
          </p:cNvPr>
          <p:cNvSpPr>
            <a:spLocks noGrp="1"/>
          </p:cNvSpPr>
          <p:nvPr>
            <p:ph type="body" sz="quarter" idx="4294967295"/>
          </p:nvPr>
        </p:nvSpPr>
        <p:spPr>
          <a:xfrm>
            <a:off x="682625" y="1097309"/>
            <a:ext cx="10826496" cy="246221"/>
          </a:xfrm>
        </p:spPr>
        <p:txBody>
          <a:bodyPr/>
          <a:lstStyle/>
          <a:p>
            <a:r>
              <a:rPr lang="en-US" b="0"/>
              <a:t>Subhead Here</a:t>
            </a:r>
            <a:endParaRPr lang="en-US" b="0" dirty="0"/>
          </a:p>
        </p:txBody>
      </p:sp>
      <p:sp>
        <p:nvSpPr>
          <p:cNvPr id="12" name="Content Placeholder 3">
            <a:extLst>
              <a:ext uri="{FF2B5EF4-FFF2-40B4-BE49-F238E27FC236}">
                <a16:creationId xmlns:a16="http://schemas.microsoft.com/office/drawing/2014/main" id="{2D45805A-2F31-471E-93AA-8EEEBA33DF14}"/>
              </a:ext>
            </a:extLst>
          </p:cNvPr>
          <p:cNvSpPr>
            <a:spLocks noGrp="1"/>
          </p:cNvSpPr>
          <p:nvPr>
            <p:ph sz="quarter" idx="4294967295"/>
          </p:nvPr>
        </p:nvSpPr>
        <p:spPr>
          <a:xfrm>
            <a:off x="914400" y="1828804"/>
            <a:ext cx="10369296" cy="3427413"/>
          </a:xfrm>
        </p:spPr>
        <p:txBody>
          <a:bodyPr/>
          <a:lstStyle/>
          <a:p>
            <a:r>
              <a:rPr lang="en-US" b="0"/>
              <a:t>Bullet points here</a:t>
            </a:r>
            <a:endParaRPr lang="en-US" b="0" dirty="0"/>
          </a:p>
        </p:txBody>
      </p:sp>
      <p:pic>
        <p:nvPicPr>
          <p:cNvPr id="13" name="Picture 12">
            <a:extLst>
              <a:ext uri="{FF2B5EF4-FFF2-40B4-BE49-F238E27FC236}">
                <a16:creationId xmlns:a16="http://schemas.microsoft.com/office/drawing/2014/main" id="{1B5E517E-4704-47D2-83F5-B2DA34C4C4DA}"/>
              </a:ext>
            </a:extLst>
          </p:cNvPr>
          <p:cNvPicPr>
            <a:picLocks noChangeAspect="1"/>
          </p:cNvPicPr>
          <p:nvPr userDrawn="1"/>
        </p:nvPicPr>
        <p:blipFill rotWithShape="1">
          <a:blip r:embed="rId3">
            <a:alphaModFix amt="70000"/>
            <a:extLst>
              <a:ext uri="{28A0092B-C50C-407E-A947-70E740481C1C}">
                <a14:useLocalDpi xmlns:a14="http://schemas.microsoft.com/office/drawing/2010/main" val="0"/>
              </a:ext>
            </a:extLst>
          </a:blip>
          <a:srcRect t="37853" r="38615"/>
          <a:stretch/>
        </p:blipFill>
        <p:spPr>
          <a:xfrm>
            <a:off x="7294791" y="0"/>
            <a:ext cx="4897209" cy="2678972"/>
          </a:xfrm>
          <a:prstGeom prst="rect">
            <a:avLst/>
          </a:prstGeom>
          <a:ln>
            <a:noFill/>
          </a:ln>
        </p:spPr>
      </p:pic>
    </p:spTree>
    <p:extLst>
      <p:ext uri="{BB962C8B-B14F-4D97-AF65-F5344CB8AC3E}">
        <p14:creationId xmlns:p14="http://schemas.microsoft.com/office/powerpoint/2010/main" val="1465706075"/>
      </p:ext>
    </p:extLst>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ub, and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7A79C14-9B40-47EC-A029-BE1B9A00E4D5}"/>
              </a:ext>
            </a:extLst>
          </p:cNvPr>
          <p:cNvPicPr>
            <a:picLocks noChangeAspect="1"/>
          </p:cNvPicPr>
          <p:nvPr userDrawn="1"/>
        </p:nvPicPr>
        <p:blipFill>
          <a:blip r:embed="rId2"/>
          <a:stretch>
            <a:fillRect/>
          </a:stretch>
        </p:blipFill>
        <p:spPr>
          <a:xfrm>
            <a:off x="0" y="0"/>
            <a:ext cx="12186851" cy="6857999"/>
          </a:xfrm>
          <a:prstGeom prst="rect">
            <a:avLst/>
          </a:prstGeom>
        </p:spPr>
      </p:pic>
      <p:sp>
        <p:nvSpPr>
          <p:cNvPr id="10" name="Title 8">
            <a:extLst>
              <a:ext uri="{FF2B5EF4-FFF2-40B4-BE49-F238E27FC236}">
                <a16:creationId xmlns:a16="http://schemas.microsoft.com/office/drawing/2014/main" id="{1F2FF0D3-AC05-4E0E-B97A-F0A13AA27BDC}"/>
              </a:ext>
            </a:extLst>
          </p:cNvPr>
          <p:cNvSpPr>
            <a:spLocks noGrp="1"/>
          </p:cNvSpPr>
          <p:nvPr>
            <p:ph type="title"/>
          </p:nvPr>
        </p:nvSpPr>
        <p:spPr>
          <a:xfrm>
            <a:off x="685800" y="682625"/>
            <a:ext cx="10826496" cy="369332"/>
          </a:xfrm>
        </p:spPr>
        <p:txBody>
          <a:bodyPr/>
          <a:lstStyle/>
          <a:p>
            <a:r>
              <a:rPr lang="en-US" sz="2800" b="0" dirty="0"/>
              <a:t>Headline Here</a:t>
            </a:r>
          </a:p>
        </p:txBody>
      </p:sp>
      <p:sp>
        <p:nvSpPr>
          <p:cNvPr id="12" name="Content Placeholder 3">
            <a:extLst>
              <a:ext uri="{FF2B5EF4-FFF2-40B4-BE49-F238E27FC236}">
                <a16:creationId xmlns:a16="http://schemas.microsoft.com/office/drawing/2014/main" id="{BD846F32-410C-4DD4-B935-5BDF55991AC9}"/>
              </a:ext>
            </a:extLst>
          </p:cNvPr>
          <p:cNvSpPr>
            <a:spLocks noGrp="1"/>
          </p:cNvSpPr>
          <p:nvPr>
            <p:ph sz="quarter" idx="18"/>
          </p:nvPr>
        </p:nvSpPr>
        <p:spPr>
          <a:xfrm>
            <a:off x="914400" y="1828800"/>
            <a:ext cx="10369296" cy="3429000"/>
          </a:xfrm>
        </p:spPr>
        <p:txBody>
          <a:bodyPr/>
          <a:lstStyle/>
          <a:p>
            <a:r>
              <a:rPr lang="en-US" b="0"/>
              <a:t>Bullet points here</a:t>
            </a:r>
            <a:endParaRPr lang="en-US" b="0" dirty="0"/>
          </a:p>
        </p:txBody>
      </p:sp>
      <p:sp>
        <p:nvSpPr>
          <p:cNvPr id="13" name="Text Placeholder 1">
            <a:extLst>
              <a:ext uri="{FF2B5EF4-FFF2-40B4-BE49-F238E27FC236}">
                <a16:creationId xmlns:a16="http://schemas.microsoft.com/office/drawing/2014/main" id="{F763B1A5-8DE1-41EB-9050-1BB9C4093D7C}"/>
              </a:ext>
            </a:extLst>
          </p:cNvPr>
          <p:cNvSpPr>
            <a:spLocks noGrp="1"/>
          </p:cNvSpPr>
          <p:nvPr>
            <p:ph type="body" sz="quarter" idx="16"/>
          </p:nvPr>
        </p:nvSpPr>
        <p:spPr>
          <a:xfrm>
            <a:off x="685800" y="1097309"/>
            <a:ext cx="10826496" cy="246221"/>
          </a:xfrm>
        </p:spPr>
        <p:txBody>
          <a:bodyPr/>
          <a:lstStyle/>
          <a:p>
            <a:r>
              <a:rPr lang="en-US" b="0"/>
              <a:t>Subhead Here</a:t>
            </a:r>
            <a:endParaRPr lang="en-US" b="0" dirty="0"/>
          </a:p>
        </p:txBody>
      </p:sp>
      <p:sp>
        <p:nvSpPr>
          <p:cNvPr id="14" name="Text Placeholder 2">
            <a:extLst>
              <a:ext uri="{FF2B5EF4-FFF2-40B4-BE49-F238E27FC236}">
                <a16:creationId xmlns:a16="http://schemas.microsoft.com/office/drawing/2014/main" id="{21AE7CB6-EDF3-451D-8B8F-8AFDEF63A184}"/>
              </a:ext>
            </a:extLst>
          </p:cNvPr>
          <p:cNvSpPr>
            <a:spLocks noGrp="1"/>
          </p:cNvSpPr>
          <p:nvPr>
            <p:ph type="body" sz="quarter" idx="20"/>
          </p:nvPr>
        </p:nvSpPr>
        <p:spPr>
          <a:xfrm>
            <a:off x="685800" y="6185356"/>
            <a:ext cx="10826496" cy="215444"/>
          </a:xfrm>
        </p:spPr>
        <p:txBody>
          <a:bodyPr/>
          <a:lstStyle/>
          <a:p>
            <a:endParaRPr lang="en-US"/>
          </a:p>
        </p:txBody>
      </p:sp>
    </p:spTree>
    <p:extLst>
      <p:ext uri="{BB962C8B-B14F-4D97-AF65-F5344CB8AC3E}">
        <p14:creationId xmlns:p14="http://schemas.microsoft.com/office/powerpoint/2010/main" val="3787981023"/>
      </p:ext>
    </p:extLst>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Content and Taglline">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6A5A8CDF-B04C-41D3-90E6-1B24FA66A1A1}"/>
              </a:ext>
            </a:extLst>
          </p:cNvPr>
          <p:cNvGrpSpPr/>
          <p:nvPr userDrawn="1"/>
        </p:nvGrpSpPr>
        <p:grpSpPr>
          <a:xfrm>
            <a:off x="2" y="0"/>
            <a:ext cx="12192000" cy="6859283"/>
            <a:chOff x="0" y="-1284"/>
            <a:chExt cx="12192000" cy="6859283"/>
          </a:xfrm>
          <a:effectLst/>
        </p:grpSpPr>
        <p:sp>
          <p:nvSpPr>
            <p:cNvPr id="15" name="Rectangle 14">
              <a:extLst>
                <a:ext uri="{FF2B5EF4-FFF2-40B4-BE49-F238E27FC236}">
                  <a16:creationId xmlns:a16="http://schemas.microsoft.com/office/drawing/2014/main" id="{E0AC0321-6A44-45FA-8031-EAF3247227E3}"/>
                </a:ext>
              </a:extLst>
            </p:cNvPr>
            <p:cNvSpPr/>
            <p:nvPr/>
          </p:nvSpPr>
          <p:spPr bwMode="auto">
            <a:xfrm>
              <a:off x="0" y="0"/>
              <a:ext cx="12192000" cy="6857999"/>
            </a:xfrm>
            <a:prstGeom prst="rect">
              <a:avLst/>
            </a:prstGeom>
            <a:gradFill flip="none" rotWithShape="1">
              <a:gsLst>
                <a:gs pos="0">
                  <a:srgbClr val="6BEAC7"/>
                </a:gs>
                <a:gs pos="85000">
                  <a:srgbClr val="0192FF"/>
                </a:gs>
              </a:gsLst>
              <a:lin ang="135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6" name="Picture 15">
              <a:extLst>
                <a:ext uri="{FF2B5EF4-FFF2-40B4-BE49-F238E27FC236}">
                  <a16:creationId xmlns:a16="http://schemas.microsoft.com/office/drawing/2014/main" id="{F0929492-D88E-4EE9-AB7A-44B22C3ACD1B}"/>
                </a:ext>
              </a:extLst>
            </p:cNvPr>
            <p:cNvPicPr>
              <a:picLocks noChangeAspect="1"/>
            </p:cNvPicPr>
            <p:nvPr/>
          </p:nvPicPr>
          <p:blipFill>
            <a:blip r:embed="rId2">
              <a:alphaModFix amt="70000"/>
              <a:extLst>
                <a:ext uri="{28A0092B-C50C-407E-A947-70E740481C1C}">
                  <a14:useLocalDpi xmlns:a14="http://schemas.microsoft.com/office/drawing/2010/main" val="0"/>
                </a:ext>
              </a:extLst>
            </a:blip>
            <a:stretch>
              <a:fillRect/>
            </a:stretch>
          </p:blipFill>
          <p:spPr>
            <a:xfrm>
              <a:off x="7010400" y="-1284"/>
              <a:ext cx="5181600" cy="2799837"/>
            </a:xfrm>
            <a:prstGeom prst="rect">
              <a:avLst/>
            </a:prstGeom>
            <a:ln>
              <a:noFill/>
            </a:ln>
          </p:spPr>
        </p:pic>
        <p:pic>
          <p:nvPicPr>
            <p:cNvPr id="17" name="Picture 16">
              <a:extLst>
                <a:ext uri="{FF2B5EF4-FFF2-40B4-BE49-F238E27FC236}">
                  <a16:creationId xmlns:a16="http://schemas.microsoft.com/office/drawing/2014/main" id="{6BFEB574-E7B2-4804-B1EC-882EDC2501A5}"/>
                </a:ext>
              </a:extLst>
            </p:cNvPr>
            <p:cNvPicPr>
              <a:picLocks noChangeAspect="1"/>
            </p:cNvPicPr>
            <p:nvPr/>
          </p:nvPicPr>
          <p:blipFill rotWithShape="1">
            <a:blip r:embed="rId3">
              <a:alphaModFix amt="58000"/>
              <a:extLst>
                <a:ext uri="{28A0092B-C50C-407E-A947-70E740481C1C}">
                  <a14:useLocalDpi xmlns:a14="http://schemas.microsoft.com/office/drawing/2010/main" val="0"/>
                </a:ext>
              </a:extLst>
            </a:blip>
            <a:srcRect b="32826"/>
            <a:stretch/>
          </p:blipFill>
          <p:spPr>
            <a:xfrm>
              <a:off x="2" y="4682564"/>
              <a:ext cx="12191998" cy="2175435"/>
            </a:xfrm>
            <a:prstGeom prst="rect">
              <a:avLst/>
            </a:prstGeom>
            <a:ln>
              <a:noFill/>
            </a:ln>
            <a:effectLst/>
          </p:spPr>
        </p:pic>
      </p:grpSp>
      <p:sp>
        <p:nvSpPr>
          <p:cNvPr id="18" name="Title 8">
            <a:extLst>
              <a:ext uri="{FF2B5EF4-FFF2-40B4-BE49-F238E27FC236}">
                <a16:creationId xmlns:a16="http://schemas.microsoft.com/office/drawing/2014/main" id="{3DCA2033-CA7D-495C-958A-19D3CA4DE484}"/>
              </a:ext>
            </a:extLst>
          </p:cNvPr>
          <p:cNvSpPr>
            <a:spLocks noGrp="1"/>
          </p:cNvSpPr>
          <p:nvPr>
            <p:ph type="title"/>
          </p:nvPr>
        </p:nvSpPr>
        <p:spPr>
          <a:xfrm>
            <a:off x="685800" y="682625"/>
            <a:ext cx="10826496" cy="369332"/>
          </a:xfrm>
        </p:spPr>
        <p:txBody>
          <a:bodyPr/>
          <a:lstStyle/>
          <a:p>
            <a:pPr algn="l"/>
            <a:r>
              <a:rPr lang="en-US" sz="2800" b="0"/>
              <a:t>Headline Here</a:t>
            </a:r>
            <a:endParaRPr lang="en-US" sz="2800" b="0" dirty="0"/>
          </a:p>
        </p:txBody>
      </p:sp>
      <p:sp>
        <p:nvSpPr>
          <p:cNvPr id="19" name="Content Placeholder 1">
            <a:extLst>
              <a:ext uri="{FF2B5EF4-FFF2-40B4-BE49-F238E27FC236}">
                <a16:creationId xmlns:a16="http://schemas.microsoft.com/office/drawing/2014/main" id="{A0AF6DE7-FB64-49FD-96AF-0590F2771749}"/>
              </a:ext>
            </a:extLst>
          </p:cNvPr>
          <p:cNvSpPr>
            <a:spLocks noGrp="1"/>
          </p:cNvSpPr>
          <p:nvPr>
            <p:ph sz="quarter" idx="10"/>
          </p:nvPr>
        </p:nvSpPr>
        <p:spPr>
          <a:xfrm>
            <a:off x="914400" y="1828800"/>
            <a:ext cx="10369296" cy="3429000"/>
          </a:xfrm>
        </p:spPr>
        <p:txBody>
          <a:bodyPr/>
          <a:lstStyle/>
          <a:p>
            <a:pPr marL="0" indent="0">
              <a:buNone/>
            </a:pPr>
            <a:r>
              <a:rPr lang="en-US" b="0" dirty="0"/>
              <a:t>Text goes here</a:t>
            </a:r>
          </a:p>
        </p:txBody>
      </p:sp>
    </p:spTree>
    <p:extLst>
      <p:ext uri="{BB962C8B-B14F-4D97-AF65-F5344CB8AC3E}">
        <p14:creationId xmlns:p14="http://schemas.microsoft.com/office/powerpoint/2010/main" val="1497888126"/>
      </p:ext>
    </p:extLst>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ub, Content and Tagllin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7EA6A691-31C5-41B8-8E68-EBABC8A59C90}"/>
              </a:ext>
            </a:extLst>
          </p:cNvPr>
          <p:cNvPicPr>
            <a:picLocks noChangeAspect="1"/>
          </p:cNvPicPr>
          <p:nvPr userDrawn="1"/>
        </p:nvPicPr>
        <p:blipFill>
          <a:blip r:embed="rId2"/>
          <a:stretch>
            <a:fillRect/>
          </a:stretch>
        </p:blipFill>
        <p:spPr>
          <a:xfrm>
            <a:off x="0" y="0"/>
            <a:ext cx="12188952" cy="6863434"/>
          </a:xfrm>
          <a:prstGeom prst="rect">
            <a:avLst/>
          </a:prstGeom>
        </p:spPr>
      </p:pic>
      <p:sp>
        <p:nvSpPr>
          <p:cNvPr id="16" name="Title 8">
            <a:extLst>
              <a:ext uri="{FF2B5EF4-FFF2-40B4-BE49-F238E27FC236}">
                <a16:creationId xmlns:a16="http://schemas.microsoft.com/office/drawing/2014/main" id="{7D94102E-B6DC-4172-B3DD-DC31CAA49A99}"/>
              </a:ext>
            </a:extLst>
          </p:cNvPr>
          <p:cNvSpPr>
            <a:spLocks noGrp="1"/>
          </p:cNvSpPr>
          <p:nvPr>
            <p:ph type="title"/>
          </p:nvPr>
        </p:nvSpPr>
        <p:spPr>
          <a:xfrm>
            <a:off x="682625" y="682625"/>
            <a:ext cx="10826496" cy="369332"/>
          </a:xfrm>
        </p:spPr>
        <p:txBody>
          <a:bodyPr/>
          <a:lstStyle/>
          <a:p>
            <a:r>
              <a:rPr lang="en-US" sz="2800" b="0"/>
              <a:t>Headline Here</a:t>
            </a:r>
            <a:endParaRPr lang="en-US" sz="2800" b="0" dirty="0"/>
          </a:p>
        </p:txBody>
      </p:sp>
      <p:sp>
        <p:nvSpPr>
          <p:cNvPr id="17" name="Text Placeholder 1">
            <a:extLst>
              <a:ext uri="{FF2B5EF4-FFF2-40B4-BE49-F238E27FC236}">
                <a16:creationId xmlns:a16="http://schemas.microsoft.com/office/drawing/2014/main" id="{ADAFC63D-0508-445A-ACE7-9322B24F5904}"/>
              </a:ext>
            </a:extLst>
          </p:cNvPr>
          <p:cNvSpPr>
            <a:spLocks noGrp="1"/>
          </p:cNvSpPr>
          <p:nvPr>
            <p:ph type="body" sz="quarter" idx="4294967295"/>
          </p:nvPr>
        </p:nvSpPr>
        <p:spPr>
          <a:xfrm>
            <a:off x="682625" y="1097309"/>
            <a:ext cx="10826496" cy="246221"/>
          </a:xfrm>
        </p:spPr>
        <p:txBody>
          <a:bodyPr/>
          <a:lstStyle/>
          <a:p>
            <a:r>
              <a:rPr lang="en-US" b="0"/>
              <a:t>Subhead Here</a:t>
            </a:r>
            <a:endParaRPr lang="en-US" b="0" dirty="0"/>
          </a:p>
        </p:txBody>
      </p:sp>
      <p:sp>
        <p:nvSpPr>
          <p:cNvPr id="18" name="Content Placeholder 3">
            <a:extLst>
              <a:ext uri="{FF2B5EF4-FFF2-40B4-BE49-F238E27FC236}">
                <a16:creationId xmlns:a16="http://schemas.microsoft.com/office/drawing/2014/main" id="{4C599B18-3D09-4040-8EE7-311BB4DFCD84}"/>
              </a:ext>
            </a:extLst>
          </p:cNvPr>
          <p:cNvSpPr>
            <a:spLocks noGrp="1"/>
          </p:cNvSpPr>
          <p:nvPr>
            <p:ph sz="quarter" idx="4294967295"/>
          </p:nvPr>
        </p:nvSpPr>
        <p:spPr>
          <a:xfrm>
            <a:off x="914400" y="1828804"/>
            <a:ext cx="10369296" cy="3427413"/>
          </a:xfrm>
        </p:spPr>
        <p:txBody>
          <a:bodyPr/>
          <a:lstStyle/>
          <a:p>
            <a:r>
              <a:rPr lang="en-US" b="0"/>
              <a:t>Bullet points here</a:t>
            </a:r>
            <a:endParaRPr lang="en-US" b="0" dirty="0"/>
          </a:p>
        </p:txBody>
      </p:sp>
    </p:spTree>
    <p:extLst>
      <p:ext uri="{BB962C8B-B14F-4D97-AF65-F5344CB8AC3E}">
        <p14:creationId xmlns:p14="http://schemas.microsoft.com/office/powerpoint/2010/main" val="1845687680"/>
      </p:ext>
    </p:extLst>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DBD1C15-9EFA-4604-B72E-85EE5937A3C6}"/>
              </a:ext>
            </a:extLst>
          </p:cNvPr>
          <p:cNvGrpSpPr/>
          <p:nvPr userDrawn="1"/>
        </p:nvGrpSpPr>
        <p:grpSpPr>
          <a:xfrm>
            <a:off x="2" y="0"/>
            <a:ext cx="12192000" cy="6859283"/>
            <a:chOff x="0" y="-1284"/>
            <a:chExt cx="12192000" cy="6859283"/>
          </a:xfrm>
          <a:effectLst/>
        </p:grpSpPr>
        <p:sp>
          <p:nvSpPr>
            <p:cNvPr id="7" name="Rectangle 6">
              <a:extLst>
                <a:ext uri="{FF2B5EF4-FFF2-40B4-BE49-F238E27FC236}">
                  <a16:creationId xmlns:a16="http://schemas.microsoft.com/office/drawing/2014/main" id="{F2CA9CFE-42D0-4F62-A7BF-1446D9A4B6AD}"/>
                </a:ext>
              </a:extLst>
            </p:cNvPr>
            <p:cNvSpPr/>
            <p:nvPr/>
          </p:nvSpPr>
          <p:spPr bwMode="auto">
            <a:xfrm>
              <a:off x="0" y="0"/>
              <a:ext cx="12192000" cy="6857999"/>
            </a:xfrm>
            <a:prstGeom prst="rect">
              <a:avLst/>
            </a:prstGeom>
            <a:gradFill flip="none" rotWithShape="1">
              <a:gsLst>
                <a:gs pos="0">
                  <a:srgbClr val="6BEAC7"/>
                </a:gs>
                <a:gs pos="85000">
                  <a:srgbClr val="0192FF"/>
                </a:gs>
              </a:gsLst>
              <a:lin ang="135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8" name="Picture 7">
              <a:extLst>
                <a:ext uri="{FF2B5EF4-FFF2-40B4-BE49-F238E27FC236}">
                  <a16:creationId xmlns:a16="http://schemas.microsoft.com/office/drawing/2014/main" id="{7B8E222A-76A5-4F28-8335-0E797DBDFCD1}"/>
                </a:ext>
              </a:extLst>
            </p:cNvPr>
            <p:cNvPicPr>
              <a:picLocks noChangeAspect="1"/>
            </p:cNvPicPr>
            <p:nvPr/>
          </p:nvPicPr>
          <p:blipFill>
            <a:blip r:embed="rId2">
              <a:alphaModFix amt="70000"/>
              <a:extLst>
                <a:ext uri="{28A0092B-C50C-407E-A947-70E740481C1C}">
                  <a14:useLocalDpi xmlns:a14="http://schemas.microsoft.com/office/drawing/2010/main" val="0"/>
                </a:ext>
              </a:extLst>
            </a:blip>
            <a:stretch>
              <a:fillRect/>
            </a:stretch>
          </p:blipFill>
          <p:spPr>
            <a:xfrm>
              <a:off x="7010400" y="-1284"/>
              <a:ext cx="5181600" cy="2799837"/>
            </a:xfrm>
            <a:prstGeom prst="rect">
              <a:avLst/>
            </a:prstGeom>
            <a:ln>
              <a:noFill/>
            </a:ln>
          </p:spPr>
        </p:pic>
        <p:pic>
          <p:nvPicPr>
            <p:cNvPr id="9" name="Picture 8">
              <a:extLst>
                <a:ext uri="{FF2B5EF4-FFF2-40B4-BE49-F238E27FC236}">
                  <a16:creationId xmlns:a16="http://schemas.microsoft.com/office/drawing/2014/main" id="{189C25C8-997F-4215-83DF-164B6AE4E5DD}"/>
                </a:ext>
              </a:extLst>
            </p:cNvPr>
            <p:cNvPicPr>
              <a:picLocks noChangeAspect="1"/>
            </p:cNvPicPr>
            <p:nvPr/>
          </p:nvPicPr>
          <p:blipFill rotWithShape="1">
            <a:blip r:embed="rId3">
              <a:alphaModFix amt="58000"/>
              <a:extLst>
                <a:ext uri="{28A0092B-C50C-407E-A947-70E740481C1C}">
                  <a14:useLocalDpi xmlns:a14="http://schemas.microsoft.com/office/drawing/2010/main" val="0"/>
                </a:ext>
              </a:extLst>
            </a:blip>
            <a:srcRect b="32826"/>
            <a:stretch/>
          </p:blipFill>
          <p:spPr>
            <a:xfrm>
              <a:off x="2" y="4682564"/>
              <a:ext cx="12191998" cy="2175435"/>
            </a:xfrm>
            <a:prstGeom prst="rect">
              <a:avLst/>
            </a:prstGeom>
            <a:ln>
              <a:noFill/>
            </a:ln>
            <a:effectLst/>
          </p:spPr>
        </p:pic>
      </p:grpSp>
      <p:sp>
        <p:nvSpPr>
          <p:cNvPr id="10" name="Title 8">
            <a:extLst>
              <a:ext uri="{FF2B5EF4-FFF2-40B4-BE49-F238E27FC236}">
                <a16:creationId xmlns:a16="http://schemas.microsoft.com/office/drawing/2014/main" id="{55B17FFA-3803-4C4A-8A4D-878AD32ADAE9}"/>
              </a:ext>
            </a:extLst>
          </p:cNvPr>
          <p:cNvSpPr>
            <a:spLocks noGrp="1"/>
          </p:cNvSpPr>
          <p:nvPr>
            <p:ph type="title"/>
          </p:nvPr>
        </p:nvSpPr>
        <p:spPr>
          <a:xfrm>
            <a:off x="685800" y="682625"/>
            <a:ext cx="10826496" cy="369332"/>
          </a:xfrm>
        </p:spPr>
        <p:txBody>
          <a:bodyPr/>
          <a:lstStyle/>
          <a:p>
            <a:pPr algn="l"/>
            <a:r>
              <a:rPr lang="en-US" sz="2800" b="0"/>
              <a:t>Headline Here</a:t>
            </a:r>
            <a:endParaRPr lang="en-US" sz="2800" b="0" dirty="0"/>
          </a:p>
        </p:txBody>
      </p:sp>
      <p:sp>
        <p:nvSpPr>
          <p:cNvPr id="11" name="Content Placeholder 1">
            <a:extLst>
              <a:ext uri="{FF2B5EF4-FFF2-40B4-BE49-F238E27FC236}">
                <a16:creationId xmlns:a16="http://schemas.microsoft.com/office/drawing/2014/main" id="{69581B3E-66D6-4466-9452-CEE0704AE212}"/>
              </a:ext>
            </a:extLst>
          </p:cNvPr>
          <p:cNvSpPr>
            <a:spLocks noGrp="1"/>
          </p:cNvSpPr>
          <p:nvPr>
            <p:ph sz="quarter" idx="10"/>
          </p:nvPr>
        </p:nvSpPr>
        <p:spPr>
          <a:xfrm>
            <a:off x="914400" y="1828800"/>
            <a:ext cx="10369296" cy="3429000"/>
          </a:xfrm>
        </p:spPr>
        <p:txBody>
          <a:bodyPr/>
          <a:lstStyle/>
          <a:p>
            <a:pPr marL="0" indent="0">
              <a:buNone/>
            </a:pPr>
            <a:r>
              <a:rPr lang="en-US" b="0"/>
              <a:t>Text goes here</a:t>
            </a:r>
            <a:endParaRPr lang="en-US" b="0" dirty="0"/>
          </a:p>
        </p:txBody>
      </p:sp>
    </p:spTree>
    <p:extLst>
      <p:ext uri="{BB962C8B-B14F-4D97-AF65-F5344CB8AC3E}">
        <p14:creationId xmlns:p14="http://schemas.microsoft.com/office/powerpoint/2010/main" val="1546371068"/>
      </p:ext>
    </p:extLst>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without Graphic (center justifie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B4209C8-E3D6-4C8E-ACCD-0B468CC6A170}"/>
              </a:ext>
            </a:extLst>
          </p:cNvPr>
          <p:cNvSpPr/>
          <p:nvPr userDrawn="1"/>
        </p:nvSpPr>
        <p:spPr bwMode="auto">
          <a:xfrm>
            <a:off x="0" y="1"/>
            <a:ext cx="12192000" cy="6857999"/>
          </a:xfrm>
          <a:prstGeom prst="rect">
            <a:avLst/>
          </a:prstGeom>
          <a:gradFill flip="none" rotWithShape="1">
            <a:gsLst>
              <a:gs pos="0">
                <a:srgbClr val="6BEAC7"/>
              </a:gs>
              <a:gs pos="85000">
                <a:srgbClr val="0192FF"/>
              </a:gs>
            </a:gsLst>
            <a:lin ang="135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7" name="Picture 6">
            <a:extLst>
              <a:ext uri="{FF2B5EF4-FFF2-40B4-BE49-F238E27FC236}">
                <a16:creationId xmlns:a16="http://schemas.microsoft.com/office/drawing/2014/main" id="{66490C5B-66D3-4377-82E6-AF1AAB00B8F9}"/>
              </a:ext>
            </a:extLst>
          </p:cNvPr>
          <p:cNvPicPr>
            <a:picLocks noChangeAspect="1"/>
          </p:cNvPicPr>
          <p:nvPr userDrawn="1"/>
        </p:nvPicPr>
        <p:blipFill rotWithShape="1">
          <a:blip r:embed="rId2">
            <a:alphaModFix amt="90000"/>
            <a:extLst>
              <a:ext uri="{28A0092B-C50C-407E-A947-70E740481C1C}">
                <a14:useLocalDpi xmlns:a14="http://schemas.microsoft.com/office/drawing/2010/main" val="0"/>
              </a:ext>
            </a:extLst>
          </a:blip>
          <a:srcRect t="-1" b="10621"/>
          <a:stretch/>
        </p:blipFill>
        <p:spPr>
          <a:xfrm>
            <a:off x="2" y="3963415"/>
            <a:ext cx="12191998" cy="2894585"/>
          </a:xfrm>
          <a:prstGeom prst="rect">
            <a:avLst/>
          </a:prstGeom>
        </p:spPr>
      </p:pic>
      <p:sp>
        <p:nvSpPr>
          <p:cNvPr id="8" name="Title 6">
            <a:extLst>
              <a:ext uri="{FF2B5EF4-FFF2-40B4-BE49-F238E27FC236}">
                <a16:creationId xmlns:a16="http://schemas.microsoft.com/office/drawing/2014/main" id="{939262AD-A3FC-441F-9A0C-7CAD78B8113C}"/>
              </a:ext>
            </a:extLst>
          </p:cNvPr>
          <p:cNvSpPr>
            <a:spLocks noGrp="1"/>
          </p:cNvSpPr>
          <p:nvPr>
            <p:ph type="title"/>
          </p:nvPr>
        </p:nvSpPr>
        <p:spPr>
          <a:xfrm>
            <a:off x="685800" y="682625"/>
            <a:ext cx="10826496" cy="430887"/>
          </a:xfrm>
        </p:spPr>
        <p:txBody>
          <a:bodyPr/>
          <a:lstStyle/>
          <a:p>
            <a:r>
              <a:rPr lang="en-US" sz="2800" b="0" dirty="0"/>
              <a:t>Headline Here</a:t>
            </a:r>
          </a:p>
        </p:txBody>
      </p:sp>
      <p:sp>
        <p:nvSpPr>
          <p:cNvPr id="9" name="TextBox 8">
            <a:extLst>
              <a:ext uri="{FF2B5EF4-FFF2-40B4-BE49-F238E27FC236}">
                <a16:creationId xmlns:a16="http://schemas.microsoft.com/office/drawing/2014/main" id="{640085FF-0BC7-4CDA-BE75-655239E3E60F}"/>
              </a:ext>
            </a:extLst>
          </p:cNvPr>
          <p:cNvSpPr txBox="1"/>
          <p:nvPr userDrawn="1"/>
        </p:nvSpPr>
        <p:spPr>
          <a:xfrm>
            <a:off x="-1231900" y="8966200"/>
            <a:ext cx="0" cy="0"/>
          </a:xfrm>
          <a:prstGeom prst="rect">
            <a:avLst/>
          </a:prstGeom>
          <a:noFill/>
          <a:effectLst/>
        </p:spPr>
        <p:txBody>
          <a:bodyPr wrap="none" lIns="0" tIns="0" rIns="0" bIns="0" rtlCol="0">
            <a:noAutofit/>
          </a:bodyPr>
          <a:lstStyle/>
          <a:p>
            <a:pPr algn="l" eaLnBrk="0" hangingPunct="0">
              <a:lnSpc>
                <a:spcPts val="1800"/>
              </a:lnSpc>
            </a:pPr>
            <a:endParaRPr lang="en-US" sz="1400" b="1" dirty="0">
              <a:ea typeface="+mn-ea"/>
              <a:cs typeface="+mn-cs"/>
            </a:endParaRPr>
          </a:p>
        </p:txBody>
      </p:sp>
    </p:spTree>
    <p:extLst>
      <p:ext uri="{BB962C8B-B14F-4D97-AF65-F5344CB8AC3E}">
        <p14:creationId xmlns:p14="http://schemas.microsoft.com/office/powerpoint/2010/main" val="861670953"/>
      </p:ext>
    </p:extLst>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90A9937-E2BE-4196-AF94-F5EDD08DA86C}"/>
              </a:ext>
            </a:extLst>
          </p:cNvPr>
          <p:cNvSpPr/>
          <p:nvPr userDrawn="1"/>
        </p:nvSpPr>
        <p:spPr bwMode="auto">
          <a:xfrm>
            <a:off x="0" y="1"/>
            <a:ext cx="12192000" cy="6857999"/>
          </a:xfrm>
          <a:prstGeom prst="rect">
            <a:avLst/>
          </a:prstGeom>
          <a:gradFill flip="none" rotWithShape="1">
            <a:gsLst>
              <a:gs pos="0">
                <a:srgbClr val="6BEAC7"/>
              </a:gs>
              <a:gs pos="85000">
                <a:srgbClr val="0192FF"/>
              </a:gs>
            </a:gsLst>
            <a:lin ang="135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6" name="Title 8">
            <a:extLst>
              <a:ext uri="{FF2B5EF4-FFF2-40B4-BE49-F238E27FC236}">
                <a16:creationId xmlns:a16="http://schemas.microsoft.com/office/drawing/2014/main" id="{16910DD7-B244-42D4-A715-D403A55B4A66}"/>
              </a:ext>
            </a:extLst>
          </p:cNvPr>
          <p:cNvSpPr>
            <a:spLocks noGrp="1"/>
          </p:cNvSpPr>
          <p:nvPr>
            <p:ph type="title"/>
          </p:nvPr>
        </p:nvSpPr>
        <p:spPr>
          <a:xfrm>
            <a:off x="685800" y="682625"/>
            <a:ext cx="10826496" cy="369332"/>
          </a:xfrm>
        </p:spPr>
        <p:txBody>
          <a:bodyPr/>
          <a:lstStyle/>
          <a:p>
            <a:pPr algn="l"/>
            <a:r>
              <a:rPr lang="en-US" sz="2800" b="0"/>
              <a:t>Headline Here</a:t>
            </a:r>
            <a:endParaRPr lang="en-US" sz="2800" b="0" dirty="0"/>
          </a:p>
        </p:txBody>
      </p:sp>
      <p:sp>
        <p:nvSpPr>
          <p:cNvPr id="7" name="Content Placeholder 1">
            <a:extLst>
              <a:ext uri="{FF2B5EF4-FFF2-40B4-BE49-F238E27FC236}">
                <a16:creationId xmlns:a16="http://schemas.microsoft.com/office/drawing/2014/main" id="{4A4EE171-4664-4104-B1A5-BC114CD2DC6F}"/>
              </a:ext>
            </a:extLst>
          </p:cNvPr>
          <p:cNvSpPr>
            <a:spLocks noGrp="1"/>
          </p:cNvSpPr>
          <p:nvPr>
            <p:ph sz="quarter" idx="10"/>
          </p:nvPr>
        </p:nvSpPr>
        <p:spPr>
          <a:xfrm>
            <a:off x="914400" y="1828800"/>
            <a:ext cx="10369296" cy="3429000"/>
          </a:xfrm>
        </p:spPr>
        <p:txBody>
          <a:bodyPr/>
          <a:lstStyle/>
          <a:p>
            <a:pPr marL="0" indent="0">
              <a:buNone/>
            </a:pPr>
            <a:r>
              <a:rPr lang="en-US" b="0"/>
              <a:t>Text goes here</a:t>
            </a:r>
            <a:endParaRPr lang="en-US" b="0" dirty="0"/>
          </a:p>
        </p:txBody>
      </p:sp>
      <p:pic>
        <p:nvPicPr>
          <p:cNvPr id="8" name="Picture 7">
            <a:extLst>
              <a:ext uri="{FF2B5EF4-FFF2-40B4-BE49-F238E27FC236}">
                <a16:creationId xmlns:a16="http://schemas.microsoft.com/office/drawing/2014/main" id="{66B45E80-C63C-4641-86AD-7305139209D2}"/>
              </a:ext>
            </a:extLst>
          </p:cNvPr>
          <p:cNvPicPr>
            <a:picLocks noChangeAspect="1"/>
          </p:cNvPicPr>
          <p:nvPr userDrawn="1"/>
        </p:nvPicPr>
        <p:blipFill>
          <a:blip r:embed="rId2">
            <a:alphaModFix amt="70000"/>
            <a:extLst>
              <a:ext uri="{28A0092B-C50C-407E-A947-70E740481C1C}">
                <a14:useLocalDpi xmlns:a14="http://schemas.microsoft.com/office/drawing/2010/main" val="0"/>
              </a:ext>
            </a:extLst>
          </a:blip>
          <a:stretch>
            <a:fillRect/>
          </a:stretch>
        </p:blipFill>
        <p:spPr>
          <a:xfrm>
            <a:off x="7010400" y="0"/>
            <a:ext cx="5181600" cy="2799837"/>
          </a:xfrm>
          <a:prstGeom prst="rect">
            <a:avLst/>
          </a:prstGeom>
          <a:ln>
            <a:noFill/>
          </a:ln>
        </p:spPr>
      </p:pic>
      <p:pic>
        <p:nvPicPr>
          <p:cNvPr id="9" name="Picture 8">
            <a:extLst>
              <a:ext uri="{FF2B5EF4-FFF2-40B4-BE49-F238E27FC236}">
                <a16:creationId xmlns:a16="http://schemas.microsoft.com/office/drawing/2014/main" id="{F3B396F4-6477-4E4E-934C-5C4DEDAFFAC2}"/>
              </a:ext>
            </a:extLst>
          </p:cNvPr>
          <p:cNvPicPr>
            <a:picLocks noChangeAspect="1"/>
          </p:cNvPicPr>
          <p:nvPr userDrawn="1"/>
        </p:nvPicPr>
        <p:blipFill rotWithShape="1">
          <a:blip r:embed="rId3">
            <a:alphaModFix amt="90000"/>
            <a:extLst>
              <a:ext uri="{28A0092B-C50C-407E-A947-70E740481C1C}">
                <a14:useLocalDpi xmlns:a14="http://schemas.microsoft.com/office/drawing/2010/main" val="0"/>
              </a:ext>
            </a:extLst>
          </a:blip>
          <a:srcRect t="-1" b="10621"/>
          <a:stretch/>
        </p:blipFill>
        <p:spPr>
          <a:xfrm>
            <a:off x="2" y="3963415"/>
            <a:ext cx="12191998" cy="2894585"/>
          </a:xfrm>
          <a:prstGeom prst="rect">
            <a:avLst/>
          </a:prstGeom>
        </p:spPr>
      </p:pic>
    </p:spTree>
    <p:extLst>
      <p:ext uri="{BB962C8B-B14F-4D97-AF65-F5344CB8AC3E}">
        <p14:creationId xmlns:p14="http://schemas.microsoft.com/office/powerpoint/2010/main" val="636201784"/>
      </p:ext>
    </p:extLst>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AF02A55-C368-4EF2-B8EB-0495E59BA49A}"/>
              </a:ext>
            </a:extLst>
          </p:cNvPr>
          <p:cNvPicPr>
            <a:picLocks noChangeAspect="1"/>
          </p:cNvPicPr>
          <p:nvPr userDrawn="1"/>
        </p:nvPicPr>
        <p:blipFill>
          <a:blip r:embed="rId2"/>
          <a:stretch>
            <a:fillRect/>
          </a:stretch>
        </p:blipFill>
        <p:spPr>
          <a:xfrm>
            <a:off x="0" y="-5435"/>
            <a:ext cx="12188952" cy="6863435"/>
          </a:xfrm>
          <a:prstGeom prst="rect">
            <a:avLst/>
          </a:prstGeom>
        </p:spPr>
      </p:pic>
      <p:sp>
        <p:nvSpPr>
          <p:cNvPr id="14" name="Subtitle 9">
            <a:extLst>
              <a:ext uri="{FF2B5EF4-FFF2-40B4-BE49-F238E27FC236}">
                <a16:creationId xmlns:a16="http://schemas.microsoft.com/office/drawing/2014/main" id="{11F75C66-83B1-4086-8318-80A94DADDD77}"/>
              </a:ext>
            </a:extLst>
          </p:cNvPr>
          <p:cNvSpPr>
            <a:spLocks noGrp="1"/>
          </p:cNvSpPr>
          <p:nvPr>
            <p:ph type="body" idx="4294967295"/>
          </p:nvPr>
        </p:nvSpPr>
        <p:spPr>
          <a:xfrm>
            <a:off x="1279016" y="2980570"/>
            <a:ext cx="6245411" cy="607287"/>
          </a:xfrm>
        </p:spPr>
        <p:txBody>
          <a:bodyPr/>
          <a:lstStyle/>
          <a:p>
            <a:pPr lvl="0">
              <a:lnSpc>
                <a:spcPts val="2600"/>
              </a:lnSpc>
              <a:spcBef>
                <a:spcPct val="0"/>
              </a:spcBef>
              <a:buClrTx/>
              <a:buSzTx/>
              <a:defRPr/>
            </a:pPr>
            <a:r>
              <a:rPr lang="en-US" sz="2000" b="0">
                <a:solidFill>
                  <a:schemeClr val="tx1"/>
                </a:solidFill>
                <a:cs typeface="Avenir LT Std 65 Medium" charset="0"/>
              </a:rPr>
              <a:t>SUBHEAD INFORMATION</a:t>
            </a:r>
            <a:endParaRPr lang="en-US" sz="2000" b="0" dirty="0">
              <a:solidFill>
                <a:schemeClr val="tx1"/>
              </a:solidFill>
              <a:cs typeface="Avenir LT Std 65 Medium" charset="0"/>
            </a:endParaRPr>
          </a:p>
        </p:txBody>
      </p:sp>
      <p:sp>
        <p:nvSpPr>
          <p:cNvPr id="15" name="Title 8">
            <a:extLst>
              <a:ext uri="{FF2B5EF4-FFF2-40B4-BE49-F238E27FC236}">
                <a16:creationId xmlns:a16="http://schemas.microsoft.com/office/drawing/2014/main" id="{49CB91FE-80DD-4685-BE40-B92D78B6D7ED}"/>
              </a:ext>
            </a:extLst>
          </p:cNvPr>
          <p:cNvSpPr>
            <a:spLocks noGrp="1"/>
          </p:cNvSpPr>
          <p:nvPr>
            <p:ph type="title" idx="4294967295"/>
          </p:nvPr>
        </p:nvSpPr>
        <p:spPr>
          <a:xfrm>
            <a:off x="1279016" y="2189854"/>
            <a:ext cx="6632870" cy="749308"/>
          </a:xfrm>
        </p:spPr>
        <p:txBody>
          <a:bodyPr/>
          <a:lstStyle/>
          <a:p>
            <a:pPr>
              <a:lnSpc>
                <a:spcPts val="5800"/>
              </a:lnSpc>
            </a:pPr>
            <a:r>
              <a:rPr lang="en-US" sz="5400" b="0" dirty="0">
                <a:ea typeface="Avenir LT Std 55 Roman" charset="0"/>
                <a:cs typeface="Avenir LT Std 55 Roman" charset="0"/>
              </a:rPr>
              <a:t>Section Header</a:t>
            </a:r>
            <a:endParaRPr lang="en-US" sz="5400" dirty="0"/>
          </a:p>
        </p:txBody>
      </p:sp>
    </p:spTree>
    <p:extLst>
      <p:ext uri="{BB962C8B-B14F-4D97-AF65-F5344CB8AC3E}">
        <p14:creationId xmlns:p14="http://schemas.microsoft.com/office/powerpoint/2010/main" val="2979829150"/>
      </p:ext>
    </p:extLst>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BF781F4-48A8-459A-8D5F-DB609DB7EA8A}"/>
              </a:ext>
            </a:extLst>
          </p:cNvPr>
          <p:cNvSpPr/>
          <p:nvPr userDrawn="1"/>
        </p:nvSpPr>
        <p:spPr bwMode="auto">
          <a:xfrm>
            <a:off x="0" y="1"/>
            <a:ext cx="12192000" cy="6857999"/>
          </a:xfrm>
          <a:prstGeom prst="rect">
            <a:avLst/>
          </a:prstGeom>
          <a:gradFill flip="none" rotWithShape="1">
            <a:gsLst>
              <a:gs pos="0">
                <a:srgbClr val="6BEAC7"/>
              </a:gs>
              <a:gs pos="85000">
                <a:srgbClr val="0192FF"/>
              </a:gs>
            </a:gsLst>
            <a:lin ang="135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7" name="Picture 6">
            <a:extLst>
              <a:ext uri="{FF2B5EF4-FFF2-40B4-BE49-F238E27FC236}">
                <a16:creationId xmlns:a16="http://schemas.microsoft.com/office/drawing/2014/main" id="{6634A8F4-48E7-4068-A0B4-7A4D26E1E641}"/>
              </a:ext>
            </a:extLst>
          </p:cNvPr>
          <p:cNvPicPr>
            <a:picLocks noChangeAspect="1"/>
          </p:cNvPicPr>
          <p:nvPr userDrawn="1"/>
        </p:nvPicPr>
        <p:blipFill rotWithShape="1">
          <a:blip r:embed="rId2">
            <a:alphaModFix amt="90000"/>
            <a:extLst>
              <a:ext uri="{28A0092B-C50C-407E-A947-70E740481C1C}">
                <a14:useLocalDpi xmlns:a14="http://schemas.microsoft.com/office/drawing/2010/main" val="0"/>
              </a:ext>
            </a:extLst>
          </a:blip>
          <a:srcRect t="-1" b="10621"/>
          <a:stretch/>
        </p:blipFill>
        <p:spPr>
          <a:xfrm>
            <a:off x="2" y="3963415"/>
            <a:ext cx="12191998" cy="2894585"/>
          </a:xfrm>
          <a:prstGeom prst="rect">
            <a:avLst/>
          </a:prstGeom>
        </p:spPr>
      </p:pic>
      <p:sp>
        <p:nvSpPr>
          <p:cNvPr id="8" name="Title 6">
            <a:extLst>
              <a:ext uri="{FF2B5EF4-FFF2-40B4-BE49-F238E27FC236}">
                <a16:creationId xmlns:a16="http://schemas.microsoft.com/office/drawing/2014/main" id="{464FD7BC-2F8F-4A83-8D99-EE50CDC3224E}"/>
              </a:ext>
            </a:extLst>
          </p:cNvPr>
          <p:cNvSpPr>
            <a:spLocks noGrp="1"/>
          </p:cNvSpPr>
          <p:nvPr>
            <p:ph type="title"/>
          </p:nvPr>
        </p:nvSpPr>
        <p:spPr>
          <a:xfrm>
            <a:off x="685800" y="682625"/>
            <a:ext cx="10826496" cy="430887"/>
          </a:xfrm>
        </p:spPr>
        <p:txBody>
          <a:bodyPr/>
          <a:lstStyle/>
          <a:p>
            <a:r>
              <a:rPr lang="en-US" sz="2800" b="0" dirty="0"/>
              <a:t>Headline Here</a:t>
            </a:r>
          </a:p>
        </p:txBody>
      </p:sp>
      <p:sp>
        <p:nvSpPr>
          <p:cNvPr id="9" name="TextBox 8">
            <a:extLst>
              <a:ext uri="{FF2B5EF4-FFF2-40B4-BE49-F238E27FC236}">
                <a16:creationId xmlns:a16="http://schemas.microsoft.com/office/drawing/2014/main" id="{76355852-9325-4F7C-99E6-B11ED3432A34}"/>
              </a:ext>
            </a:extLst>
          </p:cNvPr>
          <p:cNvSpPr txBox="1"/>
          <p:nvPr userDrawn="1"/>
        </p:nvSpPr>
        <p:spPr>
          <a:xfrm>
            <a:off x="-1231900" y="8966200"/>
            <a:ext cx="0" cy="0"/>
          </a:xfrm>
          <a:prstGeom prst="rect">
            <a:avLst/>
          </a:prstGeom>
          <a:noFill/>
          <a:effectLst/>
        </p:spPr>
        <p:txBody>
          <a:bodyPr wrap="none" lIns="0" tIns="0" rIns="0" bIns="0" rtlCol="0">
            <a:noAutofit/>
          </a:bodyPr>
          <a:lstStyle/>
          <a:p>
            <a:pPr algn="l" eaLnBrk="0" hangingPunct="0">
              <a:lnSpc>
                <a:spcPts val="1800"/>
              </a:lnSpc>
            </a:pPr>
            <a:endParaRPr lang="en-US" sz="1400" b="1" dirty="0">
              <a:ea typeface="+mn-ea"/>
              <a:cs typeface="+mn-cs"/>
            </a:endParaRPr>
          </a:p>
        </p:txBody>
      </p:sp>
    </p:spTree>
    <p:extLst>
      <p:ext uri="{BB962C8B-B14F-4D97-AF65-F5344CB8AC3E}">
        <p14:creationId xmlns:p14="http://schemas.microsoft.com/office/powerpoint/2010/main" val="2529573000"/>
      </p:ext>
    </p:extLst>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DA21729-AB98-448A-BB26-C323BED36FCE}"/>
              </a:ext>
            </a:extLst>
          </p:cNvPr>
          <p:cNvPicPr>
            <a:picLocks noChangeAspect="1"/>
          </p:cNvPicPr>
          <p:nvPr userDrawn="1"/>
        </p:nvPicPr>
        <p:blipFill>
          <a:blip r:embed="rId2"/>
          <a:stretch>
            <a:fillRect/>
          </a:stretch>
        </p:blipFill>
        <p:spPr>
          <a:xfrm>
            <a:off x="0" y="-5434"/>
            <a:ext cx="12188952" cy="6863434"/>
          </a:xfrm>
          <a:prstGeom prst="rect">
            <a:avLst/>
          </a:prstGeom>
        </p:spPr>
      </p:pic>
      <p:sp>
        <p:nvSpPr>
          <p:cNvPr id="14" name="Title 1">
            <a:extLst>
              <a:ext uri="{FF2B5EF4-FFF2-40B4-BE49-F238E27FC236}">
                <a16:creationId xmlns:a16="http://schemas.microsoft.com/office/drawing/2014/main" id="{5FE6B421-0538-4DF9-9DCA-C2912A918413}"/>
              </a:ext>
            </a:extLst>
          </p:cNvPr>
          <p:cNvSpPr>
            <a:spLocks noGrp="1"/>
          </p:cNvSpPr>
          <p:nvPr>
            <p:ph type="title"/>
          </p:nvPr>
        </p:nvSpPr>
        <p:spPr>
          <a:xfrm>
            <a:off x="7008044" y="2226859"/>
            <a:ext cx="4527741" cy="1538883"/>
          </a:xfrm>
        </p:spPr>
        <p:txBody>
          <a:bodyPr/>
          <a:lstStyle/>
          <a:p>
            <a:pPr lvl="0" defTabSz="914400" eaLnBrk="0" hangingPunct="0">
              <a:lnSpc>
                <a:spcPts val="6000"/>
              </a:lnSpc>
              <a:spcBef>
                <a:spcPts val="0"/>
              </a:spcBef>
              <a:defRPr/>
            </a:pPr>
            <a:r>
              <a:rPr lang="en-US" sz="4800" b="0" kern="0">
                <a:solidFill>
                  <a:prstClr val="white"/>
                </a:solidFill>
                <a:ea typeface="Avenir LT Std 55 Roman" charset="0"/>
                <a:cs typeface="Avenir LT Std 55 Roman" charset="0"/>
              </a:rPr>
              <a:t>Header for Demo Slide</a:t>
            </a:r>
            <a:endParaRPr lang="en-US" sz="4800" dirty="0"/>
          </a:p>
        </p:txBody>
      </p:sp>
      <p:sp>
        <p:nvSpPr>
          <p:cNvPr id="15" name="Text Placeholder 3">
            <a:extLst>
              <a:ext uri="{FF2B5EF4-FFF2-40B4-BE49-F238E27FC236}">
                <a16:creationId xmlns:a16="http://schemas.microsoft.com/office/drawing/2014/main" id="{F0810272-FAFD-40D5-9A77-C4DF71E5E013}"/>
              </a:ext>
            </a:extLst>
          </p:cNvPr>
          <p:cNvSpPr>
            <a:spLocks noGrp="1"/>
          </p:cNvSpPr>
          <p:nvPr>
            <p:ph type="body" idx="1"/>
          </p:nvPr>
        </p:nvSpPr>
        <p:spPr>
          <a:xfrm>
            <a:off x="7032983" y="3851409"/>
            <a:ext cx="3954365" cy="307777"/>
          </a:xfrm>
        </p:spPr>
        <p:txBody>
          <a:bodyPr/>
          <a:lstStyle/>
          <a:p>
            <a:r>
              <a:rPr lang="en-US" sz="2000">
                <a:solidFill>
                  <a:schemeClr val="tx1"/>
                </a:solidFill>
                <a:cs typeface="Avenir LT Std 65 Medium" charset="0"/>
              </a:rPr>
              <a:t>Supporting Text </a:t>
            </a:r>
            <a:endParaRPr lang="en-US" sz="2000" dirty="0">
              <a:solidFill>
                <a:schemeClr val="tx1"/>
              </a:solidFill>
              <a:cs typeface="Avenir LT Std 65 Medium" charset="0"/>
            </a:endParaRPr>
          </a:p>
        </p:txBody>
      </p:sp>
      <p:sp>
        <p:nvSpPr>
          <p:cNvPr id="16" name="Picture Placeholder 13">
            <a:extLst>
              <a:ext uri="{FF2B5EF4-FFF2-40B4-BE49-F238E27FC236}">
                <a16:creationId xmlns:a16="http://schemas.microsoft.com/office/drawing/2014/main" id="{697EB831-4AFD-4853-A9BC-194B60477A55}"/>
              </a:ext>
            </a:extLst>
          </p:cNvPr>
          <p:cNvSpPr>
            <a:spLocks noGrp="1"/>
          </p:cNvSpPr>
          <p:nvPr>
            <p:ph type="pic" sz="quarter" idx="12"/>
          </p:nvPr>
        </p:nvSpPr>
        <p:spPr>
          <a:xfrm>
            <a:off x="684213" y="1757363"/>
            <a:ext cx="5943600" cy="3343275"/>
          </a:xfrm>
        </p:spPr>
      </p:sp>
    </p:spTree>
    <p:extLst>
      <p:ext uri="{BB962C8B-B14F-4D97-AF65-F5344CB8AC3E}">
        <p14:creationId xmlns:p14="http://schemas.microsoft.com/office/powerpoint/2010/main" val="957328724"/>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2625"/>
            <a:ext cx="10826496" cy="369332"/>
          </a:xfrm>
          <a:noFill/>
        </p:spPr>
        <p:txBody>
          <a:bodyPr vert="horz" wrap="square" lIns="0" tIns="0" rIns="0" bIns="0" rtlCol="0" anchor="t">
            <a:spAutoFit/>
          </a:bodyPr>
          <a:lstStyle>
            <a:lvl1pPr>
              <a:defRPr lang="en-US" dirty="0"/>
            </a:lvl1pPr>
          </a:lstStyle>
          <a:p>
            <a:pPr lvl="0"/>
            <a:r>
              <a:rPr lang="en-US" dirty="0"/>
              <a:t>Click to Edit Master Title Style</a:t>
            </a:r>
          </a:p>
        </p:txBody>
      </p:sp>
      <p:sp>
        <p:nvSpPr>
          <p:cNvPr id="4" name="Content Placeholder 3"/>
          <p:cNvSpPr>
            <a:spLocks noGrp="1"/>
          </p:cNvSpPr>
          <p:nvPr>
            <p:ph sz="half" idx="2"/>
          </p:nvPr>
        </p:nvSpPr>
        <p:spPr>
          <a:xfrm>
            <a:off x="914400" y="18288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p:txBody>
      </p:sp>
      <p:sp>
        <p:nvSpPr>
          <p:cNvPr id="7" name="Text Placeholder 6"/>
          <p:cNvSpPr>
            <a:spLocks noGrp="1"/>
          </p:cNvSpPr>
          <p:nvPr>
            <p:ph type="body" sz="quarter" idx="14" hasCustomPrompt="1"/>
          </p:nvPr>
        </p:nvSpPr>
        <p:spPr>
          <a:xfrm>
            <a:off x="687263" y="6177085"/>
            <a:ext cx="10826495" cy="215444"/>
          </a:xfrm>
        </p:spPr>
        <p:txBody>
          <a:bodyPr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dirty="0"/>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3220BF4-CB92-46D5-BBB8-927142A9AFAA}" type="datetimeFigureOut">
              <a:rPr lang="en-US" smtClean="0"/>
              <a:t>3/8/2018</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C843BEB-0EDE-4D95-BFA4-D1C672901FEC}" type="slidenum">
              <a:rPr lang="en-US" smtClean="0"/>
              <a:t>‹#›</a:t>
            </a:fld>
            <a:endParaRPr lang="en-US"/>
          </a:p>
        </p:txBody>
      </p:sp>
    </p:spTree>
    <p:extLst>
      <p:ext uri="{BB962C8B-B14F-4D97-AF65-F5344CB8AC3E}">
        <p14:creationId xmlns:p14="http://schemas.microsoft.com/office/powerpoint/2010/main" val="3087321456"/>
      </p:ext>
    </p:extLst>
  </p:cSld>
  <p:clrMapOvr>
    <a:masterClrMapping/>
  </p:clrMapOvr>
  <p:transition spd="med">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_User Screen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27D6837-1B12-4825-8E6B-D71ED6DA33D1}"/>
              </a:ext>
            </a:extLst>
          </p:cNvPr>
          <p:cNvSpPr/>
          <p:nvPr userDrawn="1"/>
        </p:nvSpPr>
        <p:spPr bwMode="auto">
          <a:xfrm>
            <a:off x="0" y="1"/>
            <a:ext cx="12192000" cy="6857999"/>
          </a:xfrm>
          <a:prstGeom prst="rect">
            <a:avLst/>
          </a:prstGeom>
          <a:gradFill flip="none" rotWithShape="1">
            <a:gsLst>
              <a:gs pos="0">
                <a:srgbClr val="6BEAC7"/>
              </a:gs>
              <a:gs pos="85000">
                <a:srgbClr val="0192FF"/>
              </a:gs>
            </a:gsLst>
            <a:lin ang="135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7" name="Picture 6">
            <a:extLst>
              <a:ext uri="{FF2B5EF4-FFF2-40B4-BE49-F238E27FC236}">
                <a16:creationId xmlns:a16="http://schemas.microsoft.com/office/drawing/2014/main" id="{817438E9-F382-4BCA-B34A-2B6676FF4692}"/>
              </a:ext>
            </a:extLst>
          </p:cNvPr>
          <p:cNvPicPr>
            <a:picLocks noChangeAspect="1"/>
          </p:cNvPicPr>
          <p:nvPr userDrawn="1"/>
        </p:nvPicPr>
        <p:blipFill rotWithShape="1">
          <a:blip r:embed="rId2">
            <a:alphaModFix amt="90000"/>
            <a:extLst>
              <a:ext uri="{28A0092B-C50C-407E-A947-70E740481C1C}">
                <a14:useLocalDpi xmlns:a14="http://schemas.microsoft.com/office/drawing/2010/main" val="0"/>
              </a:ext>
            </a:extLst>
          </a:blip>
          <a:srcRect t="-1" b="10621"/>
          <a:stretch/>
        </p:blipFill>
        <p:spPr>
          <a:xfrm>
            <a:off x="2" y="3963415"/>
            <a:ext cx="12191998" cy="2894585"/>
          </a:xfrm>
          <a:prstGeom prst="rect">
            <a:avLst/>
          </a:prstGeom>
        </p:spPr>
      </p:pic>
      <p:sp>
        <p:nvSpPr>
          <p:cNvPr id="8" name="Title 6">
            <a:extLst>
              <a:ext uri="{FF2B5EF4-FFF2-40B4-BE49-F238E27FC236}">
                <a16:creationId xmlns:a16="http://schemas.microsoft.com/office/drawing/2014/main" id="{8547420D-3FC1-4411-B393-B5FF08CE4106}"/>
              </a:ext>
            </a:extLst>
          </p:cNvPr>
          <p:cNvSpPr>
            <a:spLocks noGrp="1"/>
          </p:cNvSpPr>
          <p:nvPr>
            <p:ph type="title"/>
          </p:nvPr>
        </p:nvSpPr>
        <p:spPr>
          <a:xfrm>
            <a:off x="685800" y="682625"/>
            <a:ext cx="10826496" cy="430887"/>
          </a:xfrm>
        </p:spPr>
        <p:txBody>
          <a:bodyPr/>
          <a:lstStyle/>
          <a:p>
            <a:r>
              <a:rPr lang="en-US" sz="2800" b="0" dirty="0"/>
              <a:t>Headline Here</a:t>
            </a:r>
          </a:p>
        </p:txBody>
      </p:sp>
      <p:sp>
        <p:nvSpPr>
          <p:cNvPr id="9" name="TextBox 8">
            <a:extLst>
              <a:ext uri="{FF2B5EF4-FFF2-40B4-BE49-F238E27FC236}">
                <a16:creationId xmlns:a16="http://schemas.microsoft.com/office/drawing/2014/main" id="{7CDD4B66-29AD-4B53-B587-ADFAAC5FF278}"/>
              </a:ext>
            </a:extLst>
          </p:cNvPr>
          <p:cNvSpPr txBox="1"/>
          <p:nvPr userDrawn="1"/>
        </p:nvSpPr>
        <p:spPr>
          <a:xfrm>
            <a:off x="-1231900" y="8966200"/>
            <a:ext cx="0" cy="0"/>
          </a:xfrm>
          <a:prstGeom prst="rect">
            <a:avLst/>
          </a:prstGeom>
          <a:noFill/>
          <a:effectLst/>
        </p:spPr>
        <p:txBody>
          <a:bodyPr wrap="none" lIns="0" tIns="0" rIns="0" bIns="0" rtlCol="0">
            <a:noAutofit/>
          </a:bodyPr>
          <a:lstStyle/>
          <a:p>
            <a:pPr algn="l" eaLnBrk="0" hangingPunct="0">
              <a:lnSpc>
                <a:spcPts val="1800"/>
              </a:lnSpc>
            </a:pPr>
            <a:endParaRPr lang="en-US" sz="1400" b="1" dirty="0">
              <a:ea typeface="+mn-ea"/>
              <a:cs typeface="+mn-cs"/>
            </a:endParaRPr>
          </a:p>
        </p:txBody>
      </p:sp>
    </p:spTree>
    <p:extLst>
      <p:ext uri="{BB962C8B-B14F-4D97-AF65-F5344CB8AC3E}">
        <p14:creationId xmlns:p14="http://schemas.microsoft.com/office/powerpoint/2010/main" val="3051553705"/>
      </p:ext>
    </p:extLst>
  </p:cSld>
  <p:clrMapOvr>
    <a:masterClrMapping/>
  </p:clrMapOvr>
  <p:transition spd="med">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aseline="0">
                <a:solidFill>
                  <a:schemeClr val="tx1"/>
                </a:solidFill>
              </a:defRPr>
            </a:lvl1pPr>
          </a:lstStyle>
          <a:p>
            <a:r>
              <a:rPr lang="en-US" dirty="0"/>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1" baseline="0" smtClean="0">
                <a:solidFill>
                  <a:schemeClr val="tx1">
                    <a:lumMod val="50000"/>
                    <a:lumOff val="5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dirty="0"/>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D77C214-390A-F944-BF27-73F37F4360F9}" type="datetime1">
              <a:rPr lang="en-US" smtClean="0"/>
              <a:t>3/8/2018</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pic>
        <p:nvPicPr>
          <p:cNvPr id="8" name="Picture 7">
            <a:extLst>
              <a:ext uri="{FF2B5EF4-FFF2-40B4-BE49-F238E27FC236}">
                <a16:creationId xmlns:a16="http://schemas.microsoft.com/office/drawing/2014/main" id="{619EA385-3784-468D-923F-E8DBEACC2886}"/>
              </a:ext>
            </a:extLst>
          </p:cNvPr>
          <p:cNvPicPr>
            <a:picLocks noChangeAspect="1"/>
          </p:cNvPicPr>
          <p:nvPr userDrawn="1"/>
        </p:nvPicPr>
        <p:blipFill rotWithShape="1">
          <a:blip r:embed="rId2">
            <a:alphaModFix amt="90000"/>
            <a:extLst>
              <a:ext uri="{28A0092B-C50C-407E-A947-70E740481C1C}">
                <a14:useLocalDpi xmlns:a14="http://schemas.microsoft.com/office/drawing/2010/main" val="0"/>
              </a:ext>
            </a:extLst>
          </a:blip>
          <a:srcRect t="-1" b="10621"/>
          <a:stretch/>
        </p:blipFill>
        <p:spPr>
          <a:xfrm>
            <a:off x="2" y="3963415"/>
            <a:ext cx="12191998" cy="2894585"/>
          </a:xfrm>
          <a:prstGeom prst="rect">
            <a:avLst/>
          </a:prstGeom>
        </p:spPr>
      </p:pic>
    </p:spTree>
    <p:extLst>
      <p:ext uri="{BB962C8B-B14F-4D97-AF65-F5344CB8AC3E}">
        <p14:creationId xmlns:p14="http://schemas.microsoft.com/office/powerpoint/2010/main" val="3934194261"/>
      </p:ext>
    </p:extLst>
  </p:cSld>
  <p:clrMapOvr>
    <a:masterClrMapping/>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dirty="0"/>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chemeClr val="accent4">
                    <a:lumMod val="40000"/>
                    <a:lumOff val="60000"/>
                  </a:schemeClr>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dirty="0"/>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6225C2B-15EC-3348-B6CD-75D75F51F610}" type="datetime1">
              <a:rPr lang="en-US" smtClean="0"/>
              <a:t>3/8/2018</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pic>
        <p:nvPicPr>
          <p:cNvPr id="8" name="Picture 7">
            <a:extLst>
              <a:ext uri="{FF2B5EF4-FFF2-40B4-BE49-F238E27FC236}">
                <a16:creationId xmlns:a16="http://schemas.microsoft.com/office/drawing/2014/main" id="{B680013E-53DE-47A2-99BE-FCA7871965D8}"/>
              </a:ext>
            </a:extLst>
          </p:cNvPr>
          <p:cNvPicPr>
            <a:picLocks noChangeAspect="1"/>
          </p:cNvPicPr>
          <p:nvPr userDrawn="1"/>
        </p:nvPicPr>
        <p:blipFill rotWithShape="1">
          <a:blip r:embed="rId2">
            <a:alphaModFix amt="90000"/>
            <a:extLst>
              <a:ext uri="{28A0092B-C50C-407E-A947-70E740481C1C}">
                <a14:useLocalDpi xmlns:a14="http://schemas.microsoft.com/office/drawing/2010/main" val="0"/>
              </a:ext>
            </a:extLst>
          </a:blip>
          <a:srcRect t="-1" b="10621"/>
          <a:stretch/>
        </p:blipFill>
        <p:spPr>
          <a:xfrm>
            <a:off x="2" y="3963415"/>
            <a:ext cx="12191998" cy="2894585"/>
          </a:xfrm>
          <a:prstGeom prst="rect">
            <a:avLst/>
          </a:prstGeom>
        </p:spPr>
      </p:pic>
    </p:spTree>
    <p:extLst>
      <p:ext uri="{BB962C8B-B14F-4D97-AF65-F5344CB8AC3E}">
        <p14:creationId xmlns:p14="http://schemas.microsoft.com/office/powerpoint/2010/main" val="3047925353"/>
      </p:ext>
    </p:extLst>
  </p:cSld>
  <p:clrMapOvr>
    <a:masterClrMapping/>
  </p:clrMapOvr>
  <p:transition spd="med">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Esri">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563D3-408E-4048-9159-D964FAEAB591}"/>
              </a:ext>
            </a:extLst>
          </p:cNvPr>
          <p:cNvPicPr>
            <a:picLocks noChangeAspect="1"/>
          </p:cNvPicPr>
          <p:nvPr userDrawn="1"/>
        </p:nvPicPr>
        <p:blipFill>
          <a:blip r:embed="rId2"/>
          <a:stretch>
            <a:fillRect/>
          </a:stretch>
        </p:blipFill>
        <p:spPr>
          <a:xfrm>
            <a:off x="0" y="-1182"/>
            <a:ext cx="12188952" cy="6859182"/>
          </a:xfrm>
          <a:prstGeom prst="rect">
            <a:avLst/>
          </a:prstGeom>
        </p:spPr>
      </p:pic>
      <p:pic>
        <p:nvPicPr>
          <p:cNvPr id="14" name="Picture 13">
            <a:extLst>
              <a:ext uri="{FF2B5EF4-FFF2-40B4-BE49-F238E27FC236}">
                <a16:creationId xmlns:a16="http://schemas.microsoft.com/office/drawing/2014/main" id="{F9E81935-962D-435D-B345-F7B18B818F7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059008" y="2587431"/>
            <a:ext cx="6073985" cy="1878011"/>
          </a:xfrm>
          <a:prstGeom prst="rect">
            <a:avLst/>
          </a:prstGeom>
        </p:spPr>
      </p:pic>
    </p:spTree>
    <p:extLst>
      <p:ext uri="{BB962C8B-B14F-4D97-AF65-F5344CB8AC3E}">
        <p14:creationId xmlns:p14="http://schemas.microsoft.com/office/powerpoint/2010/main" val="4073932086"/>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685800" y="682625"/>
            <a:ext cx="10826496" cy="369332"/>
          </a:xfrm>
        </p:spPr>
        <p:txBody>
          <a:bodyPr/>
          <a:lstStyle>
            <a:lvl1pPr>
              <a:defRPr/>
            </a:lvl1pPr>
          </a:lstStyle>
          <a:p>
            <a:r>
              <a:rPr lang="en-US" dirty="0"/>
              <a:t>Click to Edit Master Title Style</a:t>
            </a:r>
          </a:p>
        </p:txBody>
      </p:sp>
      <p:sp>
        <p:nvSpPr>
          <p:cNvPr id="9" name="Content Placeholder 21"/>
          <p:cNvSpPr>
            <a:spLocks noGrp="1"/>
          </p:cNvSpPr>
          <p:nvPr>
            <p:ph sz="quarter" idx="18"/>
          </p:nvPr>
        </p:nvSpPr>
        <p:spPr>
          <a:xfrm>
            <a:off x="914400" y="1828800"/>
            <a:ext cx="10369296" cy="3429000"/>
          </a:xfrm>
        </p:spPr>
        <p:txBody>
          <a:bodyPr/>
          <a:lstStyle/>
          <a:p>
            <a:pPr lvl="0"/>
            <a:r>
              <a:rPr lang="en-US"/>
              <a:t>Edit Master text styles</a:t>
            </a:r>
          </a:p>
          <a:p>
            <a:pPr lvl="1"/>
            <a:r>
              <a:rPr lang="en-US"/>
              <a:t>Second level</a:t>
            </a:r>
          </a:p>
          <a:p>
            <a:pPr lvl="2"/>
            <a:r>
              <a:rPr lang="en-US"/>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dirty="0">
              <a:ea typeface="+mn-ea"/>
              <a:cs typeface="+mn-cs"/>
            </a:endParaRPr>
          </a:p>
        </p:txBody>
      </p:sp>
      <p:sp>
        <p:nvSpPr>
          <p:cNvPr id="10" name="Text Placeholder 9"/>
          <p:cNvSpPr>
            <a:spLocks noGrp="1"/>
          </p:cNvSpPr>
          <p:nvPr>
            <p:ph type="body" sz="quarter" idx="16" hasCustomPrompt="1"/>
          </p:nvPr>
        </p:nvSpPr>
        <p:spPr>
          <a:xfrm>
            <a:off x="685800" y="1097309"/>
            <a:ext cx="10826496" cy="246221"/>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600" b="1" kern="1200" dirty="0" smtClean="0">
                <a:solidFill>
                  <a:srgbClr val="94E6FF"/>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dirty="0"/>
              <a:t>Click to Edit Subtitle (optional)</a:t>
            </a:r>
          </a:p>
        </p:txBody>
      </p:sp>
      <p:sp>
        <p:nvSpPr>
          <p:cNvPr id="12" name="Text Placeholder 25"/>
          <p:cNvSpPr>
            <a:spLocks noGrp="1"/>
          </p:cNvSpPr>
          <p:nvPr>
            <p:ph type="body" sz="quarter" idx="20" hasCustomPrompt="1"/>
          </p:nvPr>
        </p:nvSpPr>
        <p:spPr>
          <a:xfrm>
            <a:off x="685800" y="6185356"/>
            <a:ext cx="10826496" cy="215444"/>
          </a:xfrm>
        </p:spPr>
        <p:txBody>
          <a:bodyPr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dirty="0"/>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dirty="0">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3220BF4-CB92-46D5-BBB8-927142A9AFAA}" type="datetimeFigureOut">
              <a:rPr lang="en-US" smtClean="0"/>
              <a:t>3/8/2018</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C843BEB-0EDE-4D95-BFA4-D1C672901FEC}" type="slidenum">
              <a:rPr lang="en-US" smtClean="0"/>
              <a:t>‹#›</a:t>
            </a:fld>
            <a:endParaRPr lang="en-US"/>
          </a:p>
        </p:txBody>
      </p:sp>
    </p:spTree>
    <p:extLst>
      <p:ext uri="{BB962C8B-B14F-4D97-AF65-F5344CB8AC3E}">
        <p14:creationId xmlns:p14="http://schemas.microsoft.com/office/powerpoint/2010/main" val="2085082259"/>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3220BF4-CB92-46D5-BBB8-927142A9AFAA}" type="datetimeFigureOut">
              <a:rPr lang="en-US" smtClean="0"/>
              <a:t>3/8/2018</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C843BEB-0EDE-4D95-BFA4-D1C672901FEC}" type="slidenum">
              <a:rPr lang="en-US" smtClean="0"/>
              <a:t>‹#›</a:t>
            </a:fld>
            <a:endParaRPr lang="en-US"/>
          </a:p>
        </p:txBody>
      </p:sp>
    </p:spTree>
    <p:extLst>
      <p:ext uri="{BB962C8B-B14F-4D97-AF65-F5344CB8AC3E}">
        <p14:creationId xmlns:p14="http://schemas.microsoft.com/office/powerpoint/2010/main" val="373769531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a:lvl1pPr>
          </a:lstStyle>
          <a:p>
            <a:r>
              <a:rPr lang="en-US" dirty="0"/>
              <a:t>Click to Edit Master Title Style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3220BF4-CB92-46D5-BBB8-927142A9AFAA}" type="datetimeFigureOut">
              <a:rPr lang="en-US" smtClean="0"/>
              <a:t>3/8/2018</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C843BEB-0EDE-4D95-BFA4-D1C672901FEC}" type="slidenum">
              <a:rPr lang="en-US" smtClean="0"/>
              <a:t>‹#›</a:t>
            </a:fld>
            <a:endParaRPr lang="en-US"/>
          </a:p>
        </p:txBody>
      </p:sp>
    </p:spTree>
    <p:extLst>
      <p:ext uri="{BB962C8B-B14F-4D97-AF65-F5344CB8AC3E}">
        <p14:creationId xmlns:p14="http://schemas.microsoft.com/office/powerpoint/2010/main" val="2667336389"/>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3220BF4-CB92-46D5-BBB8-927142A9AFAA}" type="datetimeFigureOut">
              <a:rPr lang="en-US" smtClean="0"/>
              <a:t>3/8/2018</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C843BEB-0EDE-4D95-BFA4-D1C672901FEC}" type="slidenum">
              <a:rPr lang="en-US" smtClean="0"/>
              <a:t>‹#›</a:t>
            </a:fld>
            <a:endParaRPr lang="en-US"/>
          </a:p>
        </p:txBody>
      </p:sp>
    </p:spTree>
    <p:extLst>
      <p:ext uri="{BB962C8B-B14F-4D97-AF65-F5344CB8AC3E}">
        <p14:creationId xmlns:p14="http://schemas.microsoft.com/office/powerpoint/2010/main" val="3474319831"/>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Section Header">
    <p:bg>
      <p:bgPr>
        <a:gradFill flip="none" rotWithShape="1">
          <a:gsLst>
            <a:gs pos="0">
              <a:srgbClr val="0078C3"/>
            </a:gs>
            <a:gs pos="100000">
              <a:srgbClr val="0A1446"/>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8" name="Parallelogram 10"/>
          <p:cNvSpPr/>
          <p:nvPr/>
        </p:nvSpPr>
        <p:spPr bwMode="auto">
          <a:xfrm flipV="1">
            <a:off x="8866909" y="0"/>
            <a:ext cx="3325091" cy="6865698"/>
          </a:xfrm>
          <a:custGeom>
            <a:avLst/>
            <a:gdLst>
              <a:gd name="connsiteX0" fmla="*/ 0 w 5497956"/>
              <a:gd name="connsiteY0" fmla="*/ 0 h 6858000"/>
              <a:gd name="connsiteX1" fmla="*/ 5497956 w 5497956"/>
              <a:gd name="connsiteY1" fmla="*/ 0 h 6858000"/>
              <a:gd name="connsiteX2" fmla="*/ 5497956 w 5497956"/>
              <a:gd name="connsiteY2" fmla="*/ 6858000 h 6858000"/>
              <a:gd name="connsiteX3" fmla="*/ 0 w 5497956"/>
              <a:gd name="connsiteY3" fmla="*/ 6858000 h 6858000"/>
              <a:gd name="connsiteX4" fmla="*/ 0 w 5497956"/>
              <a:gd name="connsiteY4" fmla="*/ 0 h 6858000"/>
              <a:gd name="connsiteX0" fmla="*/ 0 w 5497956"/>
              <a:gd name="connsiteY0" fmla="*/ 0 h 6865697"/>
              <a:gd name="connsiteX1" fmla="*/ 5497956 w 5497956"/>
              <a:gd name="connsiteY1" fmla="*/ 0 h 6865697"/>
              <a:gd name="connsiteX2" fmla="*/ 5497956 w 5497956"/>
              <a:gd name="connsiteY2" fmla="*/ 6858000 h 6865697"/>
              <a:gd name="connsiteX3" fmla="*/ 2747818 w 5497956"/>
              <a:gd name="connsiteY3" fmla="*/ 6865697 h 6865697"/>
              <a:gd name="connsiteX4" fmla="*/ 0 w 5497956"/>
              <a:gd name="connsiteY4" fmla="*/ 0 h 6865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956" h="6865697">
                <a:moveTo>
                  <a:pt x="0" y="0"/>
                </a:moveTo>
                <a:lnTo>
                  <a:pt x="5497956" y="0"/>
                </a:lnTo>
                <a:lnTo>
                  <a:pt x="5497956" y="6858000"/>
                </a:lnTo>
                <a:lnTo>
                  <a:pt x="2747818" y="6865697"/>
                </a:lnTo>
                <a:lnTo>
                  <a:pt x="0" y="0"/>
                </a:lnTo>
                <a:close/>
              </a:path>
            </a:pathLst>
          </a:custGeom>
          <a:solidFill>
            <a:schemeClr val="accent4">
              <a:alpha val="6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0" name="Parallelogram 10"/>
          <p:cNvSpPr/>
          <p:nvPr/>
        </p:nvSpPr>
        <p:spPr bwMode="auto">
          <a:xfrm rot="5400000" flipH="1">
            <a:off x="5083849" y="-5083848"/>
            <a:ext cx="2024302"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2" name="Parallelogram 10"/>
          <p:cNvSpPr/>
          <p:nvPr/>
        </p:nvSpPr>
        <p:spPr bwMode="auto">
          <a:xfrm rot="16200000" flipH="1" flipV="1">
            <a:off x="5083850" y="-250150"/>
            <a:ext cx="2024302" cy="12191999"/>
          </a:xfrm>
          <a:custGeom>
            <a:avLst/>
            <a:gdLst>
              <a:gd name="connsiteX0" fmla="*/ 0 w 2777078"/>
              <a:gd name="connsiteY0" fmla="*/ 0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0 w 2777078"/>
              <a:gd name="connsiteY4" fmla="*/ 0 h 12191999"/>
              <a:gd name="connsiteX0" fmla="*/ 1085273 w 2777078"/>
              <a:gd name="connsiteY0" fmla="*/ 1 h 12191999"/>
              <a:gd name="connsiteX1" fmla="*/ 2777078 w 2777078"/>
              <a:gd name="connsiteY1" fmla="*/ 0 h 12191999"/>
              <a:gd name="connsiteX2" fmla="*/ 2777078 w 2777078"/>
              <a:gd name="connsiteY2" fmla="*/ 12191999 h 12191999"/>
              <a:gd name="connsiteX3" fmla="*/ 0 w 2777078"/>
              <a:gd name="connsiteY3" fmla="*/ 12191999 h 12191999"/>
              <a:gd name="connsiteX4" fmla="*/ 1085273 w 2777078"/>
              <a:gd name="connsiteY4" fmla="*/ 1 h 12191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7078" h="12191999">
                <a:moveTo>
                  <a:pt x="1085273" y="1"/>
                </a:moveTo>
                <a:lnTo>
                  <a:pt x="2777078" y="0"/>
                </a:lnTo>
                <a:lnTo>
                  <a:pt x="2777078" y="12191999"/>
                </a:lnTo>
                <a:lnTo>
                  <a:pt x="0" y="12191999"/>
                </a:lnTo>
                <a:lnTo>
                  <a:pt x="1085273" y="1"/>
                </a:lnTo>
                <a:close/>
              </a:path>
            </a:pathLst>
          </a:custGeom>
          <a:solidFill>
            <a:srgbClr val="0A1446">
              <a:alpha val="62000"/>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3" name="Text Placeholder 2"/>
          <p:cNvSpPr>
            <a:spLocks noGrp="1"/>
          </p:cNvSpPr>
          <p:nvPr>
            <p:ph type="body" idx="1" hasCustomPrompt="1"/>
          </p:nvPr>
        </p:nvSpPr>
        <p:spPr>
          <a:xfrm>
            <a:off x="914401" y="3512743"/>
            <a:ext cx="8221903" cy="338554"/>
          </a:xfrm>
          <a:noFill/>
        </p:spPr>
        <p:txBody>
          <a:bodyPr wrap="square" anchor="t">
            <a:spAutoFit/>
          </a:bodyPr>
          <a:lstStyle>
            <a:lvl1pPr marL="0" indent="0" algn="l">
              <a:lnSpc>
                <a:spcPct val="100000"/>
              </a:lnSpc>
              <a:spcBef>
                <a:spcPts val="0"/>
              </a:spcBef>
              <a:spcAft>
                <a:spcPts val="0"/>
              </a:spcAft>
              <a:buNone/>
              <a:defRPr sz="2200" b="0">
                <a:solidFill>
                  <a:schemeClr val="accent4">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914400" y="2732670"/>
            <a:ext cx="8683723" cy="738664"/>
          </a:xfrm>
        </p:spPr>
        <p:txBody>
          <a:bodyPr wrap="square" anchor="b">
            <a:spAutoFit/>
          </a:bodyPr>
          <a:lstStyle>
            <a:lvl1pPr algn="l" defTabSz="457200" rtl="0" eaLnBrk="1" latinLnBrk="0" hangingPunct="1">
              <a:lnSpc>
                <a:spcPct val="100000"/>
              </a:lnSpc>
              <a:spcBef>
                <a:spcPct val="0"/>
              </a:spcBef>
              <a:buNone/>
              <a:defRPr kumimoji="0" lang="en-US" sz="4800" b="1" i="0" kern="1200" cap="none" baseline="0">
                <a:solidFill>
                  <a:schemeClr val="tx1"/>
                </a:solidFill>
                <a:effectLst/>
                <a:latin typeface="+mj-lt"/>
                <a:ea typeface="+mj-ea"/>
                <a:cs typeface="Arial"/>
              </a:defRPr>
            </a:lvl1pPr>
          </a:lstStyle>
          <a:p>
            <a:r>
              <a:rPr kumimoji="0" lang="en-US" dirty="0"/>
              <a:t>Click to Edit Section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3220BF4-CB92-46D5-BBB8-927142A9AFAA}" type="datetimeFigureOut">
              <a:rPr lang="en-US" smtClean="0"/>
              <a:t>3/8/2018</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C843BEB-0EDE-4D95-BFA4-D1C672901FEC}" type="slidenum">
              <a:rPr lang="en-US" smtClean="0"/>
              <a:t>‹#›</a:t>
            </a:fld>
            <a:endParaRPr lang="en-US"/>
          </a:p>
        </p:txBody>
      </p:sp>
    </p:spTree>
    <p:extLst>
      <p:ext uri="{BB962C8B-B14F-4D97-AF65-F5344CB8AC3E}">
        <p14:creationId xmlns:p14="http://schemas.microsoft.com/office/powerpoint/2010/main" val="4204592604"/>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6" Type="http://schemas.openxmlformats.org/officeDocument/2006/relationships/theme" Target="../theme/theme3.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95000">
              <a:srgbClr val="053264"/>
            </a:gs>
            <a:gs pos="0">
              <a:srgbClr val="00B9F2"/>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682625"/>
            <a:ext cx="10826496" cy="369332"/>
          </a:xfrm>
          <a:prstGeom prst="rect">
            <a:avLst/>
          </a:prstGeom>
          <a:noFill/>
        </p:spPr>
        <p:txBody>
          <a:bodyPr vert="horz" wrap="square" lIns="0" tIns="0" rIns="0" bIns="0" rtlCol="0" anchor="t">
            <a:spAutoFit/>
          </a:bodyPr>
          <a:lstStyle/>
          <a:p>
            <a:r>
              <a:rPr lang="en-US"/>
              <a:t>Click to edit Master title style</a:t>
            </a:r>
            <a:endParaRPr lang="en-US" dirty="0"/>
          </a:p>
        </p:txBody>
      </p:sp>
      <p:sp>
        <p:nvSpPr>
          <p:cNvPr id="3" name="Text Placeholder 2"/>
          <p:cNvSpPr>
            <a:spLocks noGrp="1"/>
          </p:cNvSpPr>
          <p:nvPr>
            <p:ph type="body" idx="1"/>
          </p:nvPr>
        </p:nvSpPr>
        <p:spPr>
          <a:xfrm>
            <a:off x="914400" y="1828800"/>
            <a:ext cx="10361957" cy="3429000"/>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3220BF4-CB92-46D5-BBB8-927142A9AFAA}" type="datetimeFigureOut">
              <a:rPr lang="en-US" smtClean="0"/>
              <a:t>3/8/2018</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C843BEB-0EDE-4D95-BFA4-D1C672901FEC}" type="slidenum">
              <a:rPr lang="en-US" smtClean="0"/>
              <a:t>‹#›</a:t>
            </a:fld>
            <a:endParaRPr lang="en-US"/>
          </a:p>
        </p:txBody>
      </p:sp>
    </p:spTree>
    <p:extLst>
      <p:ext uri="{BB962C8B-B14F-4D97-AF65-F5344CB8AC3E}">
        <p14:creationId xmlns:p14="http://schemas.microsoft.com/office/powerpoint/2010/main" val="2794591410"/>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ransition spd="med">
    <p:fade/>
  </p:transition>
  <p:txStyles>
    <p:title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p:titleStyle>
    <p:body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95000">
              <a:srgbClr val="053264"/>
            </a:gs>
            <a:gs pos="0">
              <a:srgbClr val="00B9F2"/>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682625"/>
            <a:ext cx="10826496" cy="369332"/>
          </a:xfrm>
          <a:prstGeom prst="rect">
            <a:avLst/>
          </a:prstGeom>
          <a:noFill/>
        </p:spPr>
        <p:txBody>
          <a:bodyPr vert="horz" wrap="square" lIns="0" tIns="0" rIns="0" bIns="0" rtlCol="0" anchor="t">
            <a:spAutoFit/>
          </a:bodyPr>
          <a:lstStyle/>
          <a:p>
            <a:r>
              <a:rPr lang="en-US"/>
              <a:t>Click to edit Master title style</a:t>
            </a:r>
            <a:endParaRPr lang="en-US" dirty="0"/>
          </a:p>
        </p:txBody>
      </p:sp>
      <p:sp>
        <p:nvSpPr>
          <p:cNvPr id="3" name="Text Placeholder 2"/>
          <p:cNvSpPr>
            <a:spLocks noGrp="1"/>
          </p:cNvSpPr>
          <p:nvPr>
            <p:ph type="body" idx="1"/>
          </p:nvPr>
        </p:nvSpPr>
        <p:spPr>
          <a:xfrm>
            <a:off x="914400" y="1828800"/>
            <a:ext cx="10361957" cy="3429000"/>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E7E69C-4D79-BB49-9350-1FEE210EB4F7}" type="datetime1">
              <a:rPr lang="en-US" smtClean="0"/>
              <a:t>3/8/2018</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956917269"/>
      </p:ext>
    </p:extLst>
  </p:cSld>
  <p:clrMap bg1="dk1" tx1="lt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Lst>
  <p:transition spd="med">
    <p:fade/>
  </p:transition>
  <p:hf sldNum="0" hdr="0" ftr="0" dt="0"/>
  <p:txStyles>
    <p:title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p:titleStyle>
    <p:body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95000">
              <a:srgbClr val="053264"/>
            </a:gs>
            <a:gs pos="0">
              <a:srgbClr val="00B9F2"/>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682625"/>
            <a:ext cx="10826496" cy="369332"/>
          </a:xfrm>
          <a:prstGeom prst="rect">
            <a:avLst/>
          </a:prstGeom>
          <a:noFill/>
        </p:spPr>
        <p:txBody>
          <a:bodyPr vert="horz" wrap="square" lIns="0" tIns="0" rIns="0" bIns="0" rtlCol="0" anchor="t">
            <a:spAutoFit/>
          </a:bodyPr>
          <a:lstStyle/>
          <a:p>
            <a:r>
              <a:rPr lang="en-US"/>
              <a:t>Click to edit Master title style</a:t>
            </a:r>
            <a:endParaRPr lang="en-US" dirty="0"/>
          </a:p>
        </p:txBody>
      </p:sp>
      <p:sp>
        <p:nvSpPr>
          <p:cNvPr id="3" name="Text Placeholder 2"/>
          <p:cNvSpPr>
            <a:spLocks noGrp="1"/>
          </p:cNvSpPr>
          <p:nvPr>
            <p:ph type="body" idx="1"/>
          </p:nvPr>
        </p:nvSpPr>
        <p:spPr>
          <a:xfrm>
            <a:off x="914400" y="1828800"/>
            <a:ext cx="10361957" cy="3429000"/>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E7E69C-4D79-BB49-9350-1FEE210EB4F7}" type="datetime1">
              <a:rPr lang="en-US" smtClean="0"/>
              <a:t>3/8/2018</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7" name="Rectangle 6">
            <a:extLst>
              <a:ext uri="{FF2B5EF4-FFF2-40B4-BE49-F238E27FC236}">
                <a16:creationId xmlns:a16="http://schemas.microsoft.com/office/drawing/2014/main" id="{292531D7-79A2-485D-BC2D-DC7CA45E342E}"/>
              </a:ext>
            </a:extLst>
          </p:cNvPr>
          <p:cNvSpPr/>
          <p:nvPr userDrawn="1"/>
        </p:nvSpPr>
        <p:spPr bwMode="auto">
          <a:xfrm>
            <a:off x="0" y="1"/>
            <a:ext cx="12192000" cy="6857999"/>
          </a:xfrm>
          <a:prstGeom prst="rect">
            <a:avLst/>
          </a:prstGeom>
          <a:gradFill flip="none" rotWithShape="1">
            <a:gsLst>
              <a:gs pos="0">
                <a:srgbClr val="6BEAC7"/>
              </a:gs>
              <a:gs pos="85000">
                <a:srgbClr val="0192FF"/>
              </a:gs>
            </a:gsLst>
            <a:lin ang="135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3144439954"/>
      </p:ext>
    </p:extLst>
  </p:cSld>
  <p:clrMap bg1="dk1" tx1="lt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Lst>
  <p:transition spd="med">
    <p:fade/>
  </p:transition>
  <p:hf sldNum="0" hdr="0" ftr="0" dt="0"/>
  <p:txStyles>
    <p:title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p:titleStyle>
    <p:body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5.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s://msdn.microsoft.com/en-us/library/hh873175(v=vs.110).aspx" TargetMode="External"/><Relationship Id="rId2" Type="http://schemas.openxmlformats.org/officeDocument/2006/relationships/notesSlide" Target="../notesSlides/notesSlide41.xml"/><Relationship Id="rId1" Type="http://schemas.openxmlformats.org/officeDocument/2006/relationships/slideLayout" Target="../slideLayouts/slideLayout32.xml"/><Relationship Id="rId5" Type="http://schemas.openxmlformats.org/officeDocument/2006/relationships/hyperlink" Target="https://msdn.microsoft.com/en-us/library/hh848246.aspx" TargetMode="External"/><Relationship Id="rId4" Type="http://schemas.openxmlformats.org/officeDocument/2006/relationships/hyperlink" Target="https://msdn.microsoft.com/en-us/magazine/jj991977.aspx" TargetMode="Externa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7FEA53F-C39F-0548-BFD2-AD71E2DB238A}"/>
              </a:ext>
            </a:extLst>
          </p:cNvPr>
          <p:cNvPicPr>
            <a:picLocks noChangeAspect="1"/>
          </p:cNvPicPr>
          <p:nvPr/>
        </p:nvPicPr>
        <p:blipFill>
          <a:blip r:embed="rId3"/>
          <a:stretch>
            <a:fillRect/>
          </a:stretch>
        </p:blipFill>
        <p:spPr>
          <a:xfrm>
            <a:off x="3048" y="0"/>
            <a:ext cx="12188951" cy="6859182"/>
          </a:xfrm>
          <a:prstGeom prst="rect">
            <a:avLst/>
          </a:prstGeom>
        </p:spPr>
      </p:pic>
      <p:sp>
        <p:nvSpPr>
          <p:cNvPr id="6" name="Title 5"/>
          <p:cNvSpPr>
            <a:spLocks noGrp="1"/>
          </p:cNvSpPr>
          <p:nvPr>
            <p:ph type="ctrTitle"/>
          </p:nvPr>
        </p:nvSpPr>
        <p:spPr>
          <a:xfrm>
            <a:off x="950059" y="3096654"/>
            <a:ext cx="8745086" cy="914400"/>
          </a:xfrm>
        </p:spPr>
        <p:txBody>
          <a:bodyPr/>
          <a:lstStyle/>
          <a:p>
            <a:r>
              <a:rPr lang="en-US" sz="4800" dirty="0"/>
              <a:t>ArcGIS Pro SDK for .NET: Pro </a:t>
            </a:r>
            <a:r>
              <a:rPr lang="en-US" sz="4000" dirty="0"/>
              <a:t>Application Architecture Overview and API Patterns</a:t>
            </a:r>
            <a:endParaRPr lang="en-US" sz="4800" dirty="0"/>
          </a:p>
        </p:txBody>
      </p:sp>
      <p:sp>
        <p:nvSpPr>
          <p:cNvPr id="4" name="Subtitle 3"/>
          <p:cNvSpPr>
            <a:spLocks noGrp="1"/>
          </p:cNvSpPr>
          <p:nvPr>
            <p:ph type="subTitle" idx="1"/>
          </p:nvPr>
        </p:nvSpPr>
        <p:spPr>
          <a:xfrm>
            <a:off x="1009532" y="4125354"/>
            <a:ext cx="6773434" cy="914400"/>
          </a:xfrm>
        </p:spPr>
        <p:txBody>
          <a:bodyPr/>
          <a:lstStyle/>
          <a:p>
            <a:pPr algn="l"/>
            <a:endParaRPr lang="en-US" dirty="0">
              <a:cs typeface="Avenir LT Std 65 Medium" charset="0"/>
            </a:endParaRPr>
          </a:p>
          <a:p>
            <a:pPr algn="l"/>
            <a:r>
              <a:rPr lang="en-US" dirty="0">
                <a:cs typeface="Avenir LT Std 65 Medium" charset="0"/>
              </a:rPr>
              <a:t>RUSSELL LOUKS</a:t>
            </a:r>
          </a:p>
        </p:txBody>
      </p:sp>
      <p:pic>
        <p:nvPicPr>
          <p:cNvPr id="5" name="Picture 4"/>
          <p:cNvPicPr>
            <a:picLocks noChangeAspect="1"/>
          </p:cNvPicPr>
          <p:nvPr/>
        </p:nvPicPr>
        <p:blipFill rotWithShape="1">
          <a:blip r:embed="rId4" cstate="print">
            <a:alphaModFix amt="30000"/>
            <a:extLst>
              <a:ext uri="{28A0092B-C50C-407E-A947-70E740481C1C}">
                <a14:useLocalDpi xmlns:a14="http://schemas.microsoft.com/office/drawing/2010/main" val="0"/>
              </a:ext>
            </a:extLst>
          </a:blip>
          <a:srcRect r="3940"/>
          <a:stretch/>
        </p:blipFill>
        <p:spPr>
          <a:xfrm>
            <a:off x="751277" y="572078"/>
            <a:ext cx="1274495" cy="465533"/>
          </a:xfrm>
          <a:prstGeom prst="rect">
            <a:avLst/>
          </a:prstGeom>
        </p:spPr>
      </p:pic>
      <p:sp>
        <p:nvSpPr>
          <p:cNvPr id="7" name="TextBox 6">
            <a:extLst>
              <a:ext uri="{FF2B5EF4-FFF2-40B4-BE49-F238E27FC236}">
                <a16:creationId xmlns:a16="http://schemas.microsoft.com/office/drawing/2014/main" id="{5C209030-9B26-EE46-8FB3-952DCBBC44E7}"/>
              </a:ext>
            </a:extLst>
          </p:cNvPr>
          <p:cNvSpPr txBox="1"/>
          <p:nvPr/>
        </p:nvSpPr>
        <p:spPr>
          <a:xfrm>
            <a:off x="950059" y="6071046"/>
            <a:ext cx="4952213" cy="292046"/>
          </a:xfrm>
          <a:prstGeom prst="rect">
            <a:avLst/>
          </a:prstGeom>
          <a:noFill/>
          <a:effectLst/>
        </p:spPr>
        <p:txBody>
          <a:bodyPr wrap="none" lIns="0" tIns="0" rIns="0" bIns="0" rtlCol="0">
            <a:noAutofit/>
          </a:bodyPr>
          <a:lstStyle/>
          <a:p>
            <a:pPr marL="0" marR="0" lvl="0" indent="0" algn="l" defTabSz="457200" rtl="0" eaLnBrk="0" fontAlgn="auto" latinLnBrk="0" hangingPunct="0">
              <a:lnSpc>
                <a:spcPts val="1800"/>
              </a:lnSpc>
              <a:spcBef>
                <a:spcPts val="0"/>
              </a:spcBef>
              <a:spcAft>
                <a:spcPts val="0"/>
              </a:spcAft>
              <a:buClrTx/>
              <a:buSzTx/>
              <a:buFontTx/>
              <a:buNone/>
              <a:tabLst/>
              <a:defRPr/>
            </a:pPr>
            <a:r>
              <a:rPr kumimoji="0" lang="en-US" sz="1600" b="0" i="0" u="none" strike="noStrike" kern="1200" cap="none" spc="30" normalizeH="0" baseline="0" noProof="0" dirty="0">
                <a:ln>
                  <a:noFill/>
                </a:ln>
                <a:solidFill>
                  <a:prstClr val="white">
                    <a:alpha val="35000"/>
                  </a:prstClr>
                </a:solidFill>
                <a:effectLst/>
                <a:uLnTx/>
                <a:uFillTx/>
                <a:latin typeface="Arial"/>
                <a:ea typeface="ＭＳ Ｐゴシック"/>
              </a:rPr>
              <a:t>2018 </a:t>
            </a:r>
            <a:r>
              <a:rPr kumimoji="0" lang="en-US" sz="1600" b="1" i="0" u="none" strike="noStrike" kern="1200" cap="none" spc="30" normalizeH="0" baseline="0" noProof="0" dirty="0">
                <a:ln>
                  <a:noFill/>
                </a:ln>
                <a:solidFill>
                  <a:prstClr val="white">
                    <a:alpha val="35000"/>
                  </a:prstClr>
                </a:solidFill>
                <a:effectLst/>
                <a:uLnTx/>
                <a:uFillTx/>
                <a:latin typeface="Arial"/>
                <a:ea typeface="ＭＳ Ｐゴシック"/>
              </a:rPr>
              <a:t>Esri </a:t>
            </a:r>
            <a:r>
              <a:rPr kumimoji="0" lang="en-US" sz="1600" b="1" i="0" u="none" strike="noStrike" kern="1200" cap="none" spc="30" normalizeH="0" baseline="0" noProof="0" dirty="0" err="1">
                <a:ln>
                  <a:noFill/>
                </a:ln>
                <a:solidFill>
                  <a:prstClr val="white">
                    <a:alpha val="35000"/>
                  </a:prstClr>
                </a:solidFill>
                <a:effectLst/>
                <a:uLnTx/>
                <a:uFillTx/>
                <a:latin typeface="Arial"/>
                <a:ea typeface="ＭＳ Ｐゴシック"/>
              </a:rPr>
              <a:t>DEV</a:t>
            </a:r>
            <a:r>
              <a:rPr kumimoji="0" lang="en-US" sz="1600" b="0" i="0" u="none" strike="noStrike" kern="1200" cap="none" spc="30" normalizeH="0" baseline="0" noProof="0" dirty="0" err="1">
                <a:ln>
                  <a:noFill/>
                </a:ln>
                <a:solidFill>
                  <a:prstClr val="white">
                    <a:alpha val="35000"/>
                  </a:prstClr>
                </a:solidFill>
                <a:effectLst/>
                <a:uLnTx/>
                <a:uFillTx/>
                <a:latin typeface="Arial"/>
                <a:ea typeface="ＭＳ Ｐゴシック"/>
              </a:rPr>
              <a:t>Summit</a:t>
            </a:r>
            <a:r>
              <a:rPr kumimoji="0" lang="en-US" sz="1600" b="0" i="0" u="none" strike="noStrike" kern="1200" cap="none" spc="30" normalizeH="0" baseline="0" noProof="0" dirty="0">
                <a:ln>
                  <a:noFill/>
                </a:ln>
                <a:solidFill>
                  <a:prstClr val="white">
                    <a:alpha val="35000"/>
                  </a:prstClr>
                </a:solidFill>
                <a:effectLst/>
                <a:uLnTx/>
                <a:uFillTx/>
                <a:latin typeface="Arial"/>
                <a:ea typeface="ＭＳ Ｐゴシック"/>
              </a:rPr>
              <a:t> </a:t>
            </a:r>
            <a:r>
              <a:rPr kumimoji="0" lang="en-US" sz="1600" b="1" i="0" u="none" strike="noStrike" kern="1200" cap="none" spc="30" normalizeH="0" baseline="0" noProof="0" dirty="0">
                <a:ln>
                  <a:noFill/>
                </a:ln>
                <a:solidFill>
                  <a:prstClr val="white">
                    <a:alpha val="35000"/>
                  </a:prstClr>
                </a:solidFill>
                <a:effectLst/>
                <a:uLnTx/>
                <a:uFillTx/>
                <a:latin typeface="Arial"/>
                <a:ea typeface="ＭＳ Ｐゴシック"/>
              </a:rPr>
              <a:t>Conference</a:t>
            </a:r>
            <a:r>
              <a:rPr kumimoji="0" lang="en-US" sz="1600" b="0" i="0" u="none" strike="noStrike" kern="1200" cap="none" spc="30" normalizeH="0" baseline="0" noProof="0" dirty="0">
                <a:ln>
                  <a:noFill/>
                </a:ln>
                <a:solidFill>
                  <a:prstClr val="white">
                    <a:alpha val="35000"/>
                  </a:prstClr>
                </a:solidFill>
                <a:effectLst/>
                <a:uLnTx/>
                <a:uFillTx/>
                <a:latin typeface="Arial"/>
                <a:ea typeface="ＭＳ Ｐゴシック"/>
              </a:rPr>
              <a:t>  |  Palm Springs, CA</a:t>
            </a:r>
            <a:endParaRPr kumimoji="0" lang="en-US" sz="1600" b="1" i="0" u="none" strike="noStrike" kern="1200" cap="none" spc="30" normalizeH="0" baseline="0" noProof="0" dirty="0">
              <a:ln>
                <a:noFill/>
              </a:ln>
              <a:solidFill>
                <a:prstClr val="white">
                  <a:alpha val="35000"/>
                </a:prstClr>
              </a:solidFill>
              <a:effectLst/>
              <a:uLnTx/>
              <a:uFillTx/>
              <a:latin typeface="Arial"/>
              <a:ea typeface="ＭＳ Ｐゴシック"/>
            </a:endParaRPr>
          </a:p>
        </p:txBody>
      </p:sp>
    </p:spTree>
    <p:extLst>
      <p:ext uri="{BB962C8B-B14F-4D97-AF65-F5344CB8AC3E}">
        <p14:creationId xmlns:p14="http://schemas.microsoft.com/office/powerpoint/2010/main" val="1669426056"/>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onsolas" panose="020B0609020204030204" pitchFamily="49" charset="0"/>
              </a:rPr>
              <a:t>&lt;DAML&gt;</a:t>
            </a:r>
          </a:p>
        </p:txBody>
      </p:sp>
      <p:sp>
        <p:nvSpPr>
          <p:cNvPr id="3" name="Content Placeholder 2"/>
          <p:cNvSpPr>
            <a:spLocks noGrp="1"/>
          </p:cNvSpPr>
          <p:nvPr>
            <p:ph sz="quarter" idx="10"/>
          </p:nvPr>
        </p:nvSpPr>
        <p:spPr/>
        <p:txBody>
          <a:bodyPr/>
          <a:lstStyle/>
          <a:p>
            <a:r>
              <a:rPr lang="en-US" dirty="0"/>
              <a:t>An XML markup language for extensibility and UI compositing</a:t>
            </a:r>
          </a:p>
          <a:p>
            <a:r>
              <a:rPr lang="en-US" dirty="0"/>
              <a:t>Controls how Add-In UI elements are logically arranged within shared regions such as the ribbon and docking areas.</a:t>
            </a:r>
          </a:p>
          <a:p>
            <a:r>
              <a:rPr lang="en-US" dirty="0"/>
              <a:t>Controls how and when Add-In functionality is loaded</a:t>
            </a:r>
          </a:p>
          <a:p>
            <a:r>
              <a:rPr lang="en-US" dirty="0"/>
              <a:t>Categories: declarative extensibility mechanism</a:t>
            </a:r>
          </a:p>
          <a:p>
            <a:r>
              <a:rPr lang="en-US" dirty="0"/>
              <a:t>Uses insert, update, delete scheme </a:t>
            </a:r>
          </a:p>
          <a:p>
            <a:pPr marL="0" indent="0">
              <a:buNone/>
            </a:pPr>
            <a:endParaRPr lang="en-US" dirty="0"/>
          </a:p>
          <a:p>
            <a:endParaRPr lang="en-US" dirty="0"/>
          </a:p>
          <a:p>
            <a:endParaRPr lang="en-US" dirty="0"/>
          </a:p>
        </p:txBody>
      </p:sp>
      <p:sp>
        <p:nvSpPr>
          <p:cNvPr id="5" name="Rectangle 4"/>
          <p:cNvSpPr/>
          <p:nvPr/>
        </p:nvSpPr>
        <p:spPr>
          <a:xfrm>
            <a:off x="1330783" y="4586731"/>
            <a:ext cx="9777549" cy="1720471"/>
          </a:xfrm>
          <a:prstGeom prst="rect">
            <a:avLst/>
          </a:prstGeom>
          <a:solidFill>
            <a:schemeClr val="tx1"/>
          </a:solidFill>
        </p:spPr>
        <p:txBody>
          <a:bodyPr wrap="square">
            <a:spAutoFit/>
          </a:bodyPr>
          <a:lstStyle/>
          <a:p>
            <a:pPr>
              <a:lnSpc>
                <a:spcPct val="115000"/>
              </a:lnSpc>
            </a:pPr>
            <a:r>
              <a:rPr lang="en-US" sz="1600" dirty="0">
                <a:solidFill>
                  <a:srgbClr val="0000FF"/>
                </a:solidFill>
                <a:latin typeface="Consolas" panose="020B0609020204030204" pitchFamily="49" charset="0"/>
                <a:ea typeface="SimSun" panose="02010600030101010101" pitchFamily="2" charset="-122"/>
                <a:cs typeface="Arial" panose="020B0604020202020204" pitchFamily="34" charset="0"/>
              </a:rPr>
              <a:t>&lt;</a:t>
            </a:r>
            <a:r>
              <a:rPr lang="en-US" sz="1600" dirty="0" err="1">
                <a:solidFill>
                  <a:srgbClr val="A31515"/>
                </a:solidFill>
                <a:latin typeface="Consolas" panose="020B0609020204030204" pitchFamily="49" charset="0"/>
                <a:ea typeface="SimSun" panose="02010600030101010101" pitchFamily="2" charset="-122"/>
                <a:cs typeface="Arial" panose="020B0604020202020204" pitchFamily="34" charset="0"/>
              </a:rPr>
              <a:t>insertModule</a:t>
            </a:r>
            <a:r>
              <a:rPr lang="en-US" sz="1600" dirty="0">
                <a:solidFill>
                  <a:srgbClr val="0000FF"/>
                </a:solidFill>
                <a:latin typeface="Consolas" panose="020B0609020204030204" pitchFamily="49" charset="0"/>
                <a:ea typeface="SimSun" panose="02010600030101010101" pitchFamily="2" charset="-122"/>
                <a:cs typeface="Arial" panose="020B0604020202020204" pitchFamily="34" charset="0"/>
              </a:rPr>
              <a:t> </a:t>
            </a:r>
            <a:r>
              <a:rPr lang="en-US" sz="1600" dirty="0">
                <a:solidFill>
                  <a:srgbClr val="FF0000"/>
                </a:solidFill>
                <a:latin typeface="Consolas" panose="020B0609020204030204" pitchFamily="49" charset="0"/>
                <a:ea typeface="SimSun" panose="02010600030101010101" pitchFamily="2" charset="-122"/>
                <a:cs typeface="Arial" panose="020B0604020202020204" pitchFamily="34" charset="0"/>
              </a:rPr>
              <a:t>id</a:t>
            </a:r>
            <a:r>
              <a:rPr lang="en-US" sz="1600" dirty="0">
                <a:solidFill>
                  <a:srgbClr val="0000FF"/>
                </a:solidFill>
                <a:latin typeface="Consolas" panose="020B0609020204030204" pitchFamily="49" charset="0"/>
                <a:ea typeface="SimSun" panose="02010600030101010101" pitchFamily="2" charset="-122"/>
                <a:cs typeface="Arial" panose="020B0604020202020204" pitchFamily="34" charset="0"/>
              </a:rPr>
              <a:t>=</a:t>
            </a:r>
            <a:r>
              <a:rPr lang="en-US" sz="1600" dirty="0">
                <a:solidFill>
                  <a:srgbClr val="000000"/>
                </a:solidFill>
                <a:latin typeface="Consolas" panose="020B0609020204030204" pitchFamily="49" charset="0"/>
                <a:ea typeface="SimSun" panose="02010600030101010101" pitchFamily="2" charset="-122"/>
                <a:cs typeface="Arial" panose="020B0604020202020204" pitchFamily="34" charset="0"/>
              </a:rPr>
              <a:t>"</a:t>
            </a:r>
            <a:r>
              <a:rPr lang="en-US" sz="1600" dirty="0" err="1">
                <a:solidFill>
                  <a:srgbClr val="0000FF"/>
                </a:solidFill>
                <a:latin typeface="Consolas" panose="020B0609020204030204" pitchFamily="49" charset="0"/>
                <a:ea typeface="SimSun" panose="02010600030101010101" pitchFamily="2" charset="-122"/>
                <a:cs typeface="Arial" panose="020B0604020202020204" pitchFamily="34" charset="0"/>
              </a:rPr>
              <a:t>acme_mod</a:t>
            </a:r>
            <a:r>
              <a:rPr lang="en-US" sz="1600" dirty="0">
                <a:solidFill>
                  <a:srgbClr val="000000"/>
                </a:solidFill>
                <a:latin typeface="Consolas" panose="020B0609020204030204" pitchFamily="49" charset="0"/>
                <a:ea typeface="SimSun" panose="02010600030101010101" pitchFamily="2" charset="-122"/>
                <a:cs typeface="Arial" panose="020B0604020202020204" pitchFamily="34" charset="0"/>
              </a:rPr>
              <a:t>"</a:t>
            </a:r>
            <a:r>
              <a:rPr lang="en-US" sz="1600" dirty="0">
                <a:solidFill>
                  <a:srgbClr val="0000FF"/>
                </a:solidFill>
                <a:latin typeface="Consolas" panose="020B0609020204030204" pitchFamily="49" charset="0"/>
                <a:ea typeface="SimSun" panose="02010600030101010101" pitchFamily="2" charset="-122"/>
                <a:cs typeface="Arial" panose="020B0604020202020204" pitchFamily="34" charset="0"/>
              </a:rPr>
              <a:t> &gt;</a:t>
            </a:r>
            <a:endParaRPr lang="en-US" sz="1600" dirty="0">
              <a:ea typeface="SimSun" panose="02010600030101010101" pitchFamily="2" charset="-122"/>
              <a:cs typeface="Arial" panose="020B0604020202020204" pitchFamily="34" charset="0"/>
            </a:endParaRPr>
          </a:p>
          <a:p>
            <a:pPr>
              <a:lnSpc>
                <a:spcPct val="115000"/>
              </a:lnSpc>
            </a:pPr>
            <a:r>
              <a:rPr lang="en-US" sz="1600" dirty="0">
                <a:solidFill>
                  <a:srgbClr val="0000FF"/>
                </a:solidFill>
                <a:latin typeface="Consolas" panose="020B0609020204030204" pitchFamily="49" charset="0"/>
                <a:ea typeface="SimSun" panose="02010600030101010101" pitchFamily="2" charset="-122"/>
                <a:cs typeface="Arial" panose="020B0604020202020204" pitchFamily="34" charset="0"/>
              </a:rPr>
              <a:t>  &lt;</a:t>
            </a:r>
            <a:r>
              <a:rPr lang="en-US" sz="1600" dirty="0">
                <a:solidFill>
                  <a:srgbClr val="A31515"/>
                </a:solidFill>
                <a:latin typeface="Consolas" panose="020B0609020204030204" pitchFamily="49" charset="0"/>
                <a:ea typeface="SimSun" panose="02010600030101010101" pitchFamily="2" charset="-122"/>
                <a:cs typeface="Arial" panose="020B0604020202020204" pitchFamily="34" charset="0"/>
              </a:rPr>
              <a:t>controls</a:t>
            </a:r>
            <a:r>
              <a:rPr lang="en-US" sz="1600" dirty="0">
                <a:solidFill>
                  <a:srgbClr val="0000FF"/>
                </a:solidFill>
                <a:latin typeface="Consolas" panose="020B0609020204030204" pitchFamily="49" charset="0"/>
                <a:ea typeface="SimSun" panose="02010600030101010101" pitchFamily="2" charset="-122"/>
                <a:cs typeface="Arial" panose="020B0604020202020204" pitchFamily="34" charset="0"/>
              </a:rPr>
              <a:t>&gt;</a:t>
            </a:r>
            <a:endParaRPr lang="en-US" sz="1600" dirty="0">
              <a:ea typeface="SimSun" panose="02010600030101010101" pitchFamily="2" charset="-122"/>
              <a:cs typeface="Arial" panose="020B0604020202020204" pitchFamily="34" charset="0"/>
            </a:endParaRPr>
          </a:p>
          <a:p>
            <a:pPr>
              <a:lnSpc>
                <a:spcPct val="115000"/>
              </a:lnSpc>
            </a:pPr>
            <a:r>
              <a:rPr lang="en-US" sz="1600" dirty="0">
                <a:solidFill>
                  <a:srgbClr val="0000FF"/>
                </a:solidFill>
                <a:highlight>
                  <a:srgbClr val="FFFFFF"/>
                </a:highlight>
                <a:latin typeface="Consolas" panose="020B0609020204030204" pitchFamily="49" charset="0"/>
                <a:ea typeface="SimSun" panose="02010600030101010101" pitchFamily="2" charset="-122"/>
                <a:cs typeface="Arial" panose="020B0604020202020204" pitchFamily="34" charset="0"/>
              </a:rPr>
              <a:t>    &lt;</a:t>
            </a:r>
            <a:r>
              <a:rPr lang="en-US" sz="1600" dirty="0">
                <a:solidFill>
                  <a:srgbClr val="A31515"/>
                </a:solidFill>
                <a:highlight>
                  <a:srgbClr val="FFFFFF"/>
                </a:highlight>
                <a:latin typeface="Consolas" panose="020B0609020204030204" pitchFamily="49" charset="0"/>
                <a:ea typeface="SimSun" panose="02010600030101010101" pitchFamily="2" charset="-122"/>
                <a:cs typeface="Arial" panose="020B0604020202020204" pitchFamily="34" charset="0"/>
              </a:rPr>
              <a:t>button</a:t>
            </a:r>
            <a:r>
              <a:rPr lang="en-US" sz="1600" dirty="0">
                <a:solidFill>
                  <a:srgbClr val="0000FF"/>
                </a:solidFill>
                <a:highlight>
                  <a:srgbClr val="FFFFFF"/>
                </a:highlight>
                <a:latin typeface="Consolas" panose="020B0609020204030204" pitchFamily="49" charset="0"/>
                <a:ea typeface="SimSun" panose="02010600030101010101" pitchFamily="2" charset="-122"/>
                <a:cs typeface="Arial" panose="020B0604020202020204" pitchFamily="34" charset="0"/>
              </a:rPr>
              <a:t> </a:t>
            </a:r>
            <a:r>
              <a:rPr lang="en-US" sz="1600" dirty="0">
                <a:solidFill>
                  <a:srgbClr val="FF0000"/>
                </a:solidFill>
                <a:highlight>
                  <a:srgbClr val="FFFFFF"/>
                </a:highlight>
                <a:latin typeface="Consolas" panose="020B0609020204030204" pitchFamily="49" charset="0"/>
                <a:ea typeface="SimSun" panose="02010600030101010101" pitchFamily="2" charset="-122"/>
                <a:cs typeface="Arial" panose="020B0604020202020204" pitchFamily="34" charset="0"/>
              </a:rPr>
              <a:t>id</a:t>
            </a:r>
            <a:r>
              <a:rPr lang="en-US" sz="1600" dirty="0">
                <a:solidFill>
                  <a:srgbClr val="0000FF"/>
                </a:solidFill>
                <a:highlight>
                  <a:srgbClr val="FFFFFF"/>
                </a:highlight>
                <a:latin typeface="Consolas" panose="020B0609020204030204" pitchFamily="49" charset="0"/>
                <a:ea typeface="SimSun" panose="02010600030101010101" pitchFamily="2" charset="-122"/>
                <a:cs typeface="Arial" panose="020B0604020202020204" pitchFamily="34" charset="0"/>
              </a:rPr>
              <a:t>=</a:t>
            </a:r>
            <a:r>
              <a:rPr lang="en-US" sz="1600" dirty="0">
                <a:solidFill>
                  <a:srgbClr val="000000"/>
                </a:solidFill>
                <a:highlight>
                  <a:srgbClr val="FFFFFF"/>
                </a:highlight>
                <a:latin typeface="Consolas" panose="020B0609020204030204" pitchFamily="49" charset="0"/>
                <a:ea typeface="SimSun" panose="02010600030101010101" pitchFamily="2" charset="-122"/>
                <a:cs typeface="Arial" panose="020B0604020202020204" pitchFamily="34" charset="0"/>
              </a:rPr>
              <a:t>"</a:t>
            </a:r>
            <a:r>
              <a:rPr lang="en-US" sz="1600" dirty="0">
                <a:solidFill>
                  <a:srgbClr val="0000FF"/>
                </a:solidFill>
                <a:highlight>
                  <a:srgbClr val="FFFFFF"/>
                </a:highlight>
                <a:latin typeface="Consolas" panose="020B0609020204030204" pitchFamily="49" charset="0"/>
                <a:ea typeface="SimSun" panose="02010600030101010101" pitchFamily="2" charset="-122"/>
                <a:cs typeface="Arial" panose="020B0604020202020204" pitchFamily="34" charset="0"/>
              </a:rPr>
              <a:t>example1</a:t>
            </a:r>
            <a:r>
              <a:rPr lang="en-US" sz="1600" dirty="0">
                <a:solidFill>
                  <a:srgbClr val="000000"/>
                </a:solidFill>
                <a:highlight>
                  <a:srgbClr val="FFFFFF"/>
                </a:highlight>
                <a:latin typeface="Consolas" panose="020B0609020204030204" pitchFamily="49" charset="0"/>
                <a:ea typeface="SimSun" panose="02010600030101010101" pitchFamily="2" charset="-122"/>
                <a:cs typeface="Arial" panose="020B0604020202020204" pitchFamily="34" charset="0"/>
              </a:rPr>
              <a:t>"</a:t>
            </a:r>
            <a:r>
              <a:rPr lang="en-US" sz="1600" dirty="0">
                <a:solidFill>
                  <a:srgbClr val="0000FF"/>
                </a:solidFill>
                <a:highlight>
                  <a:srgbClr val="FFFFFF"/>
                </a:highlight>
                <a:latin typeface="Consolas" panose="020B0609020204030204" pitchFamily="49" charset="0"/>
                <a:ea typeface="SimSun" panose="02010600030101010101" pitchFamily="2" charset="-122"/>
                <a:cs typeface="Arial" panose="020B0604020202020204" pitchFamily="34" charset="0"/>
              </a:rPr>
              <a:t> </a:t>
            </a:r>
            <a:r>
              <a:rPr lang="en-US" sz="1600" dirty="0" err="1">
                <a:solidFill>
                  <a:srgbClr val="FF0000"/>
                </a:solidFill>
                <a:highlight>
                  <a:srgbClr val="FFFFFF"/>
                </a:highlight>
                <a:latin typeface="Consolas" panose="020B0609020204030204" pitchFamily="49" charset="0"/>
                <a:ea typeface="SimSun" panose="02010600030101010101" pitchFamily="2" charset="-122"/>
                <a:cs typeface="Arial" panose="020B0604020202020204" pitchFamily="34" charset="0"/>
              </a:rPr>
              <a:t>className</a:t>
            </a:r>
            <a:r>
              <a:rPr lang="en-US" sz="1600" dirty="0">
                <a:solidFill>
                  <a:srgbClr val="0000FF"/>
                </a:solidFill>
                <a:highlight>
                  <a:srgbClr val="FFFFFF"/>
                </a:highlight>
                <a:latin typeface="Consolas" panose="020B0609020204030204" pitchFamily="49" charset="0"/>
                <a:ea typeface="SimSun" panose="02010600030101010101" pitchFamily="2" charset="-122"/>
                <a:cs typeface="Arial" panose="020B0604020202020204" pitchFamily="34" charset="0"/>
              </a:rPr>
              <a:t>=</a:t>
            </a:r>
            <a:r>
              <a:rPr lang="en-US" sz="1600" dirty="0">
                <a:solidFill>
                  <a:srgbClr val="000000"/>
                </a:solidFill>
                <a:highlight>
                  <a:srgbClr val="FFFFFF"/>
                </a:highlight>
                <a:latin typeface="Consolas" panose="020B0609020204030204" pitchFamily="49" charset="0"/>
                <a:ea typeface="SimSun" panose="02010600030101010101" pitchFamily="2" charset="-122"/>
                <a:cs typeface="Arial" panose="020B0604020202020204" pitchFamily="34" charset="0"/>
              </a:rPr>
              <a:t>"</a:t>
            </a:r>
            <a:r>
              <a:rPr lang="en-US" sz="1600" dirty="0" err="1">
                <a:solidFill>
                  <a:srgbClr val="0000FF"/>
                </a:solidFill>
                <a:highlight>
                  <a:srgbClr val="FFFFFF"/>
                </a:highlight>
                <a:latin typeface="Consolas" panose="020B0609020204030204" pitchFamily="49" charset="0"/>
                <a:ea typeface="SimSun" panose="02010600030101010101" pitchFamily="2" charset="-122"/>
                <a:cs typeface="Arial" panose="020B0604020202020204" pitchFamily="34" charset="0"/>
              </a:rPr>
              <a:t>acme_mod:OnClick</a:t>
            </a:r>
            <a:r>
              <a:rPr lang="en-US" sz="1600" dirty="0">
                <a:solidFill>
                  <a:srgbClr val="000000"/>
                </a:solidFill>
                <a:highlight>
                  <a:srgbClr val="FFFFFF"/>
                </a:highlight>
                <a:latin typeface="Consolas" panose="020B0609020204030204" pitchFamily="49" charset="0"/>
                <a:ea typeface="SimSun" panose="02010600030101010101" pitchFamily="2" charset="-122"/>
                <a:cs typeface="Arial" panose="020B0604020202020204" pitchFamily="34" charset="0"/>
              </a:rPr>
              <a:t>"</a:t>
            </a:r>
            <a:r>
              <a:rPr lang="en-US" sz="1600" dirty="0">
                <a:solidFill>
                  <a:srgbClr val="0000FF"/>
                </a:solidFill>
                <a:highlight>
                  <a:srgbClr val="FFFFFF"/>
                </a:highlight>
                <a:latin typeface="Consolas" panose="020B0609020204030204" pitchFamily="49" charset="0"/>
                <a:ea typeface="SimSun" panose="02010600030101010101" pitchFamily="2" charset="-122"/>
                <a:cs typeface="Arial" panose="020B0604020202020204" pitchFamily="34" charset="0"/>
              </a:rPr>
              <a:t> </a:t>
            </a:r>
            <a:r>
              <a:rPr lang="en-US" sz="1600" dirty="0">
                <a:solidFill>
                  <a:srgbClr val="FF0000"/>
                </a:solidFill>
                <a:highlight>
                  <a:srgbClr val="FFFFFF"/>
                </a:highlight>
                <a:latin typeface="Consolas" panose="020B0609020204030204" pitchFamily="49" charset="0"/>
                <a:ea typeface="SimSun" panose="02010600030101010101" pitchFamily="2" charset="-122"/>
                <a:cs typeface="Arial" panose="020B0604020202020204" pitchFamily="34" charset="0"/>
              </a:rPr>
              <a:t>caption</a:t>
            </a:r>
            <a:r>
              <a:rPr lang="en-US" sz="1600" dirty="0">
                <a:solidFill>
                  <a:srgbClr val="0000FF"/>
                </a:solidFill>
                <a:highlight>
                  <a:srgbClr val="FFFFFF"/>
                </a:highlight>
                <a:latin typeface="Consolas" panose="020B0609020204030204" pitchFamily="49" charset="0"/>
                <a:ea typeface="SimSun" panose="02010600030101010101" pitchFamily="2" charset="-122"/>
                <a:cs typeface="Arial" panose="020B0604020202020204" pitchFamily="34" charset="0"/>
              </a:rPr>
              <a:t>=</a:t>
            </a:r>
            <a:r>
              <a:rPr lang="en-US" sz="1600" dirty="0">
                <a:solidFill>
                  <a:srgbClr val="000000"/>
                </a:solidFill>
                <a:highlight>
                  <a:srgbClr val="FFFFFF"/>
                </a:highlight>
                <a:latin typeface="Consolas" panose="020B0609020204030204" pitchFamily="49" charset="0"/>
                <a:ea typeface="SimSun" panose="02010600030101010101" pitchFamily="2" charset="-122"/>
                <a:cs typeface="Arial" panose="020B0604020202020204" pitchFamily="34" charset="0"/>
              </a:rPr>
              <a:t>"</a:t>
            </a:r>
            <a:r>
              <a:rPr lang="en-US" sz="1600" dirty="0">
                <a:solidFill>
                  <a:srgbClr val="0000FF"/>
                </a:solidFill>
                <a:highlight>
                  <a:srgbClr val="FFFFFF"/>
                </a:highlight>
                <a:latin typeface="Consolas" panose="020B0609020204030204" pitchFamily="49" charset="0"/>
                <a:ea typeface="SimSun" panose="02010600030101010101" pitchFamily="2" charset="-122"/>
                <a:cs typeface="Arial" panose="020B0604020202020204" pitchFamily="34" charset="0"/>
              </a:rPr>
              <a:t>Test</a:t>
            </a:r>
            <a:r>
              <a:rPr lang="en-US" sz="1600" dirty="0">
                <a:solidFill>
                  <a:srgbClr val="000000"/>
                </a:solidFill>
                <a:highlight>
                  <a:srgbClr val="FFFFFF"/>
                </a:highlight>
                <a:latin typeface="Consolas" panose="020B0609020204030204" pitchFamily="49" charset="0"/>
                <a:ea typeface="SimSun" panose="02010600030101010101" pitchFamily="2" charset="-122"/>
                <a:cs typeface="Arial" panose="020B0604020202020204" pitchFamily="34" charset="0"/>
              </a:rPr>
              <a:t>"/</a:t>
            </a:r>
            <a:r>
              <a:rPr lang="en-US" sz="1600" dirty="0">
                <a:solidFill>
                  <a:srgbClr val="0000FF"/>
                </a:solidFill>
                <a:latin typeface="Consolas" panose="020B0609020204030204" pitchFamily="49" charset="0"/>
                <a:ea typeface="SimSun" panose="02010600030101010101" pitchFamily="2" charset="-122"/>
                <a:cs typeface="Arial" panose="020B0604020202020204" pitchFamily="34" charset="0"/>
              </a:rPr>
              <a:t>&gt;</a:t>
            </a:r>
          </a:p>
          <a:p>
            <a:pPr>
              <a:lnSpc>
                <a:spcPct val="115000"/>
              </a:lnSpc>
            </a:pPr>
            <a:r>
              <a:rPr lang="en-US" sz="1600" dirty="0">
                <a:solidFill>
                  <a:srgbClr val="0000FF"/>
                </a:solidFill>
                <a:latin typeface="Consolas" panose="020B0609020204030204" pitchFamily="49" charset="0"/>
                <a:ea typeface="SimSun" panose="02010600030101010101" pitchFamily="2" charset="-122"/>
                <a:cs typeface="Arial" panose="020B0604020202020204" pitchFamily="34" charset="0"/>
              </a:rPr>
              <a:t>  &lt;/</a:t>
            </a:r>
            <a:r>
              <a:rPr lang="en-US" sz="1600" dirty="0">
                <a:solidFill>
                  <a:srgbClr val="A31515"/>
                </a:solidFill>
                <a:latin typeface="Consolas" panose="020B0609020204030204" pitchFamily="49" charset="0"/>
                <a:ea typeface="SimSun" panose="02010600030101010101" pitchFamily="2" charset="-122"/>
                <a:cs typeface="Arial" panose="020B0604020202020204" pitchFamily="34" charset="0"/>
              </a:rPr>
              <a:t>controls</a:t>
            </a:r>
            <a:r>
              <a:rPr lang="en-US" sz="1600" dirty="0">
                <a:solidFill>
                  <a:srgbClr val="0000FF"/>
                </a:solidFill>
                <a:latin typeface="Consolas" panose="020B0609020204030204" pitchFamily="49" charset="0"/>
                <a:ea typeface="SimSun" panose="02010600030101010101" pitchFamily="2" charset="-122"/>
                <a:cs typeface="Arial" panose="020B0604020202020204" pitchFamily="34" charset="0"/>
              </a:rPr>
              <a:t>&gt;</a:t>
            </a:r>
          </a:p>
          <a:p>
            <a:pPr>
              <a:lnSpc>
                <a:spcPct val="115000"/>
              </a:lnSpc>
            </a:pPr>
            <a:r>
              <a:rPr lang="en-US" sz="1600" dirty="0">
                <a:solidFill>
                  <a:srgbClr val="0000FF"/>
                </a:solidFill>
                <a:latin typeface="Consolas" panose="020B0609020204030204" pitchFamily="49" charset="0"/>
                <a:ea typeface="SimSun" panose="02010600030101010101" pitchFamily="2" charset="-122"/>
                <a:cs typeface="Arial" panose="020B0604020202020204" pitchFamily="34" charset="0"/>
              </a:rPr>
              <a:t>&lt;/</a:t>
            </a:r>
            <a:r>
              <a:rPr lang="en-US" sz="1600" dirty="0" err="1">
                <a:solidFill>
                  <a:srgbClr val="A31515"/>
                </a:solidFill>
                <a:latin typeface="Consolas" panose="020B0609020204030204" pitchFamily="49" charset="0"/>
                <a:ea typeface="SimSun" panose="02010600030101010101" pitchFamily="2" charset="-122"/>
                <a:cs typeface="Arial" panose="020B0604020202020204" pitchFamily="34" charset="0"/>
              </a:rPr>
              <a:t>insertModule</a:t>
            </a:r>
            <a:r>
              <a:rPr lang="en-US" sz="1600" dirty="0">
                <a:solidFill>
                  <a:srgbClr val="0000FF"/>
                </a:solidFill>
                <a:latin typeface="Consolas" panose="020B0609020204030204" pitchFamily="49" charset="0"/>
                <a:ea typeface="SimSun" panose="02010600030101010101" pitchFamily="2" charset="-122"/>
                <a:cs typeface="Arial" panose="020B0604020202020204" pitchFamily="34" charset="0"/>
              </a:rPr>
              <a:t>&gt;</a:t>
            </a:r>
            <a:endParaRPr lang="en-US" sz="1600" dirty="0">
              <a:ea typeface="SimSun" panose="02010600030101010101" pitchFamily="2" charset="-122"/>
              <a:cs typeface="Arial" panose="020B0604020202020204" pitchFamily="34" charset="0"/>
            </a:endParaRPr>
          </a:p>
          <a:p>
            <a:pPr marL="133350" marR="0">
              <a:lnSpc>
                <a:spcPct val="115000"/>
              </a:lnSpc>
              <a:spcBef>
                <a:spcPts val="0"/>
              </a:spcBef>
              <a:spcAft>
                <a:spcPts val="0"/>
              </a:spcAft>
            </a:pPr>
            <a:endParaRPr lang="en-US" sz="1200" dirty="0">
              <a:ea typeface="SimSun" panose="02010600030101010101" pitchFamily="2" charset="-122"/>
              <a:cs typeface="Arial" panose="020B0604020202020204" pitchFamily="34" charset="0"/>
            </a:endParaRPr>
          </a:p>
        </p:txBody>
      </p:sp>
    </p:spTree>
    <p:extLst>
      <p:ext uri="{BB962C8B-B14F-4D97-AF65-F5344CB8AC3E}">
        <p14:creationId xmlns:p14="http://schemas.microsoft.com/office/powerpoint/2010/main" val="3330434419"/>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Context - Conditions and State</a:t>
            </a:r>
          </a:p>
        </p:txBody>
      </p:sp>
      <p:sp>
        <p:nvSpPr>
          <p:cNvPr id="3" name="Content Placeholder 2"/>
          <p:cNvSpPr>
            <a:spLocks noGrp="1"/>
          </p:cNvSpPr>
          <p:nvPr>
            <p:ph sz="quarter" idx="10"/>
          </p:nvPr>
        </p:nvSpPr>
        <p:spPr>
          <a:xfrm>
            <a:off x="838200" y="1825625"/>
            <a:ext cx="10515600" cy="4719554"/>
          </a:xfrm>
        </p:spPr>
        <p:txBody>
          <a:bodyPr>
            <a:normAutofit/>
          </a:bodyPr>
          <a:lstStyle/>
          <a:p>
            <a:r>
              <a:rPr lang="en-US" dirty="0"/>
              <a:t>State: A named Boolean state within the application</a:t>
            </a:r>
          </a:p>
          <a:p>
            <a:r>
              <a:rPr lang="en-US" dirty="0"/>
              <a:t>Condition: A named expression consisting of one or more states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5" name="Rectangle 4"/>
          <p:cNvSpPr/>
          <p:nvPr/>
        </p:nvSpPr>
        <p:spPr>
          <a:xfrm>
            <a:off x="1010327" y="3181731"/>
            <a:ext cx="9586692" cy="2640723"/>
          </a:xfrm>
          <a:prstGeom prst="rect">
            <a:avLst/>
          </a:prstGeom>
          <a:solidFill>
            <a:schemeClr val="tx1"/>
          </a:solidFill>
        </p:spPr>
        <p:txBody>
          <a:bodyPr wrap="square">
            <a:spAutoFit/>
          </a:bodyPr>
          <a:lstStyle/>
          <a:p>
            <a:pPr>
              <a:lnSpc>
                <a:spcPct val="115000"/>
              </a:lnSpc>
            </a:pPr>
            <a:r>
              <a:rPr lang="en-US" dirty="0">
                <a:solidFill>
                  <a:srgbClr val="0000FF"/>
                </a:solidFill>
                <a:latin typeface="Consolas" panose="020B0609020204030204" pitchFamily="49" charset="0"/>
                <a:ea typeface="SimSun" panose="02010600030101010101" pitchFamily="2" charset="-122"/>
                <a:cs typeface="Arial" panose="020B0604020202020204" pitchFamily="34" charset="0"/>
              </a:rPr>
              <a:t> &lt;</a:t>
            </a:r>
            <a:r>
              <a:rPr lang="en-US" dirty="0">
                <a:solidFill>
                  <a:srgbClr val="A31515"/>
                </a:solidFill>
                <a:latin typeface="Consolas" panose="020B0609020204030204" pitchFamily="49" charset="0"/>
                <a:ea typeface="SimSun" panose="02010600030101010101" pitchFamily="2" charset="-122"/>
                <a:cs typeface="Arial" panose="020B0604020202020204" pitchFamily="34" charset="0"/>
              </a:rPr>
              <a:t>condition </a:t>
            </a:r>
            <a:r>
              <a:rPr lang="en-US" dirty="0">
                <a:solidFill>
                  <a:srgbClr val="FF0000"/>
                </a:solidFill>
                <a:latin typeface="Consolas" panose="020B0609020204030204" pitchFamily="49" charset="0"/>
                <a:ea typeface="SimSun" panose="02010600030101010101" pitchFamily="2" charset="-122"/>
                <a:cs typeface="Arial" panose="020B0604020202020204" pitchFamily="34" charset="0"/>
              </a:rPr>
              <a:t>name</a:t>
            </a:r>
            <a:r>
              <a:rPr lang="en-US" dirty="0">
                <a:solidFill>
                  <a:srgbClr val="0000FF"/>
                </a:solidFill>
                <a:latin typeface="Consolas" panose="020B0609020204030204" pitchFamily="49" charset="0"/>
                <a:ea typeface="SimSun" panose="02010600030101010101" pitchFamily="2" charset="-122"/>
                <a:cs typeface="Arial" panose="020B0604020202020204" pitchFamily="34" charset="0"/>
              </a:rPr>
              <a:t>=</a:t>
            </a:r>
            <a:r>
              <a:rPr lang="en-US" dirty="0">
                <a:solidFill>
                  <a:srgbClr val="000000"/>
                </a:solidFill>
                <a:latin typeface="Consolas" panose="020B0609020204030204" pitchFamily="49" charset="0"/>
              </a:rPr>
              <a:t>"</a:t>
            </a:r>
            <a:r>
              <a:rPr lang="en-US" dirty="0" err="1">
                <a:solidFill>
                  <a:srgbClr val="0000FF"/>
                </a:solidFill>
                <a:latin typeface="Consolas" panose="020B0609020204030204" pitchFamily="49" charset="0"/>
                <a:ea typeface="SimSun" panose="02010600030101010101" pitchFamily="2" charset="-122"/>
                <a:cs typeface="Arial" panose="020B0604020202020204" pitchFamily="34" charset="0"/>
              </a:rPr>
              <a:t>myCondition</a:t>
            </a:r>
            <a:r>
              <a:rPr lang="en-US" dirty="0">
                <a:solidFill>
                  <a:srgbClr val="000000"/>
                </a:solidFill>
                <a:latin typeface="Consolas" panose="020B0609020204030204" pitchFamily="49" charset="0"/>
              </a:rPr>
              <a:t>"</a:t>
            </a:r>
            <a:r>
              <a:rPr lang="en-US" dirty="0">
                <a:solidFill>
                  <a:srgbClr val="0000FF"/>
                </a:solidFill>
                <a:latin typeface="Consolas" panose="020B0609020204030204" pitchFamily="49" charset="0"/>
                <a:ea typeface="SimSun" panose="02010600030101010101" pitchFamily="2" charset="-122"/>
                <a:cs typeface="Arial" panose="020B0604020202020204" pitchFamily="34" charset="0"/>
              </a:rPr>
              <a:t>&gt;</a:t>
            </a:r>
            <a:r>
              <a:rPr lang="en-US" sz="800" dirty="0">
                <a:ea typeface="SimSun" panose="02010600030101010101" pitchFamily="2" charset="-122"/>
                <a:cs typeface="Arial" panose="020B0604020202020204" pitchFamily="34" charset="0"/>
              </a:rPr>
              <a:t> </a:t>
            </a:r>
            <a:endParaRPr lang="en-US" sz="2000" dirty="0">
              <a:ea typeface="SimSun" panose="02010600030101010101" pitchFamily="2" charset="-122"/>
              <a:cs typeface="Arial" panose="020B0604020202020204" pitchFamily="34" charset="0"/>
            </a:endParaRPr>
          </a:p>
          <a:p>
            <a:pPr>
              <a:lnSpc>
                <a:spcPct val="115000"/>
              </a:lnSpc>
            </a:pPr>
            <a:r>
              <a:rPr lang="en-US" dirty="0">
                <a:solidFill>
                  <a:srgbClr val="0000FF"/>
                </a:solidFill>
                <a:latin typeface="Consolas" panose="020B0609020204030204" pitchFamily="49" charset="0"/>
                <a:ea typeface="SimSun" panose="02010600030101010101" pitchFamily="2" charset="-122"/>
                <a:cs typeface="Arial" panose="020B0604020202020204" pitchFamily="34" charset="0"/>
              </a:rPr>
              <a:t>   &lt;</a:t>
            </a:r>
            <a:r>
              <a:rPr lang="en-US" dirty="0">
                <a:solidFill>
                  <a:srgbClr val="A31515"/>
                </a:solidFill>
                <a:latin typeface="Consolas" panose="020B0609020204030204" pitchFamily="49" charset="0"/>
                <a:ea typeface="SimSun" panose="02010600030101010101" pitchFamily="2" charset="-122"/>
                <a:cs typeface="Arial" panose="020B0604020202020204" pitchFamily="34" charset="0"/>
              </a:rPr>
              <a:t>and</a:t>
            </a:r>
            <a:r>
              <a:rPr lang="en-US" dirty="0">
                <a:solidFill>
                  <a:srgbClr val="0000FF"/>
                </a:solidFill>
                <a:latin typeface="Consolas" panose="020B0609020204030204" pitchFamily="49" charset="0"/>
                <a:ea typeface="SimSun" panose="02010600030101010101" pitchFamily="2" charset="-122"/>
                <a:cs typeface="Arial" panose="020B0604020202020204" pitchFamily="34" charset="0"/>
              </a:rPr>
              <a:t>&gt;</a:t>
            </a:r>
          </a:p>
          <a:p>
            <a:pPr>
              <a:lnSpc>
                <a:spcPct val="115000"/>
              </a:lnSpc>
            </a:pPr>
            <a:r>
              <a:rPr lang="en-US" dirty="0">
                <a:solidFill>
                  <a:srgbClr val="0000FF"/>
                </a:solidFill>
                <a:latin typeface="Consolas" panose="020B0609020204030204" pitchFamily="49" charset="0"/>
                <a:ea typeface="SimSun" panose="02010600030101010101" pitchFamily="2" charset="-122"/>
                <a:cs typeface="Arial" panose="020B0604020202020204" pitchFamily="34" charset="0"/>
              </a:rPr>
              <a:t>     &lt;</a:t>
            </a:r>
            <a:r>
              <a:rPr lang="en-US" dirty="0">
                <a:solidFill>
                  <a:srgbClr val="A31515"/>
                </a:solidFill>
                <a:latin typeface="Consolas" panose="020B0609020204030204" pitchFamily="49" charset="0"/>
                <a:ea typeface="SimSun" panose="02010600030101010101" pitchFamily="2" charset="-122"/>
                <a:cs typeface="Arial" panose="020B0604020202020204" pitchFamily="34" charset="0"/>
              </a:rPr>
              <a:t>state </a:t>
            </a:r>
            <a:r>
              <a:rPr lang="en-US" dirty="0">
                <a:solidFill>
                  <a:srgbClr val="FF0000"/>
                </a:solidFill>
                <a:latin typeface="Consolas" panose="020B0609020204030204" pitchFamily="49" charset="0"/>
                <a:ea typeface="SimSun" panose="02010600030101010101" pitchFamily="2" charset="-122"/>
                <a:cs typeface="Arial" panose="020B0604020202020204" pitchFamily="34" charset="0"/>
              </a:rPr>
              <a:t>name</a:t>
            </a:r>
            <a:r>
              <a:rPr lang="en-US" dirty="0">
                <a:solidFill>
                  <a:srgbClr val="0000FF"/>
                </a:solidFill>
                <a:latin typeface="Consolas" panose="020B0609020204030204" pitchFamily="49" charset="0"/>
                <a:ea typeface="SimSun" panose="02010600030101010101" pitchFamily="2" charset="-122"/>
                <a:cs typeface="Arial" panose="020B0604020202020204" pitchFamily="34" charset="0"/>
              </a:rPr>
              <a:t>=</a:t>
            </a:r>
            <a:r>
              <a:rPr lang="en-US" dirty="0">
                <a:solidFill>
                  <a:schemeClr val="bg1"/>
                </a:solidFill>
                <a:latin typeface="Consolas" panose="020B0609020204030204" pitchFamily="49" charset="0"/>
              </a:rPr>
              <a:t>"</a:t>
            </a:r>
            <a:r>
              <a:rPr lang="en-US" dirty="0" err="1">
                <a:solidFill>
                  <a:srgbClr val="0000FF"/>
                </a:solidFill>
                <a:latin typeface="Consolas" panose="020B0609020204030204" pitchFamily="49" charset="0"/>
                <a:ea typeface="SimSun" panose="02010600030101010101" pitchFamily="2" charset="-122"/>
                <a:cs typeface="Arial" panose="020B0604020202020204" pitchFamily="34" charset="0"/>
              </a:rPr>
              <a:t>esri_mapping_rasterLayerSelectedState</a:t>
            </a:r>
            <a:r>
              <a:rPr lang="en-US" dirty="0">
                <a:solidFill>
                  <a:schemeClr val="bg1"/>
                </a:solidFill>
                <a:latin typeface="Consolas" panose="020B0609020204030204" pitchFamily="49" charset="0"/>
              </a:rPr>
              <a:t>"</a:t>
            </a:r>
            <a:r>
              <a:rPr lang="en-US" dirty="0">
                <a:latin typeface="Consolas" panose="020B0609020204030204" pitchFamily="49" charset="0"/>
                <a:ea typeface="SimSun" panose="02010600030101010101" pitchFamily="2" charset="-122"/>
                <a:cs typeface="Arial" panose="020B0604020202020204" pitchFamily="34" charset="0"/>
              </a:rPr>
              <a:t>"</a:t>
            </a:r>
            <a:r>
              <a:rPr lang="en-US" dirty="0">
                <a:solidFill>
                  <a:srgbClr val="0000FF"/>
                </a:solidFill>
                <a:latin typeface="Consolas" panose="020B0609020204030204" pitchFamily="49" charset="0"/>
                <a:ea typeface="SimSun" panose="02010600030101010101" pitchFamily="2" charset="-122"/>
                <a:cs typeface="Arial" panose="020B0604020202020204" pitchFamily="34" charset="0"/>
              </a:rPr>
              <a:t>/&gt;</a:t>
            </a:r>
          </a:p>
          <a:p>
            <a:pPr>
              <a:lnSpc>
                <a:spcPct val="115000"/>
              </a:lnSpc>
            </a:pPr>
            <a:r>
              <a:rPr lang="en-US" dirty="0">
                <a:solidFill>
                  <a:srgbClr val="0000FF"/>
                </a:solidFill>
                <a:latin typeface="Consolas" panose="020B0609020204030204" pitchFamily="49" charset="0"/>
                <a:ea typeface="SimSun" panose="02010600030101010101" pitchFamily="2" charset="-122"/>
                <a:cs typeface="Arial" panose="020B0604020202020204" pitchFamily="34" charset="0"/>
              </a:rPr>
              <a:t>     &lt;</a:t>
            </a:r>
            <a:r>
              <a:rPr lang="en-US" dirty="0">
                <a:solidFill>
                  <a:srgbClr val="A31515"/>
                </a:solidFill>
                <a:latin typeface="Consolas" panose="020B0609020204030204" pitchFamily="49" charset="0"/>
                <a:ea typeface="SimSun" panose="02010600030101010101" pitchFamily="2" charset="-122"/>
                <a:cs typeface="Arial" panose="020B0604020202020204" pitchFamily="34" charset="0"/>
              </a:rPr>
              <a:t>state </a:t>
            </a:r>
            <a:r>
              <a:rPr lang="en-US" dirty="0">
                <a:solidFill>
                  <a:srgbClr val="FF0000"/>
                </a:solidFill>
                <a:latin typeface="Consolas" panose="020B0609020204030204" pitchFamily="49" charset="0"/>
                <a:ea typeface="SimSun" panose="02010600030101010101" pitchFamily="2" charset="-122"/>
                <a:cs typeface="Arial" panose="020B0604020202020204" pitchFamily="34" charset="0"/>
              </a:rPr>
              <a:t>name</a:t>
            </a:r>
            <a:r>
              <a:rPr lang="en-US" dirty="0">
                <a:solidFill>
                  <a:srgbClr val="0000FF"/>
                </a:solidFill>
                <a:latin typeface="Consolas" panose="020B0609020204030204" pitchFamily="49" charset="0"/>
                <a:ea typeface="SimSun" panose="02010600030101010101" pitchFamily="2" charset="-122"/>
                <a:cs typeface="Arial" panose="020B0604020202020204" pitchFamily="34" charset="0"/>
              </a:rPr>
              <a:t>=</a:t>
            </a:r>
            <a:r>
              <a:rPr lang="en-US" dirty="0">
                <a:solidFill>
                  <a:schemeClr val="bg1"/>
                </a:solidFill>
                <a:latin typeface="Consolas" panose="020B0609020204030204" pitchFamily="49" charset="0"/>
              </a:rPr>
              <a:t>"</a:t>
            </a:r>
            <a:r>
              <a:rPr lang="en-US" dirty="0" err="1">
                <a:solidFill>
                  <a:srgbClr val="0000FF"/>
                </a:solidFill>
                <a:latin typeface="Consolas" panose="020B0609020204030204" pitchFamily="49" charset="0"/>
                <a:ea typeface="SimSun" panose="02010600030101010101" pitchFamily="2" charset="-122"/>
                <a:cs typeface="Arial" panose="020B0604020202020204" pitchFamily="34" charset="0"/>
              </a:rPr>
              <a:t>esri_mapping_singleTOCItemSelectedState</a:t>
            </a:r>
            <a:r>
              <a:rPr lang="en-US" dirty="0">
                <a:solidFill>
                  <a:schemeClr val="bg1"/>
                </a:solidFill>
                <a:latin typeface="Consolas" panose="020B0609020204030204" pitchFamily="49" charset="0"/>
              </a:rPr>
              <a:t>"</a:t>
            </a:r>
            <a:r>
              <a:rPr lang="en-US" dirty="0">
                <a:latin typeface="Consolas" panose="020B0609020204030204" pitchFamily="49" charset="0"/>
                <a:ea typeface="SimSun" panose="02010600030101010101" pitchFamily="2" charset="-122"/>
                <a:cs typeface="Arial" panose="020B0604020202020204" pitchFamily="34" charset="0"/>
              </a:rPr>
              <a:t>"</a:t>
            </a:r>
            <a:r>
              <a:rPr lang="en-US" dirty="0">
                <a:solidFill>
                  <a:srgbClr val="0000FF"/>
                </a:solidFill>
                <a:latin typeface="Consolas" panose="020B0609020204030204" pitchFamily="49" charset="0"/>
                <a:ea typeface="SimSun" panose="02010600030101010101" pitchFamily="2" charset="-122"/>
                <a:cs typeface="Arial" panose="020B0604020202020204" pitchFamily="34" charset="0"/>
              </a:rPr>
              <a:t>/&gt;</a:t>
            </a:r>
          </a:p>
          <a:p>
            <a:pPr>
              <a:lnSpc>
                <a:spcPct val="115000"/>
              </a:lnSpc>
            </a:pPr>
            <a:r>
              <a:rPr lang="en-US" dirty="0">
                <a:solidFill>
                  <a:srgbClr val="0000FF"/>
                </a:solidFill>
                <a:latin typeface="Consolas" panose="020B0609020204030204" pitchFamily="49" charset="0"/>
                <a:ea typeface="SimSun" panose="02010600030101010101" pitchFamily="2" charset="-122"/>
                <a:cs typeface="Arial" panose="020B0604020202020204" pitchFamily="34" charset="0"/>
              </a:rPr>
              <a:t>   &lt;/</a:t>
            </a:r>
            <a:r>
              <a:rPr lang="en-US" dirty="0">
                <a:solidFill>
                  <a:srgbClr val="A31515"/>
                </a:solidFill>
                <a:latin typeface="Consolas" panose="020B0609020204030204" pitchFamily="49" charset="0"/>
                <a:ea typeface="SimSun" panose="02010600030101010101" pitchFamily="2" charset="-122"/>
                <a:cs typeface="Arial" panose="020B0604020202020204" pitchFamily="34" charset="0"/>
              </a:rPr>
              <a:t>and</a:t>
            </a:r>
            <a:r>
              <a:rPr lang="en-US" dirty="0">
                <a:solidFill>
                  <a:srgbClr val="0000FF"/>
                </a:solidFill>
                <a:latin typeface="Consolas" panose="020B0609020204030204" pitchFamily="49" charset="0"/>
                <a:ea typeface="SimSun" panose="02010600030101010101" pitchFamily="2" charset="-122"/>
                <a:cs typeface="Arial" panose="020B0604020202020204" pitchFamily="34" charset="0"/>
              </a:rPr>
              <a:t>&gt;</a:t>
            </a:r>
          </a:p>
          <a:p>
            <a:pPr>
              <a:lnSpc>
                <a:spcPct val="115000"/>
              </a:lnSpc>
            </a:pPr>
            <a:r>
              <a:rPr lang="en-US" dirty="0">
                <a:solidFill>
                  <a:srgbClr val="0000FF"/>
                </a:solidFill>
                <a:latin typeface="Consolas" panose="020B0609020204030204" pitchFamily="49" charset="0"/>
                <a:ea typeface="SimSun" panose="02010600030101010101" pitchFamily="2" charset="-122"/>
                <a:cs typeface="Arial" panose="020B0604020202020204" pitchFamily="34" charset="0"/>
              </a:rPr>
              <a:t> &lt;/</a:t>
            </a:r>
            <a:r>
              <a:rPr lang="en-US" dirty="0">
                <a:solidFill>
                  <a:srgbClr val="A31515"/>
                </a:solidFill>
                <a:latin typeface="Consolas" panose="020B0609020204030204" pitchFamily="49" charset="0"/>
                <a:ea typeface="SimSun" panose="02010600030101010101" pitchFamily="2" charset="-122"/>
                <a:cs typeface="Arial" panose="020B0604020202020204" pitchFamily="34" charset="0"/>
              </a:rPr>
              <a:t>condition</a:t>
            </a:r>
            <a:r>
              <a:rPr lang="en-US" dirty="0">
                <a:solidFill>
                  <a:srgbClr val="0000FF"/>
                </a:solidFill>
                <a:latin typeface="Consolas" panose="020B0609020204030204" pitchFamily="49" charset="0"/>
                <a:ea typeface="SimSun" panose="02010600030101010101" pitchFamily="2" charset="-122"/>
                <a:cs typeface="Arial" panose="020B0604020202020204" pitchFamily="34" charset="0"/>
              </a:rPr>
              <a:t>&gt;</a:t>
            </a:r>
            <a:r>
              <a:rPr lang="en-US" sz="800" dirty="0">
                <a:ea typeface="SimSun" panose="02010600030101010101" pitchFamily="2" charset="-122"/>
                <a:cs typeface="Arial" panose="020B0604020202020204" pitchFamily="34" charset="0"/>
              </a:rPr>
              <a:t> </a:t>
            </a:r>
          </a:p>
          <a:p>
            <a:pPr>
              <a:lnSpc>
                <a:spcPct val="115000"/>
              </a:lnSpc>
            </a:pPr>
            <a:endParaRPr lang="en-US" dirty="0">
              <a:solidFill>
                <a:srgbClr val="0000FF"/>
              </a:solidFill>
              <a:latin typeface="Consolas" panose="020B0609020204030204" pitchFamily="49" charset="0"/>
              <a:ea typeface="SimSun" panose="02010600030101010101" pitchFamily="2" charset="-122"/>
              <a:cs typeface="Arial" panose="020B0604020202020204" pitchFamily="34" charset="0"/>
            </a:endParaRPr>
          </a:p>
          <a:p>
            <a:pPr>
              <a:lnSpc>
                <a:spcPct val="115000"/>
              </a:lnSpc>
            </a:pPr>
            <a:r>
              <a:rPr lang="en-US" dirty="0">
                <a:solidFill>
                  <a:srgbClr val="0000FF"/>
                </a:solidFill>
                <a:latin typeface="Consolas" panose="020B0609020204030204" pitchFamily="49" charset="0"/>
                <a:ea typeface="SimSun" panose="02010600030101010101" pitchFamily="2" charset="-122"/>
                <a:cs typeface="Arial" panose="020B0604020202020204" pitchFamily="34" charset="0"/>
              </a:rPr>
              <a:t> &lt;</a:t>
            </a:r>
            <a:r>
              <a:rPr lang="en-US" dirty="0">
                <a:solidFill>
                  <a:srgbClr val="A31515"/>
                </a:solidFill>
                <a:latin typeface="Consolas" panose="020B0609020204030204" pitchFamily="49" charset="0"/>
                <a:ea typeface="SimSun" panose="02010600030101010101" pitchFamily="2" charset="-122"/>
                <a:cs typeface="Arial" panose="020B0604020202020204" pitchFamily="34" charset="0"/>
              </a:rPr>
              <a:t>button </a:t>
            </a:r>
            <a:r>
              <a:rPr lang="en-US" dirty="0">
                <a:solidFill>
                  <a:srgbClr val="FF0000"/>
                </a:solidFill>
                <a:latin typeface="Consolas" panose="020B0609020204030204" pitchFamily="49" charset="0"/>
                <a:ea typeface="SimSun" panose="02010600030101010101" pitchFamily="2" charset="-122"/>
                <a:cs typeface="Arial" panose="020B0604020202020204" pitchFamily="34" charset="0"/>
              </a:rPr>
              <a:t>id</a:t>
            </a:r>
            <a:r>
              <a:rPr lang="en-US" dirty="0">
                <a:solidFill>
                  <a:schemeClr val="bg1"/>
                </a:solidFill>
                <a:latin typeface="Consolas" panose="020B0609020204030204" pitchFamily="49" charset="0"/>
              </a:rPr>
              <a:t>="</a:t>
            </a:r>
            <a:r>
              <a:rPr lang="en-US" dirty="0" err="1">
                <a:solidFill>
                  <a:srgbClr val="0000FF"/>
                </a:solidFill>
                <a:latin typeface="Consolas" panose="020B0609020204030204" pitchFamily="49" charset="0"/>
              </a:rPr>
              <a:t>myButton</a:t>
            </a:r>
            <a:r>
              <a:rPr lang="en-US" dirty="0">
                <a:solidFill>
                  <a:schemeClr val="bg1"/>
                </a:solidFill>
                <a:latin typeface="Consolas" panose="020B0609020204030204" pitchFamily="49" charset="0"/>
              </a:rPr>
              <a:t>" </a:t>
            </a:r>
            <a:r>
              <a:rPr lang="en-US" dirty="0">
                <a:solidFill>
                  <a:srgbClr val="FF0000"/>
                </a:solidFill>
                <a:latin typeface="Consolas" panose="020B0609020204030204" pitchFamily="49" charset="0"/>
              </a:rPr>
              <a:t>condition</a:t>
            </a:r>
            <a:r>
              <a:rPr lang="en-US" dirty="0">
                <a:solidFill>
                  <a:srgbClr val="0000FF"/>
                </a:solidFill>
                <a:latin typeface="Consolas" panose="020B0609020204030204" pitchFamily="49" charset="0"/>
              </a:rPr>
              <a:t>=</a:t>
            </a:r>
            <a:r>
              <a:rPr lang="en-US" dirty="0">
                <a:solidFill>
                  <a:srgbClr val="000000"/>
                </a:solidFill>
                <a:latin typeface="Consolas" panose="020B0609020204030204" pitchFamily="49" charset="0"/>
              </a:rPr>
              <a:t>"</a:t>
            </a:r>
            <a:r>
              <a:rPr lang="en-US" dirty="0" err="1">
                <a:solidFill>
                  <a:srgbClr val="0000FF"/>
                </a:solidFill>
                <a:latin typeface="Consolas" panose="020B0609020204030204" pitchFamily="49" charset="0"/>
                <a:ea typeface="SimSun" panose="02010600030101010101" pitchFamily="2" charset="-122"/>
                <a:cs typeface="Arial" panose="020B0604020202020204" pitchFamily="34" charset="0"/>
              </a:rPr>
              <a:t>myCondition</a:t>
            </a:r>
            <a:r>
              <a:rPr lang="en-US" dirty="0">
                <a:solidFill>
                  <a:srgbClr val="000000"/>
                </a:solidFill>
                <a:latin typeface="Consolas" panose="020B0609020204030204" pitchFamily="49" charset="0"/>
              </a:rPr>
              <a:t>"</a:t>
            </a:r>
            <a:r>
              <a:rPr lang="en-US" dirty="0">
                <a:latin typeface="Consolas" panose="020B0609020204030204" pitchFamily="49" charset="0"/>
                <a:ea typeface="SimSun" panose="02010600030101010101" pitchFamily="2" charset="-122"/>
                <a:cs typeface="Arial" panose="020B0604020202020204" pitchFamily="34" charset="0"/>
              </a:rPr>
              <a:t>"</a:t>
            </a:r>
            <a:r>
              <a:rPr lang="en-US" dirty="0">
                <a:solidFill>
                  <a:srgbClr val="0000FF"/>
                </a:solidFill>
                <a:latin typeface="Consolas" panose="020B0609020204030204" pitchFamily="49" charset="0"/>
                <a:ea typeface="SimSun" panose="02010600030101010101" pitchFamily="2" charset="-122"/>
                <a:cs typeface="Arial" panose="020B0604020202020204" pitchFamily="34" charset="0"/>
              </a:rPr>
              <a:t>/&gt;</a:t>
            </a:r>
            <a:r>
              <a:rPr lang="en-US" sz="800" dirty="0">
                <a:ea typeface="SimSun" panose="02010600030101010101" pitchFamily="2" charset="-122"/>
                <a:cs typeface="Arial" panose="020B0604020202020204" pitchFamily="34" charset="0"/>
              </a:rPr>
              <a:t> </a:t>
            </a:r>
            <a:endParaRPr lang="en-US" dirty="0"/>
          </a:p>
        </p:txBody>
      </p:sp>
    </p:spTree>
    <p:extLst>
      <p:ext uri="{BB962C8B-B14F-4D97-AF65-F5344CB8AC3E}">
        <p14:creationId xmlns:p14="http://schemas.microsoft.com/office/powerpoint/2010/main" val="2474713635"/>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F15F7-604B-41EC-9862-507FBEDE0C30}"/>
              </a:ext>
            </a:extLst>
          </p:cNvPr>
          <p:cNvSpPr>
            <a:spLocks noGrp="1"/>
          </p:cNvSpPr>
          <p:nvPr>
            <p:ph type="title"/>
          </p:nvPr>
        </p:nvSpPr>
        <p:spPr/>
        <p:txBody>
          <a:bodyPr/>
          <a:lstStyle/>
          <a:p>
            <a:r>
              <a:rPr lang="en-US" dirty="0"/>
              <a:t>Context – Defined Behaviors</a:t>
            </a:r>
          </a:p>
        </p:txBody>
      </p:sp>
      <p:sp>
        <p:nvSpPr>
          <p:cNvPr id="3" name="Content Placeholder 2">
            <a:extLst>
              <a:ext uri="{FF2B5EF4-FFF2-40B4-BE49-F238E27FC236}">
                <a16:creationId xmlns:a16="http://schemas.microsoft.com/office/drawing/2014/main" id="{C7BE35F4-1F9B-4FDB-980D-D94BE60CDB18}"/>
              </a:ext>
            </a:extLst>
          </p:cNvPr>
          <p:cNvSpPr>
            <a:spLocks noGrp="1"/>
          </p:cNvSpPr>
          <p:nvPr>
            <p:ph sz="quarter" idx="10"/>
          </p:nvPr>
        </p:nvSpPr>
        <p:spPr/>
        <p:txBody>
          <a:bodyPr/>
          <a:lstStyle/>
          <a:p>
            <a:r>
              <a:rPr lang="en-US" sz="2400" dirty="0"/>
              <a:t>Built-in behaviors driven by Context</a:t>
            </a:r>
          </a:p>
          <a:p>
            <a:pPr lvl="1"/>
            <a:r>
              <a:rPr lang="en-US" sz="2000" dirty="0"/>
              <a:t>Contextual Tab and Tab group visibility</a:t>
            </a:r>
          </a:p>
          <a:p>
            <a:pPr lvl="1"/>
            <a:r>
              <a:rPr lang="en-US" sz="2000" dirty="0"/>
              <a:t>Enabled state</a:t>
            </a:r>
          </a:p>
          <a:p>
            <a:pPr lvl="1"/>
            <a:r>
              <a:rPr lang="en-US" sz="2000" dirty="0"/>
              <a:t>Property Page visibility</a:t>
            </a:r>
          </a:p>
          <a:p>
            <a:pPr lvl="1"/>
            <a:r>
              <a:rPr lang="en-US" sz="2000" dirty="0"/>
              <a:t>Wizard Page visibility</a:t>
            </a:r>
          </a:p>
          <a:p>
            <a:endParaRPr lang="en-US" sz="2400" dirty="0"/>
          </a:p>
        </p:txBody>
      </p:sp>
    </p:spTree>
    <p:extLst>
      <p:ext uri="{BB962C8B-B14F-4D97-AF65-F5344CB8AC3E}">
        <p14:creationId xmlns:p14="http://schemas.microsoft.com/office/powerpoint/2010/main" val="1770531972"/>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82625"/>
            <a:ext cx="10826496" cy="369332"/>
          </a:xfrm>
        </p:spPr>
        <p:txBody>
          <a:bodyPr/>
          <a:lstStyle/>
          <a:p>
            <a:r>
              <a:rPr lang="en-US" dirty="0"/>
              <a:t>Context - States and State locality</a:t>
            </a:r>
          </a:p>
        </p:txBody>
      </p:sp>
      <p:sp>
        <p:nvSpPr>
          <p:cNvPr id="3" name="Content Placeholder 2"/>
          <p:cNvSpPr>
            <a:spLocks noGrp="1"/>
          </p:cNvSpPr>
          <p:nvPr>
            <p:ph sz="quarter" idx="10"/>
          </p:nvPr>
        </p:nvSpPr>
        <p:spPr>
          <a:xfrm>
            <a:off x="914400" y="1503123"/>
            <a:ext cx="10369296" cy="4471792"/>
          </a:xfrm>
        </p:spPr>
        <p:txBody>
          <a:bodyPr>
            <a:normAutofit lnSpcReduction="10000"/>
          </a:bodyPr>
          <a:lstStyle/>
          <a:p>
            <a:r>
              <a:rPr lang="en-US" sz="2400" dirty="0"/>
              <a:t>Implicit States</a:t>
            </a:r>
          </a:p>
          <a:p>
            <a:pPr lvl="1"/>
            <a:r>
              <a:rPr lang="en-US" sz="2000" dirty="0"/>
              <a:t>Active Pane type</a:t>
            </a:r>
          </a:p>
          <a:p>
            <a:pPr lvl="1"/>
            <a:r>
              <a:rPr lang="en-US" sz="2000" dirty="0"/>
              <a:t>Active Tab</a:t>
            </a:r>
          </a:p>
          <a:p>
            <a:pPr lvl="1"/>
            <a:r>
              <a:rPr lang="en-US" sz="2000" dirty="0"/>
              <a:t>Active Tool</a:t>
            </a:r>
          </a:p>
          <a:p>
            <a:pPr lvl="1"/>
            <a:r>
              <a:rPr lang="en-US" sz="2000" dirty="0"/>
              <a:t>Module Loaded</a:t>
            </a:r>
            <a:br>
              <a:rPr lang="en-US" sz="2000" dirty="0"/>
            </a:br>
            <a:endParaRPr lang="en-US" sz="2000" dirty="0"/>
          </a:p>
          <a:p>
            <a:r>
              <a:rPr lang="en-US" sz="2400" dirty="0"/>
              <a:t>Explicit States</a:t>
            </a:r>
          </a:p>
          <a:p>
            <a:pPr marL="457200" lvl="1" indent="0">
              <a:buNone/>
            </a:pPr>
            <a:r>
              <a:rPr lang="en-US" sz="2000" dirty="0" err="1">
                <a:latin typeface="Consolas" panose="020B0609020204030204" pitchFamily="49" charset="0"/>
              </a:rPr>
              <a:t>State.Activate</a:t>
            </a:r>
            <a:r>
              <a:rPr lang="en-US" sz="2000" dirty="0">
                <a:latin typeface="Consolas" panose="020B0609020204030204" pitchFamily="49" charset="0"/>
              </a:rPr>
              <a:t>("&lt;some state&gt;")</a:t>
            </a:r>
          </a:p>
          <a:p>
            <a:pPr marL="457200" lvl="1" indent="0">
              <a:buNone/>
            </a:pPr>
            <a:r>
              <a:rPr lang="en-US" sz="2000" dirty="0" err="1">
                <a:latin typeface="Consolas" panose="020B0609020204030204" pitchFamily="49" charset="0"/>
              </a:rPr>
              <a:t>State.Deactivate</a:t>
            </a:r>
            <a:r>
              <a:rPr lang="en-US" sz="2000" dirty="0">
                <a:latin typeface="Consolas" panose="020B0609020204030204" pitchFamily="49" charset="0"/>
              </a:rPr>
              <a:t>("&lt;some state&gt;")</a:t>
            </a:r>
            <a:br>
              <a:rPr lang="en-US" sz="2000" dirty="0">
                <a:latin typeface="Consolas" panose="020B0609020204030204" pitchFamily="49" charset="0"/>
              </a:rPr>
            </a:br>
            <a:endParaRPr lang="en-US" sz="2000" dirty="0">
              <a:latin typeface="Consolas" panose="020B0609020204030204" pitchFamily="49" charset="0"/>
            </a:endParaRPr>
          </a:p>
          <a:p>
            <a:r>
              <a:rPr lang="en-US" sz="2400" dirty="0"/>
              <a:t>Locality of state (Global and Pane)</a:t>
            </a:r>
          </a:p>
          <a:p>
            <a:r>
              <a:rPr lang="en-US" sz="2400" dirty="0"/>
              <a:t>All </a:t>
            </a:r>
            <a:r>
              <a:rPr lang="en-US" sz="2400" dirty="0" err="1"/>
              <a:t>esri</a:t>
            </a:r>
            <a:r>
              <a:rPr lang="en-US" sz="2400" dirty="0"/>
              <a:t> conditions are listed in the Pro SDK on </a:t>
            </a:r>
            <a:r>
              <a:rPr lang="en-US" sz="2400" dirty="0" err="1"/>
              <a:t>github</a:t>
            </a:r>
            <a:endParaRPr lang="en-US" sz="2400" dirty="0"/>
          </a:p>
        </p:txBody>
      </p:sp>
    </p:spTree>
    <p:extLst>
      <p:ext uri="{BB962C8B-B14F-4D97-AF65-F5344CB8AC3E}">
        <p14:creationId xmlns:p14="http://schemas.microsoft.com/office/powerpoint/2010/main" val="4145678478"/>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682625"/>
            <a:ext cx="10826496" cy="492443"/>
          </a:xfrm>
        </p:spPr>
        <p:txBody>
          <a:bodyPr/>
          <a:lstStyle/>
          <a:p>
            <a:r>
              <a:rPr lang="en-US" sz="3200" dirty="0">
                <a:solidFill>
                  <a:schemeClr val="bg1">
                    <a:lumMod val="85000"/>
                    <a:lumOff val="15000"/>
                  </a:schemeClr>
                </a:solidFill>
              </a:rPr>
              <a:t>Events</a:t>
            </a:r>
          </a:p>
        </p:txBody>
      </p:sp>
      <p:sp>
        <p:nvSpPr>
          <p:cNvPr id="3" name="Content Placeholder 2"/>
          <p:cNvSpPr>
            <a:spLocks noGrp="1"/>
          </p:cNvSpPr>
          <p:nvPr>
            <p:ph sz="quarter" idx="10"/>
          </p:nvPr>
        </p:nvSpPr>
        <p:spPr>
          <a:xfrm>
            <a:off x="914400" y="1402915"/>
            <a:ext cx="10369296" cy="4885151"/>
          </a:xfrm>
        </p:spPr>
        <p:txBody>
          <a:bodyPr>
            <a:normAutofit/>
          </a:bodyPr>
          <a:lstStyle/>
          <a:p>
            <a:r>
              <a:rPr lang="en-US" sz="2400" dirty="0">
                <a:solidFill>
                  <a:schemeClr val="bg1">
                    <a:lumMod val="85000"/>
                    <a:lumOff val="15000"/>
                  </a:schemeClr>
                </a:solidFill>
              </a:rPr>
              <a:t>Traditional event model</a:t>
            </a:r>
            <a:br>
              <a:rPr lang="en-US" sz="2400" dirty="0">
                <a:solidFill>
                  <a:schemeClr val="bg1">
                    <a:lumMod val="85000"/>
                    <a:lumOff val="15000"/>
                  </a:schemeClr>
                </a:solidFill>
              </a:rPr>
            </a:br>
            <a:br>
              <a:rPr lang="en-US" sz="2400" dirty="0">
                <a:solidFill>
                  <a:schemeClr val="bg1">
                    <a:lumMod val="85000"/>
                    <a:lumOff val="15000"/>
                  </a:schemeClr>
                </a:solidFill>
              </a:rPr>
            </a:br>
            <a:br>
              <a:rPr lang="en-US" sz="2400" dirty="0">
                <a:solidFill>
                  <a:schemeClr val="bg1">
                    <a:lumMod val="85000"/>
                    <a:lumOff val="15000"/>
                  </a:schemeClr>
                </a:solidFill>
              </a:rPr>
            </a:br>
            <a:br>
              <a:rPr lang="en-US" sz="2400" dirty="0">
                <a:solidFill>
                  <a:schemeClr val="bg1">
                    <a:lumMod val="85000"/>
                    <a:lumOff val="15000"/>
                  </a:schemeClr>
                </a:solidFill>
              </a:rPr>
            </a:br>
            <a:endParaRPr lang="en-US" sz="2400" dirty="0">
              <a:solidFill>
                <a:schemeClr val="bg1">
                  <a:lumMod val="85000"/>
                  <a:lumOff val="15000"/>
                </a:schemeClr>
              </a:solidFill>
            </a:endParaRPr>
          </a:p>
          <a:p>
            <a:endParaRPr lang="en-US" sz="2400" dirty="0">
              <a:solidFill>
                <a:schemeClr val="bg1">
                  <a:lumMod val="85000"/>
                  <a:lumOff val="15000"/>
                </a:schemeClr>
              </a:solidFill>
            </a:endParaRPr>
          </a:p>
          <a:p>
            <a:r>
              <a:rPr lang="en-US" sz="2400" dirty="0">
                <a:solidFill>
                  <a:schemeClr val="bg1">
                    <a:lumMod val="85000"/>
                    <a:lumOff val="15000"/>
                  </a:schemeClr>
                </a:solidFill>
              </a:rPr>
              <a:t>Event Aggregator</a:t>
            </a:r>
          </a:p>
          <a:p>
            <a:pPr lvl="1"/>
            <a:r>
              <a:rPr lang="en-US" sz="2400" dirty="0">
                <a:solidFill>
                  <a:schemeClr val="bg1">
                    <a:lumMod val="85000"/>
                    <a:lumOff val="15000"/>
                  </a:schemeClr>
                </a:solidFill>
              </a:rPr>
              <a:t>Publishers</a:t>
            </a:r>
          </a:p>
          <a:p>
            <a:pPr lvl="1"/>
            <a:r>
              <a:rPr lang="en-US" sz="2400" dirty="0">
                <a:solidFill>
                  <a:schemeClr val="bg1">
                    <a:lumMod val="85000"/>
                    <a:lumOff val="15000"/>
                  </a:schemeClr>
                </a:solidFill>
              </a:rPr>
              <a:t>Subscribers</a:t>
            </a:r>
            <a:br>
              <a:rPr lang="en-US" sz="2400" dirty="0">
                <a:solidFill>
                  <a:schemeClr val="bg1">
                    <a:lumMod val="85000"/>
                    <a:lumOff val="15000"/>
                  </a:schemeClr>
                </a:solidFill>
              </a:rPr>
            </a:br>
            <a:endParaRPr lang="en-US" sz="2400" dirty="0">
              <a:solidFill>
                <a:schemeClr val="bg1">
                  <a:lumMod val="85000"/>
                  <a:lumOff val="15000"/>
                </a:schemeClr>
              </a:solidFill>
            </a:endParaRPr>
          </a:p>
          <a:p>
            <a:pPr lvl="1"/>
            <a:endParaRPr lang="en-US" sz="2400" dirty="0">
              <a:solidFill>
                <a:schemeClr val="bg1">
                  <a:lumMod val="85000"/>
                  <a:lumOff val="15000"/>
                </a:schemeClr>
              </a:solidFill>
            </a:endParaRPr>
          </a:p>
          <a:p>
            <a:pPr lvl="1"/>
            <a:endParaRPr lang="en-US" sz="2800" dirty="0">
              <a:solidFill>
                <a:schemeClr val="bg1">
                  <a:lumMod val="85000"/>
                  <a:lumOff val="15000"/>
                </a:schemeClr>
              </a:solidFill>
            </a:endParaRPr>
          </a:p>
        </p:txBody>
      </p:sp>
      <p:pic>
        <p:nvPicPr>
          <p:cNvPr id="4" name="Picture 3"/>
          <p:cNvPicPr>
            <a:picLocks noChangeAspect="1"/>
          </p:cNvPicPr>
          <p:nvPr/>
        </p:nvPicPr>
        <p:blipFill>
          <a:blip r:embed="rId3"/>
          <a:stretch>
            <a:fillRect/>
          </a:stretch>
        </p:blipFill>
        <p:spPr>
          <a:xfrm>
            <a:off x="6231302" y="682625"/>
            <a:ext cx="3821552" cy="1553227"/>
          </a:xfrm>
          <a:prstGeom prst="rect">
            <a:avLst/>
          </a:prstGeom>
        </p:spPr>
      </p:pic>
      <p:pic>
        <p:nvPicPr>
          <p:cNvPr id="6" name="Picture 5">
            <a:extLst>
              <a:ext uri="{FF2B5EF4-FFF2-40B4-BE49-F238E27FC236}">
                <a16:creationId xmlns:a16="http://schemas.microsoft.com/office/drawing/2014/main" id="{EBA9C510-A0EE-4DEA-9963-F1D107F0F788}"/>
              </a:ext>
            </a:extLst>
          </p:cNvPr>
          <p:cNvPicPr>
            <a:picLocks noChangeAspect="1"/>
          </p:cNvPicPr>
          <p:nvPr/>
        </p:nvPicPr>
        <p:blipFill>
          <a:blip r:embed="rId4"/>
          <a:stretch>
            <a:fillRect/>
          </a:stretch>
        </p:blipFill>
        <p:spPr>
          <a:xfrm>
            <a:off x="5612203" y="3118981"/>
            <a:ext cx="5242318" cy="3169085"/>
          </a:xfrm>
          <a:prstGeom prst="rect">
            <a:avLst/>
          </a:prstGeom>
        </p:spPr>
      </p:pic>
    </p:spTree>
    <p:extLst>
      <p:ext uri="{BB962C8B-B14F-4D97-AF65-F5344CB8AC3E}">
        <p14:creationId xmlns:p14="http://schemas.microsoft.com/office/powerpoint/2010/main" val="273878200"/>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AD219-1F73-4149-ACA4-2103FD221D31}"/>
              </a:ext>
            </a:extLst>
          </p:cNvPr>
          <p:cNvSpPr>
            <a:spLocks noGrp="1"/>
          </p:cNvSpPr>
          <p:nvPr>
            <p:ph type="title"/>
          </p:nvPr>
        </p:nvSpPr>
        <p:spPr/>
        <p:txBody>
          <a:bodyPr/>
          <a:lstStyle/>
          <a:p>
            <a:r>
              <a:rPr lang="en-US" dirty="0"/>
              <a:t>Events - subscribing</a:t>
            </a:r>
          </a:p>
        </p:txBody>
      </p:sp>
      <p:sp>
        <p:nvSpPr>
          <p:cNvPr id="3" name="Content Placeholder 2">
            <a:extLst>
              <a:ext uri="{FF2B5EF4-FFF2-40B4-BE49-F238E27FC236}">
                <a16:creationId xmlns:a16="http://schemas.microsoft.com/office/drawing/2014/main" id="{3859287F-AB7F-48CB-8BE1-758C90788EA8}"/>
              </a:ext>
            </a:extLst>
          </p:cNvPr>
          <p:cNvSpPr>
            <a:spLocks noGrp="1"/>
          </p:cNvSpPr>
          <p:nvPr>
            <p:ph sz="quarter" idx="10"/>
          </p:nvPr>
        </p:nvSpPr>
        <p:spPr>
          <a:xfrm>
            <a:off x="438411" y="1402915"/>
            <a:ext cx="11260899" cy="5098093"/>
          </a:xfrm>
          <a:solidFill>
            <a:schemeClr val="tx1"/>
          </a:solidFill>
        </p:spPr>
        <p:txBody>
          <a:bodyPr/>
          <a:lstStyle/>
          <a:p>
            <a:pPr marL="0" indent="0">
              <a:spcBef>
                <a:spcPts val="0"/>
              </a:spcBef>
              <a:spcAft>
                <a:spcPts val="0"/>
              </a:spcAft>
            </a:pPr>
            <a:r>
              <a:rPr lang="en-US" sz="1850" b="0" dirty="0">
                <a:solidFill>
                  <a:srgbClr val="000000"/>
                </a:solidFill>
                <a:latin typeface="Consolas" panose="020B0609020204030204" pitchFamily="49" charset="0"/>
              </a:rPr>
              <a:t> </a:t>
            </a:r>
            <a:r>
              <a:rPr lang="en-US" sz="1850" b="0" dirty="0" err="1">
                <a:solidFill>
                  <a:srgbClr val="000000"/>
                </a:solidFill>
                <a:latin typeface="Consolas" panose="020B0609020204030204" pitchFamily="49" charset="0"/>
              </a:rPr>
              <a:t>SubscriptionToken</a:t>
            </a:r>
            <a:r>
              <a:rPr lang="en-US" sz="1850" b="0" dirty="0">
                <a:solidFill>
                  <a:srgbClr val="000000"/>
                </a:solidFill>
                <a:latin typeface="Consolas" panose="020B0609020204030204" pitchFamily="49" charset="0"/>
              </a:rPr>
              <a:t> _token = </a:t>
            </a:r>
            <a:r>
              <a:rPr lang="en-US" sz="1850" b="0" dirty="0">
                <a:solidFill>
                  <a:srgbClr val="0000FF"/>
                </a:solidFill>
                <a:latin typeface="Consolas" panose="020B0609020204030204" pitchFamily="49" charset="0"/>
              </a:rPr>
              <a:t>null</a:t>
            </a:r>
            <a:r>
              <a:rPr lang="en-US" sz="1850" b="0" dirty="0">
                <a:solidFill>
                  <a:srgbClr val="000000"/>
                </a:solidFill>
                <a:latin typeface="Consolas" panose="020B0609020204030204" pitchFamily="49" charset="0"/>
              </a:rPr>
              <a:t>;</a:t>
            </a:r>
            <a:br>
              <a:rPr lang="en-US" sz="1850" b="0" dirty="0">
                <a:solidFill>
                  <a:srgbClr val="000000"/>
                </a:solidFill>
                <a:latin typeface="Consolas" panose="020B0609020204030204" pitchFamily="49" charset="0"/>
              </a:rPr>
            </a:br>
            <a:endParaRPr lang="en-US" sz="1850" b="0" dirty="0">
              <a:solidFill>
                <a:srgbClr val="000000"/>
              </a:solidFill>
              <a:latin typeface="Consolas" panose="020B0609020204030204" pitchFamily="49" charset="0"/>
            </a:endParaRPr>
          </a:p>
          <a:p>
            <a:pPr marL="0" indent="0">
              <a:spcBef>
                <a:spcPts val="0"/>
              </a:spcBef>
              <a:spcAft>
                <a:spcPts val="0"/>
              </a:spcAft>
            </a:pPr>
            <a:r>
              <a:rPr lang="en-US" sz="1850" b="0" dirty="0">
                <a:solidFill>
                  <a:srgbClr val="000000"/>
                </a:solidFill>
                <a:latin typeface="Consolas" panose="020B0609020204030204" pitchFamily="49" charset="0"/>
              </a:rPr>
              <a:t> </a:t>
            </a:r>
            <a:r>
              <a:rPr lang="en-US" sz="1850" b="0" dirty="0">
                <a:solidFill>
                  <a:srgbClr val="0000FF"/>
                </a:solidFill>
                <a:latin typeface="Consolas" panose="020B0609020204030204" pitchFamily="49" charset="0"/>
              </a:rPr>
              <a:t>protected</a:t>
            </a:r>
            <a:r>
              <a:rPr lang="en-US" sz="1850" b="0" dirty="0">
                <a:solidFill>
                  <a:srgbClr val="000000"/>
                </a:solidFill>
                <a:latin typeface="Consolas" panose="020B0609020204030204" pitchFamily="49" charset="0"/>
              </a:rPr>
              <a:t> </a:t>
            </a:r>
            <a:r>
              <a:rPr lang="en-US" sz="1850" b="0" dirty="0">
                <a:solidFill>
                  <a:srgbClr val="0000FF"/>
                </a:solidFill>
                <a:latin typeface="Consolas" panose="020B0609020204030204" pitchFamily="49" charset="0"/>
              </a:rPr>
              <a:t>override</a:t>
            </a:r>
            <a:r>
              <a:rPr lang="en-US" sz="1850" b="0" dirty="0">
                <a:solidFill>
                  <a:srgbClr val="000000"/>
                </a:solidFill>
                <a:latin typeface="Consolas" panose="020B0609020204030204" pitchFamily="49" charset="0"/>
              </a:rPr>
              <a:t> </a:t>
            </a:r>
            <a:r>
              <a:rPr lang="en-US" sz="1850" b="0" dirty="0">
                <a:solidFill>
                  <a:srgbClr val="0000FF"/>
                </a:solidFill>
                <a:latin typeface="Consolas" panose="020B0609020204030204" pitchFamily="49" charset="0"/>
              </a:rPr>
              <a:t>bool</a:t>
            </a:r>
            <a:r>
              <a:rPr lang="en-US" sz="1850" b="0" dirty="0">
                <a:solidFill>
                  <a:srgbClr val="000000"/>
                </a:solidFill>
                <a:latin typeface="Consolas" panose="020B0609020204030204" pitchFamily="49" charset="0"/>
              </a:rPr>
              <a:t> Initialize()</a:t>
            </a:r>
          </a:p>
          <a:p>
            <a:pPr marL="0" indent="0">
              <a:spcBef>
                <a:spcPts val="0"/>
              </a:spcBef>
              <a:spcAft>
                <a:spcPts val="0"/>
              </a:spcAft>
            </a:pPr>
            <a:r>
              <a:rPr lang="en-US" sz="1850" b="0" dirty="0">
                <a:solidFill>
                  <a:srgbClr val="000000"/>
                </a:solidFill>
                <a:latin typeface="Consolas" panose="020B0609020204030204" pitchFamily="49" charset="0"/>
              </a:rPr>
              <a:t> {</a:t>
            </a:r>
          </a:p>
          <a:p>
            <a:pPr marL="0" indent="0">
              <a:spcBef>
                <a:spcPts val="0"/>
              </a:spcBef>
              <a:spcAft>
                <a:spcPts val="0"/>
              </a:spcAft>
            </a:pPr>
            <a:r>
              <a:rPr lang="en-US" sz="1850" b="0" dirty="0">
                <a:solidFill>
                  <a:srgbClr val="000000"/>
                </a:solidFill>
                <a:latin typeface="Consolas" panose="020B0609020204030204" pitchFamily="49" charset="0"/>
              </a:rPr>
              <a:t>   _token = </a:t>
            </a:r>
            <a:r>
              <a:rPr lang="en-US" sz="1850" b="0" dirty="0" err="1">
                <a:solidFill>
                  <a:srgbClr val="000000"/>
                </a:solidFill>
                <a:latin typeface="Consolas" panose="020B0609020204030204" pitchFamily="49" charset="0"/>
              </a:rPr>
              <a:t>MapSelectionChangedEvent.Subscribe</a:t>
            </a:r>
            <a:r>
              <a:rPr lang="en-US" sz="1850" b="0" dirty="0">
                <a:solidFill>
                  <a:srgbClr val="000000"/>
                </a:solidFill>
                <a:latin typeface="Consolas" panose="020B0609020204030204" pitchFamily="49" charset="0"/>
              </a:rPr>
              <a:t>((</a:t>
            </a:r>
            <a:r>
              <a:rPr lang="en-US" sz="1850" b="0" dirty="0" err="1">
                <a:solidFill>
                  <a:srgbClr val="000000"/>
                </a:solidFill>
                <a:latin typeface="Consolas" panose="020B0609020204030204" pitchFamily="49" charset="0"/>
              </a:rPr>
              <a:t>MapSelectionChangedEventArgs</a:t>
            </a:r>
            <a:r>
              <a:rPr lang="en-US" sz="1850" b="0" dirty="0">
                <a:solidFill>
                  <a:srgbClr val="000000"/>
                </a:solidFill>
                <a:latin typeface="Consolas" panose="020B0609020204030204" pitchFamily="49" charset="0"/>
              </a:rPr>
              <a:t> </a:t>
            </a:r>
            <a:r>
              <a:rPr lang="en-US" sz="1850" b="0" dirty="0" err="1">
                <a:solidFill>
                  <a:srgbClr val="000000"/>
                </a:solidFill>
                <a:latin typeface="Consolas" panose="020B0609020204030204" pitchFamily="49" charset="0"/>
              </a:rPr>
              <a:t>args</a:t>
            </a:r>
            <a:r>
              <a:rPr lang="en-US" sz="1850" b="0" dirty="0">
                <a:solidFill>
                  <a:srgbClr val="000000"/>
                </a:solidFill>
                <a:latin typeface="Consolas" panose="020B0609020204030204" pitchFamily="49" charset="0"/>
              </a:rPr>
              <a:t>) =&gt;</a:t>
            </a:r>
          </a:p>
          <a:p>
            <a:pPr marL="0" indent="0">
              <a:spcBef>
                <a:spcPts val="0"/>
              </a:spcBef>
              <a:spcAft>
                <a:spcPts val="0"/>
              </a:spcAft>
            </a:pPr>
            <a:r>
              <a:rPr lang="en-US" sz="1850" b="0" dirty="0">
                <a:solidFill>
                  <a:srgbClr val="000000"/>
                </a:solidFill>
                <a:latin typeface="Consolas" panose="020B0609020204030204" pitchFamily="49" charset="0"/>
              </a:rPr>
              <a:t>   {</a:t>
            </a:r>
          </a:p>
          <a:p>
            <a:pPr marL="0" indent="0">
              <a:spcBef>
                <a:spcPts val="0"/>
              </a:spcBef>
              <a:spcAft>
                <a:spcPts val="0"/>
              </a:spcAft>
            </a:pPr>
            <a:r>
              <a:rPr lang="en-US" sz="1850" b="0" dirty="0">
                <a:solidFill>
                  <a:srgbClr val="000000"/>
                </a:solidFill>
                <a:latin typeface="Consolas" panose="020B0609020204030204" pitchFamily="49" charset="0"/>
              </a:rPr>
              <a:t>     </a:t>
            </a:r>
            <a:r>
              <a:rPr lang="en-US" sz="1850" b="0" dirty="0">
                <a:solidFill>
                  <a:schemeClr val="accent1">
                    <a:lumMod val="50000"/>
                  </a:schemeClr>
                </a:solidFill>
                <a:latin typeface="Consolas" panose="020B0609020204030204" pitchFamily="49" charset="0"/>
              </a:rPr>
              <a:t>// event handling logic goes here…</a:t>
            </a:r>
          </a:p>
          <a:p>
            <a:pPr marL="0" indent="0">
              <a:spcBef>
                <a:spcPts val="0"/>
              </a:spcBef>
              <a:spcAft>
                <a:spcPts val="0"/>
              </a:spcAft>
            </a:pPr>
            <a:r>
              <a:rPr lang="en-US" sz="1850" b="0" dirty="0">
                <a:solidFill>
                  <a:srgbClr val="000000"/>
                </a:solidFill>
                <a:latin typeface="Consolas" panose="020B0609020204030204" pitchFamily="49" charset="0"/>
              </a:rPr>
              <a:t>   });</a:t>
            </a:r>
          </a:p>
          <a:p>
            <a:pPr marL="0" indent="0">
              <a:spcBef>
                <a:spcPts val="0"/>
              </a:spcBef>
              <a:spcAft>
                <a:spcPts val="0"/>
              </a:spcAft>
            </a:pPr>
            <a:r>
              <a:rPr lang="en-US" sz="1850" b="0" dirty="0">
                <a:solidFill>
                  <a:srgbClr val="000000"/>
                </a:solidFill>
                <a:latin typeface="Consolas" panose="020B0609020204030204" pitchFamily="49" charset="0"/>
              </a:rPr>
              <a:t> }</a:t>
            </a:r>
          </a:p>
          <a:p>
            <a:pPr marL="0" indent="0">
              <a:spcBef>
                <a:spcPts val="0"/>
              </a:spcBef>
              <a:spcAft>
                <a:spcPts val="0"/>
              </a:spcAft>
            </a:pPr>
            <a:endParaRPr lang="en-US" sz="1850" b="0" dirty="0">
              <a:solidFill>
                <a:srgbClr val="000000"/>
              </a:solidFill>
              <a:latin typeface="Consolas" panose="020B0609020204030204" pitchFamily="49" charset="0"/>
            </a:endParaRPr>
          </a:p>
          <a:p>
            <a:pPr marL="0" indent="0">
              <a:spcBef>
                <a:spcPts val="0"/>
              </a:spcBef>
              <a:spcAft>
                <a:spcPts val="0"/>
              </a:spcAft>
            </a:pPr>
            <a:endParaRPr lang="en-US" sz="1850" b="0" dirty="0">
              <a:solidFill>
                <a:srgbClr val="000000"/>
              </a:solidFill>
              <a:latin typeface="Consolas" panose="020B0609020204030204" pitchFamily="49" charset="0"/>
            </a:endParaRPr>
          </a:p>
          <a:p>
            <a:pPr marL="0" indent="0">
              <a:spcBef>
                <a:spcPts val="0"/>
              </a:spcBef>
              <a:spcAft>
                <a:spcPts val="0"/>
              </a:spcAft>
            </a:pPr>
            <a:r>
              <a:rPr lang="en-US" sz="1850" b="0" dirty="0">
                <a:solidFill>
                  <a:srgbClr val="000000"/>
                </a:solidFill>
                <a:latin typeface="Consolas" panose="020B0609020204030204" pitchFamily="49" charset="0"/>
              </a:rPr>
              <a:t> </a:t>
            </a:r>
            <a:r>
              <a:rPr lang="en-US" sz="1850" b="0" dirty="0">
                <a:solidFill>
                  <a:srgbClr val="0000FF"/>
                </a:solidFill>
                <a:latin typeface="Consolas" panose="020B0609020204030204" pitchFamily="49" charset="0"/>
              </a:rPr>
              <a:t>protected</a:t>
            </a:r>
            <a:r>
              <a:rPr lang="en-US" sz="1850" b="0" dirty="0">
                <a:solidFill>
                  <a:srgbClr val="000000"/>
                </a:solidFill>
                <a:latin typeface="Consolas" panose="020B0609020204030204" pitchFamily="49" charset="0"/>
              </a:rPr>
              <a:t> </a:t>
            </a:r>
            <a:r>
              <a:rPr lang="en-US" sz="1850" b="0" dirty="0">
                <a:solidFill>
                  <a:srgbClr val="0000FF"/>
                </a:solidFill>
                <a:latin typeface="Consolas" panose="020B0609020204030204" pitchFamily="49" charset="0"/>
              </a:rPr>
              <a:t>override</a:t>
            </a:r>
            <a:r>
              <a:rPr lang="en-US" sz="1850" b="0" dirty="0">
                <a:solidFill>
                  <a:srgbClr val="000000"/>
                </a:solidFill>
                <a:latin typeface="Consolas" panose="020B0609020204030204" pitchFamily="49" charset="0"/>
              </a:rPr>
              <a:t> </a:t>
            </a:r>
            <a:r>
              <a:rPr lang="en-US" sz="1850" b="0" dirty="0">
                <a:solidFill>
                  <a:srgbClr val="0000FF"/>
                </a:solidFill>
                <a:latin typeface="Consolas" panose="020B0609020204030204" pitchFamily="49" charset="0"/>
              </a:rPr>
              <a:t>void</a:t>
            </a:r>
            <a:r>
              <a:rPr lang="en-US" sz="1850" b="0" dirty="0">
                <a:solidFill>
                  <a:srgbClr val="000000"/>
                </a:solidFill>
                <a:latin typeface="Consolas" panose="020B0609020204030204" pitchFamily="49" charset="0"/>
              </a:rPr>
              <a:t> </a:t>
            </a:r>
            <a:r>
              <a:rPr lang="en-US" sz="1850" b="0" dirty="0" err="1">
                <a:solidFill>
                  <a:srgbClr val="000000"/>
                </a:solidFill>
                <a:latin typeface="Consolas" panose="020B0609020204030204" pitchFamily="49" charset="0"/>
              </a:rPr>
              <a:t>Uninitialize</a:t>
            </a:r>
            <a:r>
              <a:rPr lang="en-US" sz="1850" b="0" dirty="0">
                <a:solidFill>
                  <a:srgbClr val="000000"/>
                </a:solidFill>
                <a:latin typeface="Consolas" panose="020B0609020204030204" pitchFamily="49" charset="0"/>
              </a:rPr>
              <a:t>()</a:t>
            </a:r>
          </a:p>
          <a:p>
            <a:pPr marL="0" indent="0">
              <a:spcBef>
                <a:spcPts val="0"/>
              </a:spcBef>
              <a:spcAft>
                <a:spcPts val="0"/>
              </a:spcAft>
            </a:pPr>
            <a:r>
              <a:rPr lang="en-US" sz="1850" b="0" dirty="0">
                <a:solidFill>
                  <a:srgbClr val="000000"/>
                </a:solidFill>
                <a:latin typeface="Consolas" panose="020B0609020204030204" pitchFamily="49" charset="0"/>
              </a:rPr>
              <a:t> {</a:t>
            </a:r>
          </a:p>
          <a:p>
            <a:pPr marL="0" indent="0">
              <a:spcBef>
                <a:spcPts val="0"/>
              </a:spcBef>
              <a:spcAft>
                <a:spcPts val="0"/>
              </a:spcAft>
            </a:pPr>
            <a:r>
              <a:rPr lang="en-US" sz="1850" b="0" dirty="0">
                <a:solidFill>
                  <a:srgbClr val="000000"/>
                </a:solidFill>
                <a:latin typeface="Consolas" panose="020B0609020204030204" pitchFamily="49" charset="0"/>
              </a:rPr>
              <a:t>   </a:t>
            </a:r>
            <a:r>
              <a:rPr lang="en-US" sz="1850" b="0" dirty="0" err="1">
                <a:solidFill>
                  <a:srgbClr val="000000"/>
                </a:solidFill>
                <a:latin typeface="Consolas" panose="020B0609020204030204" pitchFamily="49" charset="0"/>
              </a:rPr>
              <a:t>MapSelectionChangedEvent.Unsubscribe</a:t>
            </a:r>
            <a:r>
              <a:rPr lang="en-US" sz="1850" b="0" dirty="0">
                <a:solidFill>
                  <a:srgbClr val="000000"/>
                </a:solidFill>
                <a:latin typeface="Consolas" panose="020B0609020204030204" pitchFamily="49" charset="0"/>
              </a:rPr>
              <a:t>(_token);</a:t>
            </a:r>
          </a:p>
          <a:p>
            <a:pPr marL="0" indent="0">
              <a:spcBef>
                <a:spcPts val="0"/>
              </a:spcBef>
              <a:spcAft>
                <a:spcPts val="0"/>
              </a:spcAft>
            </a:pPr>
            <a:r>
              <a:rPr lang="en-US" sz="1850" b="0" dirty="0">
                <a:solidFill>
                  <a:srgbClr val="000000"/>
                </a:solidFill>
                <a:latin typeface="Consolas" panose="020B0609020204030204" pitchFamily="49" charset="0"/>
              </a:rPr>
              <a:t> }</a:t>
            </a:r>
          </a:p>
          <a:p>
            <a:endParaRPr lang="en-US" sz="1600" dirty="0"/>
          </a:p>
        </p:txBody>
      </p:sp>
    </p:spTree>
    <p:extLst>
      <p:ext uri="{BB962C8B-B14F-4D97-AF65-F5344CB8AC3E}">
        <p14:creationId xmlns:p14="http://schemas.microsoft.com/office/powerpoint/2010/main" val="974260759"/>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052C2-2E22-4E27-9480-4A72D1B3B1F0}"/>
              </a:ext>
            </a:extLst>
          </p:cNvPr>
          <p:cNvSpPr>
            <a:spLocks noGrp="1"/>
          </p:cNvSpPr>
          <p:nvPr>
            <p:ph type="title"/>
          </p:nvPr>
        </p:nvSpPr>
        <p:spPr/>
        <p:txBody>
          <a:bodyPr/>
          <a:lstStyle/>
          <a:p>
            <a:r>
              <a:rPr lang="en-US" dirty="0"/>
              <a:t>Threading Architecture</a:t>
            </a:r>
          </a:p>
        </p:txBody>
      </p:sp>
      <p:pic>
        <p:nvPicPr>
          <p:cNvPr id="4" name="Picture 3">
            <a:extLst>
              <a:ext uri="{FF2B5EF4-FFF2-40B4-BE49-F238E27FC236}">
                <a16:creationId xmlns:a16="http://schemas.microsoft.com/office/drawing/2014/main" id="{883BBB64-2399-44DC-852A-56041330D4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8301" y="682625"/>
            <a:ext cx="6271007" cy="5423828"/>
          </a:xfrm>
          <a:prstGeom prst="rect">
            <a:avLst/>
          </a:prstGeom>
        </p:spPr>
      </p:pic>
    </p:spTree>
    <p:extLst>
      <p:ext uri="{BB962C8B-B14F-4D97-AF65-F5344CB8AC3E}">
        <p14:creationId xmlns:p14="http://schemas.microsoft.com/office/powerpoint/2010/main" val="3193525215"/>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Threading – common uses</a:t>
            </a:r>
          </a:p>
        </p:txBody>
      </p:sp>
      <p:graphicFrame>
        <p:nvGraphicFramePr>
          <p:cNvPr id="4" name="Table 3">
            <a:extLst>
              <a:ext uri="{FF2B5EF4-FFF2-40B4-BE49-F238E27FC236}">
                <a16:creationId xmlns:a16="http://schemas.microsoft.com/office/drawing/2014/main" id="{DD076F98-0298-4808-9A2D-8C5DA9CA6379}"/>
              </a:ext>
            </a:extLst>
          </p:cNvPr>
          <p:cNvGraphicFramePr>
            <a:graphicFrameLocks noGrp="1"/>
          </p:cNvGraphicFramePr>
          <p:nvPr>
            <p:extLst>
              <p:ext uri="{D42A27DB-BD31-4B8C-83A1-F6EECF244321}">
                <p14:modId xmlns:p14="http://schemas.microsoft.com/office/powerpoint/2010/main" val="1566030231"/>
              </p:ext>
            </p:extLst>
          </p:nvPr>
        </p:nvGraphicFramePr>
        <p:xfrm>
          <a:off x="524965" y="1344938"/>
          <a:ext cx="11148166" cy="2547755"/>
        </p:xfrm>
        <a:graphic>
          <a:graphicData uri="http://schemas.openxmlformats.org/drawingml/2006/table">
            <a:tbl>
              <a:tblPr firstRow="1" bandRow="1">
                <a:tableStyleId>{00A15C55-8517-42AA-B614-E9B94910E393}</a:tableStyleId>
              </a:tblPr>
              <a:tblGrid>
                <a:gridCol w="5574083">
                  <a:extLst>
                    <a:ext uri="{9D8B030D-6E8A-4147-A177-3AD203B41FA5}">
                      <a16:colId xmlns:a16="http://schemas.microsoft.com/office/drawing/2014/main" val="3725254548"/>
                    </a:ext>
                  </a:extLst>
                </a:gridCol>
                <a:gridCol w="5574083">
                  <a:extLst>
                    <a:ext uri="{9D8B030D-6E8A-4147-A177-3AD203B41FA5}">
                      <a16:colId xmlns:a16="http://schemas.microsoft.com/office/drawing/2014/main" val="3700926951"/>
                    </a:ext>
                  </a:extLst>
                </a:gridCol>
              </a:tblGrid>
              <a:tr h="509551">
                <a:tc>
                  <a:txBody>
                    <a:bodyPr/>
                    <a:lstStyle/>
                    <a:p>
                      <a:pPr algn="ctr"/>
                      <a:r>
                        <a:rPr lang="en-US" sz="2400" dirty="0"/>
                        <a:t>Use case</a:t>
                      </a:r>
                    </a:p>
                  </a:txBody>
                  <a:tcPr/>
                </a:tc>
                <a:tc>
                  <a:txBody>
                    <a:bodyPr/>
                    <a:lstStyle/>
                    <a:p>
                      <a:pPr algn="ctr"/>
                      <a:r>
                        <a:rPr lang="en-US" sz="2400" dirty="0"/>
                        <a:t>Example within ArcGIS Pro</a:t>
                      </a:r>
                    </a:p>
                  </a:txBody>
                  <a:tcPr/>
                </a:tc>
                <a:extLst>
                  <a:ext uri="{0D108BD9-81ED-4DB2-BD59-A6C34878D82A}">
                    <a16:rowId xmlns:a16="http://schemas.microsoft.com/office/drawing/2014/main" val="1300772159"/>
                  </a:ext>
                </a:extLst>
              </a:tr>
              <a:tr h="50955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Improving UI Responsiveness</a:t>
                      </a:r>
                    </a:p>
                  </a:txBody>
                  <a:tcPr/>
                </a:tc>
                <a:tc>
                  <a:txBody>
                    <a:bodyPr/>
                    <a:lstStyle/>
                    <a:p>
                      <a:r>
                        <a:rPr lang="en-US" dirty="0"/>
                        <a:t>Primary worker thread</a:t>
                      </a:r>
                    </a:p>
                  </a:txBody>
                  <a:tcPr/>
                </a:tc>
                <a:extLst>
                  <a:ext uri="{0D108BD9-81ED-4DB2-BD59-A6C34878D82A}">
                    <a16:rowId xmlns:a16="http://schemas.microsoft.com/office/drawing/2014/main" val="1876796362"/>
                  </a:ext>
                </a:extLst>
              </a:tr>
              <a:tr h="509551">
                <a:tc>
                  <a:txBody>
                    <a:bodyPr/>
                    <a:lstStyle/>
                    <a:p>
                      <a:r>
                        <a:rPr lang="en-US" dirty="0"/>
                        <a:t>Independent background operations</a:t>
                      </a:r>
                    </a:p>
                  </a:txBody>
                  <a:tcPr/>
                </a:tc>
                <a:tc>
                  <a:txBody>
                    <a:bodyPr/>
                    <a:lstStyle/>
                    <a:p>
                      <a:r>
                        <a:rPr lang="en-US" dirty="0"/>
                        <a:t>Background GP, Background thread pool</a:t>
                      </a:r>
                    </a:p>
                  </a:txBody>
                  <a:tcPr/>
                </a:tc>
                <a:extLst>
                  <a:ext uri="{0D108BD9-81ED-4DB2-BD59-A6C34878D82A}">
                    <a16:rowId xmlns:a16="http://schemas.microsoft.com/office/drawing/2014/main" val="2927923461"/>
                  </a:ext>
                </a:extLst>
              </a:tr>
              <a:tr h="509551">
                <a:tc>
                  <a:txBody>
                    <a:bodyPr/>
                    <a:lstStyle/>
                    <a:p>
                      <a:r>
                        <a:rPr lang="en-US" dirty="0"/>
                        <a:t>Capitalizing on I/O latency, Interleaving</a:t>
                      </a:r>
                    </a:p>
                  </a:txBody>
                  <a:tcPr/>
                </a:tc>
                <a:tc>
                  <a:txBody>
                    <a:bodyPr/>
                    <a:lstStyle/>
                    <a:p>
                      <a:r>
                        <a:rPr lang="en-US" dirty="0"/>
                        <a:t>BGL loader threads</a:t>
                      </a:r>
                    </a:p>
                  </a:txBody>
                  <a:tcPr/>
                </a:tc>
                <a:extLst>
                  <a:ext uri="{0D108BD9-81ED-4DB2-BD59-A6C34878D82A}">
                    <a16:rowId xmlns:a16="http://schemas.microsoft.com/office/drawing/2014/main" val="2572878554"/>
                  </a:ext>
                </a:extLst>
              </a:tr>
              <a:tr h="509551">
                <a:tc>
                  <a:txBody>
                    <a:bodyPr/>
                    <a:lstStyle/>
                    <a:p>
                      <a:r>
                        <a:rPr lang="en-US" dirty="0"/>
                        <a:t>Multi-processing (divide and conquer)</a:t>
                      </a:r>
                    </a:p>
                  </a:txBody>
                  <a:tcPr/>
                </a:tc>
                <a:tc>
                  <a:txBody>
                    <a:bodyPr/>
                    <a:lstStyle/>
                    <a:p>
                      <a:r>
                        <a:rPr lang="en-US" dirty="0"/>
                        <a:t>BGL, </a:t>
                      </a:r>
                      <a:r>
                        <a:rPr lang="en-US" dirty="0" err="1"/>
                        <a:t>GeostatisticalAnalyst</a:t>
                      </a:r>
                      <a:r>
                        <a:rPr lang="en-US" dirty="0"/>
                        <a:t>, Raster functions</a:t>
                      </a:r>
                    </a:p>
                  </a:txBody>
                  <a:tcPr/>
                </a:tc>
                <a:extLst>
                  <a:ext uri="{0D108BD9-81ED-4DB2-BD59-A6C34878D82A}">
                    <a16:rowId xmlns:a16="http://schemas.microsoft.com/office/drawing/2014/main" val="2531044223"/>
                  </a:ext>
                </a:extLst>
              </a:tr>
            </a:tbl>
          </a:graphicData>
        </a:graphic>
      </p:graphicFrame>
      <p:graphicFrame>
        <p:nvGraphicFramePr>
          <p:cNvPr id="6" name="Table 5">
            <a:extLst>
              <a:ext uri="{FF2B5EF4-FFF2-40B4-BE49-F238E27FC236}">
                <a16:creationId xmlns:a16="http://schemas.microsoft.com/office/drawing/2014/main" id="{D824BD20-79F5-44A0-A105-0CBB68EBB341}"/>
              </a:ext>
            </a:extLst>
          </p:cNvPr>
          <p:cNvGraphicFramePr>
            <a:graphicFrameLocks noGrp="1"/>
          </p:cNvGraphicFramePr>
          <p:nvPr>
            <p:extLst>
              <p:ext uri="{D42A27DB-BD31-4B8C-83A1-F6EECF244321}">
                <p14:modId xmlns:p14="http://schemas.microsoft.com/office/powerpoint/2010/main" val="3854446028"/>
              </p:ext>
            </p:extLst>
          </p:nvPr>
        </p:nvGraphicFramePr>
        <p:xfrm>
          <a:off x="524965" y="4486299"/>
          <a:ext cx="11148166" cy="1528653"/>
        </p:xfrm>
        <a:graphic>
          <a:graphicData uri="http://schemas.openxmlformats.org/drawingml/2006/table">
            <a:tbl>
              <a:tblPr firstRow="1" bandRow="1">
                <a:tableStyleId>{00A15C55-8517-42AA-B614-E9B94910E393}</a:tableStyleId>
              </a:tblPr>
              <a:tblGrid>
                <a:gridCol w="5574083">
                  <a:extLst>
                    <a:ext uri="{9D8B030D-6E8A-4147-A177-3AD203B41FA5}">
                      <a16:colId xmlns:a16="http://schemas.microsoft.com/office/drawing/2014/main" val="3725254548"/>
                    </a:ext>
                  </a:extLst>
                </a:gridCol>
                <a:gridCol w="5574083">
                  <a:extLst>
                    <a:ext uri="{9D8B030D-6E8A-4147-A177-3AD203B41FA5}">
                      <a16:colId xmlns:a16="http://schemas.microsoft.com/office/drawing/2014/main" val="3700926951"/>
                    </a:ext>
                  </a:extLst>
                </a:gridCol>
              </a:tblGrid>
              <a:tr h="509551">
                <a:tc>
                  <a:txBody>
                    <a:bodyPr/>
                    <a:lstStyle/>
                    <a:p>
                      <a:pPr algn="ctr"/>
                      <a:r>
                        <a:rPr lang="en-US" sz="2400" dirty="0"/>
                        <a:t>Technology</a:t>
                      </a:r>
                    </a:p>
                  </a:txBody>
                  <a:tcPr/>
                </a:tc>
                <a:tc>
                  <a:txBody>
                    <a:bodyPr/>
                    <a:lstStyle/>
                    <a:p>
                      <a:pPr algn="ctr"/>
                      <a:r>
                        <a:rPr lang="en-US" sz="2400" dirty="0"/>
                        <a:t>Example within ArcGIS Pro</a:t>
                      </a:r>
                    </a:p>
                  </a:txBody>
                  <a:tcPr/>
                </a:tc>
                <a:extLst>
                  <a:ext uri="{0D108BD9-81ED-4DB2-BD59-A6C34878D82A}">
                    <a16:rowId xmlns:a16="http://schemas.microsoft.com/office/drawing/2014/main" val="1300772159"/>
                  </a:ext>
                </a:extLst>
              </a:tr>
              <a:tr h="509551">
                <a:tc>
                  <a:txBody>
                    <a:bodyPr/>
                    <a:lstStyle/>
                    <a:p>
                      <a:r>
                        <a:rPr lang="en-US" dirty="0"/>
                        <a:t>SIMD</a:t>
                      </a:r>
                    </a:p>
                  </a:txBody>
                  <a:tcPr/>
                </a:tc>
                <a:tc>
                  <a:txBody>
                    <a:bodyPr/>
                    <a:lstStyle/>
                    <a:p>
                      <a:r>
                        <a:rPr lang="en-US" dirty="0"/>
                        <a:t>Raster, various</a:t>
                      </a:r>
                    </a:p>
                  </a:txBody>
                  <a:tcPr/>
                </a:tc>
                <a:extLst>
                  <a:ext uri="{0D108BD9-81ED-4DB2-BD59-A6C34878D82A}">
                    <a16:rowId xmlns:a16="http://schemas.microsoft.com/office/drawing/2014/main" val="2389417662"/>
                  </a:ext>
                </a:extLst>
              </a:tr>
              <a:tr h="509551">
                <a:tc>
                  <a:txBody>
                    <a:bodyPr/>
                    <a:lstStyle/>
                    <a:p>
                      <a:r>
                        <a:rPr lang="en-US" dirty="0"/>
                        <a:t>GPU Compute</a:t>
                      </a:r>
                    </a:p>
                  </a:txBody>
                  <a:tcPr/>
                </a:tc>
                <a:tc>
                  <a:txBody>
                    <a:bodyPr/>
                    <a:lstStyle/>
                    <a:p>
                      <a:r>
                        <a:rPr lang="en-US" dirty="0"/>
                        <a:t>Spatial Analyst</a:t>
                      </a:r>
                    </a:p>
                  </a:txBody>
                  <a:tcPr/>
                </a:tc>
                <a:extLst>
                  <a:ext uri="{0D108BD9-81ED-4DB2-BD59-A6C34878D82A}">
                    <a16:rowId xmlns:a16="http://schemas.microsoft.com/office/drawing/2014/main" val="308119345"/>
                  </a:ext>
                </a:extLst>
              </a:tr>
            </a:tbl>
          </a:graphicData>
        </a:graphic>
      </p:graphicFrame>
    </p:spTree>
    <p:extLst>
      <p:ext uri="{BB962C8B-B14F-4D97-AF65-F5344CB8AC3E}">
        <p14:creationId xmlns:p14="http://schemas.microsoft.com/office/powerpoint/2010/main" val="2859769062"/>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93AA4-2CAF-4209-AB20-C41598E6ADC9}"/>
              </a:ext>
            </a:extLst>
          </p:cNvPr>
          <p:cNvSpPr>
            <a:spLocks noGrp="1"/>
          </p:cNvSpPr>
          <p:nvPr>
            <p:ph type="title"/>
          </p:nvPr>
        </p:nvSpPr>
        <p:spPr>
          <a:xfrm>
            <a:off x="685800" y="682625"/>
            <a:ext cx="10826496" cy="430887"/>
          </a:xfrm>
        </p:spPr>
        <p:txBody>
          <a:bodyPr/>
          <a:lstStyle/>
          <a:p>
            <a:r>
              <a:rPr lang="en-US" dirty="0"/>
              <a:t>Threading </a:t>
            </a:r>
            <a:r>
              <a:rPr lang="en-US" sz="2800" dirty="0"/>
              <a:t>Architecture</a:t>
            </a:r>
            <a:r>
              <a:rPr lang="en-US" dirty="0"/>
              <a:t> – general characteristics</a:t>
            </a:r>
          </a:p>
        </p:txBody>
      </p:sp>
      <p:sp>
        <p:nvSpPr>
          <p:cNvPr id="3" name="Content Placeholder 2">
            <a:extLst>
              <a:ext uri="{FF2B5EF4-FFF2-40B4-BE49-F238E27FC236}">
                <a16:creationId xmlns:a16="http://schemas.microsoft.com/office/drawing/2014/main" id="{F466D2F6-12CC-4420-9C91-0EEDA66A6CE1}"/>
              </a:ext>
            </a:extLst>
          </p:cNvPr>
          <p:cNvSpPr>
            <a:spLocks noGrp="1"/>
          </p:cNvSpPr>
          <p:nvPr>
            <p:ph sz="quarter" idx="10"/>
          </p:nvPr>
        </p:nvSpPr>
        <p:spPr/>
        <p:txBody>
          <a:bodyPr/>
          <a:lstStyle/>
          <a:p>
            <a:r>
              <a:rPr lang="en-US" sz="2400" dirty="0"/>
              <a:t>ArcGIS Pro is a </a:t>
            </a:r>
            <a:r>
              <a:rPr lang="en-US" sz="2400" u="sng" dirty="0">
                <a:solidFill>
                  <a:schemeClr val="tx2">
                    <a:lumMod val="75000"/>
                  </a:schemeClr>
                </a:solidFill>
              </a:rPr>
              <a:t>stateful</a:t>
            </a:r>
            <a:r>
              <a:rPr lang="en-US" sz="2400" dirty="0"/>
              <a:t> application</a:t>
            </a:r>
          </a:p>
          <a:p>
            <a:pPr lvl="1"/>
            <a:r>
              <a:rPr lang="en-US" sz="2400" dirty="0"/>
              <a:t>Most operations are order dependent and atomic</a:t>
            </a:r>
          </a:p>
          <a:p>
            <a:pPr lvl="1"/>
            <a:r>
              <a:rPr lang="en-US" sz="2400" dirty="0"/>
              <a:t>User initiated actions are queued to the primary worker thread</a:t>
            </a:r>
          </a:p>
          <a:p>
            <a:pPr lvl="1"/>
            <a:r>
              <a:rPr lang="en-US" sz="2400" dirty="0"/>
              <a:t>Multi-processing is leveraged within </a:t>
            </a:r>
            <a:r>
              <a:rPr lang="en-US" sz="2400" dirty="0" err="1"/>
              <a:t>esri’s</a:t>
            </a:r>
            <a:r>
              <a:rPr lang="en-US" sz="2400" dirty="0"/>
              <a:t> implementation</a:t>
            </a:r>
          </a:p>
          <a:p>
            <a:endParaRPr lang="en-US" sz="2400" dirty="0"/>
          </a:p>
          <a:p>
            <a:r>
              <a:rPr lang="en-US" sz="2400" dirty="0"/>
              <a:t>The GUI thread is never used to perform operations</a:t>
            </a:r>
          </a:p>
          <a:p>
            <a:r>
              <a:rPr lang="en-US" sz="2400" dirty="0"/>
              <a:t>Background threads used for independent* operations</a:t>
            </a:r>
          </a:p>
          <a:p>
            <a:r>
              <a:rPr lang="en-US" sz="2400" dirty="0"/>
              <a:t>Only simple non-mutable types passed between threads</a:t>
            </a:r>
          </a:p>
          <a:p>
            <a:r>
              <a:rPr lang="en-US" sz="2400" dirty="0"/>
              <a:t>Public API based on TPL/TAP with enhancements</a:t>
            </a:r>
          </a:p>
          <a:p>
            <a:endParaRPr lang="en-US" sz="2400" dirty="0"/>
          </a:p>
          <a:p>
            <a:pPr lvl="1"/>
            <a:endParaRPr lang="en-US" sz="2800" dirty="0"/>
          </a:p>
          <a:p>
            <a:pPr lvl="1"/>
            <a:endParaRPr lang="en-US" sz="2000" dirty="0"/>
          </a:p>
        </p:txBody>
      </p:sp>
    </p:spTree>
    <p:extLst>
      <p:ext uri="{BB962C8B-B14F-4D97-AF65-F5344CB8AC3E}">
        <p14:creationId xmlns:p14="http://schemas.microsoft.com/office/powerpoint/2010/main" val="1422272589"/>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Threading - complexities</a:t>
            </a:r>
          </a:p>
        </p:txBody>
      </p:sp>
      <p:sp>
        <p:nvSpPr>
          <p:cNvPr id="3" name="Content Placeholder 2"/>
          <p:cNvSpPr>
            <a:spLocks noGrp="1"/>
          </p:cNvSpPr>
          <p:nvPr>
            <p:ph sz="quarter" idx="10"/>
          </p:nvPr>
        </p:nvSpPr>
        <p:spPr>
          <a:xfrm>
            <a:off x="914400" y="1828799"/>
            <a:ext cx="3895595" cy="3920647"/>
          </a:xfrm>
        </p:spPr>
        <p:txBody>
          <a:bodyPr/>
          <a:lstStyle/>
          <a:p>
            <a:r>
              <a:rPr lang="en-US" dirty="0"/>
              <a:t>Operation ordering</a:t>
            </a:r>
          </a:p>
          <a:p>
            <a:r>
              <a:rPr lang="en-US" dirty="0"/>
              <a:t>Concurrency control</a:t>
            </a:r>
          </a:p>
          <a:p>
            <a:r>
              <a:rPr lang="en-US" dirty="0"/>
              <a:t>Thread affinity constraints</a:t>
            </a:r>
          </a:p>
          <a:p>
            <a:r>
              <a:rPr lang="en-US" dirty="0"/>
              <a:t>Threading and Events</a:t>
            </a:r>
          </a:p>
          <a:p>
            <a:r>
              <a:rPr lang="en-US" dirty="0"/>
              <a:t>Data Binding</a:t>
            </a:r>
          </a:p>
          <a:p>
            <a:r>
              <a:rPr lang="en-US" dirty="0"/>
              <a:t>Context switches in loops</a:t>
            </a:r>
          </a:p>
          <a:p>
            <a:r>
              <a:rPr lang="en-US" dirty="0"/>
              <a:t>UI state changes</a:t>
            </a:r>
          </a:p>
          <a:p>
            <a:r>
              <a:rPr lang="en-US" dirty="0"/>
              <a:t>Progress &amp; cancellation</a:t>
            </a:r>
          </a:p>
          <a:p>
            <a:endParaRPr lang="en-US" dirty="0"/>
          </a:p>
          <a:p>
            <a:pPr marL="0" indent="0">
              <a:buNone/>
            </a:pPr>
            <a:endParaRPr lang="en-US" dirty="0"/>
          </a:p>
          <a:p>
            <a:endParaRPr lang="en-US" dirty="0"/>
          </a:p>
        </p:txBody>
      </p:sp>
      <p:pic>
        <p:nvPicPr>
          <p:cNvPr id="4" name="Picture 3">
            <a:extLst>
              <a:ext uri="{FF2B5EF4-FFF2-40B4-BE49-F238E27FC236}">
                <a16:creationId xmlns:a16="http://schemas.microsoft.com/office/drawing/2014/main" id="{D0C51A52-CA76-4D84-9DB3-C2A5D23A0168}"/>
              </a:ext>
            </a:extLst>
          </p:cNvPr>
          <p:cNvPicPr>
            <a:picLocks noChangeAspect="1"/>
          </p:cNvPicPr>
          <p:nvPr/>
        </p:nvPicPr>
        <p:blipFill>
          <a:blip r:embed="rId3"/>
          <a:stretch>
            <a:fillRect/>
          </a:stretch>
        </p:blipFill>
        <p:spPr>
          <a:xfrm>
            <a:off x="4971706" y="1703538"/>
            <a:ext cx="6674668" cy="3554261"/>
          </a:xfrm>
          <a:prstGeom prst="rect">
            <a:avLst/>
          </a:prstGeom>
        </p:spPr>
      </p:pic>
    </p:spTree>
    <p:extLst>
      <p:ext uri="{BB962C8B-B14F-4D97-AF65-F5344CB8AC3E}">
        <p14:creationId xmlns:p14="http://schemas.microsoft.com/office/powerpoint/2010/main" val="1414478795"/>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Motivations		</a:t>
            </a:r>
          </a:p>
        </p:txBody>
      </p:sp>
      <p:sp>
        <p:nvSpPr>
          <p:cNvPr id="3" name="Content Placeholder 2"/>
          <p:cNvSpPr>
            <a:spLocks noGrp="1"/>
          </p:cNvSpPr>
          <p:nvPr>
            <p:ph sz="quarter" idx="10"/>
          </p:nvPr>
        </p:nvSpPr>
        <p:spPr/>
        <p:txBody>
          <a:bodyPr/>
          <a:lstStyle/>
          <a:p>
            <a:pPr marL="0" indent="0">
              <a:buNone/>
            </a:pPr>
            <a:r>
              <a:rPr lang="en-US" sz="3200" dirty="0"/>
              <a:t>Desktop in 2012</a:t>
            </a:r>
            <a:endParaRPr lang="en-US" dirty="0"/>
          </a:p>
          <a:p>
            <a:r>
              <a:rPr lang="en-US" dirty="0"/>
              <a:t>Separate non-integrated applications</a:t>
            </a:r>
          </a:p>
          <a:p>
            <a:r>
              <a:rPr lang="en-US" dirty="0"/>
              <a:t>32 bit, single threaded architecture</a:t>
            </a:r>
          </a:p>
          <a:p>
            <a:r>
              <a:rPr lang="en-US" dirty="0"/>
              <a:t>Slow 2D/3D graphics</a:t>
            </a:r>
          </a:p>
          <a:p>
            <a:r>
              <a:rPr lang="en-US" dirty="0"/>
              <a:t>SDI, context free UI with toolbars </a:t>
            </a:r>
          </a:p>
          <a:p>
            <a:r>
              <a:rPr lang="en-US" dirty="0"/>
              <a:t>Monolithic, COM heavy, Admin Only</a:t>
            </a:r>
          </a:p>
          <a:p>
            <a:r>
              <a:rPr lang="en-US" dirty="0"/>
              <a:t>Complex API – poor integration with .NET / Java</a:t>
            </a:r>
          </a:p>
          <a:p>
            <a:r>
              <a:rPr lang="en-US" dirty="0"/>
              <a:t>Deficiencies in cartographic data model and project management</a:t>
            </a:r>
          </a:p>
          <a:p>
            <a:endParaRPr lang="en-US" dirty="0"/>
          </a:p>
        </p:txBody>
      </p:sp>
      <p:pic>
        <p:nvPicPr>
          <p:cNvPr id="4" name="Picture 3"/>
          <p:cNvPicPr>
            <a:picLocks noChangeAspect="1"/>
          </p:cNvPicPr>
          <p:nvPr/>
        </p:nvPicPr>
        <p:blipFill>
          <a:blip r:embed="rId3"/>
          <a:stretch>
            <a:fillRect/>
          </a:stretch>
        </p:blipFill>
        <p:spPr>
          <a:xfrm>
            <a:off x="6864265" y="522334"/>
            <a:ext cx="4785818" cy="3724372"/>
          </a:xfrm>
          <a:prstGeom prst="rect">
            <a:avLst/>
          </a:prstGeom>
        </p:spPr>
      </p:pic>
    </p:spTree>
    <p:extLst>
      <p:ext uri="{BB962C8B-B14F-4D97-AF65-F5344CB8AC3E}">
        <p14:creationId xmlns:p14="http://schemas.microsoft.com/office/powerpoint/2010/main" val="2936859961"/>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Threading – Standard TPL / TAP</a:t>
            </a:r>
          </a:p>
        </p:txBody>
      </p:sp>
      <p:sp>
        <p:nvSpPr>
          <p:cNvPr id="8" name="TextBox 7"/>
          <p:cNvSpPr txBox="1"/>
          <p:nvPr/>
        </p:nvSpPr>
        <p:spPr>
          <a:xfrm>
            <a:off x="1096742" y="1365011"/>
            <a:ext cx="10004612" cy="5078313"/>
          </a:xfrm>
          <a:prstGeom prst="rect">
            <a:avLst/>
          </a:prstGeom>
          <a:solidFill>
            <a:schemeClr val="tx1"/>
          </a:solidFill>
          <a:ln>
            <a:noFill/>
          </a:ln>
        </p:spPr>
        <p:txBody>
          <a:bodyPr wrap="square" rtlCol="0">
            <a:spAutoFit/>
          </a:bodyPr>
          <a:lstStyle/>
          <a:p>
            <a:pPr lvl="0"/>
            <a:r>
              <a:rPr lang="en-US" dirty="0">
                <a:solidFill>
                  <a:srgbClr val="008000"/>
                </a:solidFill>
                <a:highlight>
                  <a:srgbClr val="FFFFFF"/>
                </a:highlight>
                <a:latin typeface="Consolas" panose="020B0609020204030204" pitchFamily="49" charset="0"/>
              </a:rPr>
              <a:t> // Implementing </a:t>
            </a:r>
            <a:r>
              <a:rPr lang="en-US" dirty="0" err="1">
                <a:solidFill>
                  <a:srgbClr val="008000"/>
                </a:solidFill>
                <a:highlight>
                  <a:srgbClr val="FFFFFF"/>
                </a:highlight>
                <a:latin typeface="Consolas" panose="020B0609020204030204" pitchFamily="49" charset="0"/>
              </a:rPr>
              <a:t>FooAsync</a:t>
            </a:r>
            <a:endParaRPr lang="en-US" dirty="0">
              <a:solidFill>
                <a:srgbClr val="008000"/>
              </a:solidFill>
              <a:highlight>
                <a:srgbClr val="FFFFFF"/>
              </a:highlight>
              <a:latin typeface="Consolas" panose="020B0609020204030204" pitchFamily="49" charset="0"/>
            </a:endParaRPr>
          </a:p>
          <a:p>
            <a:pPr lvl="0"/>
            <a:r>
              <a:rPr lang="en-US" dirty="0">
                <a:solidFill>
                  <a:srgbClr val="000000"/>
                </a:solidFill>
                <a:highlight>
                  <a:srgbClr val="FFFFFF"/>
                </a:highlight>
                <a:latin typeface="Consolas" panose="020B0609020204030204" pitchFamily="49" charset="0"/>
              </a:rPr>
              <a:t> </a:t>
            </a:r>
            <a:r>
              <a:rPr lang="en-US" dirty="0">
                <a:solidFill>
                  <a:srgbClr val="2B91AF"/>
                </a:solidFill>
                <a:highlight>
                  <a:srgbClr val="FFFFFF"/>
                </a:highlight>
                <a:latin typeface="Consolas" panose="020B0609020204030204" pitchFamily="49" charset="0"/>
              </a:rPr>
              <a:t>Task</a:t>
            </a:r>
            <a:r>
              <a:rPr lang="en-US" dirty="0">
                <a:solidFill>
                  <a:srgbClr val="000000"/>
                </a:solidFill>
                <a:highlight>
                  <a:srgbClr val="FFFFFF"/>
                </a:highlight>
                <a:latin typeface="Consolas" panose="020B0609020204030204" pitchFamily="49" charset="0"/>
              </a:rPr>
              <a:t>&lt;</a:t>
            </a:r>
            <a:r>
              <a:rPr lang="en-US" dirty="0">
                <a:solidFill>
                  <a:srgbClr val="0000FF"/>
                </a:solidFill>
                <a:highlight>
                  <a:srgbClr val="FFFFFF"/>
                </a:highlight>
                <a:latin typeface="Consolas" panose="020B0609020204030204" pitchFamily="49" charset="0"/>
              </a:rPr>
              <a:t>double</a:t>
            </a:r>
            <a:r>
              <a:rPr lang="en-US" dirty="0">
                <a:solidFill>
                  <a:srgbClr val="000000"/>
                </a:solidFill>
                <a:highlight>
                  <a:srgbClr val="FFFFFF"/>
                </a:highlight>
                <a:latin typeface="Consolas" panose="020B0609020204030204" pitchFamily="49" charset="0"/>
              </a:rPr>
              <a:t>&gt; </a:t>
            </a:r>
            <a:r>
              <a:rPr lang="en-US" dirty="0" err="1">
                <a:solidFill>
                  <a:srgbClr val="000000"/>
                </a:solidFill>
                <a:highlight>
                  <a:srgbClr val="FFFFFF"/>
                </a:highlight>
                <a:latin typeface="Consolas" panose="020B0609020204030204" pitchFamily="49" charset="0"/>
              </a:rPr>
              <a:t>FooAsync</a:t>
            </a:r>
            <a:r>
              <a:rPr lang="en-US" dirty="0">
                <a:solidFill>
                  <a:srgbClr val="000000"/>
                </a:solidFill>
                <a:highlight>
                  <a:srgbClr val="FFFFFF"/>
                </a:highlight>
                <a:latin typeface="Consolas" panose="020B0609020204030204" pitchFamily="49" charset="0"/>
              </a:rPr>
              <a:t>(</a:t>
            </a:r>
            <a:r>
              <a:rPr lang="en-US" dirty="0">
                <a:solidFill>
                  <a:srgbClr val="0000FF"/>
                </a:solidFill>
                <a:highlight>
                  <a:srgbClr val="FFFFFF"/>
                </a:highlight>
                <a:latin typeface="Consolas" panose="020B0609020204030204" pitchFamily="49" charset="0"/>
              </a:rPr>
              <a:t>double</a:t>
            </a:r>
            <a:r>
              <a:rPr lang="en-US" dirty="0">
                <a:solidFill>
                  <a:srgbClr val="000000"/>
                </a:solidFill>
                <a:highlight>
                  <a:srgbClr val="FFFFFF"/>
                </a:highlight>
                <a:latin typeface="Consolas" panose="020B0609020204030204" pitchFamily="49" charset="0"/>
              </a:rPr>
              <a:t>[] </a:t>
            </a:r>
            <a:r>
              <a:rPr lang="en-US" dirty="0" err="1">
                <a:solidFill>
                  <a:srgbClr val="000000"/>
                </a:solidFill>
                <a:highlight>
                  <a:srgbClr val="FFFFFF"/>
                </a:highlight>
                <a:latin typeface="Consolas" panose="020B0609020204030204" pitchFamily="49" charset="0"/>
              </a:rPr>
              <a:t>vec</a:t>
            </a:r>
            <a:r>
              <a:rPr lang="en-US" dirty="0">
                <a:solidFill>
                  <a:srgbClr val="000000"/>
                </a:solidFill>
                <a:highlight>
                  <a:srgbClr val="FFFFFF"/>
                </a:highlight>
                <a:latin typeface="Consolas" panose="020B0609020204030204" pitchFamily="49" charset="0"/>
              </a:rPr>
              <a:t>)</a:t>
            </a:r>
          </a:p>
          <a:p>
            <a:pPr lvl="0"/>
            <a:r>
              <a:rPr lang="en-US" dirty="0">
                <a:solidFill>
                  <a:srgbClr val="000000"/>
                </a:solidFill>
                <a:highlight>
                  <a:srgbClr val="FFFFFF"/>
                </a:highlight>
                <a:latin typeface="Consolas" panose="020B0609020204030204" pitchFamily="49" charset="0"/>
              </a:rPr>
              <a:t> {</a:t>
            </a:r>
          </a:p>
          <a:p>
            <a:pPr lvl="0"/>
            <a:r>
              <a:rPr lang="en-US" dirty="0">
                <a:solidFill>
                  <a:srgbClr val="000000"/>
                </a:solidFill>
                <a:highlight>
                  <a:srgbClr val="FFFFFF"/>
                </a:highlight>
                <a:latin typeface="Consolas" panose="020B0609020204030204" pitchFamily="49" charset="0"/>
              </a:rPr>
              <a:t>   </a:t>
            </a:r>
            <a:r>
              <a:rPr lang="en-US" dirty="0">
                <a:solidFill>
                  <a:srgbClr val="0000FF"/>
                </a:solidFill>
                <a:highlight>
                  <a:srgbClr val="FFFFFF"/>
                </a:highlight>
                <a:latin typeface="Consolas" panose="020B0609020204030204" pitchFamily="49" charset="0"/>
              </a:rPr>
              <a:t>return</a:t>
            </a:r>
            <a:r>
              <a:rPr lang="en-US" dirty="0">
                <a:solidFill>
                  <a:srgbClr val="000000"/>
                </a:solidFill>
                <a:highlight>
                  <a:srgbClr val="FFFFFF"/>
                </a:highlight>
                <a:latin typeface="Consolas" panose="020B0609020204030204" pitchFamily="49" charset="0"/>
              </a:rPr>
              <a:t> </a:t>
            </a:r>
            <a:r>
              <a:rPr lang="en-US" b="1" dirty="0" err="1">
                <a:solidFill>
                  <a:srgbClr val="2B91AF"/>
                </a:solidFill>
                <a:effectLst/>
                <a:latin typeface="Consolas" panose="020B0609020204030204" pitchFamily="49" charset="0"/>
              </a:rPr>
              <a:t>Task</a:t>
            </a:r>
            <a:r>
              <a:rPr lang="en-US" b="1" dirty="0" err="1">
                <a:solidFill>
                  <a:srgbClr val="000000"/>
                </a:solidFill>
                <a:effectLst/>
                <a:latin typeface="Consolas" panose="020B0609020204030204" pitchFamily="49" charset="0"/>
              </a:rPr>
              <a:t>.Run</a:t>
            </a:r>
            <a:r>
              <a:rPr lang="en-US" dirty="0">
                <a:solidFill>
                  <a:srgbClr val="000000"/>
                </a:solidFill>
                <a:highlight>
                  <a:srgbClr val="FFFFFF"/>
                </a:highlight>
                <a:latin typeface="Consolas" panose="020B0609020204030204" pitchFamily="49" charset="0"/>
              </a:rPr>
              <a:t>&lt;</a:t>
            </a:r>
            <a:r>
              <a:rPr lang="en-US" dirty="0">
                <a:solidFill>
                  <a:srgbClr val="0000FF"/>
                </a:solidFill>
                <a:highlight>
                  <a:srgbClr val="FFFFFF"/>
                </a:highlight>
                <a:latin typeface="Consolas" panose="020B0609020204030204" pitchFamily="49" charset="0"/>
              </a:rPr>
              <a:t>double</a:t>
            </a:r>
            <a:r>
              <a:rPr lang="en-US" dirty="0">
                <a:solidFill>
                  <a:srgbClr val="000000"/>
                </a:solidFill>
                <a:highlight>
                  <a:srgbClr val="FFFFFF"/>
                </a:highlight>
                <a:latin typeface="Consolas" panose="020B0609020204030204" pitchFamily="49" charset="0"/>
              </a:rPr>
              <a:t>&gt;(()=&gt;</a:t>
            </a:r>
          </a:p>
          <a:p>
            <a:pPr lvl="0"/>
            <a:r>
              <a:rPr lang="en-US" dirty="0">
                <a:solidFill>
                  <a:srgbClr val="000000"/>
                </a:solidFill>
                <a:highlight>
                  <a:srgbClr val="FFFFFF"/>
                </a:highlight>
                <a:latin typeface="Consolas" panose="020B0609020204030204" pitchFamily="49" charset="0"/>
              </a:rPr>
              <a:t>   {</a:t>
            </a:r>
          </a:p>
          <a:p>
            <a:pPr lvl="0"/>
            <a:r>
              <a:rPr lang="en-US" dirty="0">
                <a:solidFill>
                  <a:srgbClr val="000000"/>
                </a:solidFill>
                <a:highlight>
                  <a:srgbClr val="FFFFFF"/>
                </a:highlight>
                <a:latin typeface="Consolas" panose="020B0609020204030204" pitchFamily="49" charset="0"/>
              </a:rPr>
              <a:t>     </a:t>
            </a:r>
            <a:r>
              <a:rPr lang="en-US" dirty="0">
                <a:solidFill>
                  <a:srgbClr val="0000FF"/>
                </a:solidFill>
                <a:highlight>
                  <a:srgbClr val="FFFFFF"/>
                </a:highlight>
                <a:latin typeface="Consolas" panose="020B0609020204030204" pitchFamily="49" charset="0"/>
              </a:rPr>
              <a:t>return</a:t>
            </a:r>
            <a:r>
              <a:rPr lang="en-US" dirty="0">
                <a:solidFill>
                  <a:srgbClr val="000000"/>
                </a:solidFill>
                <a:highlight>
                  <a:srgbClr val="FFFFFF"/>
                </a:highlight>
                <a:latin typeface="Consolas" panose="020B0609020204030204" pitchFamily="49" charset="0"/>
              </a:rPr>
              <a:t> Foo(</a:t>
            </a:r>
            <a:r>
              <a:rPr lang="en-US" dirty="0" err="1">
                <a:solidFill>
                  <a:srgbClr val="000000"/>
                </a:solidFill>
                <a:highlight>
                  <a:srgbClr val="FFFFFF"/>
                </a:highlight>
                <a:latin typeface="Consolas" panose="020B0609020204030204" pitchFamily="49" charset="0"/>
              </a:rPr>
              <a:t>vec</a:t>
            </a:r>
            <a:r>
              <a:rPr lang="en-US" dirty="0">
                <a:solidFill>
                  <a:srgbClr val="000000"/>
                </a:solidFill>
                <a:highlight>
                  <a:srgbClr val="FFFFFF"/>
                </a:highlight>
                <a:latin typeface="Consolas" panose="020B0609020204030204" pitchFamily="49" charset="0"/>
              </a:rPr>
              <a:t>);</a:t>
            </a:r>
          </a:p>
          <a:p>
            <a:pPr lvl="0"/>
            <a:r>
              <a:rPr lang="en-US" dirty="0">
                <a:solidFill>
                  <a:srgbClr val="000000"/>
                </a:solidFill>
                <a:highlight>
                  <a:srgbClr val="FFFFFF"/>
                </a:highlight>
                <a:latin typeface="Consolas" panose="020B0609020204030204" pitchFamily="49" charset="0"/>
              </a:rPr>
              <a:t>   });</a:t>
            </a:r>
          </a:p>
          <a:p>
            <a:pPr lvl="0"/>
            <a:r>
              <a:rPr lang="en-US" dirty="0">
                <a:solidFill>
                  <a:srgbClr val="000000"/>
                </a:solidFill>
                <a:highlight>
                  <a:srgbClr val="FFFFFF"/>
                </a:highlight>
                <a:latin typeface="Consolas" panose="020B0609020204030204" pitchFamily="49" charset="0"/>
              </a:rPr>
              <a:t> }</a:t>
            </a:r>
          </a:p>
          <a:p>
            <a:pPr lvl="0"/>
            <a:endParaRPr lang="en-US" dirty="0">
              <a:solidFill>
                <a:srgbClr val="008000"/>
              </a:solidFill>
              <a:highlight>
                <a:srgbClr val="FFFFFF"/>
              </a:highlight>
              <a:latin typeface="Consolas" panose="020B0609020204030204" pitchFamily="49" charset="0"/>
            </a:endParaRPr>
          </a:p>
          <a:p>
            <a:pPr lvl="0"/>
            <a:r>
              <a:rPr lang="en-US" dirty="0">
                <a:solidFill>
                  <a:srgbClr val="008000"/>
                </a:solidFill>
                <a:highlight>
                  <a:srgbClr val="FFFFFF"/>
                </a:highlight>
                <a:latin typeface="Consolas" panose="020B0609020204030204" pitchFamily="49" charset="0"/>
              </a:rPr>
              <a:t> // Calling asynchronous functions</a:t>
            </a:r>
          </a:p>
          <a:p>
            <a:r>
              <a:rPr lang="en-US" dirty="0">
                <a:solidFill>
                  <a:srgbClr val="000000"/>
                </a:solidFill>
                <a:highlight>
                  <a:srgbClr val="FFFFFF"/>
                </a:highlight>
                <a:latin typeface="Consolas" panose="020B0609020204030204" pitchFamily="49" charset="0"/>
              </a:rPr>
              <a:t> </a:t>
            </a:r>
            <a:r>
              <a:rPr lang="en-US" dirty="0">
                <a:solidFill>
                  <a:srgbClr val="0000FF"/>
                </a:solidFill>
                <a:highlight>
                  <a:srgbClr val="FFFFFF"/>
                </a:highlight>
                <a:latin typeface="Consolas" panose="020B0609020204030204" pitchFamily="49" charset="0"/>
              </a:rPr>
              <a:t>public</a:t>
            </a:r>
            <a:r>
              <a:rPr lang="en-US" dirty="0">
                <a:solidFill>
                  <a:srgbClr val="000000"/>
                </a:solidFill>
                <a:highlight>
                  <a:srgbClr val="FFFFFF"/>
                </a:highlight>
                <a:latin typeface="Consolas" panose="020B0609020204030204" pitchFamily="49" charset="0"/>
              </a:rPr>
              <a:t> </a:t>
            </a:r>
            <a:r>
              <a:rPr lang="en-US" b="1" dirty="0" err="1">
                <a:solidFill>
                  <a:srgbClr val="0000FF"/>
                </a:solidFill>
                <a:effectLst/>
                <a:highlight>
                  <a:srgbClr val="FFFFFF"/>
                </a:highlight>
                <a:latin typeface="Consolas" panose="020B0609020204030204" pitchFamily="49" charset="0"/>
              </a:rPr>
              <a:t>async</a:t>
            </a:r>
            <a:r>
              <a:rPr lang="en-US" dirty="0">
                <a:solidFill>
                  <a:srgbClr val="000000"/>
                </a:solidFill>
                <a:effectLst/>
                <a:highlight>
                  <a:srgbClr val="FFFFFF"/>
                </a:highlight>
                <a:latin typeface="Consolas" panose="020B0609020204030204" pitchFamily="49" charset="0"/>
              </a:rPr>
              <a:t> </a:t>
            </a:r>
            <a:r>
              <a:rPr lang="en-US" dirty="0">
                <a:solidFill>
                  <a:srgbClr val="0000FF"/>
                </a:solidFill>
                <a:effectLst/>
                <a:highlight>
                  <a:srgbClr val="FFFFFF"/>
                </a:highlight>
                <a:latin typeface="Consolas" panose="020B0609020204030204" pitchFamily="49" charset="0"/>
              </a:rPr>
              <a:t>void</a:t>
            </a:r>
            <a:r>
              <a:rPr lang="en-US" dirty="0">
                <a:solidFill>
                  <a:srgbClr val="000000"/>
                </a:solidFill>
                <a:effectLst/>
                <a:highlight>
                  <a:srgbClr val="FFFFFF"/>
                </a:highlight>
                <a:latin typeface="Consolas" panose="020B0609020204030204" pitchFamily="49" charset="0"/>
              </a:rPr>
              <a:t> </a:t>
            </a:r>
            <a:r>
              <a:rPr lang="en-US" dirty="0" err="1">
                <a:solidFill>
                  <a:srgbClr val="000000"/>
                </a:solidFill>
                <a:highlight>
                  <a:srgbClr val="FFFFFF"/>
                </a:highlight>
                <a:latin typeface="Consolas" panose="020B0609020204030204" pitchFamily="49" charset="0"/>
              </a:rPr>
              <a:t>OnClick</a:t>
            </a:r>
            <a:r>
              <a:rPr lang="en-US" dirty="0">
                <a:solidFill>
                  <a:srgbClr val="000000"/>
                </a:solidFill>
                <a:highlight>
                  <a:srgbClr val="FFFFFF"/>
                </a:highlight>
                <a:latin typeface="Consolas" panose="020B0609020204030204" pitchFamily="49" charset="0"/>
              </a:rPr>
              <a:t>()</a:t>
            </a:r>
          </a:p>
          <a:p>
            <a:r>
              <a:rPr lang="en-US" dirty="0">
                <a:solidFill>
                  <a:srgbClr val="000000"/>
                </a:solidFill>
                <a:highlight>
                  <a:srgbClr val="FFFFFF"/>
                </a:highlight>
                <a:latin typeface="Consolas" panose="020B0609020204030204" pitchFamily="49" charset="0"/>
              </a:rPr>
              <a:t> {</a:t>
            </a:r>
          </a:p>
          <a:p>
            <a:r>
              <a:rPr lang="en-US" dirty="0">
                <a:solidFill>
                  <a:srgbClr val="000000"/>
                </a:solidFill>
                <a:latin typeface="Consolas" panose="020B0609020204030204" pitchFamily="49" charset="0"/>
              </a:rPr>
              <a:t>   </a:t>
            </a:r>
            <a:r>
              <a:rPr lang="en-US" dirty="0" err="1">
                <a:solidFill>
                  <a:srgbClr val="0000FF"/>
                </a:solidFill>
                <a:latin typeface="Consolas" panose="020B0609020204030204" pitchFamily="49" charset="0"/>
              </a:rPr>
              <a:t>var</a:t>
            </a:r>
            <a:r>
              <a:rPr lang="en-US" dirty="0">
                <a:solidFill>
                  <a:srgbClr val="000000"/>
                </a:solidFill>
                <a:latin typeface="Consolas" panose="020B0609020204030204" pitchFamily="49" charset="0"/>
              </a:rPr>
              <a:t> tasks = </a:t>
            </a:r>
            <a:r>
              <a:rPr lang="en-US" dirty="0">
                <a:solidFill>
                  <a:srgbClr val="0000FF"/>
                </a:solidFill>
                <a:latin typeface="Consolas" panose="020B0609020204030204" pitchFamily="49" charset="0"/>
              </a:rPr>
              <a:t>new</a:t>
            </a:r>
            <a:r>
              <a:rPr lang="en-US" dirty="0">
                <a:solidFill>
                  <a:srgbClr val="000000"/>
                </a:solidFill>
                <a:latin typeface="Consolas" panose="020B0609020204030204" pitchFamily="49" charset="0"/>
              </a:rPr>
              <a:t> Task&lt;</a:t>
            </a:r>
            <a:r>
              <a:rPr lang="en-US" dirty="0">
                <a:solidFill>
                  <a:srgbClr val="0000FF"/>
                </a:solidFill>
                <a:latin typeface="Consolas" panose="020B0609020204030204" pitchFamily="49" charset="0"/>
              </a:rPr>
              <a:t>double</a:t>
            </a:r>
            <a:r>
              <a:rPr lang="en-US" dirty="0">
                <a:solidFill>
                  <a:srgbClr val="000000"/>
                </a:solidFill>
                <a:latin typeface="Consolas" panose="020B0609020204030204" pitchFamily="49" charset="0"/>
              </a:rPr>
              <a:t>&gt;[]{ </a:t>
            </a:r>
            <a:r>
              <a:rPr lang="en-US" dirty="0" err="1">
                <a:solidFill>
                  <a:srgbClr val="000000"/>
                </a:solidFill>
                <a:latin typeface="Consolas" panose="020B0609020204030204" pitchFamily="49" charset="0"/>
              </a:rPr>
              <a:t>FooAsync</a:t>
            </a:r>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BarAsync</a:t>
            </a:r>
            <a:r>
              <a:rPr lang="en-US" dirty="0">
                <a:solidFill>
                  <a:srgbClr val="000000"/>
                </a:solidFill>
                <a:latin typeface="Consolas" panose="020B0609020204030204" pitchFamily="49" charset="0"/>
              </a:rPr>
              <a:t>() };</a:t>
            </a:r>
          </a:p>
          <a:p>
            <a:r>
              <a:rPr lang="en-US" dirty="0">
                <a:solidFill>
                  <a:srgbClr val="000000"/>
                </a:solidFill>
                <a:latin typeface="Consolas" panose="020B0609020204030204" pitchFamily="49" charset="0"/>
              </a:rPr>
              <a:t>   </a:t>
            </a:r>
            <a:r>
              <a:rPr lang="en-US" dirty="0">
                <a:solidFill>
                  <a:srgbClr val="0000FF"/>
                </a:solidFill>
                <a:latin typeface="Consolas" panose="020B0609020204030204" pitchFamily="49" charset="0"/>
              </a:rPr>
              <a:t>await</a:t>
            </a:r>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Task.WhenAll</a:t>
            </a:r>
            <a:r>
              <a:rPr lang="en-US" dirty="0">
                <a:solidFill>
                  <a:srgbClr val="000000"/>
                </a:solidFill>
                <a:latin typeface="Consolas" panose="020B0609020204030204" pitchFamily="49" charset="0"/>
              </a:rPr>
              <a:t>(tasks);</a:t>
            </a:r>
            <a:br>
              <a:rPr lang="en-US" dirty="0">
                <a:solidFill>
                  <a:srgbClr val="000000"/>
                </a:solidFill>
                <a:latin typeface="Consolas" panose="020B0609020204030204" pitchFamily="49" charset="0"/>
              </a:rPr>
            </a:br>
            <a:endParaRPr lang="en-US" dirty="0">
              <a:solidFill>
                <a:srgbClr val="000000"/>
              </a:solidFill>
              <a:latin typeface="Consolas" panose="020B0609020204030204" pitchFamily="49" charset="0"/>
            </a:endParaRPr>
          </a:p>
          <a:p>
            <a:r>
              <a:rPr lang="en-US" dirty="0">
                <a:solidFill>
                  <a:srgbClr val="008000"/>
                </a:solidFill>
                <a:highlight>
                  <a:srgbClr val="FFFFFF"/>
                </a:highlight>
                <a:latin typeface="Consolas" panose="020B0609020204030204" pitchFamily="49" charset="0"/>
              </a:rPr>
              <a:t>    // Return here when tasks complete.</a:t>
            </a:r>
            <a:endParaRPr lang="en-US" dirty="0">
              <a:solidFill>
                <a:srgbClr val="000000"/>
              </a:solidFill>
              <a:highlight>
                <a:srgbClr val="FFFFFF"/>
              </a:highlight>
              <a:latin typeface="Consolas" panose="020B0609020204030204" pitchFamily="49" charset="0"/>
            </a:endParaRPr>
          </a:p>
          <a:p>
            <a:r>
              <a:rPr lang="en-US" dirty="0">
                <a:solidFill>
                  <a:srgbClr val="000000"/>
                </a:solidFill>
                <a:highlight>
                  <a:srgbClr val="FFFFFF"/>
                </a:highlight>
                <a:latin typeface="Consolas" panose="020B0609020204030204" pitchFamily="49" charset="0"/>
              </a:rPr>
              <a:t>   </a:t>
            </a:r>
            <a:r>
              <a:rPr lang="en-US" dirty="0" err="1">
                <a:solidFill>
                  <a:srgbClr val="000000"/>
                </a:solidFill>
                <a:highlight>
                  <a:srgbClr val="FFFFFF"/>
                </a:highlight>
                <a:latin typeface="Consolas" panose="020B0609020204030204" pitchFamily="49" charset="0"/>
              </a:rPr>
              <a:t>ShowResults</a:t>
            </a:r>
            <a:r>
              <a:rPr lang="en-US" dirty="0">
                <a:solidFill>
                  <a:srgbClr val="000000"/>
                </a:solidFill>
                <a:highlight>
                  <a:srgbClr val="FFFFFF"/>
                </a:highlight>
                <a:latin typeface="Consolas" panose="020B0609020204030204" pitchFamily="49" charset="0"/>
              </a:rPr>
              <a:t>(tasks[0].Result, tasks[1].Result);</a:t>
            </a:r>
          </a:p>
          <a:p>
            <a:r>
              <a:rPr lang="en-US" dirty="0">
                <a:solidFill>
                  <a:srgbClr val="000000"/>
                </a:solidFill>
                <a:highlight>
                  <a:srgbClr val="FFFFFF"/>
                </a:highlight>
                <a:latin typeface="Consolas" panose="020B0609020204030204" pitchFamily="49" charset="0"/>
              </a:rPr>
              <a:t> }</a:t>
            </a:r>
            <a:endParaRPr lang="en-US" dirty="0">
              <a:solidFill>
                <a:prstClr val="black"/>
              </a:solidFill>
            </a:endParaRPr>
          </a:p>
        </p:txBody>
      </p:sp>
    </p:spTree>
    <p:extLst>
      <p:ext uri="{BB962C8B-B14F-4D97-AF65-F5344CB8AC3E}">
        <p14:creationId xmlns:p14="http://schemas.microsoft.com/office/powerpoint/2010/main" val="3567370328"/>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682625"/>
            <a:ext cx="10826496" cy="738664"/>
          </a:xfrm>
        </p:spPr>
        <p:txBody>
          <a:bodyPr/>
          <a:lstStyle/>
          <a:p>
            <a:r>
              <a:rPr lang="en-US" dirty="0">
                <a:solidFill>
                  <a:schemeClr val="bg1">
                    <a:lumMod val="85000"/>
                    <a:lumOff val="15000"/>
                  </a:schemeClr>
                </a:solidFill>
              </a:rPr>
              <a:t>Threading - Operation Ordering</a:t>
            </a:r>
            <a:br>
              <a:rPr lang="en-US" dirty="0">
                <a:solidFill>
                  <a:schemeClr val="bg1">
                    <a:lumMod val="85000"/>
                    <a:lumOff val="15000"/>
                  </a:schemeClr>
                </a:solidFill>
              </a:rPr>
            </a:br>
            <a:r>
              <a:rPr lang="en-US" dirty="0">
                <a:solidFill>
                  <a:schemeClr val="bg1">
                    <a:lumMod val="85000"/>
                    <a:lumOff val="15000"/>
                  </a:schemeClr>
                </a:solidFill>
              </a:rPr>
              <a:t>Standard TAP : Unregulated execution</a:t>
            </a:r>
          </a:p>
        </p:txBody>
      </p:sp>
      <p:pic>
        <p:nvPicPr>
          <p:cNvPr id="3" name="Picture 2">
            <a:extLst>
              <a:ext uri="{FF2B5EF4-FFF2-40B4-BE49-F238E27FC236}">
                <a16:creationId xmlns:a16="http://schemas.microsoft.com/office/drawing/2014/main" id="{83DA055A-81C9-4A4C-ACD1-9A48EB49D53F}"/>
              </a:ext>
            </a:extLst>
          </p:cNvPr>
          <p:cNvPicPr>
            <a:picLocks noChangeAspect="1"/>
          </p:cNvPicPr>
          <p:nvPr/>
        </p:nvPicPr>
        <p:blipFill>
          <a:blip r:embed="rId3"/>
          <a:stretch>
            <a:fillRect/>
          </a:stretch>
        </p:blipFill>
        <p:spPr>
          <a:xfrm>
            <a:off x="1143498" y="2004132"/>
            <a:ext cx="9655825" cy="3407111"/>
          </a:xfrm>
          <a:prstGeom prst="rect">
            <a:avLst/>
          </a:prstGeom>
        </p:spPr>
      </p:pic>
      <p:sp>
        <p:nvSpPr>
          <p:cNvPr id="4" name="Explosion: 14 Points 3">
            <a:extLst>
              <a:ext uri="{FF2B5EF4-FFF2-40B4-BE49-F238E27FC236}">
                <a16:creationId xmlns:a16="http://schemas.microsoft.com/office/drawing/2014/main" id="{2ED75C75-3F61-4A92-ACBF-D0A60402FCC2}"/>
              </a:ext>
            </a:extLst>
          </p:cNvPr>
          <p:cNvSpPr/>
          <p:nvPr/>
        </p:nvSpPr>
        <p:spPr bwMode="auto">
          <a:xfrm>
            <a:off x="8580329" y="2592887"/>
            <a:ext cx="1352811" cy="1215025"/>
          </a:xfrm>
          <a:prstGeom prst="irregularSeal2">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1200" b="1" dirty="0">
                <a:solidFill>
                  <a:srgbClr val="000000"/>
                </a:solidFill>
                <a:latin typeface="Arial" charset="0"/>
                <a:ea typeface="ＭＳ Ｐゴシック" pitchFamily="16" charset="-128"/>
                <a:cs typeface="ＭＳ Ｐゴシック" pitchFamily="-97" charset="-128"/>
              </a:rPr>
              <a:t>Logical</a:t>
            </a:r>
          </a:p>
          <a:p>
            <a:pPr algn="ctr" eaLnBrk="0" fontAlgn="base" hangingPunct="0">
              <a:spcBef>
                <a:spcPct val="0"/>
              </a:spcBef>
              <a:spcAft>
                <a:spcPct val="0"/>
              </a:spcAft>
            </a:pPr>
            <a:r>
              <a:rPr lang="en-US" sz="1200" b="1" dirty="0">
                <a:solidFill>
                  <a:srgbClr val="000000"/>
                </a:solidFill>
                <a:latin typeface="Arial" charset="0"/>
                <a:ea typeface="ＭＳ Ｐゴシック" pitchFamily="16" charset="-128"/>
                <a:cs typeface="ＭＳ Ｐゴシック" pitchFamily="-97" charset="-128"/>
              </a:rPr>
              <a:t>Conflict</a:t>
            </a:r>
          </a:p>
        </p:txBody>
      </p:sp>
      <p:sp>
        <p:nvSpPr>
          <p:cNvPr id="6" name="Arrow: Right 5">
            <a:extLst>
              <a:ext uri="{FF2B5EF4-FFF2-40B4-BE49-F238E27FC236}">
                <a16:creationId xmlns:a16="http://schemas.microsoft.com/office/drawing/2014/main" id="{493E82DA-43C9-4773-8D0C-257EB8CFD798}"/>
              </a:ext>
            </a:extLst>
          </p:cNvPr>
          <p:cNvSpPr/>
          <p:nvPr/>
        </p:nvSpPr>
        <p:spPr bwMode="auto">
          <a:xfrm>
            <a:off x="3882452" y="5731758"/>
            <a:ext cx="3402768" cy="524655"/>
          </a:xfrm>
          <a:prstGeom prst="rightArrow">
            <a:avLst/>
          </a:prstGeom>
          <a:gradFill>
            <a:gsLst>
              <a:gs pos="0">
                <a:schemeClr val="accent1">
                  <a:tint val="100000"/>
                  <a:shade val="100000"/>
                  <a:satMod val="130000"/>
                  <a:alpha val="54000"/>
                </a:schemeClr>
              </a:gs>
              <a:gs pos="100000">
                <a:schemeClr val="accent1">
                  <a:tint val="50000"/>
                  <a:shade val="100000"/>
                  <a:satMod val="350000"/>
                  <a:alpha val="45000"/>
                </a:schemeClr>
              </a:gs>
            </a:gsLs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1400" dirty="0">
                <a:solidFill>
                  <a:schemeClr val="bg1">
                    <a:lumMod val="75000"/>
                    <a:lumOff val="25000"/>
                  </a:schemeClr>
                </a:solidFill>
                <a:latin typeface="Arial" charset="0"/>
                <a:ea typeface="ＭＳ Ｐゴシック" pitchFamily="16" charset="-128"/>
                <a:cs typeface="ＭＳ Ｐゴシック" pitchFamily="-97" charset="-128"/>
              </a:rPr>
              <a:t>Time</a:t>
            </a:r>
          </a:p>
        </p:txBody>
      </p:sp>
    </p:spTree>
    <p:extLst>
      <p:ext uri="{BB962C8B-B14F-4D97-AF65-F5344CB8AC3E}">
        <p14:creationId xmlns:p14="http://schemas.microsoft.com/office/powerpoint/2010/main" val="3439960244"/>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Threading - </a:t>
            </a:r>
            <a:r>
              <a:rPr lang="en-US" dirty="0" err="1"/>
              <a:t>QueuedTask</a:t>
            </a:r>
            <a:endParaRPr lang="en-US" dirty="0"/>
          </a:p>
        </p:txBody>
      </p:sp>
      <p:sp>
        <p:nvSpPr>
          <p:cNvPr id="8" name="TextBox 7"/>
          <p:cNvSpPr txBox="1"/>
          <p:nvPr/>
        </p:nvSpPr>
        <p:spPr>
          <a:xfrm>
            <a:off x="1096742" y="1452693"/>
            <a:ext cx="10004612" cy="2031325"/>
          </a:xfrm>
          <a:prstGeom prst="rect">
            <a:avLst/>
          </a:prstGeom>
          <a:solidFill>
            <a:schemeClr val="tx1"/>
          </a:solidFill>
        </p:spPr>
        <p:txBody>
          <a:bodyPr wrap="square" rtlCol="0">
            <a:spAutoFit/>
          </a:bodyPr>
          <a:lstStyle/>
          <a:p>
            <a:pPr lvl="0"/>
            <a:r>
              <a:rPr lang="en-US" dirty="0">
                <a:solidFill>
                  <a:srgbClr val="000000"/>
                </a:solidFill>
                <a:highlight>
                  <a:srgbClr val="FFFFFF"/>
                </a:highlight>
                <a:latin typeface="Consolas" panose="020B0609020204030204" pitchFamily="49" charset="0"/>
              </a:rPr>
              <a:t> </a:t>
            </a:r>
            <a:r>
              <a:rPr lang="en-US" dirty="0">
                <a:solidFill>
                  <a:srgbClr val="2B91AF"/>
                </a:solidFill>
                <a:highlight>
                  <a:srgbClr val="FFFFFF"/>
                </a:highlight>
                <a:latin typeface="Consolas" panose="020B0609020204030204" pitchFamily="49" charset="0"/>
              </a:rPr>
              <a:t>Task</a:t>
            </a:r>
            <a:r>
              <a:rPr lang="en-US" dirty="0">
                <a:solidFill>
                  <a:srgbClr val="000000"/>
                </a:solidFill>
                <a:highlight>
                  <a:srgbClr val="FFFFFF"/>
                </a:highlight>
                <a:latin typeface="Consolas" panose="020B0609020204030204" pitchFamily="49" charset="0"/>
              </a:rPr>
              <a:t>&lt;</a:t>
            </a:r>
            <a:r>
              <a:rPr lang="en-US" dirty="0">
                <a:solidFill>
                  <a:srgbClr val="0000FF"/>
                </a:solidFill>
                <a:highlight>
                  <a:srgbClr val="FFFFFF"/>
                </a:highlight>
                <a:latin typeface="Consolas" panose="020B0609020204030204" pitchFamily="49" charset="0"/>
              </a:rPr>
              <a:t>double</a:t>
            </a:r>
            <a:r>
              <a:rPr lang="en-US" dirty="0">
                <a:solidFill>
                  <a:srgbClr val="000000"/>
                </a:solidFill>
                <a:highlight>
                  <a:srgbClr val="FFFFFF"/>
                </a:highlight>
                <a:latin typeface="Consolas" panose="020B0609020204030204" pitchFamily="49" charset="0"/>
              </a:rPr>
              <a:t>&gt; </a:t>
            </a:r>
            <a:r>
              <a:rPr lang="en-US" dirty="0" err="1">
                <a:solidFill>
                  <a:srgbClr val="000000"/>
                </a:solidFill>
                <a:highlight>
                  <a:srgbClr val="FFFFFF"/>
                </a:highlight>
                <a:latin typeface="Consolas" panose="020B0609020204030204" pitchFamily="49" charset="0"/>
              </a:rPr>
              <a:t>FooAsync</a:t>
            </a:r>
            <a:r>
              <a:rPr lang="en-US" dirty="0">
                <a:solidFill>
                  <a:srgbClr val="000000"/>
                </a:solidFill>
                <a:highlight>
                  <a:srgbClr val="FFFFFF"/>
                </a:highlight>
                <a:latin typeface="Consolas" panose="020B0609020204030204" pitchFamily="49" charset="0"/>
              </a:rPr>
              <a:t>(</a:t>
            </a:r>
            <a:r>
              <a:rPr lang="en-US" dirty="0">
                <a:solidFill>
                  <a:srgbClr val="0000FF"/>
                </a:solidFill>
                <a:highlight>
                  <a:srgbClr val="FFFFFF"/>
                </a:highlight>
                <a:latin typeface="Consolas" panose="020B0609020204030204" pitchFamily="49" charset="0"/>
              </a:rPr>
              <a:t>double</a:t>
            </a:r>
            <a:r>
              <a:rPr lang="en-US" dirty="0">
                <a:solidFill>
                  <a:srgbClr val="000000"/>
                </a:solidFill>
                <a:highlight>
                  <a:srgbClr val="FFFFFF"/>
                </a:highlight>
                <a:latin typeface="Consolas" panose="020B0609020204030204" pitchFamily="49" charset="0"/>
              </a:rPr>
              <a:t>[] </a:t>
            </a:r>
            <a:r>
              <a:rPr lang="en-US" dirty="0" err="1">
                <a:solidFill>
                  <a:srgbClr val="000000"/>
                </a:solidFill>
                <a:highlight>
                  <a:srgbClr val="FFFFFF"/>
                </a:highlight>
                <a:latin typeface="Consolas" panose="020B0609020204030204" pitchFamily="49" charset="0"/>
              </a:rPr>
              <a:t>vec</a:t>
            </a:r>
            <a:r>
              <a:rPr lang="en-US" dirty="0">
                <a:solidFill>
                  <a:srgbClr val="000000"/>
                </a:solidFill>
                <a:highlight>
                  <a:srgbClr val="FFFFFF"/>
                </a:highlight>
                <a:latin typeface="Consolas" panose="020B0609020204030204" pitchFamily="49" charset="0"/>
              </a:rPr>
              <a:t>)</a:t>
            </a:r>
          </a:p>
          <a:p>
            <a:pPr lvl="0"/>
            <a:r>
              <a:rPr lang="en-US" dirty="0">
                <a:solidFill>
                  <a:srgbClr val="000000"/>
                </a:solidFill>
                <a:highlight>
                  <a:srgbClr val="FFFFFF"/>
                </a:highlight>
                <a:latin typeface="Consolas" panose="020B0609020204030204" pitchFamily="49" charset="0"/>
              </a:rPr>
              <a:t> {</a:t>
            </a:r>
          </a:p>
          <a:p>
            <a:pPr lvl="0"/>
            <a:r>
              <a:rPr lang="en-US" dirty="0">
                <a:solidFill>
                  <a:srgbClr val="000000"/>
                </a:solidFill>
                <a:highlight>
                  <a:srgbClr val="FFFFFF"/>
                </a:highlight>
                <a:latin typeface="Consolas" panose="020B0609020204030204" pitchFamily="49" charset="0"/>
              </a:rPr>
              <a:t>   </a:t>
            </a:r>
            <a:r>
              <a:rPr lang="en-US" dirty="0">
                <a:solidFill>
                  <a:srgbClr val="0000FF"/>
                </a:solidFill>
                <a:highlight>
                  <a:srgbClr val="FFFFFF"/>
                </a:highlight>
                <a:latin typeface="Consolas" panose="020B0609020204030204" pitchFamily="49" charset="0"/>
              </a:rPr>
              <a:t>return</a:t>
            </a:r>
            <a:r>
              <a:rPr lang="en-US" dirty="0">
                <a:solidFill>
                  <a:srgbClr val="000000"/>
                </a:solidFill>
                <a:highlight>
                  <a:srgbClr val="FFFFFF"/>
                </a:highlight>
                <a:latin typeface="Consolas" panose="020B0609020204030204" pitchFamily="49" charset="0"/>
              </a:rPr>
              <a:t> </a:t>
            </a:r>
            <a:r>
              <a:rPr lang="en-US" dirty="0" err="1">
                <a:solidFill>
                  <a:srgbClr val="000000"/>
                </a:solidFill>
                <a:highlight>
                  <a:srgbClr val="FFFFFF"/>
                </a:highlight>
                <a:latin typeface="Consolas" panose="020B0609020204030204" pitchFamily="49" charset="0"/>
              </a:rPr>
              <a:t>Queued</a:t>
            </a:r>
            <a:r>
              <a:rPr lang="en-US" b="1" dirty="0" err="1">
                <a:solidFill>
                  <a:srgbClr val="2B91AF"/>
                </a:solidFill>
                <a:effectLst>
                  <a:glow rad="228600">
                    <a:schemeClr val="accent4">
                      <a:satMod val="175000"/>
                      <a:alpha val="40000"/>
                    </a:schemeClr>
                  </a:glow>
                </a:effectLst>
                <a:highlight>
                  <a:srgbClr val="FFFFFF"/>
                </a:highlight>
                <a:latin typeface="Consolas" panose="020B0609020204030204" pitchFamily="49" charset="0"/>
              </a:rPr>
              <a:t>Task</a:t>
            </a:r>
            <a:r>
              <a:rPr lang="en-US" b="1" dirty="0" err="1">
                <a:solidFill>
                  <a:srgbClr val="000000"/>
                </a:solidFill>
                <a:effectLst>
                  <a:glow rad="228600">
                    <a:schemeClr val="accent4">
                      <a:satMod val="175000"/>
                      <a:alpha val="40000"/>
                    </a:schemeClr>
                  </a:glow>
                </a:effectLst>
                <a:highlight>
                  <a:srgbClr val="FFFFFF"/>
                </a:highlight>
                <a:latin typeface="Consolas" panose="020B0609020204030204" pitchFamily="49" charset="0"/>
              </a:rPr>
              <a:t>.Run</a:t>
            </a:r>
            <a:r>
              <a:rPr lang="en-US" dirty="0">
                <a:solidFill>
                  <a:srgbClr val="000000"/>
                </a:solidFill>
                <a:highlight>
                  <a:srgbClr val="FFFFFF"/>
                </a:highlight>
                <a:latin typeface="Consolas" panose="020B0609020204030204" pitchFamily="49" charset="0"/>
              </a:rPr>
              <a:t>&lt;</a:t>
            </a:r>
            <a:r>
              <a:rPr lang="en-US" dirty="0">
                <a:solidFill>
                  <a:srgbClr val="0000FF"/>
                </a:solidFill>
                <a:highlight>
                  <a:srgbClr val="FFFFFF"/>
                </a:highlight>
                <a:latin typeface="Consolas" panose="020B0609020204030204" pitchFamily="49" charset="0"/>
              </a:rPr>
              <a:t>double</a:t>
            </a:r>
            <a:r>
              <a:rPr lang="en-US" dirty="0">
                <a:solidFill>
                  <a:srgbClr val="000000"/>
                </a:solidFill>
                <a:highlight>
                  <a:srgbClr val="FFFFFF"/>
                </a:highlight>
                <a:latin typeface="Consolas" panose="020B0609020204030204" pitchFamily="49" charset="0"/>
              </a:rPr>
              <a:t>&gt;(()=&gt;</a:t>
            </a:r>
          </a:p>
          <a:p>
            <a:pPr lvl="0"/>
            <a:r>
              <a:rPr lang="en-US" dirty="0">
                <a:solidFill>
                  <a:srgbClr val="000000"/>
                </a:solidFill>
                <a:highlight>
                  <a:srgbClr val="FFFFFF"/>
                </a:highlight>
                <a:latin typeface="Consolas" panose="020B0609020204030204" pitchFamily="49" charset="0"/>
              </a:rPr>
              <a:t>   {</a:t>
            </a:r>
          </a:p>
          <a:p>
            <a:pPr lvl="0"/>
            <a:r>
              <a:rPr lang="en-US" dirty="0">
                <a:solidFill>
                  <a:srgbClr val="000000"/>
                </a:solidFill>
                <a:highlight>
                  <a:srgbClr val="FFFFFF"/>
                </a:highlight>
                <a:latin typeface="Consolas" panose="020B0609020204030204" pitchFamily="49" charset="0"/>
              </a:rPr>
              <a:t>     </a:t>
            </a:r>
            <a:r>
              <a:rPr lang="en-US" dirty="0">
                <a:solidFill>
                  <a:srgbClr val="0000FF"/>
                </a:solidFill>
                <a:highlight>
                  <a:srgbClr val="FFFFFF"/>
                </a:highlight>
                <a:latin typeface="Consolas" panose="020B0609020204030204" pitchFamily="49" charset="0"/>
              </a:rPr>
              <a:t>return</a:t>
            </a:r>
            <a:r>
              <a:rPr lang="en-US" dirty="0">
                <a:solidFill>
                  <a:srgbClr val="000000"/>
                </a:solidFill>
                <a:highlight>
                  <a:srgbClr val="FFFFFF"/>
                </a:highlight>
                <a:latin typeface="Consolas" panose="020B0609020204030204" pitchFamily="49" charset="0"/>
              </a:rPr>
              <a:t> Foo(</a:t>
            </a:r>
            <a:r>
              <a:rPr lang="en-US" dirty="0" err="1">
                <a:solidFill>
                  <a:srgbClr val="000000"/>
                </a:solidFill>
                <a:highlight>
                  <a:srgbClr val="FFFFFF"/>
                </a:highlight>
                <a:latin typeface="Consolas" panose="020B0609020204030204" pitchFamily="49" charset="0"/>
              </a:rPr>
              <a:t>vec</a:t>
            </a:r>
            <a:r>
              <a:rPr lang="en-US" dirty="0">
                <a:solidFill>
                  <a:srgbClr val="000000"/>
                </a:solidFill>
                <a:highlight>
                  <a:srgbClr val="FFFFFF"/>
                </a:highlight>
                <a:latin typeface="Consolas" panose="020B0609020204030204" pitchFamily="49" charset="0"/>
              </a:rPr>
              <a:t>);</a:t>
            </a:r>
          </a:p>
          <a:p>
            <a:pPr lvl="0"/>
            <a:r>
              <a:rPr lang="en-US" dirty="0">
                <a:solidFill>
                  <a:srgbClr val="000000"/>
                </a:solidFill>
                <a:highlight>
                  <a:srgbClr val="FFFFFF"/>
                </a:highlight>
                <a:latin typeface="Consolas" panose="020B0609020204030204" pitchFamily="49" charset="0"/>
              </a:rPr>
              <a:t>   });</a:t>
            </a:r>
          </a:p>
          <a:p>
            <a:pPr lvl="0"/>
            <a:r>
              <a:rPr lang="en-US" dirty="0">
                <a:solidFill>
                  <a:srgbClr val="000000"/>
                </a:solidFill>
                <a:highlight>
                  <a:srgbClr val="FFFFFF"/>
                </a:highlight>
                <a:latin typeface="Consolas" panose="020B0609020204030204" pitchFamily="49" charset="0"/>
              </a:rPr>
              <a:t> }</a:t>
            </a:r>
            <a:endParaRPr lang="en-US" dirty="0">
              <a:solidFill>
                <a:prstClr val="black"/>
              </a:solidFill>
            </a:endParaRPr>
          </a:p>
        </p:txBody>
      </p:sp>
      <p:sp>
        <p:nvSpPr>
          <p:cNvPr id="3" name="TextBox 2">
            <a:extLst>
              <a:ext uri="{FF2B5EF4-FFF2-40B4-BE49-F238E27FC236}">
                <a16:creationId xmlns:a16="http://schemas.microsoft.com/office/drawing/2014/main" id="{9689B757-E534-4983-A2D1-EB335ED04855}"/>
              </a:ext>
            </a:extLst>
          </p:cNvPr>
          <p:cNvSpPr txBox="1"/>
          <p:nvPr/>
        </p:nvSpPr>
        <p:spPr>
          <a:xfrm>
            <a:off x="1096742" y="4154577"/>
            <a:ext cx="10004612" cy="1601647"/>
          </a:xfrm>
          <a:prstGeom prst="rect">
            <a:avLst/>
          </a:prstGeom>
          <a:noFill/>
          <a:effectLst/>
        </p:spPr>
        <p:txBody>
          <a:bodyPr wrap="none" lIns="0" tIns="0" rIns="0" bIns="0" rtlCol="0">
            <a:noAutofit/>
          </a:bodyPr>
          <a:lstStyle/>
          <a:p>
            <a:pPr marL="285750" indent="-285750" algn="l" eaLnBrk="0" hangingPunct="0">
              <a:lnSpc>
                <a:spcPts val="1800"/>
              </a:lnSpc>
              <a:buFont typeface="Arial" panose="020B0604020202020204" pitchFamily="34" charset="0"/>
              <a:buChar char="•"/>
            </a:pPr>
            <a:r>
              <a:rPr lang="en-US" sz="2800" b="1" dirty="0">
                <a:ea typeface="+mn-ea"/>
                <a:cs typeface="+mn-cs"/>
              </a:rPr>
              <a:t>Ensures operations are ordered and atomic</a:t>
            </a:r>
          </a:p>
          <a:p>
            <a:pPr marL="285750" indent="-285750" algn="l" eaLnBrk="0" hangingPunct="0">
              <a:lnSpc>
                <a:spcPts val="1800"/>
              </a:lnSpc>
              <a:buFont typeface="Arial" panose="020B0604020202020204" pitchFamily="34" charset="0"/>
              <a:buChar char="•"/>
            </a:pPr>
            <a:endParaRPr lang="en-US" sz="2800" b="1" dirty="0">
              <a:ea typeface="+mn-ea"/>
              <a:cs typeface="+mn-cs"/>
            </a:endParaRPr>
          </a:p>
          <a:p>
            <a:pPr marL="285750" indent="-285750" algn="l" eaLnBrk="0" hangingPunct="0">
              <a:lnSpc>
                <a:spcPts val="1800"/>
              </a:lnSpc>
              <a:buFont typeface="Arial" panose="020B0604020202020204" pitchFamily="34" charset="0"/>
              <a:buChar char="•"/>
            </a:pPr>
            <a:r>
              <a:rPr lang="en-US" sz="2800" b="1" dirty="0"/>
              <a:t>Controls UI enabled state</a:t>
            </a:r>
          </a:p>
          <a:p>
            <a:pPr marL="285750" indent="-285750" algn="l" eaLnBrk="0" hangingPunct="0">
              <a:lnSpc>
                <a:spcPts val="1800"/>
              </a:lnSpc>
              <a:buFont typeface="Arial" panose="020B0604020202020204" pitchFamily="34" charset="0"/>
              <a:buChar char="•"/>
            </a:pPr>
            <a:endParaRPr lang="en-US" sz="2800" b="1" dirty="0"/>
          </a:p>
          <a:p>
            <a:pPr marL="285750" indent="-285750" algn="l" eaLnBrk="0" hangingPunct="0">
              <a:lnSpc>
                <a:spcPts val="1800"/>
              </a:lnSpc>
              <a:buFont typeface="Arial" panose="020B0604020202020204" pitchFamily="34" charset="0"/>
              <a:buChar char="•"/>
            </a:pPr>
            <a:r>
              <a:rPr lang="en-US" sz="2800" b="1" dirty="0">
                <a:ea typeface="+mn-ea"/>
                <a:cs typeface="+mn-cs"/>
              </a:rPr>
              <a:t>Provides mechanism for progress and cancellation</a:t>
            </a:r>
            <a:br>
              <a:rPr lang="en-US" sz="2800" b="1" dirty="0">
                <a:ea typeface="+mn-ea"/>
                <a:cs typeface="+mn-cs"/>
              </a:rPr>
            </a:br>
            <a:endParaRPr lang="en-US" sz="2800" b="1" dirty="0">
              <a:ea typeface="+mn-ea"/>
              <a:cs typeface="+mn-cs"/>
            </a:endParaRPr>
          </a:p>
          <a:p>
            <a:pPr marL="285750" indent="-285750" algn="l" eaLnBrk="0" hangingPunct="0">
              <a:lnSpc>
                <a:spcPts val="1800"/>
              </a:lnSpc>
              <a:buFont typeface="Arial" panose="020B0604020202020204" pitchFamily="34" charset="0"/>
              <a:buChar char="•"/>
            </a:pPr>
            <a:r>
              <a:rPr lang="en-US" sz="2800" b="1" dirty="0"/>
              <a:t>Integrated diagnostic facilities</a:t>
            </a:r>
            <a:endParaRPr lang="en-US" sz="2800" b="1" dirty="0">
              <a:ea typeface="+mn-ea"/>
              <a:cs typeface="+mn-cs"/>
            </a:endParaRPr>
          </a:p>
          <a:p>
            <a:pPr marL="285750" indent="-285750" algn="l" eaLnBrk="0" hangingPunct="0">
              <a:lnSpc>
                <a:spcPts val="1800"/>
              </a:lnSpc>
              <a:buFont typeface="Arial" panose="020B0604020202020204" pitchFamily="34" charset="0"/>
              <a:buChar char="•"/>
            </a:pPr>
            <a:endParaRPr lang="en-US" sz="2800" b="1" dirty="0">
              <a:ea typeface="+mn-ea"/>
              <a:cs typeface="+mn-cs"/>
            </a:endParaRPr>
          </a:p>
        </p:txBody>
      </p:sp>
    </p:spTree>
    <p:extLst>
      <p:ext uri="{BB962C8B-B14F-4D97-AF65-F5344CB8AC3E}">
        <p14:creationId xmlns:p14="http://schemas.microsoft.com/office/powerpoint/2010/main" val="2492590402"/>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682625"/>
            <a:ext cx="10826496" cy="738664"/>
          </a:xfrm>
        </p:spPr>
        <p:txBody>
          <a:bodyPr/>
          <a:lstStyle/>
          <a:p>
            <a:r>
              <a:rPr lang="en-US" dirty="0">
                <a:solidFill>
                  <a:schemeClr val="bg1">
                    <a:lumMod val="85000"/>
                    <a:lumOff val="15000"/>
                  </a:schemeClr>
                </a:solidFill>
              </a:rPr>
              <a:t>Threading - Operation Ordering</a:t>
            </a:r>
            <a:br>
              <a:rPr lang="en-US" dirty="0">
                <a:solidFill>
                  <a:schemeClr val="bg1">
                    <a:lumMod val="85000"/>
                    <a:lumOff val="15000"/>
                  </a:schemeClr>
                </a:solidFill>
              </a:rPr>
            </a:br>
            <a:r>
              <a:rPr lang="en-US" dirty="0" err="1">
                <a:solidFill>
                  <a:schemeClr val="bg1">
                    <a:lumMod val="85000"/>
                    <a:lumOff val="15000"/>
                  </a:schemeClr>
                </a:solidFill>
              </a:rPr>
              <a:t>QueuedTask</a:t>
            </a:r>
            <a:r>
              <a:rPr lang="en-US" dirty="0">
                <a:solidFill>
                  <a:schemeClr val="bg1">
                    <a:lumMod val="85000"/>
                    <a:lumOff val="15000"/>
                  </a:schemeClr>
                </a:solidFill>
              </a:rPr>
              <a:t> : </a:t>
            </a:r>
            <a:r>
              <a:rPr lang="en-US" i="1" dirty="0">
                <a:solidFill>
                  <a:schemeClr val="bg1">
                    <a:lumMod val="85000"/>
                    <a:lumOff val="15000"/>
                  </a:schemeClr>
                </a:solidFill>
              </a:rPr>
              <a:t>Coordinated</a:t>
            </a:r>
            <a:r>
              <a:rPr lang="en-US" dirty="0">
                <a:solidFill>
                  <a:schemeClr val="bg1">
                    <a:lumMod val="85000"/>
                    <a:lumOff val="15000"/>
                  </a:schemeClr>
                </a:solidFill>
              </a:rPr>
              <a:t> execution</a:t>
            </a:r>
          </a:p>
        </p:txBody>
      </p:sp>
      <p:pic>
        <p:nvPicPr>
          <p:cNvPr id="3" name="Picture 2">
            <a:extLst>
              <a:ext uri="{FF2B5EF4-FFF2-40B4-BE49-F238E27FC236}">
                <a16:creationId xmlns:a16="http://schemas.microsoft.com/office/drawing/2014/main" id="{C3F8A06A-AAB3-407D-B1E3-8CF7F492D2F2}"/>
              </a:ext>
            </a:extLst>
          </p:cNvPr>
          <p:cNvPicPr>
            <a:picLocks noChangeAspect="1"/>
          </p:cNvPicPr>
          <p:nvPr/>
        </p:nvPicPr>
        <p:blipFill>
          <a:blip r:embed="rId3"/>
          <a:stretch>
            <a:fillRect/>
          </a:stretch>
        </p:blipFill>
        <p:spPr>
          <a:xfrm>
            <a:off x="1160158" y="1974155"/>
            <a:ext cx="9685437" cy="3412038"/>
          </a:xfrm>
          <a:prstGeom prst="rect">
            <a:avLst/>
          </a:prstGeom>
        </p:spPr>
      </p:pic>
      <p:sp>
        <p:nvSpPr>
          <p:cNvPr id="5" name="Arrow: Right 4">
            <a:extLst>
              <a:ext uri="{FF2B5EF4-FFF2-40B4-BE49-F238E27FC236}">
                <a16:creationId xmlns:a16="http://schemas.microsoft.com/office/drawing/2014/main" id="{50B6BC05-3716-4844-BBAF-EA8A3AF3EBC3}"/>
              </a:ext>
            </a:extLst>
          </p:cNvPr>
          <p:cNvSpPr/>
          <p:nvPr/>
        </p:nvSpPr>
        <p:spPr bwMode="auto">
          <a:xfrm>
            <a:off x="3942413" y="5676731"/>
            <a:ext cx="3402768" cy="524655"/>
          </a:xfrm>
          <a:prstGeom prst="rightArrow">
            <a:avLst/>
          </a:prstGeom>
          <a:gradFill>
            <a:gsLst>
              <a:gs pos="0">
                <a:schemeClr val="accent1">
                  <a:tint val="100000"/>
                  <a:shade val="100000"/>
                  <a:satMod val="130000"/>
                  <a:alpha val="54000"/>
                </a:schemeClr>
              </a:gs>
              <a:gs pos="100000">
                <a:schemeClr val="accent1">
                  <a:tint val="50000"/>
                  <a:shade val="100000"/>
                  <a:satMod val="350000"/>
                  <a:alpha val="45000"/>
                </a:schemeClr>
              </a:gs>
            </a:gsLs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1400" dirty="0">
                <a:solidFill>
                  <a:schemeClr val="bg1">
                    <a:lumMod val="75000"/>
                    <a:lumOff val="25000"/>
                  </a:schemeClr>
                </a:solidFill>
                <a:latin typeface="Arial" charset="0"/>
                <a:ea typeface="ＭＳ Ｐゴシック" pitchFamily="16" charset="-128"/>
                <a:cs typeface="ＭＳ Ｐゴシック" pitchFamily="-97" charset="-128"/>
              </a:rPr>
              <a:t>Time</a:t>
            </a:r>
          </a:p>
        </p:txBody>
      </p:sp>
    </p:spTree>
    <p:extLst>
      <p:ext uri="{BB962C8B-B14F-4D97-AF65-F5344CB8AC3E}">
        <p14:creationId xmlns:p14="http://schemas.microsoft.com/office/powerpoint/2010/main" val="3912971950"/>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682625"/>
            <a:ext cx="10826496" cy="738664"/>
          </a:xfrm>
        </p:spPr>
        <p:txBody>
          <a:bodyPr/>
          <a:lstStyle/>
          <a:p>
            <a:r>
              <a:rPr lang="en-US" dirty="0">
                <a:solidFill>
                  <a:schemeClr val="bg1">
                    <a:lumMod val="85000"/>
                    <a:lumOff val="15000"/>
                  </a:schemeClr>
                </a:solidFill>
              </a:rPr>
              <a:t>Threading - Operation Ordering</a:t>
            </a:r>
            <a:br>
              <a:rPr lang="en-US" dirty="0">
                <a:solidFill>
                  <a:schemeClr val="bg1">
                    <a:lumMod val="85000"/>
                    <a:lumOff val="15000"/>
                  </a:schemeClr>
                </a:solidFill>
              </a:rPr>
            </a:br>
            <a:r>
              <a:rPr lang="en-US" dirty="0" err="1">
                <a:solidFill>
                  <a:schemeClr val="bg1">
                    <a:lumMod val="85000"/>
                    <a:lumOff val="15000"/>
                  </a:schemeClr>
                </a:solidFill>
              </a:rPr>
              <a:t>QueuedTask</a:t>
            </a:r>
            <a:r>
              <a:rPr lang="en-US" dirty="0">
                <a:solidFill>
                  <a:schemeClr val="bg1">
                    <a:lumMod val="85000"/>
                    <a:lumOff val="15000"/>
                  </a:schemeClr>
                </a:solidFill>
              </a:rPr>
              <a:t> : Hardware leveraged internally </a:t>
            </a:r>
          </a:p>
        </p:txBody>
      </p:sp>
      <p:pic>
        <p:nvPicPr>
          <p:cNvPr id="5" name="Picture 4">
            <a:extLst>
              <a:ext uri="{FF2B5EF4-FFF2-40B4-BE49-F238E27FC236}">
                <a16:creationId xmlns:a16="http://schemas.microsoft.com/office/drawing/2014/main" id="{E8EB562A-FE57-4976-8F28-506F246C5824}"/>
              </a:ext>
            </a:extLst>
          </p:cNvPr>
          <p:cNvPicPr>
            <a:picLocks noChangeAspect="1"/>
          </p:cNvPicPr>
          <p:nvPr/>
        </p:nvPicPr>
        <p:blipFill>
          <a:blip r:embed="rId3"/>
          <a:stretch>
            <a:fillRect/>
          </a:stretch>
        </p:blipFill>
        <p:spPr>
          <a:xfrm>
            <a:off x="2893577" y="1421289"/>
            <a:ext cx="8438839" cy="4922656"/>
          </a:xfrm>
          <a:prstGeom prst="rect">
            <a:avLst/>
          </a:prstGeom>
        </p:spPr>
      </p:pic>
    </p:spTree>
    <p:extLst>
      <p:ext uri="{BB962C8B-B14F-4D97-AF65-F5344CB8AC3E}">
        <p14:creationId xmlns:p14="http://schemas.microsoft.com/office/powerpoint/2010/main" val="3439989162"/>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73414-28FD-4285-BD58-80DFEB80AF53}"/>
              </a:ext>
            </a:extLst>
          </p:cNvPr>
          <p:cNvSpPr>
            <a:spLocks noGrp="1"/>
          </p:cNvSpPr>
          <p:nvPr>
            <p:ph type="title"/>
          </p:nvPr>
        </p:nvSpPr>
        <p:spPr/>
        <p:txBody>
          <a:bodyPr/>
          <a:lstStyle/>
          <a:p>
            <a:r>
              <a:rPr lang="en-US" dirty="0"/>
              <a:t>Threading - Thread affinity</a:t>
            </a:r>
          </a:p>
        </p:txBody>
      </p:sp>
      <p:sp>
        <p:nvSpPr>
          <p:cNvPr id="3" name="Content Placeholder 2">
            <a:extLst>
              <a:ext uri="{FF2B5EF4-FFF2-40B4-BE49-F238E27FC236}">
                <a16:creationId xmlns:a16="http://schemas.microsoft.com/office/drawing/2014/main" id="{8DCCC0EA-0DF2-407D-8B5A-64C75C7E633A}"/>
              </a:ext>
            </a:extLst>
          </p:cNvPr>
          <p:cNvSpPr>
            <a:spLocks noGrp="1"/>
          </p:cNvSpPr>
          <p:nvPr>
            <p:ph sz="quarter" idx="10"/>
          </p:nvPr>
        </p:nvSpPr>
        <p:spPr>
          <a:xfrm>
            <a:off x="914400" y="1349114"/>
            <a:ext cx="10369296" cy="2773180"/>
          </a:xfrm>
        </p:spPr>
        <p:txBody>
          <a:bodyPr/>
          <a:lstStyle/>
          <a:p>
            <a:r>
              <a:rPr lang="en-US" dirty="0"/>
              <a:t>Exceptions (wrong thread) when violated</a:t>
            </a:r>
          </a:p>
          <a:p>
            <a:r>
              <a:rPr lang="en-US" dirty="0"/>
              <a:t>Some entities that have thread affinity</a:t>
            </a:r>
          </a:p>
          <a:p>
            <a:pPr lvl="1"/>
            <a:r>
              <a:rPr lang="en-US" dirty="0"/>
              <a:t>HWNDs, timers, input queues</a:t>
            </a:r>
          </a:p>
          <a:p>
            <a:pPr lvl="1"/>
            <a:r>
              <a:rPr lang="en-US" dirty="0"/>
              <a:t>WPF GUI elements (</a:t>
            </a:r>
            <a:r>
              <a:rPr lang="en-US" dirty="0" err="1"/>
              <a:t>DependencyObject</a:t>
            </a:r>
            <a:r>
              <a:rPr lang="en-US" dirty="0"/>
              <a:t> derived)</a:t>
            </a:r>
          </a:p>
          <a:p>
            <a:pPr lvl="1"/>
            <a:r>
              <a:rPr lang="en-US" dirty="0"/>
              <a:t>COM objects</a:t>
            </a:r>
          </a:p>
          <a:p>
            <a:pPr lvl="1"/>
            <a:r>
              <a:rPr lang="en-US" dirty="0"/>
              <a:t>Database objects</a:t>
            </a:r>
          </a:p>
          <a:p>
            <a:pPr lvl="1"/>
            <a:r>
              <a:rPr lang="en-US" dirty="0"/>
              <a:t>Bitmaps (Freezable objects)</a:t>
            </a:r>
          </a:p>
        </p:txBody>
      </p:sp>
      <p:sp>
        <p:nvSpPr>
          <p:cNvPr id="4" name="Rectangle 3">
            <a:extLst>
              <a:ext uri="{FF2B5EF4-FFF2-40B4-BE49-F238E27FC236}">
                <a16:creationId xmlns:a16="http://schemas.microsoft.com/office/drawing/2014/main" id="{9F1C8EEF-42F2-4110-8F7A-567AAE69E718}"/>
              </a:ext>
            </a:extLst>
          </p:cNvPr>
          <p:cNvSpPr/>
          <p:nvPr/>
        </p:nvSpPr>
        <p:spPr>
          <a:xfrm>
            <a:off x="735617" y="4216159"/>
            <a:ext cx="10548079" cy="2031325"/>
          </a:xfrm>
          <a:prstGeom prst="rect">
            <a:avLst/>
          </a:prstGeom>
          <a:solidFill>
            <a:schemeClr val="tx1"/>
          </a:solidFill>
        </p:spPr>
        <p:txBody>
          <a:bodyPr wrap="square">
            <a:spAutoFit/>
          </a:bodyPr>
          <a:lstStyle/>
          <a:p>
            <a:r>
              <a:rPr lang="en-US" dirty="0" err="1">
                <a:solidFill>
                  <a:srgbClr val="000000"/>
                </a:solidFill>
                <a:latin typeface="Consolas" panose="020B0609020204030204" pitchFamily="49" charset="0"/>
              </a:rPr>
              <a:t>QueuedTask.Run</a:t>
            </a:r>
            <a:r>
              <a:rPr lang="en-US" dirty="0">
                <a:solidFill>
                  <a:srgbClr val="000000"/>
                </a:solidFill>
                <a:latin typeface="Consolas" panose="020B0609020204030204" pitchFamily="49" charset="0"/>
              </a:rPr>
              <a:t>(() =&gt;</a:t>
            </a:r>
          </a:p>
          <a:p>
            <a:r>
              <a:rPr lang="en-US" dirty="0">
                <a:solidFill>
                  <a:srgbClr val="000000"/>
                </a:solidFill>
                <a:latin typeface="Consolas" panose="020B0609020204030204" pitchFamily="49" charset="0"/>
              </a:rPr>
              <a:t>{</a:t>
            </a:r>
          </a:p>
          <a:p>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BitmapImage</a:t>
            </a:r>
            <a:r>
              <a:rPr lang="en-US" dirty="0">
                <a:solidFill>
                  <a:srgbClr val="000000"/>
                </a:solidFill>
                <a:latin typeface="Consolas" panose="020B0609020204030204" pitchFamily="49" charset="0"/>
              </a:rPr>
              <a:t> image = </a:t>
            </a:r>
            <a:r>
              <a:rPr lang="en-US" dirty="0" err="1">
                <a:solidFill>
                  <a:srgbClr val="000000"/>
                </a:solidFill>
                <a:latin typeface="Consolas" panose="020B0609020204030204" pitchFamily="49" charset="0"/>
              </a:rPr>
              <a:t>processData</a:t>
            </a:r>
            <a:r>
              <a:rPr lang="en-US" dirty="0">
                <a:solidFill>
                  <a:srgbClr val="000000"/>
                </a:solidFill>
                <a:latin typeface="Consolas" panose="020B0609020204030204" pitchFamily="49" charset="0"/>
              </a:rPr>
              <a:t>();</a:t>
            </a:r>
          </a:p>
          <a:p>
            <a:r>
              <a:rPr lang="en-US" dirty="0">
                <a:solidFill>
                  <a:srgbClr val="000000"/>
                </a:solidFill>
                <a:latin typeface="Consolas" panose="020B0609020204030204" pitchFamily="49" charset="0"/>
              </a:rPr>
              <a:t>  </a:t>
            </a:r>
            <a:r>
              <a:rPr lang="en-US" dirty="0" err="1">
                <a:solidFill>
                  <a:srgbClr val="0000FF"/>
                </a:solidFill>
                <a:latin typeface="Consolas" panose="020B0609020204030204" pitchFamily="49" charset="0"/>
              </a:rPr>
              <a:t>var</a:t>
            </a:r>
            <a:r>
              <a:rPr lang="en-US" dirty="0">
                <a:solidFill>
                  <a:srgbClr val="000000"/>
                </a:solidFill>
                <a:latin typeface="Consolas" panose="020B0609020204030204" pitchFamily="49" charset="0"/>
              </a:rPr>
              <a:t> freezable = image </a:t>
            </a:r>
            <a:r>
              <a:rPr lang="en-US" dirty="0">
                <a:solidFill>
                  <a:srgbClr val="0000FF"/>
                </a:solidFill>
                <a:latin typeface="Consolas" panose="020B0609020204030204" pitchFamily="49" charset="0"/>
              </a:rPr>
              <a:t>as</a:t>
            </a:r>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System.Windows.Freezable</a:t>
            </a:r>
            <a:r>
              <a:rPr lang="en-US" dirty="0">
                <a:solidFill>
                  <a:srgbClr val="000000"/>
                </a:solidFill>
                <a:latin typeface="Consolas" panose="020B0609020204030204" pitchFamily="49" charset="0"/>
              </a:rPr>
              <a:t>;</a:t>
            </a:r>
          </a:p>
          <a:p>
            <a:r>
              <a:rPr lang="en-US" dirty="0">
                <a:solidFill>
                  <a:srgbClr val="000000"/>
                </a:solidFill>
                <a:latin typeface="Consolas" panose="020B0609020204030204" pitchFamily="49" charset="0"/>
              </a:rPr>
              <a:t>  </a:t>
            </a:r>
            <a:r>
              <a:rPr lang="en-US" dirty="0">
                <a:solidFill>
                  <a:srgbClr val="0000FF"/>
                </a:solidFill>
                <a:latin typeface="Consolas" panose="020B0609020204030204" pitchFamily="49" charset="0"/>
              </a:rPr>
              <a:t>if</a:t>
            </a:r>
            <a:r>
              <a:rPr lang="en-US" dirty="0">
                <a:solidFill>
                  <a:srgbClr val="000000"/>
                </a:solidFill>
                <a:latin typeface="Consolas" panose="020B0609020204030204" pitchFamily="49" charset="0"/>
              </a:rPr>
              <a:t> (freezable != </a:t>
            </a:r>
            <a:r>
              <a:rPr lang="en-US" dirty="0">
                <a:solidFill>
                  <a:srgbClr val="0000FF"/>
                </a:solidFill>
                <a:latin typeface="Consolas" panose="020B0609020204030204" pitchFamily="49" charset="0"/>
              </a:rPr>
              <a:t>null</a:t>
            </a:r>
            <a:r>
              <a:rPr lang="en-US" dirty="0">
                <a:solidFill>
                  <a:srgbClr val="000000"/>
                </a:solidFill>
                <a:latin typeface="Consolas" panose="020B0609020204030204" pitchFamily="49" charset="0"/>
              </a:rPr>
              <a:t> &amp;&amp; </a:t>
            </a:r>
            <a:r>
              <a:rPr lang="en-US" dirty="0" err="1">
                <a:solidFill>
                  <a:srgbClr val="000000"/>
                </a:solidFill>
                <a:latin typeface="Consolas" panose="020B0609020204030204" pitchFamily="49" charset="0"/>
              </a:rPr>
              <a:t>freezable.CanFreeze</a:t>
            </a:r>
            <a:r>
              <a:rPr lang="en-US" dirty="0">
                <a:solidFill>
                  <a:srgbClr val="000000"/>
                </a:solidFill>
                <a:latin typeface="Consolas" panose="020B0609020204030204" pitchFamily="49" charset="0"/>
              </a:rPr>
              <a:t>)</a:t>
            </a:r>
          </a:p>
          <a:p>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freezable.Freeze</a:t>
            </a:r>
            <a:r>
              <a:rPr lang="en-US" dirty="0">
                <a:solidFill>
                  <a:srgbClr val="000000"/>
                </a:solidFill>
                <a:latin typeface="Consolas" panose="020B0609020204030204" pitchFamily="49" charset="0"/>
              </a:rPr>
              <a:t>();</a:t>
            </a:r>
          </a:p>
          <a:p>
            <a:r>
              <a:rPr lang="en-US" dirty="0">
                <a:solidFill>
                  <a:srgbClr val="000000"/>
                </a:solidFill>
                <a:latin typeface="Consolas" panose="020B0609020204030204" pitchFamily="49" charset="0"/>
              </a:rPr>
              <a:t>});</a:t>
            </a:r>
            <a:endParaRPr lang="en-US" sz="4400" dirty="0"/>
          </a:p>
        </p:txBody>
      </p:sp>
    </p:spTree>
    <p:extLst>
      <p:ext uri="{BB962C8B-B14F-4D97-AF65-F5344CB8AC3E}">
        <p14:creationId xmlns:p14="http://schemas.microsoft.com/office/powerpoint/2010/main" val="530547056"/>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797A7-F85A-4EDF-BAAA-5470DEBABADC}"/>
              </a:ext>
            </a:extLst>
          </p:cNvPr>
          <p:cNvSpPr>
            <a:spLocks noGrp="1"/>
          </p:cNvSpPr>
          <p:nvPr>
            <p:ph type="title"/>
          </p:nvPr>
        </p:nvSpPr>
        <p:spPr/>
        <p:txBody>
          <a:bodyPr/>
          <a:lstStyle/>
          <a:p>
            <a:r>
              <a:rPr lang="en-US" dirty="0"/>
              <a:t>Threading - Concurrency Control</a:t>
            </a:r>
          </a:p>
        </p:txBody>
      </p:sp>
      <p:sp>
        <p:nvSpPr>
          <p:cNvPr id="3" name="Content Placeholder 2">
            <a:extLst>
              <a:ext uri="{FF2B5EF4-FFF2-40B4-BE49-F238E27FC236}">
                <a16:creationId xmlns:a16="http://schemas.microsoft.com/office/drawing/2014/main" id="{27816FAF-A402-4067-B93A-D12E9774427F}"/>
              </a:ext>
            </a:extLst>
          </p:cNvPr>
          <p:cNvSpPr>
            <a:spLocks noGrp="1"/>
          </p:cNvSpPr>
          <p:nvPr>
            <p:ph sz="quarter" idx="10"/>
          </p:nvPr>
        </p:nvSpPr>
        <p:spPr>
          <a:xfrm>
            <a:off x="914400" y="1440493"/>
            <a:ext cx="10369296" cy="3429000"/>
          </a:xfrm>
        </p:spPr>
        <p:txBody>
          <a:bodyPr/>
          <a:lstStyle/>
          <a:p>
            <a:r>
              <a:rPr lang="en-US" dirty="0"/>
              <a:t>Mutable shared data must be protected by a lock</a:t>
            </a:r>
          </a:p>
          <a:p>
            <a:r>
              <a:rPr lang="en-US" dirty="0"/>
              <a:t>Fine grained locking expensive</a:t>
            </a:r>
          </a:p>
          <a:p>
            <a:r>
              <a:rPr lang="en-US" dirty="0"/>
              <a:t>Thread affinity as pseudo lock (apartment model)</a:t>
            </a:r>
          </a:p>
          <a:p>
            <a:r>
              <a:rPr lang="en-US" dirty="0"/>
              <a:t>Deadlock risk</a:t>
            </a:r>
          </a:p>
          <a:p>
            <a:r>
              <a:rPr lang="en-US" dirty="0"/>
              <a:t>Don't loiter within a lock</a:t>
            </a:r>
          </a:p>
        </p:txBody>
      </p:sp>
    </p:spTree>
    <p:extLst>
      <p:ext uri="{BB962C8B-B14F-4D97-AF65-F5344CB8AC3E}">
        <p14:creationId xmlns:p14="http://schemas.microsoft.com/office/powerpoint/2010/main" val="3407722392"/>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854D03-97A2-424E-B0BF-7A3B2F7F26FB}"/>
              </a:ext>
            </a:extLst>
          </p:cNvPr>
          <p:cNvSpPr>
            <a:spLocks noGrp="1"/>
          </p:cNvSpPr>
          <p:nvPr>
            <p:ph type="title"/>
          </p:nvPr>
        </p:nvSpPr>
        <p:spPr>
          <a:xfrm>
            <a:off x="701458" y="682625"/>
            <a:ext cx="10810838" cy="369332"/>
          </a:xfrm>
        </p:spPr>
        <p:txBody>
          <a:bodyPr/>
          <a:lstStyle/>
          <a:p>
            <a:r>
              <a:rPr lang="en-US" dirty="0"/>
              <a:t>Threading - Events</a:t>
            </a:r>
          </a:p>
        </p:txBody>
      </p:sp>
      <p:sp>
        <p:nvSpPr>
          <p:cNvPr id="3" name="Content Placeholder 2">
            <a:extLst>
              <a:ext uri="{FF2B5EF4-FFF2-40B4-BE49-F238E27FC236}">
                <a16:creationId xmlns:a16="http://schemas.microsoft.com/office/drawing/2014/main" id="{10D507BD-B5B0-4579-B1E2-9A018B19556E}"/>
              </a:ext>
            </a:extLst>
          </p:cNvPr>
          <p:cNvSpPr>
            <a:spLocks noGrp="1"/>
          </p:cNvSpPr>
          <p:nvPr>
            <p:ph sz="quarter" idx="10"/>
          </p:nvPr>
        </p:nvSpPr>
        <p:spPr>
          <a:xfrm>
            <a:off x="922229" y="1543987"/>
            <a:ext cx="10369296" cy="3429000"/>
          </a:xfrm>
        </p:spPr>
        <p:txBody>
          <a:bodyPr/>
          <a:lstStyle/>
          <a:p>
            <a:r>
              <a:rPr lang="en-US" dirty="0"/>
              <a:t>Events are usually invoked on consistent threads</a:t>
            </a:r>
          </a:p>
          <a:p>
            <a:pPr lvl="1"/>
            <a:r>
              <a:rPr lang="en-US" dirty="0"/>
              <a:t>Events associated with GUI actions: GUI thread</a:t>
            </a:r>
          </a:p>
          <a:p>
            <a:pPr lvl="1"/>
            <a:r>
              <a:rPr lang="en-US" dirty="0"/>
              <a:t>Events associated worker thread operations: worker thread</a:t>
            </a:r>
          </a:p>
          <a:p>
            <a:pPr lvl="1"/>
            <a:endParaRPr lang="en-US" dirty="0"/>
          </a:p>
          <a:p>
            <a:r>
              <a:rPr lang="en-US" dirty="0"/>
              <a:t>GUI thread event handlers should not block</a:t>
            </a:r>
          </a:p>
        </p:txBody>
      </p:sp>
    </p:spTree>
    <p:extLst>
      <p:ext uri="{BB962C8B-B14F-4D97-AF65-F5344CB8AC3E}">
        <p14:creationId xmlns:p14="http://schemas.microsoft.com/office/powerpoint/2010/main" val="3853989562"/>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Threading: WPF data binding</a:t>
            </a:r>
          </a:p>
        </p:txBody>
      </p:sp>
      <p:pic>
        <p:nvPicPr>
          <p:cNvPr id="3" name="Picture 2">
            <a:extLst>
              <a:ext uri="{FF2B5EF4-FFF2-40B4-BE49-F238E27FC236}">
                <a16:creationId xmlns:a16="http://schemas.microsoft.com/office/drawing/2014/main" id="{55775AA2-D7CC-40CA-811D-49E34DA753E7}"/>
              </a:ext>
            </a:extLst>
          </p:cNvPr>
          <p:cNvPicPr>
            <a:picLocks noChangeAspect="1"/>
          </p:cNvPicPr>
          <p:nvPr/>
        </p:nvPicPr>
        <p:blipFill>
          <a:blip r:embed="rId3"/>
          <a:stretch>
            <a:fillRect/>
          </a:stretch>
        </p:blipFill>
        <p:spPr>
          <a:xfrm>
            <a:off x="1641348" y="1872249"/>
            <a:ext cx="8915400" cy="3914775"/>
          </a:xfrm>
          <a:prstGeom prst="rect">
            <a:avLst/>
          </a:prstGeom>
        </p:spPr>
      </p:pic>
      <p:sp>
        <p:nvSpPr>
          <p:cNvPr id="6" name="TextBox 5">
            <a:extLst>
              <a:ext uri="{FF2B5EF4-FFF2-40B4-BE49-F238E27FC236}">
                <a16:creationId xmlns:a16="http://schemas.microsoft.com/office/drawing/2014/main" id="{B5BA8B96-4F33-4F1E-AA6D-C49AE2A569CE}"/>
              </a:ext>
            </a:extLst>
          </p:cNvPr>
          <p:cNvSpPr txBox="1"/>
          <p:nvPr/>
        </p:nvSpPr>
        <p:spPr>
          <a:xfrm>
            <a:off x="4972833" y="5899759"/>
            <a:ext cx="2642991" cy="300625"/>
          </a:xfrm>
          <a:prstGeom prst="rect">
            <a:avLst/>
          </a:prstGeom>
          <a:noFill/>
          <a:effectLst/>
        </p:spPr>
        <p:txBody>
          <a:bodyPr wrap="square" lIns="0" tIns="0" rIns="0" bIns="0" rtlCol="0">
            <a:noAutofit/>
          </a:bodyPr>
          <a:lstStyle/>
          <a:p>
            <a:pPr algn="ctr" eaLnBrk="0" hangingPunct="0">
              <a:lnSpc>
                <a:spcPts val="1800"/>
              </a:lnSpc>
            </a:pPr>
            <a:r>
              <a:rPr lang="en-US" sz="1600" dirty="0" err="1">
                <a:solidFill>
                  <a:schemeClr val="bg1"/>
                </a:solidFill>
              </a:rPr>
              <a:t>ObservableCollection</a:t>
            </a:r>
            <a:r>
              <a:rPr lang="en-US" sz="1600" dirty="0">
                <a:solidFill>
                  <a:schemeClr val="bg1"/>
                </a:solidFill>
              </a:rPr>
              <a:t>&lt;T&gt;</a:t>
            </a:r>
            <a:endParaRPr lang="en-US" sz="1600" dirty="0">
              <a:solidFill>
                <a:schemeClr val="bg1"/>
              </a:solidFill>
              <a:ea typeface="+mn-ea"/>
              <a:cs typeface="+mn-cs"/>
            </a:endParaRPr>
          </a:p>
        </p:txBody>
      </p:sp>
      <p:sp>
        <p:nvSpPr>
          <p:cNvPr id="5" name="Explosion: 14 Points 4">
            <a:extLst>
              <a:ext uri="{FF2B5EF4-FFF2-40B4-BE49-F238E27FC236}">
                <a16:creationId xmlns:a16="http://schemas.microsoft.com/office/drawing/2014/main" id="{E04F46AA-15A7-440F-90E4-2900EF61958C}"/>
              </a:ext>
            </a:extLst>
          </p:cNvPr>
          <p:cNvSpPr/>
          <p:nvPr/>
        </p:nvSpPr>
        <p:spPr bwMode="auto">
          <a:xfrm>
            <a:off x="7231213" y="4541608"/>
            <a:ext cx="1508053" cy="1215025"/>
          </a:xfrm>
          <a:prstGeom prst="irregularSeal2">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1200" b="1" dirty="0">
                <a:solidFill>
                  <a:srgbClr val="000000"/>
                </a:solidFill>
                <a:latin typeface="Arial" charset="0"/>
                <a:ea typeface="ＭＳ Ｐゴシック" pitchFamily="16" charset="-128"/>
                <a:cs typeface="ＭＳ Ｐゴシック" pitchFamily="-97" charset="-128"/>
              </a:rPr>
              <a:t>Exception!</a:t>
            </a:r>
          </a:p>
        </p:txBody>
      </p:sp>
    </p:spTree>
    <p:extLst>
      <p:ext uri="{BB962C8B-B14F-4D97-AF65-F5344CB8AC3E}">
        <p14:creationId xmlns:p14="http://schemas.microsoft.com/office/powerpoint/2010/main" val="901539747"/>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72378"/>
            <a:ext cx="10826496" cy="369332"/>
          </a:xfrm>
        </p:spPr>
        <p:txBody>
          <a:bodyPr/>
          <a:lstStyle/>
          <a:p>
            <a:r>
              <a:rPr lang="en-US" dirty="0"/>
              <a:t>	Threading - Thread safe binding</a:t>
            </a:r>
          </a:p>
        </p:txBody>
      </p:sp>
      <p:sp>
        <p:nvSpPr>
          <p:cNvPr id="3" name="Content Placeholder 2"/>
          <p:cNvSpPr>
            <a:spLocks noGrp="1"/>
          </p:cNvSpPr>
          <p:nvPr>
            <p:ph sz="quarter" idx="10"/>
          </p:nvPr>
        </p:nvSpPr>
        <p:spPr>
          <a:xfrm>
            <a:off x="914400" y="1083836"/>
            <a:ext cx="10369296" cy="975278"/>
          </a:xfrm>
        </p:spPr>
        <p:txBody>
          <a:bodyPr/>
          <a:lstStyle/>
          <a:p>
            <a:r>
              <a:rPr lang="en-US" dirty="0"/>
              <a:t>WPF collection synchronization using a lock</a:t>
            </a:r>
          </a:p>
          <a:p>
            <a:r>
              <a:rPr lang="en-US" dirty="0"/>
              <a:t>Both parties agree to entering the lock when reading or writing collection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5" name="TextBox 4">
            <a:extLst>
              <a:ext uri="{FF2B5EF4-FFF2-40B4-BE49-F238E27FC236}">
                <a16:creationId xmlns:a16="http://schemas.microsoft.com/office/drawing/2014/main" id="{521F0D52-3CCB-4B1B-91AD-D897426389AA}"/>
              </a:ext>
            </a:extLst>
          </p:cNvPr>
          <p:cNvSpPr txBox="1"/>
          <p:nvPr/>
        </p:nvSpPr>
        <p:spPr>
          <a:xfrm>
            <a:off x="530202" y="2059114"/>
            <a:ext cx="11137692" cy="4427874"/>
          </a:xfrm>
          <a:prstGeom prst="rect">
            <a:avLst/>
          </a:prstGeom>
          <a:solidFill>
            <a:schemeClr val="tx1"/>
          </a:solidFill>
          <a:effectLst/>
        </p:spPr>
        <p:txBody>
          <a:bodyPr wrap="none" lIns="0" tIns="0" rIns="0" bIns="0" rtlCol="0">
            <a:noAutofit/>
          </a:bodyPr>
          <a:lstStyle/>
          <a:p>
            <a:pPr>
              <a:lnSpc>
                <a:spcPct val="107000"/>
              </a:lnSpc>
              <a:spcAft>
                <a:spcPts val="0"/>
              </a:spcAft>
            </a:pPr>
            <a:r>
              <a:rPr lang="en-US" sz="160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US" sz="1500" dirty="0">
                <a:solidFill>
                  <a:srgbClr val="0000FF"/>
                </a:solidFill>
                <a:latin typeface="Consolas" panose="020B0609020204030204" pitchFamily="49" charset="0"/>
                <a:ea typeface="Calibri" panose="020F0502020204030204" pitchFamily="34" charset="0"/>
                <a:cs typeface="Consolas" panose="020B0609020204030204" pitchFamily="49" charset="0"/>
              </a:rPr>
              <a:t>internal</a:t>
            </a: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US" sz="1500" dirty="0">
                <a:solidFill>
                  <a:srgbClr val="0000FF"/>
                </a:solidFill>
                <a:latin typeface="Consolas" panose="020B0609020204030204" pitchFamily="49" charset="0"/>
                <a:ea typeface="Calibri" panose="020F0502020204030204" pitchFamily="34" charset="0"/>
                <a:cs typeface="Consolas" panose="020B0609020204030204" pitchFamily="49" charset="0"/>
              </a:rPr>
              <a:t>class</a:t>
            </a: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US" sz="1500" dirty="0" err="1">
                <a:solidFill>
                  <a:srgbClr val="2B91AF"/>
                </a:solidFill>
                <a:latin typeface="Consolas" panose="020B0609020204030204" pitchFamily="49" charset="0"/>
                <a:ea typeface="Calibri" panose="020F0502020204030204" pitchFamily="34" charset="0"/>
                <a:cs typeface="Consolas" panose="020B0609020204030204" pitchFamily="49" charset="0"/>
              </a:rPr>
              <a:t>ExampleVM</a:t>
            </a:r>
            <a:endParaRPr lang="en-US" sz="15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endParaRPr lang="en-US" sz="15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US" sz="1500" dirty="0">
                <a:solidFill>
                  <a:srgbClr val="0000FF"/>
                </a:solidFill>
                <a:latin typeface="Consolas" panose="020B0609020204030204" pitchFamily="49" charset="0"/>
                <a:ea typeface="Calibri" panose="020F0502020204030204" pitchFamily="34" charset="0"/>
                <a:cs typeface="Consolas" panose="020B0609020204030204" pitchFamily="49" charset="0"/>
              </a:rPr>
              <a:t>private</a:t>
            </a: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US" sz="1500" dirty="0" err="1">
                <a:solidFill>
                  <a:srgbClr val="000000"/>
                </a:solidFill>
                <a:latin typeface="Consolas" panose="020B0609020204030204" pitchFamily="49" charset="0"/>
                <a:ea typeface="Calibri" panose="020F0502020204030204" pitchFamily="34" charset="0"/>
                <a:cs typeface="Consolas" panose="020B0609020204030204" pitchFamily="49" charset="0"/>
              </a:rPr>
              <a:t>ObservableCollection</a:t>
            </a: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&lt;</a:t>
            </a:r>
            <a:r>
              <a:rPr lang="en-US" sz="1500" dirty="0">
                <a:solidFill>
                  <a:srgbClr val="0000FF"/>
                </a:solidFill>
                <a:latin typeface="Consolas" panose="020B0609020204030204" pitchFamily="49" charset="0"/>
                <a:ea typeface="Calibri" panose="020F0502020204030204" pitchFamily="34" charset="0"/>
                <a:cs typeface="Consolas" panose="020B0609020204030204" pitchFamily="49" charset="0"/>
              </a:rPr>
              <a:t>string</a:t>
            </a: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&gt; _</a:t>
            </a:r>
            <a:r>
              <a:rPr lang="en-US" sz="1500" dirty="0" err="1">
                <a:solidFill>
                  <a:srgbClr val="000000"/>
                </a:solidFill>
                <a:latin typeface="Consolas" panose="020B0609020204030204" pitchFamily="49" charset="0"/>
                <a:ea typeface="Calibri" panose="020F0502020204030204" pitchFamily="34" charset="0"/>
                <a:cs typeface="Consolas" panose="020B0609020204030204" pitchFamily="49" charset="0"/>
              </a:rPr>
              <a:t>vmList</a:t>
            </a: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 = </a:t>
            </a:r>
            <a:r>
              <a:rPr lang="en-US" sz="1500" dirty="0">
                <a:solidFill>
                  <a:srgbClr val="0000FF"/>
                </a:solidFill>
                <a:latin typeface="Consolas" panose="020B0609020204030204" pitchFamily="49" charset="0"/>
                <a:ea typeface="Calibri" panose="020F0502020204030204" pitchFamily="34" charset="0"/>
                <a:cs typeface="Consolas" panose="020B0609020204030204" pitchFamily="49" charset="0"/>
              </a:rPr>
              <a:t>new</a:t>
            </a: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US" sz="1500" dirty="0" err="1">
                <a:solidFill>
                  <a:srgbClr val="000000"/>
                </a:solidFill>
                <a:latin typeface="Consolas" panose="020B0609020204030204" pitchFamily="49" charset="0"/>
                <a:ea typeface="Calibri" panose="020F0502020204030204" pitchFamily="34" charset="0"/>
                <a:cs typeface="Consolas" panose="020B0609020204030204" pitchFamily="49" charset="0"/>
              </a:rPr>
              <a:t>ObservableCollection</a:t>
            </a: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&lt;</a:t>
            </a:r>
            <a:r>
              <a:rPr lang="en-US" sz="1500" dirty="0">
                <a:solidFill>
                  <a:srgbClr val="0000FF"/>
                </a:solidFill>
                <a:latin typeface="Consolas" panose="020B0609020204030204" pitchFamily="49" charset="0"/>
                <a:ea typeface="Calibri" panose="020F0502020204030204" pitchFamily="34" charset="0"/>
                <a:cs typeface="Consolas" panose="020B0609020204030204" pitchFamily="49" charset="0"/>
              </a:rPr>
              <a:t>string</a:t>
            </a: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&gt;();</a:t>
            </a:r>
            <a:endParaRPr lang="en-US" sz="15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US" sz="1500" dirty="0">
                <a:solidFill>
                  <a:srgbClr val="0000FF"/>
                </a:solidFill>
                <a:latin typeface="Consolas" panose="020B0609020204030204" pitchFamily="49" charset="0"/>
                <a:ea typeface="Calibri" panose="020F0502020204030204" pitchFamily="34" charset="0"/>
                <a:cs typeface="Consolas" panose="020B0609020204030204" pitchFamily="49" charset="0"/>
              </a:rPr>
              <a:t>private</a:t>
            </a: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 Object _lock = </a:t>
            </a:r>
            <a:r>
              <a:rPr lang="en-US" sz="1500" dirty="0">
                <a:solidFill>
                  <a:srgbClr val="0000FF"/>
                </a:solidFill>
                <a:latin typeface="Consolas" panose="020B0609020204030204" pitchFamily="49" charset="0"/>
                <a:ea typeface="Calibri" panose="020F0502020204030204" pitchFamily="34" charset="0"/>
                <a:cs typeface="Consolas" panose="020B0609020204030204" pitchFamily="49" charset="0"/>
              </a:rPr>
              <a:t>new</a:t>
            </a: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 Object();</a:t>
            </a:r>
            <a:endParaRPr lang="en-US" sz="15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endParaRPr lang="en-US" sz="15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US" sz="1500" dirty="0">
                <a:solidFill>
                  <a:srgbClr val="0000FF"/>
                </a:solidFill>
                <a:latin typeface="Consolas" panose="020B0609020204030204" pitchFamily="49" charset="0"/>
                <a:ea typeface="Calibri" panose="020F0502020204030204" pitchFamily="34" charset="0"/>
                <a:cs typeface="Consolas" panose="020B0609020204030204" pitchFamily="49" charset="0"/>
              </a:rPr>
              <a:t>public</a:t>
            </a: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US" sz="1500" dirty="0" err="1">
                <a:solidFill>
                  <a:srgbClr val="000000"/>
                </a:solidFill>
                <a:latin typeface="Consolas" panose="020B0609020204030204" pitchFamily="49" charset="0"/>
                <a:ea typeface="Calibri" panose="020F0502020204030204" pitchFamily="34" charset="0"/>
                <a:cs typeface="Consolas" panose="020B0609020204030204" pitchFamily="49" charset="0"/>
              </a:rPr>
              <a:t>ExampleVM</a:t>
            </a: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US" sz="15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endParaRPr lang="en-US" sz="15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US" sz="1500" dirty="0" err="1">
                <a:solidFill>
                  <a:srgbClr val="000000"/>
                </a:solidFill>
                <a:latin typeface="Consolas" panose="020B0609020204030204" pitchFamily="49" charset="0"/>
                <a:ea typeface="Calibri" panose="020F0502020204030204" pitchFamily="34" charset="0"/>
                <a:cs typeface="Consolas" panose="020B0609020204030204" pitchFamily="49" charset="0"/>
              </a:rPr>
              <a:t>BindingOperations.EnableCollectionSynchronization</a:t>
            </a: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(_</a:t>
            </a:r>
            <a:r>
              <a:rPr lang="en-US" sz="1500" dirty="0" err="1">
                <a:solidFill>
                  <a:srgbClr val="000000"/>
                </a:solidFill>
                <a:latin typeface="Consolas" panose="020B0609020204030204" pitchFamily="49" charset="0"/>
                <a:ea typeface="Calibri" panose="020F0502020204030204" pitchFamily="34" charset="0"/>
                <a:cs typeface="Consolas" panose="020B0609020204030204" pitchFamily="49" charset="0"/>
              </a:rPr>
              <a:t>vmList</a:t>
            </a: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 _lock);</a:t>
            </a:r>
            <a:endParaRPr lang="en-US" sz="15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p>
          <a:p>
            <a:r>
              <a:rPr lang="en-US" sz="1500" dirty="0">
                <a:solidFill>
                  <a:srgbClr val="000000"/>
                </a:solidFill>
                <a:latin typeface="Consolas" panose="020B0609020204030204" pitchFamily="49" charset="0"/>
              </a:rPr>
              <a:t>    	</a:t>
            </a:r>
          </a:p>
          <a:p>
            <a:r>
              <a:rPr lang="en-US" sz="1500" dirty="0">
                <a:solidFill>
                  <a:srgbClr val="000000"/>
                </a:solidFill>
                <a:latin typeface="Consolas" panose="020B0609020204030204" pitchFamily="49" charset="0"/>
              </a:rPr>
              <a:t>    </a:t>
            </a:r>
            <a:r>
              <a:rPr lang="en-US" sz="1500" dirty="0">
                <a:solidFill>
                  <a:srgbClr val="2B91AF"/>
                </a:solidFill>
                <a:latin typeface="Consolas" panose="020B0609020204030204" pitchFamily="49" charset="0"/>
              </a:rPr>
              <a:t>Task </a:t>
            </a:r>
            <a:r>
              <a:rPr lang="en-US" sz="1500" dirty="0" err="1">
                <a:solidFill>
                  <a:srgbClr val="000000"/>
                </a:solidFill>
                <a:latin typeface="Consolas" panose="020B0609020204030204" pitchFamily="49" charset="0"/>
              </a:rPr>
              <a:t>UpdateListFromData</a:t>
            </a:r>
            <a:r>
              <a:rPr lang="en-US" sz="1500" dirty="0">
                <a:solidFill>
                  <a:srgbClr val="000000"/>
                </a:solidFill>
                <a:latin typeface="Consolas" panose="020B0609020204030204" pitchFamily="49" charset="0"/>
              </a:rPr>
              <a:t>()</a:t>
            </a:r>
          </a:p>
          <a:p>
            <a:r>
              <a:rPr lang="en-US" sz="1500" dirty="0">
                <a:solidFill>
                  <a:srgbClr val="000000"/>
                </a:solidFill>
                <a:latin typeface="Consolas" panose="020B0609020204030204" pitchFamily="49" charset="0"/>
              </a:rPr>
              <a:t>    {</a:t>
            </a:r>
          </a:p>
          <a:p>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return</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QueuedTask.Run</a:t>
            </a:r>
            <a:r>
              <a:rPr lang="en-US" sz="1500" dirty="0">
                <a:solidFill>
                  <a:srgbClr val="000000"/>
                </a:solidFill>
                <a:latin typeface="Consolas" panose="020B0609020204030204" pitchFamily="49" charset="0"/>
              </a:rPr>
              <a:t>(() =&gt;</a:t>
            </a:r>
          </a:p>
          <a:p>
            <a:r>
              <a:rPr lang="en-US" sz="1500" dirty="0">
                <a:solidFill>
                  <a:srgbClr val="000000"/>
                </a:solidFill>
                <a:latin typeface="Consolas" panose="020B0609020204030204" pitchFamily="49" charset="0"/>
              </a:rPr>
              <a:t>      {</a:t>
            </a:r>
          </a:p>
          <a:p>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lock</a:t>
            </a:r>
            <a:r>
              <a:rPr lang="en-US" sz="1500" dirty="0">
                <a:solidFill>
                  <a:srgbClr val="000000"/>
                </a:solidFill>
                <a:latin typeface="Consolas" panose="020B0609020204030204" pitchFamily="49" charset="0"/>
              </a:rPr>
              <a:t> (_lock) { _</a:t>
            </a:r>
            <a:r>
              <a:rPr lang="en-US" sz="1500" dirty="0" err="1">
                <a:solidFill>
                  <a:srgbClr val="000000"/>
                </a:solidFill>
                <a:latin typeface="Consolas" panose="020B0609020204030204" pitchFamily="49" charset="0"/>
              </a:rPr>
              <a:t>vmList.Add</a:t>
            </a:r>
            <a:r>
              <a:rPr lang="en-US" sz="1500" dirty="0">
                <a:solidFill>
                  <a:srgbClr val="000000"/>
                </a:solidFill>
                <a:latin typeface="Consolas" panose="020B0609020204030204" pitchFamily="49" charset="0"/>
              </a:rPr>
              <a:t>(</a:t>
            </a:r>
            <a:r>
              <a:rPr lang="en-US" sz="1500" dirty="0" err="1">
                <a:solidFill>
                  <a:srgbClr val="000000"/>
                </a:solidFill>
                <a:latin typeface="Consolas" panose="020B0609020204030204" pitchFamily="49" charset="0"/>
              </a:rPr>
              <a:t>getData</a:t>
            </a:r>
            <a:r>
              <a:rPr lang="en-US" sz="1500" dirty="0">
                <a:solidFill>
                  <a:srgbClr val="000000"/>
                </a:solidFill>
                <a:latin typeface="Consolas" panose="020B0609020204030204" pitchFamily="49" charset="0"/>
              </a:rPr>
              <a:t>()); }</a:t>
            </a:r>
          </a:p>
          <a:p>
            <a:r>
              <a:rPr lang="en-US" sz="1500" dirty="0">
                <a:solidFill>
                  <a:srgbClr val="000000"/>
                </a:solidFill>
                <a:latin typeface="Consolas" panose="020B0609020204030204" pitchFamily="49" charset="0"/>
              </a:rPr>
              <a:t>      });</a:t>
            </a:r>
          </a:p>
          <a:p>
            <a:r>
              <a:rPr lang="en-US" sz="1500" dirty="0">
                <a:solidFill>
                  <a:srgbClr val="000000"/>
                </a:solidFill>
                <a:latin typeface="Consolas" panose="020B0609020204030204" pitchFamily="49" charset="0"/>
              </a:rPr>
              <a:t>    }</a:t>
            </a:r>
            <a:endParaRPr lang="en-US" sz="1500" dirty="0">
              <a:solidFill>
                <a:srgbClr val="000000"/>
              </a:solidFill>
              <a:latin typeface="Consolas" panose="020B0609020204030204" pitchFamily="49" charset="0"/>
              <a:ea typeface="Calibri" panose="020F0502020204030204" pitchFamily="34" charset="0"/>
              <a:cs typeface="Times New Roman" panose="02020603050405020304" pitchFamily="18" charset="0"/>
            </a:endParaRPr>
          </a:p>
          <a:p>
            <a:pPr>
              <a:lnSpc>
                <a:spcPct val="107000"/>
              </a:lnSpc>
              <a:spcAft>
                <a:spcPts val="800"/>
              </a:spcAft>
            </a:pPr>
            <a:r>
              <a:rPr lang="en-US" sz="150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endParaRPr lang="en-US" sz="1500" dirty="0">
              <a:solidFill>
                <a:prstClr val="white"/>
              </a:solidFill>
            </a:endParaRPr>
          </a:p>
        </p:txBody>
      </p:sp>
    </p:spTree>
    <p:extLst>
      <p:ext uri="{BB962C8B-B14F-4D97-AF65-F5344CB8AC3E}">
        <p14:creationId xmlns:p14="http://schemas.microsoft.com/office/powerpoint/2010/main" val="1702531591"/>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ArcGIS Pro - Synthesis</a:t>
            </a:r>
          </a:p>
        </p:txBody>
      </p:sp>
      <p:sp>
        <p:nvSpPr>
          <p:cNvPr id="3" name="Content Placeholder 2"/>
          <p:cNvSpPr>
            <a:spLocks noGrp="1"/>
          </p:cNvSpPr>
          <p:nvPr>
            <p:ph sz="quarter" idx="10"/>
          </p:nvPr>
        </p:nvSpPr>
        <p:spPr>
          <a:xfrm>
            <a:off x="914400" y="1828800"/>
            <a:ext cx="6100175" cy="3429000"/>
          </a:xfrm>
        </p:spPr>
        <p:txBody>
          <a:bodyPr/>
          <a:lstStyle/>
          <a:p>
            <a:pPr marL="0" indent="0">
              <a:buNone/>
            </a:pPr>
            <a:r>
              <a:rPr lang="en-US" dirty="0"/>
              <a:t>Managed / Native hybrid application</a:t>
            </a:r>
          </a:p>
          <a:p>
            <a:r>
              <a:rPr lang="en-US" dirty="0"/>
              <a:t>64 bit Engine level </a:t>
            </a:r>
            <a:r>
              <a:rPr lang="en-US" dirty="0" err="1"/>
              <a:t>ArcObjects</a:t>
            </a:r>
            <a:endParaRPr lang="en-US" dirty="0"/>
          </a:p>
          <a:p>
            <a:r>
              <a:rPr lang="en-US" dirty="0"/>
              <a:t>ArcGIS Runtime</a:t>
            </a:r>
          </a:p>
          <a:p>
            <a:r>
              <a:rPr lang="en-US" dirty="0"/>
              <a:t>BGL Graphics Engine </a:t>
            </a:r>
          </a:p>
          <a:p>
            <a:r>
              <a:rPr lang="en-US" dirty="0"/>
              <a:t>CIM (Cartographic Information Model)</a:t>
            </a:r>
          </a:p>
          <a:p>
            <a:r>
              <a:rPr lang="en-US" dirty="0"/>
              <a:t>WPF</a:t>
            </a:r>
          </a:p>
          <a:p>
            <a:r>
              <a:rPr lang="en-US" dirty="0"/>
              <a:t>New .NET API</a:t>
            </a:r>
          </a:p>
          <a:p>
            <a:r>
              <a:rPr lang="en-US" dirty="0"/>
              <a:t>Extensibility via Add-Ins</a:t>
            </a:r>
          </a:p>
          <a:p>
            <a:pPr marL="0" indent="0">
              <a:buNone/>
            </a:pPr>
            <a:endParaRPr lang="en-US" dirty="0"/>
          </a:p>
        </p:txBody>
      </p:sp>
      <p:pic>
        <p:nvPicPr>
          <p:cNvPr id="6" name="Picture 5">
            <a:extLst>
              <a:ext uri="{FF2B5EF4-FFF2-40B4-BE49-F238E27FC236}">
                <a16:creationId xmlns:a16="http://schemas.microsoft.com/office/drawing/2014/main" id="{AACCFDA7-6422-43ED-AEF3-0220901C39BA}"/>
              </a:ext>
            </a:extLst>
          </p:cNvPr>
          <p:cNvPicPr>
            <a:picLocks noChangeAspect="1"/>
          </p:cNvPicPr>
          <p:nvPr/>
        </p:nvPicPr>
        <p:blipFill>
          <a:blip r:embed="rId3"/>
          <a:stretch>
            <a:fillRect/>
          </a:stretch>
        </p:blipFill>
        <p:spPr>
          <a:xfrm>
            <a:off x="5946006" y="1155389"/>
            <a:ext cx="5816810" cy="4493849"/>
          </a:xfrm>
          <a:prstGeom prst="rect">
            <a:avLst/>
          </a:prstGeom>
          <a:effectLst>
            <a:glow rad="228600">
              <a:schemeClr val="accent1">
                <a:satMod val="175000"/>
                <a:alpha val="40000"/>
              </a:schemeClr>
            </a:glow>
          </a:effectLst>
        </p:spPr>
      </p:pic>
    </p:spTree>
    <p:extLst>
      <p:ext uri="{BB962C8B-B14F-4D97-AF65-F5344CB8AC3E}">
        <p14:creationId xmlns:p14="http://schemas.microsoft.com/office/powerpoint/2010/main" val="2488572497"/>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7EFF84-1BA0-4F09-861F-76D95F4D0C17}"/>
              </a:ext>
            </a:extLst>
          </p:cNvPr>
          <p:cNvSpPr>
            <a:spLocks noGrp="1"/>
          </p:cNvSpPr>
          <p:nvPr>
            <p:ph type="title"/>
          </p:nvPr>
        </p:nvSpPr>
        <p:spPr>
          <a:noFill/>
        </p:spPr>
        <p:txBody>
          <a:bodyPr/>
          <a:lstStyle/>
          <a:p>
            <a:r>
              <a:rPr lang="en-US" dirty="0">
                <a:solidFill>
                  <a:schemeClr val="bg1"/>
                </a:solidFill>
              </a:rPr>
              <a:t>Threading - WPF data binding with concurrency control </a:t>
            </a:r>
          </a:p>
        </p:txBody>
      </p:sp>
      <p:pic>
        <p:nvPicPr>
          <p:cNvPr id="4" name="Picture 3">
            <a:extLst>
              <a:ext uri="{FF2B5EF4-FFF2-40B4-BE49-F238E27FC236}">
                <a16:creationId xmlns:a16="http://schemas.microsoft.com/office/drawing/2014/main" id="{12AC7A4D-64D6-4026-86D3-7C0766ED5EC1}"/>
              </a:ext>
            </a:extLst>
          </p:cNvPr>
          <p:cNvPicPr>
            <a:picLocks noChangeAspect="1"/>
          </p:cNvPicPr>
          <p:nvPr/>
        </p:nvPicPr>
        <p:blipFill>
          <a:blip r:embed="rId2"/>
          <a:stretch>
            <a:fillRect/>
          </a:stretch>
        </p:blipFill>
        <p:spPr>
          <a:xfrm>
            <a:off x="1553665" y="2110244"/>
            <a:ext cx="8915400" cy="3914775"/>
          </a:xfrm>
          <a:prstGeom prst="rect">
            <a:avLst/>
          </a:prstGeom>
        </p:spPr>
      </p:pic>
      <p:sp>
        <p:nvSpPr>
          <p:cNvPr id="5" name="TextBox 4">
            <a:extLst>
              <a:ext uri="{FF2B5EF4-FFF2-40B4-BE49-F238E27FC236}">
                <a16:creationId xmlns:a16="http://schemas.microsoft.com/office/drawing/2014/main" id="{ABEC5B73-3CE3-4ECD-8B7A-7BC39101F60A}"/>
              </a:ext>
            </a:extLst>
          </p:cNvPr>
          <p:cNvSpPr txBox="1"/>
          <p:nvPr/>
        </p:nvSpPr>
        <p:spPr>
          <a:xfrm>
            <a:off x="4946654" y="6112701"/>
            <a:ext cx="2493807" cy="300625"/>
          </a:xfrm>
          <a:prstGeom prst="rect">
            <a:avLst/>
          </a:prstGeom>
          <a:noFill/>
          <a:effectLst/>
        </p:spPr>
        <p:txBody>
          <a:bodyPr wrap="square" lIns="0" tIns="0" rIns="0" bIns="0" rtlCol="0">
            <a:noAutofit/>
          </a:bodyPr>
          <a:lstStyle/>
          <a:p>
            <a:pPr algn="ctr" eaLnBrk="0" hangingPunct="0">
              <a:lnSpc>
                <a:spcPts val="1800"/>
              </a:lnSpc>
            </a:pPr>
            <a:r>
              <a:rPr lang="en-US" sz="1600" dirty="0" err="1">
                <a:solidFill>
                  <a:schemeClr val="bg1"/>
                </a:solidFill>
              </a:rPr>
              <a:t>ObservableCollection</a:t>
            </a:r>
            <a:r>
              <a:rPr lang="en-US" sz="1600" dirty="0">
                <a:solidFill>
                  <a:schemeClr val="bg1"/>
                </a:solidFill>
              </a:rPr>
              <a:t>&lt;T&gt;</a:t>
            </a:r>
            <a:endParaRPr lang="en-US" sz="1600" dirty="0">
              <a:solidFill>
                <a:schemeClr val="bg1"/>
              </a:solidFill>
              <a:ea typeface="+mn-ea"/>
              <a:cs typeface="+mn-cs"/>
            </a:endParaRPr>
          </a:p>
        </p:txBody>
      </p:sp>
    </p:spTree>
    <p:extLst>
      <p:ext uri="{BB962C8B-B14F-4D97-AF65-F5344CB8AC3E}">
        <p14:creationId xmlns:p14="http://schemas.microsoft.com/office/powerpoint/2010/main" val="878243686"/>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4965F-920B-4AAF-8D6C-5EEB8E97D8A2}"/>
              </a:ext>
            </a:extLst>
          </p:cNvPr>
          <p:cNvSpPr>
            <a:spLocks noGrp="1"/>
          </p:cNvSpPr>
          <p:nvPr>
            <p:ph type="title"/>
          </p:nvPr>
        </p:nvSpPr>
        <p:spPr>
          <a:xfrm>
            <a:off x="685800" y="727595"/>
            <a:ext cx="10826496" cy="369332"/>
          </a:xfrm>
        </p:spPr>
        <p:txBody>
          <a:bodyPr/>
          <a:lstStyle/>
          <a:p>
            <a:r>
              <a:rPr lang="en-US" dirty="0"/>
              <a:t>Threading - Thread safe binding </a:t>
            </a:r>
          </a:p>
        </p:txBody>
      </p:sp>
      <p:sp>
        <p:nvSpPr>
          <p:cNvPr id="3" name="Content Placeholder 2">
            <a:extLst>
              <a:ext uri="{FF2B5EF4-FFF2-40B4-BE49-F238E27FC236}">
                <a16:creationId xmlns:a16="http://schemas.microsoft.com/office/drawing/2014/main" id="{B6E675F3-6D99-4BFF-BDD5-B1BE23ECC015}"/>
              </a:ext>
            </a:extLst>
          </p:cNvPr>
          <p:cNvSpPr>
            <a:spLocks noGrp="1"/>
          </p:cNvSpPr>
          <p:nvPr>
            <p:ph sz="quarter" idx="10"/>
          </p:nvPr>
        </p:nvSpPr>
        <p:spPr>
          <a:xfrm>
            <a:off x="914400" y="1828800"/>
            <a:ext cx="10369296" cy="1551214"/>
          </a:xfrm>
        </p:spPr>
        <p:txBody>
          <a:bodyPr/>
          <a:lstStyle/>
          <a:p>
            <a:r>
              <a:rPr lang="en-US" sz="2400" dirty="0"/>
              <a:t>Minimize time in lock</a:t>
            </a:r>
          </a:p>
          <a:p>
            <a:r>
              <a:rPr lang="en-US" sz="2400" dirty="0"/>
              <a:t>Perform lengthy operations </a:t>
            </a:r>
            <a:r>
              <a:rPr lang="en-US" sz="2400" u="sng" dirty="0"/>
              <a:t>outside</a:t>
            </a:r>
            <a:r>
              <a:rPr lang="en-US" sz="2400" dirty="0"/>
              <a:t> lock and batch update in lock</a:t>
            </a:r>
          </a:p>
          <a:p>
            <a:r>
              <a:rPr lang="en-US" sz="2400" dirty="0"/>
              <a:t>Beware of combining with collection changed events</a:t>
            </a:r>
          </a:p>
          <a:p>
            <a:pPr lvl="1"/>
            <a:r>
              <a:rPr lang="en-US" sz="2000" b="0" dirty="0">
                <a:solidFill>
                  <a:schemeClr val="tx1">
                    <a:lumMod val="85000"/>
                  </a:schemeClr>
                </a:solidFill>
                <a:latin typeface="Consolas" panose="020B0609020204030204" pitchFamily="49" charset="0"/>
              </a:rPr>
              <a:t>ArcGIS.Desktop.Internal.Framework.Utilities.</a:t>
            </a:r>
            <a:r>
              <a:rPr lang="en-US" sz="2000" b="0" dirty="0">
                <a:solidFill>
                  <a:srgbClr val="92D050"/>
                </a:solidFill>
                <a:latin typeface="Consolas" panose="020B0609020204030204" pitchFamily="49" charset="0"/>
              </a:rPr>
              <a:t>BulkObservableCollection</a:t>
            </a:r>
            <a:endParaRPr lang="en-US" sz="2000" b="0" dirty="0">
              <a:solidFill>
                <a:srgbClr val="92D050"/>
              </a:solidFill>
            </a:endParaRPr>
          </a:p>
          <a:p>
            <a:endParaRPr lang="en-US" sz="3200" dirty="0"/>
          </a:p>
        </p:txBody>
      </p:sp>
    </p:spTree>
    <p:extLst>
      <p:ext uri="{BB962C8B-B14F-4D97-AF65-F5344CB8AC3E}">
        <p14:creationId xmlns:p14="http://schemas.microsoft.com/office/powerpoint/2010/main" val="1174806938"/>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369332"/>
          </a:xfrm>
        </p:spPr>
        <p:txBody>
          <a:bodyPr/>
          <a:lstStyle/>
          <a:p>
            <a:r>
              <a:rPr lang="en-US" dirty="0"/>
              <a:t>Threading: Context switching in loops</a:t>
            </a:r>
          </a:p>
        </p:txBody>
      </p:sp>
      <p:sp>
        <p:nvSpPr>
          <p:cNvPr id="5" name="TextBox 4">
            <a:extLst>
              <a:ext uri="{FF2B5EF4-FFF2-40B4-BE49-F238E27FC236}">
                <a16:creationId xmlns:a16="http://schemas.microsoft.com/office/drawing/2014/main" id="{9A3D87ED-FA26-4B03-9A5F-42E61FF14A84}"/>
              </a:ext>
            </a:extLst>
          </p:cNvPr>
          <p:cNvSpPr txBox="1"/>
          <p:nvPr/>
        </p:nvSpPr>
        <p:spPr>
          <a:xfrm>
            <a:off x="388495" y="1274162"/>
            <a:ext cx="4858062" cy="2623281"/>
          </a:xfrm>
          <a:prstGeom prst="rect">
            <a:avLst/>
          </a:prstGeom>
          <a:noFill/>
          <a:effectLst/>
        </p:spPr>
        <p:txBody>
          <a:bodyPr wrap="none" lIns="0" tIns="0" rIns="0" bIns="0" rtlCol="0">
            <a:noAutofit/>
          </a:bodyPr>
          <a:lstStyle/>
          <a:p>
            <a:pPr marL="285750" indent="-285750" algn="l" eaLnBrk="0" hangingPunct="0">
              <a:buFont typeface="Arial" panose="020B0604020202020204" pitchFamily="34" charset="0"/>
              <a:buChar char="•"/>
            </a:pPr>
            <a:r>
              <a:rPr lang="en-US" sz="2000" b="1" dirty="0">
                <a:ea typeface="+mn-ea"/>
                <a:cs typeface="+mn-cs"/>
              </a:rPr>
              <a:t>High frequency context switching</a:t>
            </a:r>
            <a:br>
              <a:rPr lang="en-US" sz="2000" b="1" dirty="0">
                <a:ea typeface="+mn-ea"/>
                <a:cs typeface="+mn-cs"/>
              </a:rPr>
            </a:br>
            <a:r>
              <a:rPr lang="en-US" sz="2000" b="1" dirty="0">
                <a:ea typeface="+mn-ea"/>
                <a:cs typeface="+mn-cs"/>
              </a:rPr>
              <a:t>impacts performance.</a:t>
            </a:r>
          </a:p>
          <a:p>
            <a:pPr marL="285750" indent="-285750" algn="l" eaLnBrk="0" hangingPunct="0">
              <a:buFont typeface="Arial" panose="020B0604020202020204" pitchFamily="34" charset="0"/>
              <a:buChar char="•"/>
            </a:pPr>
            <a:endParaRPr lang="en-US" sz="2000" b="1" dirty="0"/>
          </a:p>
          <a:p>
            <a:pPr marL="285750" indent="-285750" algn="l" eaLnBrk="0" hangingPunct="0">
              <a:buFont typeface="Arial" panose="020B0604020202020204" pitchFamily="34" charset="0"/>
              <a:buChar char="•"/>
            </a:pPr>
            <a:r>
              <a:rPr lang="en-US" sz="2000" b="1" dirty="0">
                <a:ea typeface="+mn-ea"/>
                <a:cs typeface="+mn-cs"/>
              </a:rPr>
              <a:t>QTR will in-line </a:t>
            </a:r>
            <a:r>
              <a:rPr lang="en-US" sz="2000" b="1" dirty="0" err="1">
                <a:ea typeface="+mn-ea"/>
                <a:cs typeface="+mn-cs"/>
              </a:rPr>
              <a:t>async</a:t>
            </a:r>
            <a:r>
              <a:rPr lang="en-US" sz="2000" b="1" dirty="0">
                <a:ea typeface="+mn-ea"/>
                <a:cs typeface="+mn-cs"/>
              </a:rPr>
              <a:t> calls if possible.</a:t>
            </a:r>
          </a:p>
          <a:p>
            <a:pPr marL="285750" indent="-285750" algn="l" eaLnBrk="0" hangingPunct="0">
              <a:buFont typeface="Arial" panose="020B0604020202020204" pitchFamily="34" charset="0"/>
              <a:buChar char="•"/>
            </a:pPr>
            <a:endParaRPr lang="en-US" sz="2000" b="1" dirty="0"/>
          </a:p>
          <a:p>
            <a:pPr marL="285750" indent="-285750" algn="l" eaLnBrk="0" hangingPunct="0">
              <a:buFont typeface="Arial" panose="020B0604020202020204" pitchFamily="34" charset="0"/>
              <a:buChar char="•"/>
            </a:pPr>
            <a:r>
              <a:rPr lang="en-US" sz="2000" b="1" dirty="0">
                <a:ea typeface="+mn-ea"/>
                <a:cs typeface="+mn-cs"/>
              </a:rPr>
              <a:t>Call synchronous method in QTR if</a:t>
            </a:r>
            <a:br>
              <a:rPr lang="en-US" sz="2000" b="1" dirty="0">
                <a:ea typeface="+mn-ea"/>
                <a:cs typeface="+mn-cs"/>
              </a:rPr>
            </a:br>
            <a:r>
              <a:rPr lang="en-US" sz="2000" b="1" dirty="0">
                <a:ea typeface="+mn-ea"/>
                <a:cs typeface="+mn-cs"/>
              </a:rPr>
              <a:t>available.</a:t>
            </a:r>
          </a:p>
          <a:p>
            <a:pPr marL="285750" indent="-285750" algn="l" eaLnBrk="0" hangingPunct="0">
              <a:lnSpc>
                <a:spcPts val="1800"/>
              </a:lnSpc>
              <a:buFont typeface="Arial" panose="020B0604020202020204" pitchFamily="34" charset="0"/>
              <a:buChar char="•"/>
            </a:pPr>
            <a:endParaRPr lang="en-US" sz="2000" b="1" dirty="0">
              <a:ea typeface="+mn-ea"/>
              <a:cs typeface="+mn-cs"/>
            </a:endParaRPr>
          </a:p>
          <a:p>
            <a:pPr marL="285750" indent="-285750" algn="l" eaLnBrk="0" hangingPunct="0">
              <a:lnSpc>
                <a:spcPts val="1800"/>
              </a:lnSpc>
              <a:buFont typeface="Arial" panose="020B0604020202020204" pitchFamily="34" charset="0"/>
              <a:buChar char="•"/>
            </a:pPr>
            <a:endParaRPr lang="en-US" sz="2000" b="1" dirty="0">
              <a:ea typeface="+mn-ea"/>
              <a:cs typeface="+mn-cs"/>
            </a:endParaRPr>
          </a:p>
        </p:txBody>
      </p:sp>
      <p:pic>
        <p:nvPicPr>
          <p:cNvPr id="11" name="Picture 10">
            <a:extLst>
              <a:ext uri="{FF2B5EF4-FFF2-40B4-BE49-F238E27FC236}">
                <a16:creationId xmlns:a16="http://schemas.microsoft.com/office/drawing/2014/main" id="{9A7491C4-6516-4444-B4E9-86308F2B3BE9}"/>
              </a:ext>
            </a:extLst>
          </p:cNvPr>
          <p:cNvPicPr>
            <a:picLocks noChangeAspect="1"/>
          </p:cNvPicPr>
          <p:nvPr/>
        </p:nvPicPr>
        <p:blipFill>
          <a:blip r:embed="rId3"/>
          <a:stretch>
            <a:fillRect/>
          </a:stretch>
        </p:blipFill>
        <p:spPr>
          <a:xfrm>
            <a:off x="5517677" y="903120"/>
            <a:ext cx="6320539" cy="5595767"/>
          </a:xfrm>
          <a:prstGeom prst="rect">
            <a:avLst/>
          </a:prstGeom>
        </p:spPr>
      </p:pic>
    </p:spTree>
    <p:extLst>
      <p:ext uri="{BB962C8B-B14F-4D97-AF65-F5344CB8AC3E}">
        <p14:creationId xmlns:p14="http://schemas.microsoft.com/office/powerpoint/2010/main" val="1098665086"/>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369332"/>
          </a:xfrm>
        </p:spPr>
        <p:txBody>
          <a:bodyPr/>
          <a:lstStyle/>
          <a:p>
            <a:r>
              <a:rPr lang="en-US" dirty="0"/>
              <a:t>Threading: Context switching in loops</a:t>
            </a:r>
          </a:p>
        </p:txBody>
      </p:sp>
      <p:sp>
        <p:nvSpPr>
          <p:cNvPr id="4" name="Rectangle 3"/>
          <p:cNvSpPr/>
          <p:nvPr/>
        </p:nvSpPr>
        <p:spPr>
          <a:xfrm>
            <a:off x="2854890" y="988624"/>
            <a:ext cx="8744211" cy="2400657"/>
          </a:xfrm>
          <a:prstGeom prst="rect">
            <a:avLst/>
          </a:prstGeom>
          <a:solidFill>
            <a:schemeClr val="tx1"/>
          </a:solidFill>
        </p:spPr>
        <p:txBody>
          <a:bodyPr wrap="square">
            <a:spAutoFit/>
          </a:bodyPr>
          <a:lstStyle/>
          <a:p>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private</a:t>
            </a:r>
            <a:r>
              <a:rPr lang="en-US" sz="1500" dirty="0">
                <a:solidFill>
                  <a:srgbClr val="000000"/>
                </a:solidFill>
                <a:latin typeface="Consolas" panose="020B0609020204030204" pitchFamily="49" charset="0"/>
              </a:rPr>
              <a:t> </a:t>
            </a:r>
            <a:r>
              <a:rPr lang="en-US" sz="1500" dirty="0" err="1">
                <a:solidFill>
                  <a:srgbClr val="0000FF"/>
                </a:solidFill>
                <a:latin typeface="Consolas" panose="020B0609020204030204" pitchFamily="49" charset="0"/>
              </a:rPr>
              <a:t>async</a:t>
            </a:r>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void</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OnClick</a:t>
            </a:r>
            <a:r>
              <a:rPr lang="en-US" sz="1500" dirty="0">
                <a:solidFill>
                  <a:srgbClr val="000000"/>
                </a:solidFill>
                <a:latin typeface="Consolas" panose="020B0609020204030204" pitchFamily="49" charset="0"/>
              </a:rPr>
              <a:t>()</a:t>
            </a:r>
          </a:p>
          <a:p>
            <a:r>
              <a:rPr lang="en-US" sz="1500" dirty="0">
                <a:solidFill>
                  <a:srgbClr val="000000"/>
                </a:solidFill>
                <a:latin typeface="Consolas" panose="020B0609020204030204" pitchFamily="49" charset="0"/>
              </a:rPr>
              <a:t> {</a:t>
            </a:r>
          </a:p>
          <a:p>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while</a:t>
            </a:r>
            <a:r>
              <a:rPr lang="en-US" sz="1500" dirty="0">
                <a:solidFill>
                  <a:srgbClr val="000000"/>
                </a:solidFill>
                <a:latin typeface="Consolas" panose="020B0609020204030204" pitchFamily="49" charset="0"/>
              </a:rPr>
              <a:t>(</a:t>
            </a:r>
            <a:r>
              <a:rPr lang="en-US" sz="1500" dirty="0">
                <a:solidFill>
                  <a:srgbClr val="0000FF"/>
                </a:solidFill>
                <a:latin typeface="Consolas" panose="020B0609020204030204" pitchFamily="49" charset="0"/>
              </a:rPr>
              <a:t>true</a:t>
            </a:r>
            <a:r>
              <a:rPr lang="en-US" sz="1500" dirty="0">
                <a:solidFill>
                  <a:srgbClr val="000000"/>
                </a:solidFill>
                <a:latin typeface="Consolas" panose="020B0609020204030204" pitchFamily="49" charset="0"/>
              </a:rPr>
              <a:t>)</a:t>
            </a:r>
          </a:p>
          <a:p>
            <a:r>
              <a:rPr lang="en-US" sz="1500" dirty="0">
                <a:solidFill>
                  <a:srgbClr val="000000"/>
                </a:solidFill>
                <a:latin typeface="Consolas" panose="020B0609020204030204" pitchFamily="49" charset="0"/>
              </a:rPr>
              <a:t>      {</a:t>
            </a:r>
          </a:p>
          <a:p>
            <a:r>
              <a:rPr lang="en-US" sz="1500" dirty="0">
                <a:solidFill>
                  <a:srgbClr val="000000"/>
                </a:solidFill>
                <a:latin typeface="Consolas" panose="020B0609020204030204" pitchFamily="49" charset="0"/>
              </a:rPr>
              <a:t>        </a:t>
            </a:r>
            <a:r>
              <a:rPr lang="en-US" sz="1500" dirty="0">
                <a:solidFill>
                  <a:srgbClr val="008000"/>
                </a:solidFill>
                <a:latin typeface="Consolas" panose="020B0609020204030204" pitchFamily="49" charset="0"/>
              </a:rPr>
              <a:t>// Thread context switch on each</a:t>
            </a:r>
            <a:endParaRPr lang="en-US" sz="1500" dirty="0">
              <a:solidFill>
                <a:srgbClr val="000000"/>
              </a:solidFill>
              <a:latin typeface="Consolas" panose="020B0609020204030204" pitchFamily="49" charset="0"/>
            </a:endParaRPr>
          </a:p>
          <a:p>
            <a:r>
              <a:rPr lang="en-US" sz="1500" dirty="0">
                <a:solidFill>
                  <a:srgbClr val="000000"/>
                </a:solidFill>
                <a:latin typeface="Consolas" panose="020B0609020204030204" pitchFamily="49" charset="0"/>
              </a:rPr>
              <a:t>        Record rec = </a:t>
            </a:r>
            <a:r>
              <a:rPr lang="en-US" sz="1500" dirty="0">
                <a:solidFill>
                  <a:srgbClr val="0000FF"/>
                </a:solidFill>
                <a:latin typeface="Consolas" panose="020B0609020204030204" pitchFamily="49" charset="0"/>
              </a:rPr>
              <a:t>await</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ReadNext</a:t>
            </a:r>
            <a:r>
              <a:rPr lang="en-US" sz="1500" b="1" dirty="0" err="1">
                <a:solidFill>
                  <a:srgbClr val="000000"/>
                </a:solidFill>
                <a:latin typeface="Consolas" panose="020B0609020204030204" pitchFamily="49" charset="0"/>
              </a:rPr>
              <a:t>Async</a:t>
            </a:r>
            <a:r>
              <a:rPr lang="en-US" sz="1500" dirty="0">
                <a:solidFill>
                  <a:srgbClr val="000000"/>
                </a:solidFill>
                <a:latin typeface="Consolas" panose="020B0609020204030204" pitchFamily="49" charset="0"/>
              </a:rPr>
              <a:t>(); </a:t>
            </a:r>
          </a:p>
          <a:p>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if</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rec.End</a:t>
            </a:r>
            <a:r>
              <a:rPr lang="en-US" sz="1500" dirty="0">
                <a:solidFill>
                  <a:srgbClr val="000000"/>
                </a:solidFill>
                <a:latin typeface="Consolas" panose="020B0609020204030204" pitchFamily="49" charset="0"/>
              </a:rPr>
              <a:t>)</a:t>
            </a:r>
          </a:p>
          <a:p>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break</a:t>
            </a:r>
            <a:r>
              <a:rPr lang="en-US" sz="1500" dirty="0">
                <a:solidFill>
                  <a:srgbClr val="000000"/>
                </a:solidFill>
                <a:latin typeface="Consolas" panose="020B0609020204030204" pitchFamily="49" charset="0"/>
              </a:rPr>
              <a:t>;</a:t>
            </a:r>
          </a:p>
          <a:p>
            <a:r>
              <a:rPr lang="en-US" sz="1500" dirty="0">
                <a:solidFill>
                  <a:srgbClr val="000000"/>
                </a:solidFill>
                <a:latin typeface="Consolas" panose="020B0609020204030204" pitchFamily="49" charset="0"/>
              </a:rPr>
              <a:t>      }</a:t>
            </a:r>
          </a:p>
          <a:p>
            <a:r>
              <a:rPr lang="en-US" sz="1500" dirty="0">
                <a:solidFill>
                  <a:srgbClr val="000000"/>
                </a:solidFill>
                <a:latin typeface="Consolas" panose="020B0609020204030204" pitchFamily="49" charset="0"/>
              </a:rPr>
              <a:t>  }</a:t>
            </a:r>
            <a:endParaRPr lang="en-US" sz="1500" dirty="0">
              <a:solidFill>
                <a:srgbClr val="000000"/>
              </a:solidFill>
              <a:highlight>
                <a:srgbClr val="FFFFFF"/>
              </a:highlight>
              <a:latin typeface="Consolas" panose="020B0609020204030204" pitchFamily="49" charset="0"/>
            </a:endParaRPr>
          </a:p>
        </p:txBody>
      </p:sp>
      <p:sp>
        <p:nvSpPr>
          <p:cNvPr id="7" name="Rectangle 6">
            <a:extLst>
              <a:ext uri="{FF2B5EF4-FFF2-40B4-BE49-F238E27FC236}">
                <a16:creationId xmlns:a16="http://schemas.microsoft.com/office/drawing/2014/main" id="{68AA6449-9517-4E91-A264-F5D9C3632E1C}"/>
              </a:ext>
            </a:extLst>
          </p:cNvPr>
          <p:cNvSpPr/>
          <p:nvPr/>
        </p:nvSpPr>
        <p:spPr>
          <a:xfrm>
            <a:off x="2854890" y="3495876"/>
            <a:ext cx="8744211" cy="3093154"/>
          </a:xfrm>
          <a:prstGeom prst="rect">
            <a:avLst/>
          </a:prstGeom>
          <a:solidFill>
            <a:schemeClr val="tx1"/>
          </a:solidFill>
        </p:spPr>
        <p:txBody>
          <a:bodyPr wrap="square">
            <a:spAutoFit/>
          </a:bodyPr>
          <a:lstStyle/>
          <a:p>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private</a:t>
            </a:r>
            <a:r>
              <a:rPr lang="en-US" sz="1500" dirty="0">
                <a:solidFill>
                  <a:srgbClr val="000000"/>
                </a:solidFill>
                <a:latin typeface="Consolas" panose="020B0609020204030204" pitchFamily="49" charset="0"/>
              </a:rPr>
              <a:t> </a:t>
            </a:r>
            <a:r>
              <a:rPr lang="en-US" sz="1500" dirty="0" err="1">
                <a:solidFill>
                  <a:srgbClr val="0000FF"/>
                </a:solidFill>
                <a:latin typeface="Consolas" panose="020B0609020204030204" pitchFamily="49" charset="0"/>
              </a:rPr>
              <a:t>async</a:t>
            </a:r>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void</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OnClick</a:t>
            </a:r>
            <a:r>
              <a:rPr lang="en-US" sz="1500" dirty="0">
                <a:solidFill>
                  <a:srgbClr val="000000"/>
                </a:solidFill>
                <a:latin typeface="Consolas" panose="020B0609020204030204" pitchFamily="49" charset="0"/>
              </a:rPr>
              <a:t>()</a:t>
            </a:r>
          </a:p>
          <a:p>
            <a:r>
              <a:rPr lang="en-US" sz="1500" dirty="0">
                <a:solidFill>
                  <a:srgbClr val="000000"/>
                </a:solidFill>
                <a:latin typeface="Consolas" panose="020B0609020204030204" pitchFamily="49" charset="0"/>
              </a:rPr>
              <a:t> {</a:t>
            </a:r>
          </a:p>
          <a:p>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await</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QueuedTask.Run</a:t>
            </a:r>
            <a:r>
              <a:rPr lang="en-US" sz="1500" dirty="0">
                <a:solidFill>
                  <a:srgbClr val="000000"/>
                </a:solidFill>
                <a:latin typeface="Consolas" panose="020B0609020204030204" pitchFamily="49" charset="0"/>
              </a:rPr>
              <a:t>(</a:t>
            </a:r>
            <a:r>
              <a:rPr lang="en-US" sz="1500" dirty="0" err="1">
                <a:solidFill>
                  <a:srgbClr val="0000FF"/>
                </a:solidFill>
                <a:latin typeface="Consolas" panose="020B0609020204030204" pitchFamily="49" charset="0"/>
              </a:rPr>
              <a:t>async</a:t>
            </a:r>
            <a:r>
              <a:rPr lang="en-US" sz="1500" dirty="0">
                <a:solidFill>
                  <a:srgbClr val="000000"/>
                </a:solidFill>
                <a:latin typeface="Consolas" panose="020B0609020204030204" pitchFamily="49" charset="0"/>
              </a:rPr>
              <a:t> ()=&gt;</a:t>
            </a:r>
          </a:p>
          <a:p>
            <a:r>
              <a:rPr lang="en-US" sz="1500" dirty="0">
                <a:solidFill>
                  <a:srgbClr val="000000"/>
                </a:solidFill>
                <a:latin typeface="Consolas" panose="020B0609020204030204" pitchFamily="49" charset="0"/>
              </a:rPr>
              <a:t>      {</a:t>
            </a:r>
          </a:p>
          <a:p>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while</a:t>
            </a:r>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true</a:t>
            </a:r>
            <a:r>
              <a:rPr lang="en-US" sz="1500" dirty="0">
                <a:solidFill>
                  <a:srgbClr val="000000"/>
                </a:solidFill>
                <a:latin typeface="Consolas" panose="020B0609020204030204" pitchFamily="49" charset="0"/>
              </a:rPr>
              <a:t>)</a:t>
            </a:r>
          </a:p>
          <a:p>
            <a:r>
              <a:rPr lang="en-US" sz="1500" dirty="0">
                <a:solidFill>
                  <a:srgbClr val="000000"/>
                </a:solidFill>
                <a:latin typeface="Consolas" panose="020B0609020204030204" pitchFamily="49" charset="0"/>
              </a:rPr>
              <a:t>        {</a:t>
            </a:r>
          </a:p>
          <a:p>
            <a:r>
              <a:rPr lang="en-US" sz="1500" dirty="0">
                <a:solidFill>
                  <a:srgbClr val="000000"/>
                </a:solidFill>
                <a:latin typeface="Consolas" panose="020B0609020204030204" pitchFamily="49" charset="0"/>
              </a:rPr>
              <a:t>          </a:t>
            </a:r>
            <a:r>
              <a:rPr lang="en-US" sz="1500" dirty="0">
                <a:solidFill>
                  <a:srgbClr val="008000"/>
                </a:solidFill>
                <a:latin typeface="Consolas" panose="020B0609020204030204" pitchFamily="49" charset="0"/>
              </a:rPr>
              <a:t>// </a:t>
            </a:r>
            <a:r>
              <a:rPr lang="en-US" sz="1500" dirty="0" err="1">
                <a:solidFill>
                  <a:srgbClr val="008000"/>
                </a:solidFill>
                <a:latin typeface="Consolas" panose="020B0609020204030204" pitchFamily="49" charset="0"/>
              </a:rPr>
              <a:t>Inlined</a:t>
            </a:r>
            <a:r>
              <a:rPr lang="en-US" sz="1500" dirty="0">
                <a:solidFill>
                  <a:srgbClr val="008000"/>
                </a:solidFill>
                <a:latin typeface="Consolas" panose="020B0609020204030204" pitchFamily="49" charset="0"/>
              </a:rPr>
              <a:t> (no context switch)</a:t>
            </a:r>
            <a:endParaRPr lang="en-US" sz="1500" dirty="0">
              <a:solidFill>
                <a:srgbClr val="000000"/>
              </a:solidFill>
              <a:latin typeface="Consolas" panose="020B0609020204030204" pitchFamily="49" charset="0"/>
            </a:endParaRPr>
          </a:p>
          <a:p>
            <a:r>
              <a:rPr lang="en-US" sz="1500" dirty="0">
                <a:solidFill>
                  <a:srgbClr val="000000"/>
                </a:solidFill>
                <a:latin typeface="Consolas" panose="020B0609020204030204" pitchFamily="49" charset="0"/>
              </a:rPr>
              <a:t>          Record rec = </a:t>
            </a:r>
            <a:r>
              <a:rPr lang="en-US" sz="1500" dirty="0">
                <a:solidFill>
                  <a:srgbClr val="0000FF"/>
                </a:solidFill>
                <a:latin typeface="Consolas" panose="020B0609020204030204" pitchFamily="49" charset="0"/>
              </a:rPr>
              <a:t>await</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ReadNext</a:t>
            </a:r>
            <a:r>
              <a:rPr lang="en-US" sz="1500" b="1" dirty="0" err="1">
                <a:solidFill>
                  <a:srgbClr val="000000"/>
                </a:solidFill>
                <a:latin typeface="Consolas" panose="020B0609020204030204" pitchFamily="49" charset="0"/>
              </a:rPr>
              <a:t>Async</a:t>
            </a:r>
            <a:r>
              <a:rPr lang="en-US" sz="1500" dirty="0">
                <a:solidFill>
                  <a:srgbClr val="000000"/>
                </a:solidFill>
                <a:latin typeface="Consolas" panose="020B0609020204030204" pitchFamily="49" charset="0"/>
              </a:rPr>
              <a:t>(); </a:t>
            </a:r>
          </a:p>
          <a:p>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if</a:t>
            </a:r>
            <a:r>
              <a:rPr lang="en-US" sz="1500" dirty="0">
                <a:solidFill>
                  <a:srgbClr val="000000"/>
                </a:solidFill>
                <a:latin typeface="Consolas" panose="020B0609020204030204" pitchFamily="49" charset="0"/>
              </a:rPr>
              <a:t> (</a:t>
            </a:r>
            <a:r>
              <a:rPr lang="en-US" sz="1500" dirty="0" err="1">
                <a:solidFill>
                  <a:srgbClr val="000000"/>
                </a:solidFill>
                <a:latin typeface="Consolas" panose="020B0609020204030204" pitchFamily="49" charset="0"/>
              </a:rPr>
              <a:t>rec.End</a:t>
            </a:r>
            <a:r>
              <a:rPr lang="en-US" sz="1500" dirty="0">
                <a:solidFill>
                  <a:srgbClr val="000000"/>
                </a:solidFill>
                <a:latin typeface="Consolas" panose="020B0609020204030204" pitchFamily="49" charset="0"/>
              </a:rPr>
              <a:t>)</a:t>
            </a:r>
          </a:p>
          <a:p>
            <a:r>
              <a:rPr lang="en-US" sz="1500" dirty="0">
                <a:solidFill>
                  <a:srgbClr val="000000"/>
                </a:solidFill>
                <a:latin typeface="Consolas" panose="020B0609020204030204" pitchFamily="49" charset="0"/>
              </a:rPr>
              <a:t>            </a:t>
            </a:r>
            <a:r>
              <a:rPr lang="en-US" sz="1500" dirty="0">
                <a:solidFill>
                  <a:srgbClr val="0000FF"/>
                </a:solidFill>
                <a:latin typeface="Consolas" panose="020B0609020204030204" pitchFamily="49" charset="0"/>
              </a:rPr>
              <a:t>break</a:t>
            </a:r>
            <a:r>
              <a:rPr lang="en-US" sz="1500" dirty="0">
                <a:solidFill>
                  <a:srgbClr val="000000"/>
                </a:solidFill>
                <a:latin typeface="Consolas" panose="020B0609020204030204" pitchFamily="49" charset="0"/>
              </a:rPr>
              <a:t>;</a:t>
            </a:r>
          </a:p>
          <a:p>
            <a:r>
              <a:rPr lang="en-US" sz="1500" dirty="0">
                <a:solidFill>
                  <a:srgbClr val="000000"/>
                </a:solidFill>
                <a:latin typeface="Consolas" panose="020B0609020204030204" pitchFamily="49" charset="0"/>
              </a:rPr>
              <a:t>        }</a:t>
            </a:r>
          </a:p>
          <a:p>
            <a:r>
              <a:rPr lang="en-US" sz="1500" dirty="0">
                <a:solidFill>
                  <a:srgbClr val="000000"/>
                </a:solidFill>
                <a:latin typeface="Consolas" panose="020B0609020204030204" pitchFamily="49" charset="0"/>
              </a:rPr>
              <a:t>      });</a:t>
            </a:r>
          </a:p>
          <a:p>
            <a:r>
              <a:rPr lang="en-US" sz="1500" dirty="0">
                <a:solidFill>
                  <a:srgbClr val="000000"/>
                </a:solidFill>
                <a:latin typeface="Consolas" panose="020B0609020204030204" pitchFamily="49" charset="0"/>
              </a:rPr>
              <a:t> }</a:t>
            </a:r>
            <a:endParaRPr lang="en-US" sz="1500" dirty="0">
              <a:solidFill>
                <a:srgbClr val="000000"/>
              </a:solidFill>
              <a:highlight>
                <a:srgbClr val="FFFFFF"/>
              </a:highlight>
              <a:latin typeface="Consolas" panose="020B0609020204030204" pitchFamily="49" charset="0"/>
            </a:endParaRPr>
          </a:p>
        </p:txBody>
      </p:sp>
      <p:sp>
        <p:nvSpPr>
          <p:cNvPr id="8" name="TextBox 7">
            <a:extLst>
              <a:ext uri="{FF2B5EF4-FFF2-40B4-BE49-F238E27FC236}">
                <a16:creationId xmlns:a16="http://schemas.microsoft.com/office/drawing/2014/main" id="{2FEBA176-0368-4F93-B248-062C3CE701DD}"/>
              </a:ext>
            </a:extLst>
          </p:cNvPr>
          <p:cNvSpPr txBox="1"/>
          <p:nvPr/>
        </p:nvSpPr>
        <p:spPr>
          <a:xfrm>
            <a:off x="425883" y="2054268"/>
            <a:ext cx="2229633" cy="363254"/>
          </a:xfrm>
          <a:prstGeom prst="rect">
            <a:avLst/>
          </a:prstGeom>
          <a:noFill/>
          <a:effectLst/>
        </p:spPr>
        <p:txBody>
          <a:bodyPr wrap="none" lIns="0" tIns="0" rIns="0" bIns="0" rtlCol="0">
            <a:noAutofit/>
          </a:bodyPr>
          <a:lstStyle/>
          <a:p>
            <a:pPr algn="l" eaLnBrk="0" hangingPunct="0">
              <a:lnSpc>
                <a:spcPts val="1800"/>
              </a:lnSpc>
            </a:pPr>
            <a:r>
              <a:rPr lang="en-US" sz="2400" b="1" dirty="0">
                <a:ea typeface="+mn-ea"/>
                <a:cs typeface="+mn-cs"/>
              </a:rPr>
              <a:t>High Overhead</a:t>
            </a:r>
          </a:p>
        </p:txBody>
      </p:sp>
      <p:sp>
        <p:nvSpPr>
          <p:cNvPr id="9" name="TextBox 8">
            <a:extLst>
              <a:ext uri="{FF2B5EF4-FFF2-40B4-BE49-F238E27FC236}">
                <a16:creationId xmlns:a16="http://schemas.microsoft.com/office/drawing/2014/main" id="{7E785CC3-2131-4982-A490-20705B0C3373}"/>
              </a:ext>
            </a:extLst>
          </p:cNvPr>
          <p:cNvSpPr txBox="1"/>
          <p:nvPr/>
        </p:nvSpPr>
        <p:spPr>
          <a:xfrm>
            <a:off x="425882" y="4974400"/>
            <a:ext cx="2229633" cy="363254"/>
          </a:xfrm>
          <a:prstGeom prst="rect">
            <a:avLst/>
          </a:prstGeom>
          <a:noFill/>
          <a:effectLst/>
        </p:spPr>
        <p:txBody>
          <a:bodyPr wrap="none" lIns="0" tIns="0" rIns="0" bIns="0" rtlCol="0">
            <a:noAutofit/>
          </a:bodyPr>
          <a:lstStyle/>
          <a:p>
            <a:pPr algn="l" eaLnBrk="0" hangingPunct="0">
              <a:lnSpc>
                <a:spcPts val="1800"/>
              </a:lnSpc>
            </a:pPr>
            <a:r>
              <a:rPr lang="en-US" sz="2400" b="1" dirty="0">
                <a:ea typeface="+mn-ea"/>
                <a:cs typeface="+mn-cs"/>
              </a:rPr>
              <a:t>Low Overhead</a:t>
            </a:r>
          </a:p>
        </p:txBody>
      </p:sp>
    </p:spTree>
    <p:extLst>
      <p:ext uri="{BB962C8B-B14F-4D97-AF65-F5344CB8AC3E}">
        <p14:creationId xmlns:p14="http://schemas.microsoft.com/office/powerpoint/2010/main" val="1339608392"/>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369332"/>
          </a:xfrm>
        </p:spPr>
        <p:txBody>
          <a:bodyPr/>
          <a:lstStyle/>
          <a:p>
            <a:r>
              <a:rPr lang="en-US" dirty="0"/>
              <a:t>Threading: Context switching in loops</a:t>
            </a:r>
          </a:p>
        </p:txBody>
      </p:sp>
      <p:sp>
        <p:nvSpPr>
          <p:cNvPr id="7" name="Rectangle 6">
            <a:extLst>
              <a:ext uri="{FF2B5EF4-FFF2-40B4-BE49-F238E27FC236}">
                <a16:creationId xmlns:a16="http://schemas.microsoft.com/office/drawing/2014/main" id="{68AA6449-9517-4E91-A264-F5D9C3632E1C}"/>
              </a:ext>
            </a:extLst>
          </p:cNvPr>
          <p:cNvSpPr/>
          <p:nvPr/>
        </p:nvSpPr>
        <p:spPr>
          <a:xfrm>
            <a:off x="2944831" y="1334103"/>
            <a:ext cx="8744211" cy="3046988"/>
          </a:xfrm>
          <a:prstGeom prst="rect">
            <a:avLst/>
          </a:prstGeom>
          <a:solidFill>
            <a:schemeClr val="tx1"/>
          </a:solidFill>
        </p:spPr>
        <p:txBody>
          <a:bodyPr wrap="square">
            <a:spAutoFit/>
          </a:bodyPr>
          <a:lstStyle/>
          <a:p>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private</a:t>
            </a:r>
            <a:r>
              <a:rPr lang="en-US" sz="1600" dirty="0">
                <a:solidFill>
                  <a:srgbClr val="000000"/>
                </a:solidFill>
                <a:latin typeface="Consolas" panose="020B0609020204030204" pitchFamily="49" charset="0"/>
              </a:rPr>
              <a:t> </a:t>
            </a:r>
            <a:r>
              <a:rPr lang="en-US" sz="1600" dirty="0" err="1">
                <a:solidFill>
                  <a:srgbClr val="0000FF"/>
                </a:solidFill>
                <a:latin typeface="Consolas" panose="020B0609020204030204" pitchFamily="49" charset="0"/>
              </a:rPr>
              <a:t>async</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void</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OnClick</a:t>
            </a:r>
            <a:r>
              <a:rPr lang="en-US" sz="1600" dirty="0">
                <a:solidFill>
                  <a:srgbClr val="000000"/>
                </a:solidFill>
                <a:latin typeface="Consolas" panose="020B0609020204030204" pitchFamily="49" charset="0"/>
              </a:rPr>
              <a:t>()</a:t>
            </a:r>
          </a:p>
          <a:p>
            <a:r>
              <a:rPr lang="en-US" sz="1600" dirty="0">
                <a:solidFill>
                  <a:srgbClr val="000000"/>
                </a:solidFill>
                <a:latin typeface="Consolas" panose="020B0609020204030204" pitchFamily="49" charset="0"/>
              </a:rPr>
              <a:t> {</a:t>
            </a:r>
          </a:p>
          <a:p>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await</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QueuedTask.Run</a:t>
            </a:r>
            <a:r>
              <a:rPr lang="en-US" sz="1600" dirty="0">
                <a:solidFill>
                  <a:srgbClr val="000000"/>
                </a:solidFill>
                <a:latin typeface="Consolas" panose="020B0609020204030204" pitchFamily="49" charset="0"/>
              </a:rPr>
              <a:t>(</a:t>
            </a:r>
            <a:r>
              <a:rPr lang="en-US" sz="1600" dirty="0">
                <a:solidFill>
                  <a:srgbClr val="0000FF"/>
                </a:solidFill>
                <a:latin typeface="Consolas" panose="020B0609020204030204" pitchFamily="49" charset="0"/>
              </a:rPr>
              <a:t> </a:t>
            </a:r>
            <a:r>
              <a:rPr lang="en-US" sz="1600" dirty="0">
                <a:solidFill>
                  <a:srgbClr val="000000"/>
                </a:solidFill>
                <a:latin typeface="Consolas" panose="020B0609020204030204" pitchFamily="49" charset="0"/>
              </a:rPr>
              <a:t>()=&gt;</a:t>
            </a:r>
          </a:p>
          <a:p>
            <a:r>
              <a:rPr lang="en-US" sz="1600" dirty="0">
                <a:solidFill>
                  <a:srgbClr val="000000"/>
                </a:solidFill>
                <a:latin typeface="Consolas" panose="020B0609020204030204" pitchFamily="49" charset="0"/>
              </a:rPr>
              <a:t>      {</a:t>
            </a:r>
          </a:p>
          <a:p>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while</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true</a:t>
            </a:r>
            <a:r>
              <a:rPr lang="en-US" sz="1600" dirty="0">
                <a:solidFill>
                  <a:srgbClr val="000000"/>
                </a:solidFill>
                <a:latin typeface="Consolas" panose="020B0609020204030204" pitchFamily="49" charset="0"/>
              </a:rPr>
              <a:t>)</a:t>
            </a:r>
          </a:p>
          <a:p>
            <a:r>
              <a:rPr lang="en-US" sz="1600" dirty="0">
                <a:solidFill>
                  <a:srgbClr val="000000"/>
                </a:solidFill>
                <a:latin typeface="Consolas" panose="020B0609020204030204" pitchFamily="49" charset="0"/>
              </a:rPr>
              <a:t>        {</a:t>
            </a:r>
          </a:p>
          <a:p>
            <a:r>
              <a:rPr lang="en-US" sz="1600" dirty="0">
                <a:solidFill>
                  <a:srgbClr val="000000"/>
                </a:solidFill>
                <a:latin typeface="Consolas" panose="020B0609020204030204" pitchFamily="49" charset="0"/>
              </a:rPr>
              <a:t>          Record rec = </a:t>
            </a:r>
            <a:r>
              <a:rPr lang="en-US" sz="1600" dirty="0" err="1">
                <a:solidFill>
                  <a:srgbClr val="000000"/>
                </a:solidFill>
                <a:highlight>
                  <a:srgbClr val="FFFF00"/>
                </a:highlight>
                <a:latin typeface="Consolas" panose="020B0609020204030204" pitchFamily="49" charset="0"/>
              </a:rPr>
              <a:t>ReadNext</a:t>
            </a:r>
            <a:r>
              <a:rPr lang="en-US" sz="1600" dirty="0">
                <a:solidFill>
                  <a:srgbClr val="000000"/>
                </a:solidFill>
                <a:latin typeface="Consolas" panose="020B0609020204030204" pitchFamily="49" charset="0"/>
              </a:rPr>
              <a:t>(); </a:t>
            </a:r>
          </a:p>
          <a:p>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if</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rec.End</a:t>
            </a:r>
            <a:r>
              <a:rPr lang="en-US" sz="1600" dirty="0">
                <a:solidFill>
                  <a:srgbClr val="000000"/>
                </a:solidFill>
                <a:latin typeface="Consolas" panose="020B0609020204030204" pitchFamily="49" charset="0"/>
              </a:rPr>
              <a:t>)</a:t>
            </a:r>
          </a:p>
          <a:p>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break</a:t>
            </a:r>
            <a:r>
              <a:rPr lang="en-US" sz="1600" dirty="0">
                <a:solidFill>
                  <a:srgbClr val="000000"/>
                </a:solidFill>
                <a:latin typeface="Consolas" panose="020B0609020204030204" pitchFamily="49" charset="0"/>
              </a:rPr>
              <a:t>;</a:t>
            </a:r>
          </a:p>
          <a:p>
            <a:r>
              <a:rPr lang="en-US" sz="1600" dirty="0">
                <a:solidFill>
                  <a:srgbClr val="000000"/>
                </a:solidFill>
                <a:latin typeface="Consolas" panose="020B0609020204030204" pitchFamily="49" charset="0"/>
              </a:rPr>
              <a:t>        }</a:t>
            </a:r>
          </a:p>
          <a:p>
            <a:r>
              <a:rPr lang="en-US" sz="1600" dirty="0">
                <a:solidFill>
                  <a:srgbClr val="000000"/>
                </a:solidFill>
                <a:latin typeface="Consolas" panose="020B0609020204030204" pitchFamily="49" charset="0"/>
              </a:rPr>
              <a:t>      });</a:t>
            </a:r>
          </a:p>
          <a:p>
            <a:r>
              <a:rPr lang="en-US" sz="1600" dirty="0">
                <a:solidFill>
                  <a:srgbClr val="000000"/>
                </a:solidFill>
                <a:latin typeface="Consolas" panose="020B0609020204030204" pitchFamily="49" charset="0"/>
              </a:rPr>
              <a:t> }</a:t>
            </a:r>
            <a:endParaRPr lang="en-US" sz="1600" dirty="0">
              <a:solidFill>
                <a:srgbClr val="000000"/>
              </a:solidFill>
              <a:highlight>
                <a:srgbClr val="FFFFFF"/>
              </a:highlight>
              <a:latin typeface="Consolas" panose="020B0609020204030204" pitchFamily="49" charset="0"/>
            </a:endParaRPr>
          </a:p>
        </p:txBody>
      </p:sp>
      <p:sp>
        <p:nvSpPr>
          <p:cNvPr id="9" name="TextBox 8">
            <a:extLst>
              <a:ext uri="{FF2B5EF4-FFF2-40B4-BE49-F238E27FC236}">
                <a16:creationId xmlns:a16="http://schemas.microsoft.com/office/drawing/2014/main" id="{7E785CC3-2131-4982-A490-20705B0C3373}"/>
              </a:ext>
            </a:extLst>
          </p:cNvPr>
          <p:cNvSpPr txBox="1"/>
          <p:nvPr/>
        </p:nvSpPr>
        <p:spPr>
          <a:xfrm>
            <a:off x="715198" y="2675970"/>
            <a:ext cx="2229633" cy="363254"/>
          </a:xfrm>
          <a:prstGeom prst="rect">
            <a:avLst/>
          </a:prstGeom>
          <a:noFill/>
          <a:effectLst/>
        </p:spPr>
        <p:txBody>
          <a:bodyPr wrap="none" lIns="0" tIns="0" rIns="0" bIns="0" rtlCol="0">
            <a:noAutofit/>
          </a:bodyPr>
          <a:lstStyle/>
          <a:p>
            <a:pPr algn="l" eaLnBrk="0" hangingPunct="0">
              <a:lnSpc>
                <a:spcPts val="1800"/>
              </a:lnSpc>
            </a:pPr>
            <a:r>
              <a:rPr lang="en-US" sz="2400" b="1" i="1" dirty="0">
                <a:ea typeface="+mn-ea"/>
                <a:cs typeface="+mn-cs"/>
              </a:rPr>
              <a:t>No</a:t>
            </a:r>
            <a:r>
              <a:rPr lang="en-US" sz="2400" b="1" dirty="0">
                <a:ea typeface="+mn-ea"/>
                <a:cs typeface="+mn-cs"/>
              </a:rPr>
              <a:t> Overhead</a:t>
            </a:r>
          </a:p>
        </p:txBody>
      </p:sp>
    </p:spTree>
    <p:extLst>
      <p:ext uri="{BB962C8B-B14F-4D97-AF65-F5344CB8AC3E}">
        <p14:creationId xmlns:p14="http://schemas.microsoft.com/office/powerpoint/2010/main" val="1340054700"/>
      </p:ext>
    </p:extLst>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F76B3-FD8B-4F99-AE28-2875FAE1DCEF}"/>
              </a:ext>
            </a:extLst>
          </p:cNvPr>
          <p:cNvSpPr>
            <a:spLocks noGrp="1"/>
          </p:cNvSpPr>
          <p:nvPr>
            <p:ph type="title"/>
          </p:nvPr>
        </p:nvSpPr>
        <p:spPr/>
        <p:txBody>
          <a:bodyPr/>
          <a:lstStyle/>
          <a:p>
            <a:r>
              <a:rPr lang="en-US" dirty="0"/>
              <a:t>Threading – UI State changes	</a:t>
            </a:r>
          </a:p>
        </p:txBody>
      </p:sp>
      <p:sp>
        <p:nvSpPr>
          <p:cNvPr id="3" name="Content Placeholder 2">
            <a:extLst>
              <a:ext uri="{FF2B5EF4-FFF2-40B4-BE49-F238E27FC236}">
                <a16:creationId xmlns:a16="http://schemas.microsoft.com/office/drawing/2014/main" id="{7D265D90-C054-4C87-BE83-9A99E91899E2}"/>
              </a:ext>
            </a:extLst>
          </p:cNvPr>
          <p:cNvSpPr>
            <a:spLocks noGrp="1"/>
          </p:cNvSpPr>
          <p:nvPr>
            <p:ph sz="quarter" idx="10"/>
          </p:nvPr>
        </p:nvSpPr>
        <p:spPr/>
        <p:txBody>
          <a:bodyPr/>
          <a:lstStyle/>
          <a:p>
            <a:r>
              <a:rPr lang="en-US" sz="2400" dirty="0"/>
              <a:t>Consider appropriate state while your operation is running</a:t>
            </a:r>
          </a:p>
          <a:p>
            <a:pPr lvl="1"/>
            <a:r>
              <a:rPr lang="en-US" sz="2200" b="0" dirty="0" err="1">
                <a:latin typeface="Consolas" panose="020B0609020204030204" pitchFamily="49" charset="0"/>
              </a:rPr>
              <a:t>ArcGIS.Desktop.Framework.</a:t>
            </a:r>
            <a:r>
              <a:rPr lang="en-US" sz="2200" b="0" dirty="0" err="1">
                <a:solidFill>
                  <a:srgbClr val="FFFF00"/>
                </a:solidFill>
                <a:latin typeface="Consolas" panose="020B0609020204030204" pitchFamily="49" charset="0"/>
              </a:rPr>
              <a:t>RelayCommand</a:t>
            </a:r>
            <a:endParaRPr lang="en-US" sz="2200" b="0" dirty="0">
              <a:solidFill>
                <a:srgbClr val="FFFF00"/>
              </a:solidFill>
              <a:latin typeface="Consolas" panose="020B0609020204030204" pitchFamily="49" charset="0"/>
            </a:endParaRPr>
          </a:p>
          <a:p>
            <a:pPr lvl="1"/>
            <a:r>
              <a:rPr lang="en-US" sz="2200" dirty="0"/>
              <a:t>DAML attribute </a:t>
            </a:r>
            <a:r>
              <a:rPr lang="en-US" sz="2200" dirty="0" err="1"/>
              <a:t>disableIfBusy</a:t>
            </a:r>
            <a:r>
              <a:rPr lang="en-US" sz="2200" dirty="0"/>
              <a:t> = "true"   (</a:t>
            </a:r>
            <a:r>
              <a:rPr lang="en-US" sz="2200" i="1" dirty="0"/>
              <a:t>default</a:t>
            </a:r>
            <a:r>
              <a:rPr lang="en-US" sz="2200" dirty="0"/>
              <a:t>)</a:t>
            </a:r>
            <a:br>
              <a:rPr lang="en-US" sz="2200" dirty="0"/>
            </a:br>
            <a:endParaRPr lang="en-US" sz="2200" dirty="0"/>
          </a:p>
          <a:p>
            <a:r>
              <a:rPr lang="en-US" sz="2400" dirty="0"/>
              <a:t>Do not assume that the UI state (selected items, etc.) will remain static</a:t>
            </a:r>
          </a:p>
          <a:p>
            <a:pPr lvl="1"/>
            <a:r>
              <a:rPr lang="en-US" sz="2000" dirty="0"/>
              <a:t>Task may remain queued for a while</a:t>
            </a:r>
          </a:p>
          <a:p>
            <a:pPr lvl="1"/>
            <a:r>
              <a:rPr lang="en-US" sz="2000" dirty="0"/>
              <a:t>Always take a "state snapshot" of whatever you need</a:t>
            </a:r>
          </a:p>
          <a:p>
            <a:pPr lvl="1"/>
            <a:endParaRPr lang="en-US" sz="2000" dirty="0"/>
          </a:p>
          <a:p>
            <a:pPr lvl="1"/>
            <a:endParaRPr lang="en-US" sz="2000" dirty="0"/>
          </a:p>
        </p:txBody>
      </p:sp>
    </p:spTree>
    <p:extLst>
      <p:ext uri="{BB962C8B-B14F-4D97-AF65-F5344CB8AC3E}">
        <p14:creationId xmlns:p14="http://schemas.microsoft.com/office/powerpoint/2010/main" val="540724126"/>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Configuring Progress &amp; Cancellation</a:t>
            </a:r>
          </a:p>
        </p:txBody>
      </p:sp>
      <p:sp>
        <p:nvSpPr>
          <p:cNvPr id="3" name="Content Placeholder 2"/>
          <p:cNvSpPr>
            <a:spLocks noGrp="1"/>
          </p:cNvSpPr>
          <p:nvPr>
            <p:ph sz="quarter" idx="10"/>
          </p:nvPr>
        </p:nvSpPr>
        <p:spPr>
          <a:xfrm>
            <a:off x="838200" y="1816660"/>
            <a:ext cx="10515600" cy="4351338"/>
          </a:xfrm>
        </p:spPr>
        <p:txBody>
          <a:bodyPr>
            <a:normAutofit/>
          </a:bodyPr>
          <a:lstStyle/>
          <a:p>
            <a:r>
              <a:rPr lang="en-US" dirty="0"/>
              <a:t>Progress State</a:t>
            </a:r>
          </a:p>
          <a:p>
            <a:pPr lvl="1"/>
            <a:r>
              <a:rPr lang="en-US" dirty="0"/>
              <a:t>Message, Status, Value</a:t>
            </a:r>
          </a:p>
          <a:p>
            <a:endParaRPr lang="en-US" dirty="0"/>
          </a:p>
          <a:p>
            <a:r>
              <a:rPr lang="en-US" dirty="0" err="1"/>
              <a:t>ProgressorSource</a:t>
            </a:r>
            <a:endParaRPr lang="en-US" dirty="0"/>
          </a:p>
          <a:p>
            <a:r>
              <a:rPr lang="en-US" dirty="0" err="1"/>
              <a:t>CancelableProgressorSource</a:t>
            </a:r>
            <a:endParaRPr lang="en-US" dirty="0"/>
          </a:p>
          <a:p>
            <a:pPr lvl="0"/>
            <a:endParaRPr lang="en-US" sz="1800" dirty="0"/>
          </a:p>
          <a:p>
            <a:pPr marL="0" indent="0">
              <a:buNone/>
            </a:pPr>
            <a:endParaRPr lang="en-US" dirty="0"/>
          </a:p>
          <a:p>
            <a:pPr marL="0" indent="0">
              <a:buNone/>
            </a:pPr>
            <a:endParaRPr lang="en-US" dirty="0"/>
          </a:p>
          <a:p>
            <a:pPr marL="0" indent="0">
              <a:buNone/>
            </a:pPr>
            <a:endParaRPr lang="en-US" dirty="0"/>
          </a:p>
          <a:p>
            <a:pPr marL="0" lvl="1" indent="0">
              <a:spcBef>
                <a:spcPts val="1000"/>
              </a:spcBef>
              <a:buNone/>
            </a:pPr>
            <a:endParaRPr lang="en-US" dirty="0"/>
          </a:p>
          <a:p>
            <a:pPr marL="0" indent="0">
              <a:buNone/>
            </a:pPr>
            <a:endParaRPr lang="en-US" dirty="0"/>
          </a:p>
          <a:p>
            <a:pPr marL="0" indent="0">
              <a:buNone/>
            </a:pPr>
            <a:endParaRPr lang="en-US" dirty="0"/>
          </a:p>
          <a:p>
            <a:pPr marL="0" indent="0">
              <a:buNone/>
            </a:pPr>
            <a:endParaRPr lang="en-US" dirty="0"/>
          </a:p>
        </p:txBody>
      </p:sp>
      <p:pic>
        <p:nvPicPr>
          <p:cNvPr id="4" name="Picture 3">
            <a:extLst>
              <a:ext uri="{FF2B5EF4-FFF2-40B4-BE49-F238E27FC236}">
                <a16:creationId xmlns:a16="http://schemas.microsoft.com/office/drawing/2014/main" id="{48383ED9-F3C1-4E7F-BD31-E96D5A755EFD}"/>
              </a:ext>
            </a:extLst>
          </p:cNvPr>
          <p:cNvPicPr>
            <a:picLocks noChangeAspect="1"/>
          </p:cNvPicPr>
          <p:nvPr/>
        </p:nvPicPr>
        <p:blipFill>
          <a:blip r:embed="rId3"/>
          <a:stretch>
            <a:fillRect/>
          </a:stretch>
        </p:blipFill>
        <p:spPr>
          <a:xfrm>
            <a:off x="5886320" y="2298591"/>
            <a:ext cx="4986272" cy="2074708"/>
          </a:xfrm>
          <a:prstGeom prst="rect">
            <a:avLst/>
          </a:prstGeom>
        </p:spPr>
      </p:pic>
    </p:spTree>
    <p:extLst>
      <p:ext uri="{BB962C8B-B14F-4D97-AF65-F5344CB8AC3E}">
        <p14:creationId xmlns:p14="http://schemas.microsoft.com/office/powerpoint/2010/main" val="3911038466"/>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3C2C5-FA72-42A7-8287-318718BC6A18}"/>
              </a:ext>
            </a:extLst>
          </p:cNvPr>
          <p:cNvSpPr>
            <a:spLocks noGrp="1"/>
          </p:cNvSpPr>
          <p:nvPr>
            <p:ph type="title"/>
          </p:nvPr>
        </p:nvSpPr>
        <p:spPr/>
        <p:txBody>
          <a:bodyPr/>
          <a:lstStyle/>
          <a:p>
            <a:r>
              <a:rPr lang="en-US" dirty="0"/>
              <a:t>Implementing an asynchronous method with progress and cancellation</a:t>
            </a:r>
          </a:p>
        </p:txBody>
      </p:sp>
      <p:sp>
        <p:nvSpPr>
          <p:cNvPr id="4" name="TextBox 3">
            <a:extLst>
              <a:ext uri="{FF2B5EF4-FFF2-40B4-BE49-F238E27FC236}">
                <a16:creationId xmlns:a16="http://schemas.microsoft.com/office/drawing/2014/main" id="{B1A4222E-F309-4136-AEE3-DF2514DBCE43}"/>
              </a:ext>
            </a:extLst>
          </p:cNvPr>
          <p:cNvSpPr txBox="1"/>
          <p:nvPr/>
        </p:nvSpPr>
        <p:spPr>
          <a:xfrm>
            <a:off x="685800" y="1402915"/>
            <a:ext cx="10421656" cy="5185776"/>
          </a:xfrm>
          <a:prstGeom prst="rect">
            <a:avLst/>
          </a:prstGeom>
          <a:solidFill>
            <a:schemeClr val="tx1"/>
          </a:solidFill>
          <a:effectLst/>
        </p:spPr>
        <p:txBody>
          <a:bodyPr wrap="square" lIns="0" tIns="0" rIns="0" bIns="0" rtlCol="0">
            <a:noAutofit/>
          </a:bodyPr>
          <a:lstStyle/>
          <a:p>
            <a:pPr>
              <a:lnSpc>
                <a:spcPct val="107000"/>
              </a:lnSpc>
              <a:spcAft>
                <a:spcPts val="0"/>
              </a:spcAft>
            </a:pPr>
            <a:r>
              <a:rPr lang="en-US" sz="1700" dirty="0">
                <a:solidFill>
                  <a:srgbClr val="0000FF"/>
                </a:solidFill>
                <a:latin typeface="Consolas" panose="020B0609020204030204" pitchFamily="49" charset="0"/>
                <a:ea typeface="Calibri" panose="020F0502020204030204" pitchFamily="34" charset="0"/>
                <a:cs typeface="Consolas" panose="020B0609020204030204" pitchFamily="49" charset="0"/>
              </a:rPr>
              <a:t>public</a:t>
            </a:r>
            <a:r>
              <a:rPr lang="en-US" sz="1700" dirty="0">
                <a:latin typeface="Consolas" panose="020B0609020204030204" pitchFamily="49" charset="0"/>
                <a:ea typeface="Calibri" panose="020F0502020204030204" pitchFamily="34" charset="0"/>
                <a:cs typeface="Consolas" panose="020B0609020204030204" pitchFamily="49" charset="0"/>
              </a:rPr>
              <a:t> </a:t>
            </a:r>
            <a:r>
              <a:rPr lang="en-US" sz="1700" dirty="0">
                <a:solidFill>
                  <a:srgbClr val="2B91AF"/>
                </a:solidFill>
                <a:latin typeface="Consolas" panose="020B0609020204030204" pitchFamily="49" charset="0"/>
                <a:ea typeface="Calibri" panose="020F0502020204030204" pitchFamily="34" charset="0"/>
                <a:cs typeface="Consolas" panose="020B0609020204030204" pitchFamily="49" charset="0"/>
              </a:rPr>
              <a:t>Task</a:t>
            </a: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&lt;</a:t>
            </a:r>
            <a:r>
              <a:rPr lang="en-US" sz="1700" dirty="0">
                <a:solidFill>
                  <a:srgbClr val="0000FF"/>
                </a:solidFill>
                <a:latin typeface="Consolas" panose="020B0609020204030204" pitchFamily="49" charset="0"/>
                <a:ea typeface="Calibri" panose="020F0502020204030204" pitchFamily="34" charset="0"/>
                <a:cs typeface="Consolas" panose="020B0609020204030204" pitchFamily="49" charset="0"/>
              </a:rPr>
              <a:t>long</a:t>
            </a: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&gt;</a:t>
            </a:r>
            <a:r>
              <a:rPr lang="en-US" sz="1700" dirty="0">
                <a:latin typeface="Consolas" panose="020B0609020204030204" pitchFamily="49" charset="0"/>
                <a:ea typeface="Calibri" panose="020F0502020204030204" pitchFamily="34" charset="0"/>
                <a:cs typeface="Consolas" panose="020B0609020204030204" pitchFamily="49" charset="0"/>
              </a:rPr>
              <a:t> </a:t>
            </a:r>
            <a:r>
              <a:rPr lang="en-US" sz="1700" dirty="0" err="1">
                <a:solidFill>
                  <a:schemeClr val="bg1"/>
                </a:solidFill>
                <a:latin typeface="Consolas" panose="020B0609020204030204" pitchFamily="49" charset="0"/>
                <a:ea typeface="Calibri" panose="020F0502020204030204" pitchFamily="34" charset="0"/>
                <a:cs typeface="Consolas" panose="020B0609020204030204" pitchFamily="49" charset="0"/>
              </a:rPr>
              <a:t>CalcFactorialAsync</a:t>
            </a: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a:t>
            </a:r>
            <a:r>
              <a:rPr lang="en-US" sz="1700" dirty="0" err="1">
                <a:solidFill>
                  <a:srgbClr val="0000FF"/>
                </a:solidFill>
                <a:latin typeface="Consolas" panose="020B0609020204030204" pitchFamily="49" charset="0"/>
                <a:ea typeface="Calibri" panose="020F0502020204030204" pitchFamily="34" charset="0"/>
                <a:cs typeface="Consolas" panose="020B0609020204030204" pitchFamily="49" charset="0"/>
              </a:rPr>
              <a:t>int</a:t>
            </a:r>
            <a:r>
              <a:rPr lang="en-US" sz="1700" dirty="0">
                <a:latin typeface="Consolas" panose="020B0609020204030204" pitchFamily="49" charset="0"/>
                <a:ea typeface="Calibri" panose="020F0502020204030204" pitchFamily="34" charset="0"/>
                <a:cs typeface="Consolas" panose="020B0609020204030204" pitchFamily="49" charset="0"/>
              </a:rPr>
              <a:t> </a:t>
            </a: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x, </a:t>
            </a:r>
            <a:r>
              <a:rPr lang="en-US" sz="1700" dirty="0" err="1">
                <a:solidFill>
                  <a:srgbClr val="2B91AF"/>
                </a:solidFill>
                <a:latin typeface="Consolas" panose="020B0609020204030204" pitchFamily="49" charset="0"/>
                <a:ea typeface="Calibri" panose="020F0502020204030204" pitchFamily="34" charset="0"/>
                <a:cs typeface="Consolas" panose="020B0609020204030204" pitchFamily="49" charset="0"/>
              </a:rPr>
              <a:t>CancelableProgressor</a:t>
            </a:r>
            <a:r>
              <a:rPr lang="en-US" sz="1700" dirty="0">
                <a:latin typeface="Consolas" panose="020B0609020204030204" pitchFamily="49" charset="0"/>
                <a:ea typeface="Calibri" panose="020F0502020204030204" pitchFamily="34" charset="0"/>
                <a:cs typeface="Consolas" panose="020B0609020204030204" pitchFamily="49" charset="0"/>
              </a:rPr>
              <a:t> </a:t>
            </a:r>
            <a:r>
              <a:rPr lang="en-US" sz="1700" dirty="0" err="1">
                <a:solidFill>
                  <a:schemeClr val="bg1"/>
                </a:solidFill>
                <a:latin typeface="Consolas" panose="020B0609020204030204" pitchFamily="49" charset="0"/>
                <a:ea typeface="Calibri" panose="020F0502020204030204" pitchFamily="34" charset="0"/>
                <a:cs typeface="Consolas" panose="020B0609020204030204" pitchFamily="49" charset="0"/>
              </a:rPr>
              <a:t>progressor</a:t>
            </a: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a:t>
            </a:r>
            <a:endParaRPr lang="en-US" sz="17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a:t>
            </a:r>
            <a:endParaRPr lang="en-US" sz="17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700" dirty="0">
                <a:solidFill>
                  <a:srgbClr val="0000FF"/>
                </a:solidFill>
                <a:latin typeface="Consolas" panose="020B0609020204030204" pitchFamily="49" charset="0"/>
                <a:ea typeface="Calibri" panose="020F0502020204030204" pitchFamily="34" charset="0"/>
                <a:cs typeface="Consolas" panose="020B0609020204030204" pitchFamily="49" charset="0"/>
              </a:rPr>
              <a:t>  return</a:t>
            </a:r>
            <a:r>
              <a:rPr lang="en-US" sz="1700" dirty="0">
                <a:latin typeface="Consolas" panose="020B0609020204030204" pitchFamily="49" charset="0"/>
                <a:ea typeface="Calibri" panose="020F0502020204030204" pitchFamily="34" charset="0"/>
                <a:cs typeface="Consolas" panose="020B0609020204030204" pitchFamily="49" charset="0"/>
              </a:rPr>
              <a:t> </a:t>
            </a:r>
            <a:r>
              <a:rPr lang="en-US" sz="1700" dirty="0" err="1">
                <a:solidFill>
                  <a:srgbClr val="2B91AF"/>
                </a:solidFill>
                <a:latin typeface="Consolas" panose="020B0609020204030204" pitchFamily="49" charset="0"/>
                <a:ea typeface="Calibri" panose="020F0502020204030204" pitchFamily="34" charset="0"/>
                <a:cs typeface="Consolas" panose="020B0609020204030204" pitchFamily="49" charset="0"/>
              </a:rPr>
              <a:t>QueuedTask.Run</a:t>
            </a: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&lt;</a:t>
            </a:r>
            <a:r>
              <a:rPr lang="en-US" sz="1700" dirty="0">
                <a:solidFill>
                  <a:srgbClr val="0000FF"/>
                </a:solidFill>
                <a:latin typeface="Consolas" panose="020B0609020204030204" pitchFamily="49" charset="0"/>
                <a:ea typeface="Calibri" panose="020F0502020204030204" pitchFamily="34" charset="0"/>
                <a:cs typeface="Consolas" panose="020B0609020204030204" pitchFamily="49" charset="0"/>
              </a:rPr>
              <a:t>long</a:t>
            </a: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&gt;(() =&gt;</a:t>
            </a:r>
            <a:endParaRPr lang="en-US" sz="17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700" dirty="0">
                <a:latin typeface="Consolas" panose="020B0609020204030204" pitchFamily="49" charset="0"/>
                <a:ea typeface="Calibri" panose="020F0502020204030204" pitchFamily="34" charset="0"/>
                <a:cs typeface="Consolas" panose="020B0609020204030204" pitchFamily="49" charset="0"/>
              </a:rPr>
              <a:t> </a:t>
            </a: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 {</a:t>
            </a:r>
            <a:endParaRPr lang="en-US" sz="17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700" dirty="0">
                <a:latin typeface="Consolas" panose="020B0609020204030204" pitchFamily="49" charset="0"/>
                <a:ea typeface="Calibri" panose="020F0502020204030204" pitchFamily="34" charset="0"/>
                <a:cs typeface="Consolas" panose="020B0609020204030204" pitchFamily="49" charset="0"/>
              </a:rPr>
              <a:t>    </a:t>
            </a:r>
            <a:r>
              <a:rPr lang="en-US" sz="1700" dirty="0">
                <a:solidFill>
                  <a:srgbClr val="0000FF"/>
                </a:solidFill>
                <a:latin typeface="Consolas" panose="020B0609020204030204" pitchFamily="49" charset="0"/>
                <a:ea typeface="Calibri" panose="020F0502020204030204" pitchFamily="34" charset="0"/>
                <a:cs typeface="Consolas" panose="020B0609020204030204" pitchFamily="49" charset="0"/>
              </a:rPr>
              <a:t>long</a:t>
            </a:r>
            <a:r>
              <a:rPr lang="en-US" sz="1700" dirty="0">
                <a:latin typeface="Consolas" panose="020B0609020204030204" pitchFamily="49" charset="0"/>
                <a:ea typeface="Calibri" panose="020F0502020204030204" pitchFamily="34" charset="0"/>
                <a:cs typeface="Consolas" panose="020B0609020204030204" pitchFamily="49" charset="0"/>
              </a:rPr>
              <a:t> </a:t>
            </a: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result = 1;</a:t>
            </a:r>
            <a:endParaRPr lang="en-US" sz="17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700" dirty="0">
                <a:latin typeface="Consolas" panose="020B0609020204030204" pitchFamily="49" charset="0"/>
                <a:ea typeface="Calibri" panose="020F0502020204030204" pitchFamily="34" charset="0"/>
                <a:cs typeface="Consolas" panose="020B0609020204030204" pitchFamily="49" charset="0"/>
              </a:rPr>
              <a:t> </a:t>
            </a:r>
            <a:endParaRPr lang="en-US" sz="17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700" dirty="0">
                <a:latin typeface="Consolas" panose="020B0609020204030204" pitchFamily="49" charset="0"/>
                <a:ea typeface="Calibri" panose="020F0502020204030204" pitchFamily="34" charset="0"/>
                <a:cs typeface="Consolas" panose="020B0609020204030204" pitchFamily="49" charset="0"/>
              </a:rPr>
              <a:t>    </a:t>
            </a:r>
            <a:r>
              <a:rPr lang="en-US" sz="1700" dirty="0">
                <a:solidFill>
                  <a:srgbClr val="0000FF"/>
                </a:solidFill>
                <a:latin typeface="Consolas" panose="020B0609020204030204" pitchFamily="49" charset="0"/>
                <a:ea typeface="Calibri" panose="020F0502020204030204" pitchFamily="34" charset="0"/>
                <a:cs typeface="Consolas" panose="020B0609020204030204" pitchFamily="49" charset="0"/>
              </a:rPr>
              <a:t>for</a:t>
            </a:r>
            <a:r>
              <a:rPr lang="en-US" sz="1700" dirty="0">
                <a:latin typeface="Consolas" panose="020B0609020204030204" pitchFamily="49" charset="0"/>
                <a:ea typeface="Calibri" panose="020F0502020204030204" pitchFamily="34" charset="0"/>
                <a:cs typeface="Consolas" panose="020B0609020204030204" pitchFamily="49" charset="0"/>
              </a:rPr>
              <a:t> </a:t>
            </a: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a:t>
            </a:r>
            <a:r>
              <a:rPr lang="en-US" sz="1700" dirty="0" err="1">
                <a:solidFill>
                  <a:srgbClr val="0000FF"/>
                </a:solidFill>
                <a:latin typeface="Consolas" panose="020B0609020204030204" pitchFamily="49" charset="0"/>
                <a:ea typeface="Calibri" panose="020F0502020204030204" pitchFamily="34" charset="0"/>
                <a:cs typeface="Consolas" panose="020B0609020204030204" pitchFamily="49" charset="0"/>
              </a:rPr>
              <a:t>int</a:t>
            </a:r>
            <a:r>
              <a:rPr lang="en-US" sz="1700" dirty="0">
                <a:latin typeface="Consolas" panose="020B0609020204030204" pitchFamily="49" charset="0"/>
                <a:ea typeface="Calibri" panose="020F0502020204030204" pitchFamily="34" charset="0"/>
                <a:cs typeface="Consolas" panose="020B0609020204030204" pitchFamily="49" charset="0"/>
              </a:rPr>
              <a:t> </a:t>
            </a:r>
            <a:r>
              <a:rPr lang="en-US" sz="1700" dirty="0" err="1">
                <a:solidFill>
                  <a:schemeClr val="bg1"/>
                </a:solidFill>
                <a:latin typeface="Consolas" panose="020B0609020204030204" pitchFamily="49" charset="0"/>
                <a:ea typeface="Calibri" panose="020F0502020204030204" pitchFamily="34" charset="0"/>
                <a:cs typeface="Consolas" panose="020B0609020204030204" pitchFamily="49" charset="0"/>
              </a:rPr>
              <a:t>i</a:t>
            </a: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 = 1; </a:t>
            </a:r>
            <a:r>
              <a:rPr lang="en-US" sz="1700" dirty="0" err="1">
                <a:solidFill>
                  <a:schemeClr val="bg1"/>
                </a:solidFill>
                <a:latin typeface="Consolas" panose="020B0609020204030204" pitchFamily="49" charset="0"/>
                <a:ea typeface="Calibri" panose="020F0502020204030204" pitchFamily="34" charset="0"/>
                <a:cs typeface="Consolas" panose="020B0609020204030204" pitchFamily="49" charset="0"/>
              </a:rPr>
              <a:t>i</a:t>
            </a: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 &lt; x; ++</a:t>
            </a:r>
            <a:r>
              <a:rPr lang="en-US" sz="1700" dirty="0" err="1">
                <a:solidFill>
                  <a:schemeClr val="bg1"/>
                </a:solidFill>
                <a:latin typeface="Consolas" panose="020B0609020204030204" pitchFamily="49" charset="0"/>
                <a:ea typeface="Calibri" panose="020F0502020204030204" pitchFamily="34" charset="0"/>
                <a:cs typeface="Consolas" panose="020B0609020204030204" pitchFamily="49" charset="0"/>
              </a:rPr>
              <a:t>i</a:t>
            </a: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a:t>
            </a:r>
            <a:endParaRPr lang="en-US" sz="17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700" dirty="0">
                <a:latin typeface="Consolas" panose="020B0609020204030204" pitchFamily="49" charset="0"/>
                <a:ea typeface="Calibri" panose="020F0502020204030204" pitchFamily="34" charset="0"/>
                <a:cs typeface="Consolas" panose="020B0609020204030204" pitchFamily="49" charset="0"/>
              </a:rPr>
              <a:t>    </a:t>
            </a: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a:t>
            </a:r>
            <a:endParaRPr lang="en-US" sz="17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700" dirty="0">
                <a:latin typeface="Consolas" panose="020B0609020204030204" pitchFamily="49" charset="0"/>
                <a:ea typeface="Calibri" panose="020F0502020204030204" pitchFamily="34" charset="0"/>
                <a:cs typeface="Consolas" panose="020B0609020204030204" pitchFamily="49" charset="0"/>
              </a:rPr>
              <a:t>      </a:t>
            </a:r>
            <a:r>
              <a:rPr lang="en-US" sz="1700" dirty="0">
                <a:solidFill>
                  <a:srgbClr val="0000FF"/>
                </a:solidFill>
                <a:latin typeface="Consolas" panose="020B0609020204030204" pitchFamily="49" charset="0"/>
                <a:ea typeface="Calibri" panose="020F0502020204030204" pitchFamily="34" charset="0"/>
                <a:cs typeface="Consolas" panose="020B0609020204030204" pitchFamily="49" charset="0"/>
              </a:rPr>
              <a:t>if</a:t>
            </a:r>
            <a:r>
              <a:rPr lang="en-US" sz="1700" dirty="0">
                <a:latin typeface="Consolas" panose="020B0609020204030204" pitchFamily="49" charset="0"/>
                <a:ea typeface="Calibri" panose="020F0502020204030204" pitchFamily="34" charset="0"/>
                <a:cs typeface="Consolas" panose="020B0609020204030204" pitchFamily="49" charset="0"/>
              </a:rPr>
              <a:t> </a:t>
            </a: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a:t>
            </a:r>
            <a:r>
              <a:rPr lang="en-US" sz="1700" dirty="0" err="1">
                <a:solidFill>
                  <a:schemeClr val="bg1"/>
                </a:solidFill>
                <a:latin typeface="Consolas" panose="020B0609020204030204" pitchFamily="49" charset="0"/>
                <a:ea typeface="Calibri" panose="020F0502020204030204" pitchFamily="34" charset="0"/>
                <a:cs typeface="Consolas" panose="020B0609020204030204" pitchFamily="49" charset="0"/>
              </a:rPr>
              <a:t>progressor.CancellationToken.IsCancellationRequested</a:t>
            </a: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a:t>
            </a:r>
            <a:endParaRPr lang="en-US" sz="17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700" dirty="0">
                <a:latin typeface="Consolas" panose="020B0609020204030204" pitchFamily="49" charset="0"/>
                <a:ea typeface="Calibri" panose="020F0502020204030204" pitchFamily="34" charset="0"/>
                <a:cs typeface="Consolas" panose="020B0609020204030204" pitchFamily="49" charset="0"/>
              </a:rPr>
              <a:t>        </a:t>
            </a:r>
            <a:r>
              <a:rPr lang="en-US" sz="1700" dirty="0">
                <a:solidFill>
                  <a:srgbClr val="0000FF"/>
                </a:solidFill>
                <a:latin typeface="Consolas" panose="020B0609020204030204" pitchFamily="49" charset="0"/>
                <a:ea typeface="Calibri" panose="020F0502020204030204" pitchFamily="34" charset="0"/>
                <a:cs typeface="Consolas" panose="020B0609020204030204" pitchFamily="49" charset="0"/>
              </a:rPr>
              <a:t>throw</a:t>
            </a:r>
            <a:r>
              <a:rPr lang="en-US" sz="1700" dirty="0">
                <a:latin typeface="Consolas" panose="020B0609020204030204" pitchFamily="49" charset="0"/>
                <a:ea typeface="Calibri" panose="020F0502020204030204" pitchFamily="34" charset="0"/>
                <a:cs typeface="Consolas" panose="020B0609020204030204" pitchFamily="49" charset="0"/>
              </a:rPr>
              <a:t> </a:t>
            </a:r>
            <a:r>
              <a:rPr lang="en-US" sz="1700" dirty="0">
                <a:solidFill>
                  <a:srgbClr val="0000FF"/>
                </a:solidFill>
                <a:latin typeface="Consolas" panose="020B0609020204030204" pitchFamily="49" charset="0"/>
                <a:ea typeface="Calibri" panose="020F0502020204030204" pitchFamily="34" charset="0"/>
                <a:cs typeface="Consolas" panose="020B0609020204030204" pitchFamily="49" charset="0"/>
              </a:rPr>
              <a:t>new</a:t>
            </a:r>
            <a:r>
              <a:rPr lang="en-US" sz="1700" dirty="0">
                <a:latin typeface="Consolas" panose="020B0609020204030204" pitchFamily="49" charset="0"/>
                <a:ea typeface="Calibri" panose="020F0502020204030204" pitchFamily="34" charset="0"/>
                <a:cs typeface="Consolas" panose="020B0609020204030204" pitchFamily="49" charset="0"/>
              </a:rPr>
              <a:t> </a:t>
            </a:r>
            <a:r>
              <a:rPr lang="en-US" sz="1700" dirty="0" err="1">
                <a:solidFill>
                  <a:srgbClr val="2B91AF"/>
                </a:solidFill>
                <a:latin typeface="Consolas" panose="020B0609020204030204" pitchFamily="49" charset="0"/>
                <a:ea typeface="Calibri" panose="020F0502020204030204" pitchFamily="34" charset="0"/>
                <a:cs typeface="Consolas" panose="020B0609020204030204" pitchFamily="49" charset="0"/>
              </a:rPr>
              <a:t>OperationCanceledException</a:t>
            </a: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a:t>
            </a:r>
            <a:endParaRPr lang="en-US" sz="17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700" dirty="0">
                <a:latin typeface="Consolas" panose="020B0609020204030204" pitchFamily="49" charset="0"/>
                <a:ea typeface="Calibri" panose="020F0502020204030204" pitchFamily="34" charset="0"/>
                <a:cs typeface="Consolas" panose="020B0609020204030204" pitchFamily="49" charset="0"/>
              </a:rPr>
              <a:t> </a:t>
            </a:r>
          </a:p>
          <a:p>
            <a:pPr>
              <a:lnSpc>
                <a:spcPct val="107000"/>
              </a:lnSpc>
              <a:spcAft>
                <a:spcPts val="0"/>
              </a:spcAft>
            </a:pPr>
            <a:r>
              <a:rPr lang="en-US" sz="1700" dirty="0">
                <a:solidFill>
                  <a:schemeClr val="bg1"/>
                </a:solidFill>
                <a:latin typeface="Consolas" panose="020B0609020204030204" pitchFamily="49" charset="0"/>
              </a:rPr>
              <a:t>      </a:t>
            </a:r>
            <a:r>
              <a:rPr lang="en-US" sz="1700" dirty="0" err="1">
                <a:solidFill>
                  <a:schemeClr val="bg1"/>
                </a:solidFill>
                <a:latin typeface="Consolas" panose="020B0609020204030204" pitchFamily="49" charset="0"/>
              </a:rPr>
              <a:t>progressor.Message</a:t>
            </a:r>
            <a:r>
              <a:rPr lang="en-US" sz="1700" dirty="0">
                <a:solidFill>
                  <a:schemeClr val="bg1"/>
                </a:solidFill>
                <a:latin typeface="Consolas" panose="020B0609020204030204" pitchFamily="49" charset="0"/>
              </a:rPr>
              <a:t> = $"Working on step:{</a:t>
            </a:r>
            <a:r>
              <a:rPr lang="en-US" sz="1700" dirty="0" err="1">
                <a:solidFill>
                  <a:schemeClr val="bg1"/>
                </a:solidFill>
                <a:latin typeface="Consolas" panose="020B0609020204030204" pitchFamily="49" charset="0"/>
              </a:rPr>
              <a:t>i</a:t>
            </a:r>
            <a:r>
              <a:rPr lang="en-US" sz="1700" dirty="0">
                <a:solidFill>
                  <a:schemeClr val="bg1"/>
                </a:solidFill>
                <a:latin typeface="Consolas" panose="020B0609020204030204" pitchFamily="49" charset="0"/>
              </a:rPr>
              <a:t>}";</a:t>
            </a:r>
          </a:p>
          <a:p>
            <a:pPr>
              <a:lnSpc>
                <a:spcPct val="107000"/>
              </a:lnSpc>
              <a:spcAft>
                <a:spcPts val="0"/>
              </a:spcAft>
            </a:pPr>
            <a:r>
              <a:rPr lang="en-US" sz="1700" dirty="0">
                <a:latin typeface="Consolas" panose="020B0609020204030204" pitchFamily="49" charset="0"/>
                <a:ea typeface="Calibri" panose="020F0502020204030204" pitchFamily="34" charset="0"/>
                <a:cs typeface="Consolas" panose="020B0609020204030204" pitchFamily="49" charset="0"/>
              </a:rPr>
              <a:t>      </a:t>
            </a: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result *= </a:t>
            </a:r>
            <a:r>
              <a:rPr lang="en-US" sz="1700" dirty="0" err="1">
                <a:solidFill>
                  <a:schemeClr val="bg1"/>
                </a:solidFill>
                <a:latin typeface="Consolas" panose="020B0609020204030204" pitchFamily="49" charset="0"/>
                <a:ea typeface="Calibri" panose="020F0502020204030204" pitchFamily="34" charset="0"/>
                <a:cs typeface="Consolas" panose="020B0609020204030204" pitchFamily="49" charset="0"/>
              </a:rPr>
              <a:t>i</a:t>
            </a: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a:t>
            </a:r>
            <a:endParaRPr lang="en-US" sz="17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700" dirty="0">
                <a:latin typeface="Consolas" panose="020B0609020204030204" pitchFamily="49" charset="0"/>
                <a:ea typeface="Calibri" panose="020F0502020204030204" pitchFamily="34" charset="0"/>
                <a:cs typeface="Consolas" panose="020B0609020204030204" pitchFamily="49" charset="0"/>
              </a:rPr>
              <a:t>    </a:t>
            </a: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a:t>
            </a:r>
            <a:endParaRPr lang="en-US" sz="17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700" dirty="0">
                <a:latin typeface="Consolas" panose="020B0609020204030204" pitchFamily="49" charset="0"/>
                <a:ea typeface="Calibri" panose="020F0502020204030204" pitchFamily="34" charset="0"/>
                <a:cs typeface="Consolas" panose="020B0609020204030204" pitchFamily="49" charset="0"/>
              </a:rPr>
              <a:t> </a:t>
            </a:r>
            <a:endParaRPr lang="en-US" sz="17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700" dirty="0">
                <a:latin typeface="Consolas" panose="020B0609020204030204" pitchFamily="49" charset="0"/>
                <a:ea typeface="Calibri" panose="020F0502020204030204" pitchFamily="34" charset="0"/>
                <a:cs typeface="Consolas" panose="020B0609020204030204" pitchFamily="49" charset="0"/>
              </a:rPr>
              <a:t>    </a:t>
            </a:r>
            <a:r>
              <a:rPr lang="en-US" sz="1700" dirty="0">
                <a:solidFill>
                  <a:srgbClr val="0000FF"/>
                </a:solidFill>
                <a:latin typeface="Consolas" panose="020B0609020204030204" pitchFamily="49" charset="0"/>
                <a:ea typeface="Calibri" panose="020F0502020204030204" pitchFamily="34" charset="0"/>
                <a:cs typeface="Consolas" panose="020B0609020204030204" pitchFamily="49" charset="0"/>
              </a:rPr>
              <a:t>return</a:t>
            </a:r>
            <a:r>
              <a:rPr lang="en-US" sz="1700" dirty="0">
                <a:latin typeface="Consolas" panose="020B0609020204030204" pitchFamily="49" charset="0"/>
                <a:ea typeface="Calibri" panose="020F0502020204030204" pitchFamily="34" charset="0"/>
                <a:cs typeface="Consolas" panose="020B0609020204030204" pitchFamily="49" charset="0"/>
              </a:rPr>
              <a:t> </a:t>
            </a: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result;</a:t>
            </a:r>
            <a:endParaRPr lang="en-US" sz="17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  }, </a:t>
            </a:r>
            <a:r>
              <a:rPr lang="en-US" sz="1700" dirty="0" err="1">
                <a:solidFill>
                  <a:schemeClr val="bg1"/>
                </a:solidFill>
                <a:latin typeface="Consolas" panose="020B0609020204030204" pitchFamily="49" charset="0"/>
                <a:ea typeface="Calibri" panose="020F0502020204030204" pitchFamily="34" charset="0"/>
                <a:cs typeface="Consolas" panose="020B0609020204030204" pitchFamily="49" charset="0"/>
              </a:rPr>
              <a:t>progressor</a:t>
            </a: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a:t>
            </a:r>
            <a:endParaRPr lang="en-US" sz="17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700" dirty="0">
                <a:solidFill>
                  <a:schemeClr val="bg1"/>
                </a:solidFill>
                <a:latin typeface="Consolas" panose="020B0609020204030204" pitchFamily="49" charset="0"/>
                <a:ea typeface="Calibri" panose="020F0502020204030204" pitchFamily="34" charset="0"/>
                <a:cs typeface="Consolas" panose="020B0609020204030204" pitchFamily="49" charset="0"/>
              </a:rPr>
              <a:t>}</a:t>
            </a:r>
            <a:endParaRPr lang="en-US" sz="17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78567596"/>
      </p:ext>
    </p:extLst>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D99F3-C30E-4A79-A655-03C07E72371E}"/>
              </a:ext>
            </a:extLst>
          </p:cNvPr>
          <p:cNvSpPr>
            <a:spLocks noGrp="1"/>
          </p:cNvSpPr>
          <p:nvPr>
            <p:ph type="title"/>
          </p:nvPr>
        </p:nvSpPr>
        <p:spPr/>
        <p:txBody>
          <a:bodyPr/>
          <a:lstStyle/>
          <a:p>
            <a:r>
              <a:rPr lang="en-US" dirty="0"/>
              <a:t>Using an asynchronous method with progress and cancellation</a:t>
            </a:r>
          </a:p>
        </p:txBody>
      </p:sp>
      <p:sp>
        <p:nvSpPr>
          <p:cNvPr id="3" name="Content Placeholder 2">
            <a:extLst>
              <a:ext uri="{FF2B5EF4-FFF2-40B4-BE49-F238E27FC236}">
                <a16:creationId xmlns:a16="http://schemas.microsoft.com/office/drawing/2014/main" id="{E6ADAAD4-9F78-431C-87F3-CD3F05E81413}"/>
              </a:ext>
            </a:extLst>
          </p:cNvPr>
          <p:cNvSpPr>
            <a:spLocks noGrp="1"/>
          </p:cNvSpPr>
          <p:nvPr>
            <p:ph sz="quarter" idx="10"/>
          </p:nvPr>
        </p:nvSpPr>
        <p:spPr>
          <a:xfrm>
            <a:off x="413359" y="1315233"/>
            <a:ext cx="11323529" cy="5285983"/>
          </a:xfrm>
          <a:solidFill>
            <a:schemeClr val="tx1"/>
          </a:solidFill>
        </p:spPr>
        <p:txBody>
          <a:bodyPr/>
          <a:lstStyle/>
          <a:p>
            <a:pPr marL="0" indent="0">
              <a:buNone/>
            </a:pPr>
            <a:r>
              <a:rPr lang="en-US" sz="1600" b="0" dirty="0">
                <a:solidFill>
                  <a:srgbClr val="000000"/>
                </a:solidFill>
                <a:latin typeface="Consolas" panose="020B0609020204030204" pitchFamily="49" charset="0"/>
              </a:rPr>
              <a:t> </a:t>
            </a:r>
            <a:r>
              <a:rPr lang="en-US" sz="1600" b="0" dirty="0">
                <a:solidFill>
                  <a:srgbClr val="0000FF"/>
                </a:solidFill>
                <a:latin typeface="Consolas" panose="020B0609020204030204" pitchFamily="49" charset="0"/>
              </a:rPr>
              <a:t>public</a:t>
            </a:r>
            <a:r>
              <a:rPr lang="en-US" sz="1600" b="0" dirty="0">
                <a:solidFill>
                  <a:srgbClr val="000000"/>
                </a:solidFill>
                <a:latin typeface="Consolas" panose="020B0609020204030204" pitchFamily="49" charset="0"/>
              </a:rPr>
              <a:t> </a:t>
            </a:r>
            <a:r>
              <a:rPr lang="en-US" sz="1600" b="0" dirty="0" err="1">
                <a:solidFill>
                  <a:srgbClr val="0000FF"/>
                </a:solidFill>
                <a:latin typeface="Consolas" panose="020B0609020204030204" pitchFamily="49" charset="0"/>
              </a:rPr>
              <a:t>async</a:t>
            </a:r>
            <a:r>
              <a:rPr lang="en-US" sz="1600" b="0" dirty="0">
                <a:solidFill>
                  <a:srgbClr val="000000"/>
                </a:solidFill>
                <a:latin typeface="Consolas" panose="020B0609020204030204" pitchFamily="49" charset="0"/>
              </a:rPr>
              <a:t> </a:t>
            </a:r>
            <a:r>
              <a:rPr lang="en-US" sz="1600" b="0" dirty="0">
                <a:solidFill>
                  <a:srgbClr val="0000FF"/>
                </a:solidFill>
                <a:latin typeface="Consolas" panose="020B0609020204030204" pitchFamily="49" charset="0"/>
              </a:rPr>
              <a:t>void</a:t>
            </a:r>
            <a:r>
              <a:rPr lang="en-US" sz="1600" b="0" dirty="0">
                <a:solidFill>
                  <a:srgbClr val="000000"/>
                </a:solidFill>
                <a:latin typeface="Consolas" panose="020B0609020204030204" pitchFamily="49" charset="0"/>
              </a:rPr>
              <a:t> </a:t>
            </a:r>
            <a:r>
              <a:rPr lang="en-US" sz="1600" b="0" dirty="0" err="1">
                <a:solidFill>
                  <a:srgbClr val="000000"/>
                </a:solidFill>
                <a:latin typeface="Consolas" panose="020B0609020204030204" pitchFamily="49" charset="0"/>
              </a:rPr>
              <a:t>OnClick</a:t>
            </a:r>
            <a:r>
              <a:rPr lang="en-US" sz="1600" b="0" dirty="0">
                <a:solidFill>
                  <a:srgbClr val="000000"/>
                </a:solidFill>
                <a:latin typeface="Consolas" panose="020B0609020204030204" pitchFamily="49" charset="0"/>
              </a:rPr>
              <a:t>()</a:t>
            </a:r>
          </a:p>
          <a:p>
            <a:pPr marL="0" indent="0">
              <a:buNone/>
            </a:pPr>
            <a:r>
              <a:rPr lang="en-US" sz="1600" b="0" dirty="0">
                <a:solidFill>
                  <a:srgbClr val="000000"/>
                </a:solidFill>
                <a:latin typeface="Consolas" panose="020B0609020204030204" pitchFamily="49" charset="0"/>
              </a:rPr>
              <a:t> {</a:t>
            </a:r>
          </a:p>
          <a:p>
            <a:pPr marL="0" indent="0">
              <a:buNone/>
            </a:pPr>
            <a:r>
              <a:rPr lang="en-US" sz="1600" b="0" dirty="0">
                <a:solidFill>
                  <a:srgbClr val="000000"/>
                </a:solidFill>
                <a:latin typeface="Consolas" panose="020B0609020204030204" pitchFamily="49" charset="0"/>
              </a:rPr>
              <a:t>   </a:t>
            </a:r>
            <a:r>
              <a:rPr lang="en-US" sz="1600" b="0" dirty="0" err="1">
                <a:solidFill>
                  <a:srgbClr val="000000"/>
                </a:solidFill>
                <a:latin typeface="Consolas" panose="020B0609020204030204" pitchFamily="49" charset="0"/>
              </a:rPr>
              <a:t>CancelableProgressorSource</a:t>
            </a:r>
            <a:r>
              <a:rPr lang="en-US" sz="1600" b="0" dirty="0">
                <a:solidFill>
                  <a:srgbClr val="000000"/>
                </a:solidFill>
                <a:latin typeface="Consolas" panose="020B0609020204030204" pitchFamily="49" charset="0"/>
              </a:rPr>
              <a:t> cps = </a:t>
            </a:r>
            <a:r>
              <a:rPr lang="en-US" sz="1600" b="0" dirty="0">
                <a:solidFill>
                  <a:srgbClr val="0000FF"/>
                </a:solidFill>
                <a:latin typeface="Consolas" panose="020B0609020204030204" pitchFamily="49" charset="0"/>
              </a:rPr>
              <a:t>new</a:t>
            </a:r>
            <a:r>
              <a:rPr lang="en-US" sz="1600" b="0" dirty="0">
                <a:solidFill>
                  <a:srgbClr val="000000"/>
                </a:solidFill>
                <a:latin typeface="Consolas" panose="020B0609020204030204" pitchFamily="49" charset="0"/>
              </a:rPr>
              <a:t> </a:t>
            </a:r>
            <a:r>
              <a:rPr lang="en-US" sz="1600" b="0" dirty="0" err="1">
                <a:solidFill>
                  <a:srgbClr val="000000"/>
                </a:solidFill>
                <a:latin typeface="Consolas" panose="020B0609020204030204" pitchFamily="49" charset="0"/>
              </a:rPr>
              <a:t>CancelableProgressorSource</a:t>
            </a:r>
            <a:r>
              <a:rPr lang="en-US" sz="1600" b="0" dirty="0">
                <a:solidFill>
                  <a:srgbClr val="000000"/>
                </a:solidFill>
                <a:latin typeface="Consolas" panose="020B0609020204030204" pitchFamily="49" charset="0"/>
              </a:rPr>
              <a:t>(</a:t>
            </a:r>
            <a:r>
              <a:rPr lang="en-US" sz="1600" b="0" dirty="0">
                <a:solidFill>
                  <a:srgbClr val="A31515"/>
                </a:solidFill>
                <a:latin typeface="Consolas" panose="020B0609020204030204" pitchFamily="49" charset="0"/>
              </a:rPr>
              <a:t>"Computing n!"</a:t>
            </a:r>
            <a:r>
              <a:rPr lang="en-US" sz="1600" b="0" dirty="0">
                <a:solidFill>
                  <a:srgbClr val="000000"/>
                </a:solidFill>
                <a:latin typeface="Consolas" panose="020B0609020204030204" pitchFamily="49" charset="0"/>
              </a:rPr>
              <a:t>, </a:t>
            </a:r>
            <a:r>
              <a:rPr lang="en-US" sz="1600" b="0" dirty="0">
                <a:solidFill>
                  <a:srgbClr val="A31515"/>
                </a:solidFill>
                <a:latin typeface="Consolas" panose="020B0609020204030204" pitchFamily="49" charset="0"/>
              </a:rPr>
              <a:t>"Cancelling..."</a:t>
            </a:r>
            <a:r>
              <a:rPr lang="en-US" sz="1600" b="0" dirty="0">
                <a:solidFill>
                  <a:srgbClr val="000000"/>
                </a:solidFill>
                <a:latin typeface="Consolas" panose="020B0609020204030204" pitchFamily="49" charset="0"/>
              </a:rPr>
              <a:t>);</a:t>
            </a:r>
          </a:p>
          <a:p>
            <a:pPr marL="0" indent="0">
              <a:buNone/>
            </a:pPr>
            <a:r>
              <a:rPr lang="en-US" sz="1600" b="0" dirty="0">
                <a:solidFill>
                  <a:srgbClr val="000000"/>
                </a:solidFill>
                <a:latin typeface="Consolas" panose="020B0609020204030204" pitchFamily="49" charset="0"/>
              </a:rPr>
              <a:t>   </a:t>
            </a:r>
            <a:r>
              <a:rPr lang="en-US" sz="1600" b="0" dirty="0">
                <a:solidFill>
                  <a:srgbClr val="0000FF"/>
                </a:solidFill>
                <a:latin typeface="Consolas" panose="020B0609020204030204" pitchFamily="49" charset="0"/>
              </a:rPr>
              <a:t>long</a:t>
            </a:r>
            <a:r>
              <a:rPr lang="en-US" sz="1600" b="0" dirty="0">
                <a:solidFill>
                  <a:srgbClr val="000000"/>
                </a:solidFill>
                <a:latin typeface="Consolas" panose="020B0609020204030204" pitchFamily="49" charset="0"/>
              </a:rPr>
              <a:t> result = -1;</a:t>
            </a:r>
          </a:p>
          <a:p>
            <a:pPr marL="0" indent="0">
              <a:buNone/>
            </a:pPr>
            <a:r>
              <a:rPr lang="en-US" sz="1600" b="0" dirty="0">
                <a:solidFill>
                  <a:srgbClr val="000000"/>
                </a:solidFill>
                <a:latin typeface="Consolas" panose="020B0609020204030204" pitchFamily="49" charset="0"/>
              </a:rPr>
              <a:t>   </a:t>
            </a:r>
            <a:r>
              <a:rPr lang="en-US" sz="1600" b="0" dirty="0">
                <a:solidFill>
                  <a:srgbClr val="0000FF"/>
                </a:solidFill>
                <a:latin typeface="Consolas" panose="020B0609020204030204" pitchFamily="49" charset="0"/>
              </a:rPr>
              <a:t>try</a:t>
            </a:r>
          </a:p>
          <a:p>
            <a:pPr marL="0" indent="0">
              <a:buNone/>
            </a:pPr>
            <a:r>
              <a:rPr lang="en-US" sz="1600" b="0" dirty="0">
                <a:solidFill>
                  <a:srgbClr val="0000FF"/>
                </a:solidFill>
                <a:latin typeface="Consolas" panose="020B0609020204030204" pitchFamily="49" charset="0"/>
              </a:rPr>
              <a:t>   </a:t>
            </a:r>
            <a:r>
              <a:rPr lang="en-US" sz="1600" b="0" dirty="0">
                <a:solidFill>
                  <a:srgbClr val="000000"/>
                </a:solidFill>
                <a:latin typeface="Consolas" panose="020B0609020204030204" pitchFamily="49" charset="0"/>
              </a:rPr>
              <a:t>{</a:t>
            </a:r>
          </a:p>
          <a:p>
            <a:pPr marL="0" indent="0">
              <a:buNone/>
            </a:pPr>
            <a:r>
              <a:rPr lang="en-US" sz="1600" b="0" dirty="0">
                <a:solidFill>
                  <a:srgbClr val="000000"/>
                </a:solidFill>
                <a:latin typeface="Consolas" panose="020B0609020204030204" pitchFamily="49" charset="0"/>
              </a:rPr>
              <a:t>     result = </a:t>
            </a:r>
            <a:r>
              <a:rPr lang="en-US" sz="1600" b="0" dirty="0">
                <a:solidFill>
                  <a:srgbClr val="0000FF"/>
                </a:solidFill>
                <a:latin typeface="Consolas" panose="020B0609020204030204" pitchFamily="49" charset="0"/>
              </a:rPr>
              <a:t>await</a:t>
            </a:r>
            <a:r>
              <a:rPr lang="en-US" sz="1600" b="0" dirty="0">
                <a:solidFill>
                  <a:srgbClr val="000000"/>
                </a:solidFill>
                <a:latin typeface="Consolas" panose="020B0609020204030204" pitchFamily="49" charset="0"/>
              </a:rPr>
              <a:t> </a:t>
            </a:r>
            <a:r>
              <a:rPr lang="en-US" sz="1600" b="0" dirty="0" err="1">
                <a:solidFill>
                  <a:srgbClr val="000000"/>
                </a:solidFill>
                <a:latin typeface="Consolas" panose="020B0609020204030204" pitchFamily="49" charset="0"/>
              </a:rPr>
              <a:t>CalcFactorialAsync</a:t>
            </a:r>
            <a:r>
              <a:rPr lang="en-US" sz="1600" b="0" dirty="0">
                <a:solidFill>
                  <a:srgbClr val="000000"/>
                </a:solidFill>
                <a:latin typeface="Consolas" panose="020B0609020204030204" pitchFamily="49" charset="0"/>
              </a:rPr>
              <a:t>(20, </a:t>
            </a:r>
            <a:r>
              <a:rPr lang="en-US" sz="1600" b="0" dirty="0" err="1">
                <a:solidFill>
                  <a:srgbClr val="000000"/>
                </a:solidFill>
                <a:latin typeface="Consolas" panose="020B0609020204030204" pitchFamily="49" charset="0"/>
              </a:rPr>
              <a:t>cps.Progressor</a:t>
            </a:r>
            <a:r>
              <a:rPr lang="en-US" sz="1600" b="0" dirty="0">
                <a:solidFill>
                  <a:srgbClr val="000000"/>
                </a:solidFill>
                <a:latin typeface="Consolas" panose="020B0609020204030204" pitchFamily="49" charset="0"/>
              </a:rPr>
              <a:t>);</a:t>
            </a:r>
          </a:p>
          <a:p>
            <a:pPr marL="0" indent="0">
              <a:buNone/>
            </a:pPr>
            <a:r>
              <a:rPr lang="en-US" sz="1600" b="0" dirty="0">
                <a:solidFill>
                  <a:srgbClr val="000000"/>
                </a:solidFill>
                <a:latin typeface="Consolas" panose="020B0609020204030204" pitchFamily="49" charset="0"/>
              </a:rPr>
              <a:t>   }</a:t>
            </a:r>
          </a:p>
          <a:p>
            <a:pPr marL="0" indent="0">
              <a:buNone/>
            </a:pPr>
            <a:r>
              <a:rPr lang="en-US" sz="1600" b="0" dirty="0">
                <a:solidFill>
                  <a:srgbClr val="000000"/>
                </a:solidFill>
                <a:latin typeface="Consolas" panose="020B0609020204030204" pitchFamily="49" charset="0"/>
              </a:rPr>
              <a:t>   </a:t>
            </a:r>
            <a:r>
              <a:rPr lang="en-US" sz="1600" b="0" dirty="0">
                <a:solidFill>
                  <a:srgbClr val="0000FF"/>
                </a:solidFill>
                <a:latin typeface="Consolas" panose="020B0609020204030204" pitchFamily="49" charset="0"/>
              </a:rPr>
              <a:t>catch</a:t>
            </a:r>
            <a:r>
              <a:rPr lang="en-US" sz="1600" b="0" dirty="0">
                <a:solidFill>
                  <a:srgbClr val="000000"/>
                </a:solidFill>
                <a:latin typeface="Consolas" panose="020B0609020204030204" pitchFamily="49" charset="0"/>
              </a:rPr>
              <a:t>(</a:t>
            </a:r>
            <a:r>
              <a:rPr lang="en-US" sz="1600" b="0" dirty="0" err="1">
                <a:solidFill>
                  <a:srgbClr val="000000"/>
                </a:solidFill>
                <a:latin typeface="Consolas" panose="020B0609020204030204" pitchFamily="49" charset="0"/>
              </a:rPr>
              <a:t>OperationCanceledException</a:t>
            </a:r>
            <a:r>
              <a:rPr lang="en-US" sz="1600" b="0" dirty="0">
                <a:solidFill>
                  <a:srgbClr val="000000"/>
                </a:solidFill>
                <a:latin typeface="Consolas" panose="020B0609020204030204" pitchFamily="49" charset="0"/>
              </a:rPr>
              <a:t>)</a:t>
            </a:r>
          </a:p>
          <a:p>
            <a:pPr marL="0" indent="0">
              <a:buNone/>
            </a:pPr>
            <a:r>
              <a:rPr lang="en-US" sz="1600" b="0" dirty="0">
                <a:solidFill>
                  <a:srgbClr val="000000"/>
                </a:solidFill>
                <a:latin typeface="Consolas" panose="020B0609020204030204" pitchFamily="49" charset="0"/>
              </a:rPr>
              <a:t>   {</a:t>
            </a:r>
          </a:p>
          <a:p>
            <a:pPr marL="0" indent="0">
              <a:buNone/>
            </a:pPr>
            <a:r>
              <a:rPr lang="en-US" sz="1600" b="0" dirty="0">
                <a:solidFill>
                  <a:srgbClr val="000000"/>
                </a:solidFill>
                <a:latin typeface="Consolas" panose="020B0609020204030204" pitchFamily="49" charset="0"/>
              </a:rPr>
              <a:t>     </a:t>
            </a:r>
            <a:r>
              <a:rPr lang="en-US" sz="1600" b="0" dirty="0" err="1">
                <a:solidFill>
                  <a:srgbClr val="000000"/>
                </a:solidFill>
                <a:latin typeface="Consolas" panose="020B0609020204030204" pitchFamily="49" charset="0"/>
              </a:rPr>
              <a:t>MessageBox.Show</a:t>
            </a:r>
            <a:r>
              <a:rPr lang="en-US" sz="1600" b="0" dirty="0">
                <a:solidFill>
                  <a:srgbClr val="000000"/>
                </a:solidFill>
                <a:latin typeface="Consolas" panose="020B0609020204030204" pitchFamily="49" charset="0"/>
              </a:rPr>
              <a:t>(</a:t>
            </a:r>
            <a:r>
              <a:rPr lang="en-US" sz="1600" b="0" dirty="0">
                <a:solidFill>
                  <a:srgbClr val="A31515"/>
                </a:solidFill>
                <a:latin typeface="Consolas" panose="020B0609020204030204" pitchFamily="49" charset="0"/>
              </a:rPr>
              <a:t>"Task responded to cancellation request."</a:t>
            </a:r>
            <a:r>
              <a:rPr lang="en-US" sz="1600" b="0" dirty="0">
                <a:solidFill>
                  <a:srgbClr val="000000"/>
                </a:solidFill>
                <a:latin typeface="Consolas" panose="020B0609020204030204" pitchFamily="49" charset="0"/>
              </a:rPr>
              <a:t>);</a:t>
            </a:r>
          </a:p>
          <a:p>
            <a:pPr marL="0" indent="0">
              <a:buNone/>
            </a:pPr>
            <a:r>
              <a:rPr lang="en-US" sz="1600" b="0" dirty="0">
                <a:solidFill>
                  <a:srgbClr val="000000"/>
                </a:solidFill>
                <a:latin typeface="Consolas" panose="020B0609020204030204" pitchFamily="49" charset="0"/>
              </a:rPr>
              <a:t>     </a:t>
            </a:r>
            <a:r>
              <a:rPr lang="en-US" sz="1600" b="0" dirty="0">
                <a:solidFill>
                  <a:srgbClr val="0000FF"/>
                </a:solidFill>
                <a:latin typeface="Consolas" panose="020B0609020204030204" pitchFamily="49" charset="0"/>
              </a:rPr>
              <a:t>return</a:t>
            </a:r>
            <a:r>
              <a:rPr lang="en-US" sz="1600" b="0" dirty="0">
                <a:solidFill>
                  <a:srgbClr val="000000"/>
                </a:solidFill>
                <a:latin typeface="Consolas" panose="020B0609020204030204" pitchFamily="49" charset="0"/>
              </a:rPr>
              <a:t>;</a:t>
            </a:r>
          </a:p>
          <a:p>
            <a:pPr marL="0" indent="0">
              <a:buNone/>
            </a:pPr>
            <a:r>
              <a:rPr lang="en-US" sz="1600" b="0" dirty="0">
                <a:solidFill>
                  <a:srgbClr val="000000"/>
                </a:solidFill>
                <a:latin typeface="Consolas" panose="020B0609020204030204" pitchFamily="49" charset="0"/>
              </a:rPr>
              <a:t>   }</a:t>
            </a:r>
          </a:p>
          <a:p>
            <a:pPr marL="0" indent="0">
              <a:buNone/>
            </a:pPr>
            <a:r>
              <a:rPr lang="en-US" sz="1600" b="0" dirty="0">
                <a:solidFill>
                  <a:srgbClr val="000000"/>
                </a:solidFill>
                <a:latin typeface="Consolas" panose="020B0609020204030204" pitchFamily="49" charset="0"/>
              </a:rPr>
              <a:t>   </a:t>
            </a:r>
            <a:r>
              <a:rPr lang="en-US" sz="1600" b="0" dirty="0" err="1">
                <a:solidFill>
                  <a:srgbClr val="000000"/>
                </a:solidFill>
                <a:latin typeface="Consolas" panose="020B0609020204030204" pitchFamily="49" charset="0"/>
              </a:rPr>
              <a:t>MessageBox.Show</a:t>
            </a:r>
            <a:r>
              <a:rPr lang="en-US" sz="1600" b="0" dirty="0">
                <a:solidFill>
                  <a:srgbClr val="000000"/>
                </a:solidFill>
                <a:latin typeface="Consolas" panose="020B0609020204030204" pitchFamily="49" charset="0"/>
              </a:rPr>
              <a:t>(</a:t>
            </a:r>
            <a:r>
              <a:rPr lang="en-US" sz="1600" b="0" dirty="0">
                <a:solidFill>
                  <a:srgbClr val="A31515"/>
                </a:solidFill>
                <a:latin typeface="Consolas" panose="020B0609020204030204" pitchFamily="49" charset="0"/>
              </a:rPr>
              <a:t>$"Task completed, result = </a:t>
            </a:r>
            <a:r>
              <a:rPr lang="en-US" sz="1600" b="0" dirty="0">
                <a:solidFill>
                  <a:srgbClr val="000000"/>
                </a:solidFill>
                <a:latin typeface="Consolas" panose="020B0609020204030204" pitchFamily="49" charset="0"/>
              </a:rPr>
              <a:t>{result}</a:t>
            </a:r>
            <a:r>
              <a:rPr lang="en-US" sz="1600" b="0" dirty="0">
                <a:solidFill>
                  <a:srgbClr val="A31515"/>
                </a:solidFill>
                <a:latin typeface="Consolas" panose="020B0609020204030204" pitchFamily="49" charset="0"/>
              </a:rPr>
              <a:t>"</a:t>
            </a:r>
            <a:r>
              <a:rPr lang="en-US" sz="1600" b="0" dirty="0">
                <a:solidFill>
                  <a:srgbClr val="000000"/>
                </a:solidFill>
                <a:latin typeface="Consolas" panose="020B0609020204030204" pitchFamily="49" charset="0"/>
              </a:rPr>
              <a:t>);</a:t>
            </a:r>
          </a:p>
          <a:p>
            <a:pPr marL="0" indent="0">
              <a:buNone/>
            </a:pPr>
            <a:r>
              <a:rPr lang="en-US" sz="1600" b="0" dirty="0">
                <a:solidFill>
                  <a:srgbClr val="000000"/>
                </a:solidFill>
                <a:latin typeface="Consolas" panose="020B0609020204030204" pitchFamily="49" charset="0"/>
              </a:rPr>
              <a:t> }</a:t>
            </a:r>
            <a:endParaRPr lang="en-US" sz="1600" b="0" dirty="0"/>
          </a:p>
        </p:txBody>
      </p:sp>
    </p:spTree>
    <p:extLst>
      <p:ext uri="{BB962C8B-B14F-4D97-AF65-F5344CB8AC3E}">
        <p14:creationId xmlns:p14="http://schemas.microsoft.com/office/powerpoint/2010/main" val="811351453"/>
      </p:ext>
    </p:extLst>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75237-B5BB-42B3-99B9-1341C58937DC}"/>
              </a:ext>
            </a:extLst>
          </p:cNvPr>
          <p:cNvSpPr>
            <a:spLocks noGrp="1"/>
          </p:cNvSpPr>
          <p:nvPr>
            <p:ph type="title"/>
          </p:nvPr>
        </p:nvSpPr>
        <p:spPr/>
        <p:txBody>
          <a:bodyPr/>
          <a:lstStyle/>
          <a:p>
            <a:r>
              <a:rPr lang="en-US" dirty="0" err="1"/>
              <a:t>Progressor</a:t>
            </a:r>
            <a:r>
              <a:rPr lang="en-US" dirty="0"/>
              <a:t> Options</a:t>
            </a:r>
          </a:p>
        </p:txBody>
      </p:sp>
      <p:sp>
        <p:nvSpPr>
          <p:cNvPr id="3" name="Content Placeholder 2">
            <a:extLst>
              <a:ext uri="{FF2B5EF4-FFF2-40B4-BE49-F238E27FC236}">
                <a16:creationId xmlns:a16="http://schemas.microsoft.com/office/drawing/2014/main" id="{F9352B16-3B4E-43AF-B0EE-180D19C4A0A5}"/>
              </a:ext>
            </a:extLst>
          </p:cNvPr>
          <p:cNvSpPr>
            <a:spLocks noGrp="1"/>
          </p:cNvSpPr>
          <p:nvPr>
            <p:ph sz="quarter" idx="10"/>
          </p:nvPr>
        </p:nvSpPr>
        <p:spPr>
          <a:xfrm>
            <a:off x="914400" y="1578279"/>
            <a:ext cx="10369296" cy="1929008"/>
          </a:xfrm>
          <a:solidFill>
            <a:schemeClr val="tx1"/>
          </a:solidFill>
        </p:spPr>
        <p:txBody>
          <a:bodyPr/>
          <a:lstStyle/>
          <a:p>
            <a:pPr marL="0" indent="0">
              <a:spcAft>
                <a:spcPts val="0"/>
              </a:spcAft>
              <a:buNone/>
            </a:pPr>
            <a:r>
              <a:rPr lang="en-US" dirty="0" err="1">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ProgressorSource</a:t>
            </a:r>
            <a:r>
              <a:rPr lang="en-US" dirty="0">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a:t>
            </a:r>
            <a:r>
              <a:rPr lang="en-US" dirty="0">
                <a:solidFill>
                  <a:srgbClr val="2B91AF"/>
                </a:solidFill>
                <a:highlight>
                  <a:srgbClr val="FFFFFF"/>
                </a:highlight>
                <a:latin typeface="Consolas" panose="020B0609020204030204" pitchFamily="49" charset="0"/>
                <a:ea typeface="Calibri" panose="020F0502020204030204" pitchFamily="34" charset="0"/>
                <a:cs typeface="Consolas" panose="020B0609020204030204" pitchFamily="49" charset="0"/>
              </a:rPr>
              <a:t>Action</a:t>
            </a:r>
            <a:r>
              <a:rPr lang="en-US" dirty="0">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&lt;</a:t>
            </a:r>
            <a:r>
              <a:rPr lang="en-US" dirty="0" err="1">
                <a:solidFill>
                  <a:srgbClr val="2B91AF"/>
                </a:solidFill>
                <a:highlight>
                  <a:srgbClr val="FFFFFF"/>
                </a:highlight>
                <a:latin typeface="Consolas" panose="020B0609020204030204" pitchFamily="49" charset="0"/>
                <a:ea typeface="Calibri" panose="020F0502020204030204" pitchFamily="34" charset="0"/>
                <a:cs typeface="Consolas" panose="020B0609020204030204" pitchFamily="49" charset="0"/>
              </a:rPr>
              <a:t>Progressor</a:t>
            </a:r>
            <a:r>
              <a:rPr lang="en-US" dirty="0">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&gt; callback)</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0" indent="0">
              <a:spcAft>
                <a:spcPts val="0"/>
              </a:spcAft>
              <a:buNone/>
            </a:pPr>
            <a:r>
              <a:rPr lang="en-US" dirty="0">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 </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0" indent="0">
              <a:spcAft>
                <a:spcPts val="0"/>
              </a:spcAft>
              <a:buNone/>
            </a:pPr>
            <a:r>
              <a:rPr lang="en-US" dirty="0" err="1">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ProgressorSource</a:t>
            </a:r>
            <a:r>
              <a:rPr lang="en-US" dirty="0">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a:t>
            </a:r>
            <a:r>
              <a:rPr lang="en-US" dirty="0" err="1">
                <a:solidFill>
                  <a:srgbClr val="2B91AF"/>
                </a:solidFill>
                <a:highlight>
                  <a:srgbClr val="FFFFFF"/>
                </a:highlight>
                <a:latin typeface="Consolas" panose="020B0609020204030204" pitchFamily="49" charset="0"/>
                <a:ea typeface="Calibri" panose="020F0502020204030204" pitchFamily="34" charset="0"/>
                <a:cs typeface="Consolas" panose="020B0609020204030204" pitchFamily="49" charset="0"/>
              </a:rPr>
              <a:t>ProgressDialog</a:t>
            </a:r>
            <a:r>
              <a:rPr lang="en-US" dirty="0">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 </a:t>
            </a:r>
            <a:r>
              <a:rPr lang="en-US" dirty="0" err="1">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progDlg</a:t>
            </a:r>
            <a:r>
              <a:rPr lang="en-US" dirty="0">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0" indent="0">
              <a:spcAft>
                <a:spcPts val="0"/>
              </a:spcAft>
              <a:buNone/>
            </a:pPr>
            <a:r>
              <a:rPr lang="en-US" dirty="0">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 </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0" indent="0">
              <a:spcAft>
                <a:spcPts val="0"/>
              </a:spcAft>
              <a:buNone/>
            </a:pPr>
            <a:r>
              <a:rPr lang="en-US" dirty="0" err="1">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ProgressorSource</a:t>
            </a:r>
            <a:r>
              <a:rPr lang="en-US" dirty="0">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a:t>
            </a:r>
            <a:r>
              <a:rPr lang="en-US" dirty="0">
                <a:solidFill>
                  <a:srgbClr val="0000FF"/>
                </a:solidFill>
                <a:highlight>
                  <a:srgbClr val="FFFFFF"/>
                </a:highlight>
                <a:latin typeface="Consolas" panose="020B0609020204030204" pitchFamily="49" charset="0"/>
                <a:ea typeface="Calibri" panose="020F0502020204030204" pitchFamily="34" charset="0"/>
                <a:cs typeface="Consolas" panose="020B0609020204030204" pitchFamily="49" charset="0"/>
              </a:rPr>
              <a:t>string</a:t>
            </a:r>
            <a:r>
              <a:rPr lang="en-US" dirty="0">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 message, </a:t>
            </a:r>
            <a:r>
              <a:rPr lang="en-US" dirty="0">
                <a:solidFill>
                  <a:srgbClr val="0000FF"/>
                </a:solidFill>
                <a:highlight>
                  <a:srgbClr val="FFFFFF"/>
                </a:highlight>
                <a:latin typeface="Consolas" panose="020B0609020204030204" pitchFamily="49" charset="0"/>
                <a:ea typeface="Calibri" panose="020F0502020204030204" pitchFamily="34" charset="0"/>
                <a:cs typeface="Consolas" panose="020B0609020204030204" pitchFamily="49" charset="0"/>
              </a:rPr>
              <a:t>bool</a:t>
            </a:r>
            <a:r>
              <a:rPr lang="en-US" dirty="0">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 </a:t>
            </a:r>
            <a:r>
              <a:rPr lang="en-US" dirty="0" err="1">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delayedShow</a:t>
            </a:r>
            <a:r>
              <a:rPr lang="en-US" dirty="0">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 = </a:t>
            </a:r>
            <a:r>
              <a:rPr lang="en-US" dirty="0">
                <a:solidFill>
                  <a:srgbClr val="0000FF"/>
                </a:solidFill>
                <a:highlight>
                  <a:srgbClr val="FFFFFF"/>
                </a:highlight>
                <a:latin typeface="Consolas" panose="020B0609020204030204" pitchFamily="49" charset="0"/>
                <a:ea typeface="Calibri" panose="020F0502020204030204" pitchFamily="34" charset="0"/>
                <a:cs typeface="Consolas" panose="020B0609020204030204" pitchFamily="49" charset="0"/>
              </a:rPr>
              <a:t>false</a:t>
            </a:r>
            <a:r>
              <a:rPr lang="en-US" dirty="0">
                <a:solidFill>
                  <a:srgbClr val="000000"/>
                </a:solidFill>
                <a:highlight>
                  <a:srgbClr val="FFFFFF"/>
                </a:highlight>
                <a:latin typeface="Consolas" panose="020B0609020204030204" pitchFamily="49" charset="0"/>
                <a:ea typeface="Calibri" panose="020F0502020204030204" pitchFamily="34" charset="0"/>
                <a:cs typeface="Consolas" panose="020B0609020204030204" pitchFamily="49" charset="0"/>
              </a:rPr>
              <a:t>)</a:t>
            </a:r>
            <a:endParaRPr lang="en-US" dirty="0"/>
          </a:p>
        </p:txBody>
      </p:sp>
      <p:sp>
        <p:nvSpPr>
          <p:cNvPr id="4" name="Rectangle 3">
            <a:extLst>
              <a:ext uri="{FF2B5EF4-FFF2-40B4-BE49-F238E27FC236}">
                <a16:creationId xmlns:a16="http://schemas.microsoft.com/office/drawing/2014/main" id="{1B4A48C5-145B-408B-973E-853A753AE9D8}"/>
              </a:ext>
            </a:extLst>
          </p:cNvPr>
          <p:cNvSpPr/>
          <p:nvPr/>
        </p:nvSpPr>
        <p:spPr>
          <a:xfrm>
            <a:off x="914400" y="4033609"/>
            <a:ext cx="10108504" cy="1938992"/>
          </a:xfrm>
          <a:prstGeom prst="rect">
            <a:avLst/>
          </a:prstGeom>
        </p:spPr>
        <p:txBody>
          <a:bodyPr wrap="square">
            <a:spAutoFit/>
          </a:bodyPr>
          <a:lstStyle/>
          <a:p>
            <a:pPr marL="285750" lvl="0" indent="-285750">
              <a:buFont typeface="Arial" panose="020B0604020202020204" pitchFamily="34" charset="0"/>
              <a:buChar char="•"/>
            </a:pPr>
            <a:r>
              <a:rPr lang="en-US" sz="2400" dirty="0" err="1"/>
              <a:t>Progressor.Current</a:t>
            </a:r>
            <a:endParaRPr lang="en-US" sz="2400" dirty="0"/>
          </a:p>
          <a:p>
            <a:pPr marL="285750" lvl="0" indent="-285750">
              <a:buFont typeface="Arial" panose="020B0604020202020204" pitchFamily="34" charset="0"/>
              <a:buChar char="•"/>
            </a:pPr>
            <a:r>
              <a:rPr lang="en-US" sz="2400" dirty="0"/>
              <a:t>Visibility heuristics </a:t>
            </a:r>
          </a:p>
          <a:p>
            <a:pPr marL="285750" lvl="0" indent="-285750">
              <a:buFont typeface="Arial" panose="020B0604020202020204" pitchFamily="34" charset="0"/>
              <a:buChar char="•"/>
            </a:pPr>
            <a:r>
              <a:rPr lang="en-US" sz="2400" dirty="0"/>
              <a:t>Progress Dialogs are not shown when debugging</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endParaRPr lang="en-US" sz="2400" dirty="0"/>
          </a:p>
        </p:txBody>
      </p:sp>
    </p:spTree>
    <p:extLst>
      <p:ext uri="{BB962C8B-B14F-4D97-AF65-F5344CB8AC3E}">
        <p14:creationId xmlns:p14="http://schemas.microsoft.com/office/powerpoint/2010/main" val="3311094531"/>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Enhanced GUI</a:t>
            </a:r>
          </a:p>
        </p:txBody>
      </p:sp>
      <p:sp>
        <p:nvSpPr>
          <p:cNvPr id="3" name="Content Placeholder 2"/>
          <p:cNvSpPr>
            <a:spLocks noGrp="1"/>
          </p:cNvSpPr>
          <p:nvPr>
            <p:ph sz="quarter" idx="10"/>
          </p:nvPr>
        </p:nvSpPr>
        <p:spPr>
          <a:xfrm>
            <a:off x="838200" y="1825625"/>
            <a:ext cx="4558334" cy="4351338"/>
          </a:xfrm>
        </p:spPr>
        <p:txBody>
          <a:bodyPr/>
          <a:lstStyle/>
          <a:p>
            <a:r>
              <a:rPr lang="en-US" dirty="0"/>
              <a:t>Ribbon / Tabs</a:t>
            </a:r>
          </a:p>
          <a:p>
            <a:r>
              <a:rPr lang="en-US" dirty="0"/>
              <a:t>Multiple detachable/</a:t>
            </a:r>
            <a:r>
              <a:rPr lang="en-US" dirty="0" err="1"/>
              <a:t>dockable</a:t>
            </a:r>
            <a:r>
              <a:rPr lang="en-US" dirty="0"/>
              <a:t> views</a:t>
            </a:r>
          </a:p>
          <a:p>
            <a:r>
              <a:rPr lang="en-US" dirty="0"/>
              <a:t>Flexible docking framework</a:t>
            </a:r>
          </a:p>
          <a:p>
            <a:r>
              <a:rPr lang="en-US" dirty="0"/>
              <a:t>Galleries</a:t>
            </a:r>
          </a:p>
          <a:p>
            <a:r>
              <a:rPr lang="en-US" dirty="0"/>
              <a:t>Contextual UI</a:t>
            </a:r>
          </a:p>
        </p:txBody>
      </p:sp>
      <p:pic>
        <p:nvPicPr>
          <p:cNvPr id="4" name="Picture 3"/>
          <p:cNvPicPr>
            <a:picLocks noChangeAspect="1"/>
          </p:cNvPicPr>
          <p:nvPr/>
        </p:nvPicPr>
        <p:blipFill>
          <a:blip r:embed="rId3"/>
          <a:stretch>
            <a:fillRect/>
          </a:stretch>
        </p:blipFill>
        <p:spPr>
          <a:xfrm>
            <a:off x="5396534" y="1546156"/>
            <a:ext cx="6233375" cy="4148966"/>
          </a:xfrm>
          <a:prstGeom prst="rect">
            <a:avLst/>
          </a:prstGeom>
        </p:spPr>
      </p:pic>
    </p:spTree>
    <p:extLst>
      <p:ext uri="{BB962C8B-B14F-4D97-AF65-F5344CB8AC3E}">
        <p14:creationId xmlns:p14="http://schemas.microsoft.com/office/powerpoint/2010/main" val="2043255264"/>
      </p:ext>
    </p:extLst>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Threading: Embedded diagnostics	 </a:t>
            </a:r>
          </a:p>
        </p:txBody>
      </p:sp>
      <p:sp>
        <p:nvSpPr>
          <p:cNvPr id="3" name="Content Placeholder 2"/>
          <p:cNvSpPr>
            <a:spLocks noGrp="1"/>
          </p:cNvSpPr>
          <p:nvPr>
            <p:ph sz="quarter" idx="10"/>
          </p:nvPr>
        </p:nvSpPr>
        <p:spPr/>
        <p:txBody>
          <a:bodyPr/>
          <a:lstStyle/>
          <a:p>
            <a:pPr marL="0" indent="0">
              <a:buNone/>
            </a:pPr>
            <a:r>
              <a:rPr lang="en-US" dirty="0"/>
              <a:t>ArcGIS Monitor (</a:t>
            </a:r>
            <a:r>
              <a:rPr lang="en-US" dirty="0" err="1"/>
              <a:t>ArcMon</a:t>
            </a:r>
            <a:r>
              <a:rPr lang="en-US" dirty="0"/>
              <a:t>)</a:t>
            </a:r>
          </a:p>
          <a:p>
            <a:r>
              <a:rPr lang="en-US" dirty="0"/>
              <a:t>Application counters</a:t>
            </a:r>
          </a:p>
          <a:p>
            <a:r>
              <a:rPr lang="en-US" dirty="0"/>
              <a:t>Task list</a:t>
            </a:r>
          </a:p>
          <a:p>
            <a:r>
              <a:rPr lang="en-US" dirty="0"/>
              <a:t>GUI Hang log</a:t>
            </a:r>
          </a:p>
          <a:p>
            <a:r>
              <a:rPr lang="en-US" dirty="0"/>
              <a:t>Thread information</a:t>
            </a:r>
          </a:p>
          <a:p>
            <a:r>
              <a:rPr lang="en-US" dirty="0"/>
              <a:t>HTTP information</a:t>
            </a:r>
          </a:p>
          <a:p>
            <a:r>
              <a:rPr lang="en-US" dirty="0"/>
              <a:t>Left Ctrl + Left Alt + M</a:t>
            </a:r>
          </a:p>
        </p:txBody>
      </p:sp>
      <p:pic>
        <p:nvPicPr>
          <p:cNvPr id="5" name="Picture 4">
            <a:extLst>
              <a:ext uri="{FF2B5EF4-FFF2-40B4-BE49-F238E27FC236}">
                <a16:creationId xmlns:a16="http://schemas.microsoft.com/office/drawing/2014/main" id="{617A3F99-F21C-449D-994B-6F2C77BCE2C8}"/>
              </a:ext>
            </a:extLst>
          </p:cNvPr>
          <p:cNvPicPr>
            <a:picLocks noChangeAspect="1"/>
          </p:cNvPicPr>
          <p:nvPr/>
        </p:nvPicPr>
        <p:blipFill>
          <a:blip r:embed="rId3"/>
          <a:stretch>
            <a:fillRect/>
          </a:stretch>
        </p:blipFill>
        <p:spPr>
          <a:xfrm>
            <a:off x="5019141" y="1390389"/>
            <a:ext cx="6264555" cy="4734838"/>
          </a:xfrm>
          <a:prstGeom prst="rect">
            <a:avLst/>
          </a:prstGeom>
        </p:spPr>
      </p:pic>
    </p:spTree>
    <p:extLst>
      <p:ext uri="{BB962C8B-B14F-4D97-AF65-F5344CB8AC3E}">
        <p14:creationId xmlns:p14="http://schemas.microsoft.com/office/powerpoint/2010/main" val="708658603"/>
      </p:ext>
    </p:extLst>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1BA3D-202B-4E69-A442-0C5656FA5052}"/>
              </a:ext>
            </a:extLst>
          </p:cNvPr>
          <p:cNvSpPr>
            <a:spLocks noGrp="1"/>
          </p:cNvSpPr>
          <p:nvPr>
            <p:ph type="title"/>
          </p:nvPr>
        </p:nvSpPr>
        <p:spPr/>
        <p:txBody>
          <a:bodyPr/>
          <a:lstStyle/>
          <a:p>
            <a:r>
              <a:rPr lang="en-US" dirty="0" err="1"/>
              <a:t>ArcMon</a:t>
            </a:r>
            <a:r>
              <a:rPr lang="en-US" dirty="0"/>
              <a:t> – Important Indicators</a:t>
            </a:r>
          </a:p>
        </p:txBody>
      </p:sp>
      <p:sp>
        <p:nvSpPr>
          <p:cNvPr id="3" name="Content Placeholder 2">
            <a:extLst>
              <a:ext uri="{FF2B5EF4-FFF2-40B4-BE49-F238E27FC236}">
                <a16:creationId xmlns:a16="http://schemas.microsoft.com/office/drawing/2014/main" id="{503F60C4-87C2-4E93-921D-A725469A5DD4}"/>
              </a:ext>
            </a:extLst>
          </p:cNvPr>
          <p:cNvSpPr>
            <a:spLocks noGrp="1"/>
          </p:cNvSpPr>
          <p:nvPr>
            <p:ph sz="quarter" idx="10"/>
          </p:nvPr>
        </p:nvSpPr>
        <p:spPr/>
        <p:txBody>
          <a:bodyPr/>
          <a:lstStyle/>
          <a:p>
            <a:r>
              <a:rPr lang="en-US" dirty="0"/>
              <a:t>Hung</a:t>
            </a:r>
          </a:p>
          <a:p>
            <a:pPr lvl="1"/>
            <a:r>
              <a:rPr lang="en-US" b="0" dirty="0"/>
              <a:t>Lit if the GUI thread has become unresponsive for more than 350ms.</a:t>
            </a:r>
            <a:br>
              <a:rPr lang="en-US" b="0" dirty="0"/>
            </a:br>
            <a:endParaRPr lang="en-US" b="0" dirty="0"/>
          </a:p>
          <a:p>
            <a:r>
              <a:rPr lang="en-US" dirty="0"/>
              <a:t>Task Rate</a:t>
            </a:r>
          </a:p>
          <a:p>
            <a:pPr lvl="1"/>
            <a:r>
              <a:rPr lang="en-US" b="0" dirty="0"/>
              <a:t>Lit if the current queuing frequency has exceeded ten Tasks/second.</a:t>
            </a:r>
            <a:br>
              <a:rPr lang="en-US" b="0" dirty="0"/>
            </a:br>
            <a:endParaRPr lang="en-US" b="0" dirty="0"/>
          </a:p>
          <a:p>
            <a:r>
              <a:rPr lang="en-US" dirty="0"/>
              <a:t>HTTP</a:t>
            </a:r>
          </a:p>
          <a:p>
            <a:pPr lvl="1"/>
            <a:r>
              <a:rPr lang="en-US" b="0" dirty="0"/>
              <a:t>Lit if an one or more HTTP requests are currently waiting.</a:t>
            </a:r>
            <a:br>
              <a:rPr lang="en-US" b="0" dirty="0"/>
            </a:br>
            <a:endParaRPr lang="en-US" b="0" dirty="0"/>
          </a:p>
          <a:p>
            <a:r>
              <a:rPr lang="en-US" dirty="0"/>
              <a:t>Task Busy</a:t>
            </a:r>
          </a:p>
          <a:p>
            <a:pPr lvl="1"/>
            <a:r>
              <a:rPr lang="en-US" b="0" dirty="0"/>
              <a:t>Lit if a Task is currently executing on the main foreground worker thread.</a:t>
            </a:r>
          </a:p>
          <a:p>
            <a:endParaRPr lang="en-US" dirty="0"/>
          </a:p>
          <a:p>
            <a:endParaRPr lang="en-US" dirty="0"/>
          </a:p>
          <a:p>
            <a:endParaRPr lang="en-US" dirty="0"/>
          </a:p>
        </p:txBody>
      </p:sp>
    </p:spTree>
    <p:extLst>
      <p:ext uri="{BB962C8B-B14F-4D97-AF65-F5344CB8AC3E}">
        <p14:creationId xmlns:p14="http://schemas.microsoft.com/office/powerpoint/2010/main" val="1808897432"/>
      </p:ext>
    </p:extLst>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427D50-A0F7-4C01-A3AA-5893A816605A}"/>
              </a:ext>
            </a:extLst>
          </p:cNvPr>
          <p:cNvSpPr>
            <a:spLocks noGrp="1"/>
          </p:cNvSpPr>
          <p:nvPr>
            <p:ph type="title"/>
          </p:nvPr>
        </p:nvSpPr>
        <p:spPr/>
        <p:txBody>
          <a:bodyPr/>
          <a:lstStyle/>
          <a:p>
            <a:r>
              <a:rPr lang="en-US" dirty="0"/>
              <a:t>Experimental - Internal APIs useful for threading problems 	</a:t>
            </a:r>
          </a:p>
        </p:txBody>
      </p:sp>
      <p:sp>
        <p:nvSpPr>
          <p:cNvPr id="3" name="Content Placeholder 2">
            <a:extLst>
              <a:ext uri="{FF2B5EF4-FFF2-40B4-BE49-F238E27FC236}">
                <a16:creationId xmlns:a16="http://schemas.microsoft.com/office/drawing/2014/main" id="{C9855A53-3676-448F-A004-9A25803C18E0}"/>
              </a:ext>
            </a:extLst>
          </p:cNvPr>
          <p:cNvSpPr>
            <a:spLocks noGrp="1"/>
          </p:cNvSpPr>
          <p:nvPr>
            <p:ph sz="quarter" idx="10"/>
          </p:nvPr>
        </p:nvSpPr>
        <p:spPr>
          <a:xfrm>
            <a:off x="914400" y="1484026"/>
            <a:ext cx="10369296" cy="3429000"/>
          </a:xfrm>
        </p:spPr>
        <p:txBody>
          <a:bodyPr/>
          <a:lstStyle/>
          <a:p>
            <a:pPr marL="0" indent="0">
              <a:buNone/>
            </a:pPr>
            <a:r>
              <a:rPr lang="en-US" sz="2400" dirty="0"/>
              <a:t>Not documented but making their way towards a public release</a:t>
            </a:r>
          </a:p>
          <a:p>
            <a:endParaRPr lang="en-US" dirty="0"/>
          </a:p>
          <a:p>
            <a:r>
              <a:rPr lang="en-US" dirty="0"/>
              <a:t>Binding + </a:t>
            </a:r>
            <a:r>
              <a:rPr lang="en-US" dirty="0" err="1"/>
              <a:t>CollectionChangedEvents</a:t>
            </a:r>
            <a:endParaRPr lang="en-US" dirty="0"/>
          </a:p>
          <a:p>
            <a:pPr marL="0" indent="0">
              <a:buNone/>
            </a:pPr>
            <a:r>
              <a:rPr lang="en-US" b="0" dirty="0">
                <a:solidFill>
                  <a:schemeClr val="tx1">
                    <a:lumMod val="85000"/>
                  </a:schemeClr>
                </a:solidFill>
                <a:latin typeface="Consolas" panose="020B0609020204030204" pitchFamily="49" charset="0"/>
              </a:rPr>
              <a:t>	</a:t>
            </a:r>
            <a:r>
              <a:rPr lang="en-US" sz="1800" b="0" dirty="0">
                <a:latin typeface="Consolas" panose="020B0609020204030204" pitchFamily="49" charset="0"/>
              </a:rPr>
              <a:t>ArcGIS.Desktop.Internal.Framework.Utilities.</a:t>
            </a:r>
            <a:r>
              <a:rPr lang="en-US" sz="1800" b="0" dirty="0">
                <a:solidFill>
                  <a:srgbClr val="92D050"/>
                </a:solidFill>
                <a:latin typeface="Consolas" panose="020B0609020204030204" pitchFamily="49" charset="0"/>
              </a:rPr>
              <a:t>BulkObservableCollection&lt;T&gt;</a:t>
            </a:r>
          </a:p>
          <a:p>
            <a:endParaRPr lang="en-US" dirty="0"/>
          </a:p>
          <a:p>
            <a:r>
              <a:rPr lang="en-US" dirty="0"/>
              <a:t>Background thread pool compatible with </a:t>
            </a:r>
            <a:r>
              <a:rPr lang="en-US" dirty="0" err="1"/>
              <a:t>ArcGIS.Core</a:t>
            </a:r>
            <a:r>
              <a:rPr lang="en-US" dirty="0"/>
              <a:t> components</a:t>
            </a:r>
          </a:p>
          <a:p>
            <a:pPr marL="0" indent="0">
              <a:buNone/>
            </a:pPr>
            <a:r>
              <a:rPr lang="en-US" b="0" dirty="0">
                <a:solidFill>
                  <a:schemeClr val="tx1">
                    <a:lumMod val="85000"/>
                  </a:schemeClr>
                </a:solidFill>
                <a:latin typeface="Consolas" panose="020B0609020204030204" pitchFamily="49" charset="0"/>
              </a:rPr>
              <a:t>	</a:t>
            </a:r>
            <a:r>
              <a:rPr lang="en-US" sz="1800" b="0" dirty="0" err="1">
                <a:latin typeface="Consolas" panose="020B0609020204030204" pitchFamily="49" charset="0"/>
              </a:rPr>
              <a:t>ArcGIS.Core.Internal.Threading.Tasks</a:t>
            </a:r>
            <a:r>
              <a:rPr lang="en-US" sz="1800" b="0" dirty="0" err="1">
                <a:solidFill>
                  <a:schemeClr val="tx1">
                    <a:lumMod val="85000"/>
                  </a:schemeClr>
                </a:solidFill>
                <a:latin typeface="Consolas" panose="020B0609020204030204" pitchFamily="49" charset="0"/>
              </a:rPr>
              <a:t>.</a:t>
            </a:r>
            <a:r>
              <a:rPr lang="en-US" sz="1800" b="0" dirty="0" err="1">
                <a:solidFill>
                  <a:srgbClr val="92D050"/>
                </a:solidFill>
                <a:latin typeface="Consolas" panose="020B0609020204030204" pitchFamily="49" charset="0"/>
              </a:rPr>
              <a:t>BackgroundTask</a:t>
            </a:r>
            <a:endParaRPr lang="en-US" sz="1800" b="0" dirty="0">
              <a:solidFill>
                <a:srgbClr val="92D050"/>
              </a:solidFill>
              <a:latin typeface="Consolas" panose="020B0609020204030204" pitchFamily="49" charset="0"/>
            </a:endParaRPr>
          </a:p>
          <a:p>
            <a:endParaRPr lang="en-US" dirty="0"/>
          </a:p>
          <a:p>
            <a:r>
              <a:rPr lang="en-US" dirty="0"/>
              <a:t>Idle action queue</a:t>
            </a:r>
          </a:p>
          <a:p>
            <a:pPr marL="0" indent="0">
              <a:buNone/>
            </a:pPr>
            <a:r>
              <a:rPr lang="en-US" b="0" dirty="0">
                <a:solidFill>
                  <a:schemeClr val="tx1">
                    <a:lumMod val="85000"/>
                  </a:schemeClr>
                </a:solidFill>
                <a:latin typeface="Consolas" panose="020B0609020204030204" pitchFamily="49" charset="0"/>
              </a:rPr>
              <a:t>	</a:t>
            </a:r>
            <a:r>
              <a:rPr lang="en-US" sz="1800" dirty="0">
                <a:latin typeface="Consolas" panose="020B0609020204030204" pitchFamily="49" charset="0"/>
              </a:rPr>
              <a:t>ArcGIS.Desktop.Internal.Framework.FrameworkApplication.</a:t>
            </a:r>
            <a:r>
              <a:rPr lang="en-US" sz="1800" b="0" dirty="0">
                <a:solidFill>
                  <a:srgbClr val="92D050"/>
                </a:solidFill>
                <a:latin typeface="Consolas" panose="020B0609020204030204" pitchFamily="49" charset="0"/>
              </a:rPr>
              <a:t>QueueIdleAction</a:t>
            </a:r>
          </a:p>
          <a:p>
            <a:pPr marL="0" indent="0">
              <a:buNone/>
            </a:pPr>
            <a:endParaRPr lang="en-US" dirty="0"/>
          </a:p>
          <a:p>
            <a:pPr marL="0" indent="0">
              <a:buNone/>
            </a:pPr>
            <a:endParaRPr lang="en-US" dirty="0"/>
          </a:p>
          <a:p>
            <a:endParaRPr lang="en-US" dirty="0"/>
          </a:p>
        </p:txBody>
      </p:sp>
    </p:spTree>
    <p:extLst>
      <p:ext uri="{BB962C8B-B14F-4D97-AF65-F5344CB8AC3E}">
        <p14:creationId xmlns:p14="http://schemas.microsoft.com/office/powerpoint/2010/main" val="1110580630"/>
      </p:ext>
    </p:extLst>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FF7DE-4152-4B7F-9DF9-269B85A59372}"/>
              </a:ext>
            </a:extLst>
          </p:cNvPr>
          <p:cNvSpPr>
            <a:spLocks noGrp="1"/>
          </p:cNvSpPr>
          <p:nvPr>
            <p:ph type="title"/>
          </p:nvPr>
        </p:nvSpPr>
        <p:spPr>
          <a:xfrm>
            <a:off x="685800" y="682625"/>
            <a:ext cx="10826496" cy="738664"/>
          </a:xfrm>
        </p:spPr>
        <p:txBody>
          <a:bodyPr/>
          <a:lstStyle/>
          <a:p>
            <a:r>
              <a:rPr lang="en-US" dirty="0"/>
              <a:t>Further Reading</a:t>
            </a:r>
            <a:br>
              <a:rPr lang="en-US" dirty="0"/>
            </a:br>
            <a:endParaRPr lang="en-US" dirty="0"/>
          </a:p>
        </p:txBody>
      </p:sp>
      <p:sp>
        <p:nvSpPr>
          <p:cNvPr id="3" name="Content Placeholder 2">
            <a:extLst>
              <a:ext uri="{FF2B5EF4-FFF2-40B4-BE49-F238E27FC236}">
                <a16:creationId xmlns:a16="http://schemas.microsoft.com/office/drawing/2014/main" id="{1D75A97B-17DF-4026-8906-9E07EBC8B7AA}"/>
              </a:ext>
            </a:extLst>
          </p:cNvPr>
          <p:cNvSpPr>
            <a:spLocks noGrp="1"/>
          </p:cNvSpPr>
          <p:nvPr>
            <p:ph sz="quarter" idx="10"/>
          </p:nvPr>
        </p:nvSpPr>
        <p:spPr/>
        <p:txBody>
          <a:bodyPr/>
          <a:lstStyle/>
          <a:p>
            <a:r>
              <a:rPr lang="en-US" dirty="0"/>
              <a:t>Task Asynchronous Pattern - MSDN</a:t>
            </a:r>
          </a:p>
          <a:p>
            <a:r>
              <a:rPr lang="en-US" u="sng" dirty="0">
                <a:hlinkClick r:id="rId3"/>
              </a:rPr>
              <a:t>https://msdn.microsoft.com/en-us/library/hh873175%28v=vs.110%29.aspx</a:t>
            </a:r>
            <a:endParaRPr lang="en-US" dirty="0"/>
          </a:p>
          <a:p>
            <a:r>
              <a:rPr lang="en-US" dirty="0"/>
              <a:t> </a:t>
            </a:r>
          </a:p>
          <a:p>
            <a:r>
              <a:rPr lang="en-US" dirty="0"/>
              <a:t>Best practices in Asynchronous Programming – Stephen Cleary</a:t>
            </a:r>
          </a:p>
          <a:p>
            <a:r>
              <a:rPr lang="en-US" u="sng" dirty="0">
                <a:hlinkClick r:id="rId4"/>
              </a:rPr>
              <a:t>https://msdn.microsoft.com/en-us/magazine/jj991977.aspx</a:t>
            </a:r>
            <a:endParaRPr lang="en-US" dirty="0"/>
          </a:p>
          <a:p>
            <a:r>
              <a:rPr lang="en-US" dirty="0"/>
              <a:t> </a:t>
            </a:r>
          </a:p>
          <a:p>
            <a:r>
              <a:rPr lang="en-US" dirty="0"/>
              <a:t>The MVVM design pattern - MSDN</a:t>
            </a:r>
          </a:p>
          <a:p>
            <a:r>
              <a:rPr lang="en-US" u="sng" dirty="0">
                <a:hlinkClick r:id="rId5"/>
              </a:rPr>
              <a:t>https://msdn.microsoft.com/en-us/library/hh848246.aspx</a:t>
            </a:r>
            <a:endParaRPr lang="en-US" dirty="0"/>
          </a:p>
          <a:p>
            <a:endParaRPr lang="en-US" dirty="0"/>
          </a:p>
        </p:txBody>
      </p:sp>
    </p:spTree>
    <p:extLst>
      <p:ext uri="{BB962C8B-B14F-4D97-AF65-F5344CB8AC3E}">
        <p14:creationId xmlns:p14="http://schemas.microsoft.com/office/powerpoint/2010/main" val="670696679"/>
      </p:ext>
    </p:extLst>
  </p:cSld>
  <p:clrMapOvr>
    <a:masterClrMapping/>
  </p:clrMapOvr>
  <p:transition spd="med">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702AA-F057-43BE-B486-0DD4429067E1}"/>
              </a:ext>
            </a:extLst>
          </p:cNvPr>
          <p:cNvSpPr>
            <a:spLocks noGrp="1"/>
          </p:cNvSpPr>
          <p:nvPr>
            <p:ph type="title"/>
          </p:nvPr>
        </p:nvSpPr>
        <p:spPr>
          <a:xfrm>
            <a:off x="685800" y="418674"/>
            <a:ext cx="10826496" cy="369332"/>
          </a:xfrm>
        </p:spPr>
        <p:txBody>
          <a:bodyPr/>
          <a:lstStyle/>
          <a:p>
            <a:r>
              <a:rPr lang="en-US" dirty="0"/>
              <a:t>ArcGIS Pro SDK for .NET Tech Sessions </a:t>
            </a:r>
          </a:p>
        </p:txBody>
      </p:sp>
      <p:graphicFrame>
        <p:nvGraphicFramePr>
          <p:cNvPr id="7" name="Content Placeholder 6">
            <a:extLst>
              <a:ext uri="{FF2B5EF4-FFF2-40B4-BE49-F238E27FC236}">
                <a16:creationId xmlns:a16="http://schemas.microsoft.com/office/drawing/2014/main" id="{5226676A-04D9-4171-8701-C312E3E848A8}"/>
              </a:ext>
            </a:extLst>
          </p:cNvPr>
          <p:cNvGraphicFramePr>
            <a:graphicFrameLocks noGrp="1"/>
          </p:cNvGraphicFramePr>
          <p:nvPr>
            <p:ph sz="quarter" idx="10"/>
            <p:extLst>
              <p:ext uri="{D42A27DB-BD31-4B8C-83A1-F6EECF244321}">
                <p14:modId xmlns:p14="http://schemas.microsoft.com/office/powerpoint/2010/main" val="1575608070"/>
              </p:ext>
            </p:extLst>
          </p:nvPr>
        </p:nvGraphicFramePr>
        <p:xfrm>
          <a:off x="556181" y="1190518"/>
          <a:ext cx="11253247" cy="3292787"/>
        </p:xfrm>
        <a:graphic>
          <a:graphicData uri="http://schemas.openxmlformats.org/drawingml/2006/table">
            <a:tbl>
              <a:tblPr firstRow="1">
                <a:tableStyleId>{775DCB02-9BB8-47FD-8907-85C794F793BA}</a:tableStyleId>
              </a:tblPr>
              <a:tblGrid>
                <a:gridCol w="1395167">
                  <a:extLst>
                    <a:ext uri="{9D8B030D-6E8A-4147-A177-3AD203B41FA5}">
                      <a16:colId xmlns:a16="http://schemas.microsoft.com/office/drawing/2014/main" val="1488540618"/>
                    </a:ext>
                  </a:extLst>
                </a:gridCol>
                <a:gridCol w="2083324">
                  <a:extLst>
                    <a:ext uri="{9D8B030D-6E8A-4147-A177-3AD203B41FA5}">
                      <a16:colId xmlns:a16="http://schemas.microsoft.com/office/drawing/2014/main" val="4139165684"/>
                    </a:ext>
                  </a:extLst>
                </a:gridCol>
                <a:gridCol w="5269584">
                  <a:extLst>
                    <a:ext uri="{9D8B030D-6E8A-4147-A177-3AD203B41FA5}">
                      <a16:colId xmlns:a16="http://schemas.microsoft.com/office/drawing/2014/main" val="323322535"/>
                    </a:ext>
                  </a:extLst>
                </a:gridCol>
                <a:gridCol w="2505172">
                  <a:extLst>
                    <a:ext uri="{9D8B030D-6E8A-4147-A177-3AD203B41FA5}">
                      <a16:colId xmlns:a16="http://schemas.microsoft.com/office/drawing/2014/main" val="3773691281"/>
                    </a:ext>
                  </a:extLst>
                </a:gridCol>
              </a:tblGrid>
              <a:tr h="487970">
                <a:tc>
                  <a:txBody>
                    <a:bodyPr/>
                    <a:lstStyle/>
                    <a:p>
                      <a:pPr algn="ctr" fontAlgn="b"/>
                      <a:r>
                        <a:rPr lang="en-US" sz="1600" u="none" strike="noStrike" dirty="0">
                          <a:effectLst/>
                        </a:rPr>
                        <a:t>Date</a:t>
                      </a:r>
                      <a:endParaRPr lang="en-US" sz="1600" b="0" i="0" u="none" strike="noStrike" dirty="0">
                        <a:solidFill>
                          <a:srgbClr val="000000"/>
                        </a:solidFill>
                        <a:effectLst/>
                        <a:latin typeface="+mn-lt"/>
                      </a:endParaRPr>
                    </a:p>
                  </a:txBody>
                  <a:tcPr marL="45720" marR="45720" anchor="ctr"/>
                </a:tc>
                <a:tc>
                  <a:txBody>
                    <a:bodyPr/>
                    <a:lstStyle/>
                    <a:p>
                      <a:pPr algn="ctr" fontAlgn="b"/>
                      <a:r>
                        <a:rPr lang="en-US" sz="1600" u="none" strike="noStrike" dirty="0">
                          <a:effectLst/>
                        </a:rPr>
                        <a:t>Time</a:t>
                      </a:r>
                      <a:endParaRPr lang="en-US" sz="1600" b="0" i="0" u="none" strike="noStrike" dirty="0">
                        <a:solidFill>
                          <a:srgbClr val="000000"/>
                        </a:solidFill>
                        <a:effectLst/>
                        <a:latin typeface="+mn-lt"/>
                      </a:endParaRPr>
                    </a:p>
                  </a:txBody>
                  <a:tcPr marL="45720" marR="45720" anchor="ctr"/>
                </a:tc>
                <a:tc>
                  <a:txBody>
                    <a:bodyPr/>
                    <a:lstStyle/>
                    <a:p>
                      <a:pPr algn="l" fontAlgn="b"/>
                      <a:r>
                        <a:rPr lang="en-US" sz="1600" u="none" strike="noStrike" dirty="0">
                          <a:effectLst/>
                        </a:rPr>
                        <a:t>ArcGIS Pro SDK for .NET Tech Sessions</a:t>
                      </a:r>
                      <a:endParaRPr lang="en-US" sz="1600" b="0" i="0" u="none" strike="noStrike" dirty="0">
                        <a:solidFill>
                          <a:srgbClr val="000000"/>
                        </a:solidFill>
                        <a:effectLst/>
                        <a:latin typeface="+mn-lt"/>
                      </a:endParaRPr>
                    </a:p>
                  </a:txBody>
                  <a:tcPr marL="45720" marR="45720" anchor="ctr"/>
                </a:tc>
                <a:tc>
                  <a:txBody>
                    <a:bodyPr/>
                    <a:lstStyle/>
                    <a:p>
                      <a:pPr algn="l" fontAlgn="b"/>
                      <a:r>
                        <a:rPr lang="en-US" sz="1600" u="none" strike="noStrike" dirty="0">
                          <a:effectLst/>
                        </a:rPr>
                        <a:t>Location</a:t>
                      </a:r>
                      <a:endParaRPr lang="en-US" sz="1600" b="0" i="0" u="none" strike="noStrike" dirty="0">
                        <a:solidFill>
                          <a:srgbClr val="000000"/>
                        </a:solidFill>
                        <a:effectLst/>
                        <a:latin typeface="+mn-lt"/>
                      </a:endParaRPr>
                    </a:p>
                  </a:txBody>
                  <a:tcPr marL="45720" marR="45720" anchor="ctr"/>
                </a:tc>
                <a:extLst>
                  <a:ext uri="{0D108BD9-81ED-4DB2-BD59-A6C34878D82A}">
                    <a16:rowId xmlns:a16="http://schemas.microsoft.com/office/drawing/2014/main" val="1338074445"/>
                  </a:ext>
                </a:extLst>
              </a:tr>
              <a:tr h="475989">
                <a:tc rowSpan="2">
                  <a:txBody>
                    <a:bodyPr/>
                    <a:lstStyle/>
                    <a:p>
                      <a:pPr algn="ctr" fontAlgn="b"/>
                      <a:r>
                        <a:rPr lang="en-US" sz="1600" b="1" u="none" strike="noStrike" dirty="0">
                          <a:effectLst/>
                        </a:rPr>
                        <a:t>Wed, Mar 07</a:t>
                      </a:r>
                      <a:endParaRPr lang="en-US" sz="1600" b="1" i="0" u="none" strike="noStrike" dirty="0">
                        <a:solidFill>
                          <a:srgbClr val="000000"/>
                        </a:solidFill>
                        <a:effectLst/>
                        <a:latin typeface="+mn-lt"/>
                      </a:endParaRPr>
                    </a:p>
                  </a:txBody>
                  <a:tcPr marL="45720" marR="45720" anchor="ctr">
                    <a:solidFill>
                      <a:schemeClr val="bg2">
                        <a:lumMod val="40000"/>
                        <a:lumOff val="60000"/>
                      </a:schemeClr>
                    </a:solidFill>
                  </a:tcPr>
                </a:tc>
                <a:tc>
                  <a:txBody>
                    <a:bodyPr/>
                    <a:lstStyle/>
                    <a:p>
                      <a:pPr algn="ctr" fontAlgn="b"/>
                      <a:r>
                        <a:rPr lang="en-US" sz="1600" b="1" u="none" strike="noStrike" dirty="0">
                          <a:effectLst/>
                        </a:rPr>
                        <a:t>2:30 pm - 3:30 pm</a:t>
                      </a:r>
                      <a:endParaRPr lang="en-US" sz="1600" b="1" i="0" u="none" strike="noStrike" dirty="0">
                        <a:solidFill>
                          <a:srgbClr val="000000"/>
                        </a:solidFill>
                        <a:effectLst/>
                        <a:latin typeface="+mn-lt"/>
                      </a:endParaRPr>
                    </a:p>
                  </a:txBody>
                  <a:tcPr marL="45720" marR="45720" anchor="ctr">
                    <a:solidFill>
                      <a:schemeClr val="bg2">
                        <a:lumMod val="40000"/>
                        <a:lumOff val="60000"/>
                      </a:schemeClr>
                    </a:solidFill>
                  </a:tcPr>
                </a:tc>
                <a:tc>
                  <a:txBody>
                    <a:bodyPr/>
                    <a:lstStyle/>
                    <a:p>
                      <a:pPr algn="l" fontAlgn="b"/>
                      <a:r>
                        <a:rPr lang="en-US" sz="1600" b="1" u="none" strike="noStrike" dirty="0">
                          <a:effectLst/>
                        </a:rPr>
                        <a:t>Pro Application Architecture Overview &amp; API Patterns</a:t>
                      </a:r>
                      <a:endParaRPr lang="en-US" sz="1600" b="1" i="0" u="none" strike="noStrike" dirty="0">
                        <a:solidFill>
                          <a:srgbClr val="000000"/>
                        </a:solidFill>
                        <a:effectLst/>
                        <a:latin typeface="+mn-lt"/>
                      </a:endParaRPr>
                    </a:p>
                  </a:txBody>
                  <a:tcPr marL="45720" marR="45720" anchor="ctr">
                    <a:solidFill>
                      <a:schemeClr val="bg2">
                        <a:lumMod val="40000"/>
                        <a:lumOff val="60000"/>
                      </a:schemeClr>
                    </a:solidFill>
                  </a:tcPr>
                </a:tc>
                <a:tc>
                  <a:txBody>
                    <a:bodyPr/>
                    <a:lstStyle/>
                    <a:p>
                      <a:pPr algn="l" fontAlgn="b"/>
                      <a:r>
                        <a:rPr lang="en-US" sz="1600" b="1" u="none" strike="noStrike" dirty="0">
                          <a:effectLst/>
                        </a:rPr>
                        <a:t>Mesquite G-H</a:t>
                      </a:r>
                      <a:endParaRPr lang="en-US" sz="1600" b="1" i="0" u="none" strike="noStrike" dirty="0">
                        <a:solidFill>
                          <a:srgbClr val="000000"/>
                        </a:solidFill>
                        <a:effectLst/>
                        <a:latin typeface="+mn-lt"/>
                      </a:endParaRPr>
                    </a:p>
                  </a:txBody>
                  <a:tcPr marL="45720" marR="45720" anchor="ctr">
                    <a:solidFill>
                      <a:schemeClr val="bg2">
                        <a:lumMod val="40000"/>
                        <a:lumOff val="60000"/>
                      </a:schemeClr>
                    </a:solidFill>
                  </a:tcPr>
                </a:tc>
                <a:extLst>
                  <a:ext uri="{0D108BD9-81ED-4DB2-BD59-A6C34878D82A}">
                    <a16:rowId xmlns:a16="http://schemas.microsoft.com/office/drawing/2014/main" val="2706457270"/>
                  </a:ext>
                </a:extLst>
              </a:tr>
              <a:tr h="388138">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600" b="1" u="none" strike="noStrike" dirty="0">
                          <a:effectLst/>
                        </a:rPr>
                        <a:t>4:00 pm - 5:00 pm</a:t>
                      </a:r>
                      <a:endParaRPr lang="en-US" sz="1600" b="1" i="0" u="none" strike="noStrike" dirty="0">
                        <a:solidFill>
                          <a:srgbClr val="000000"/>
                        </a:solidFill>
                        <a:effectLst/>
                        <a:latin typeface="+mn-lt"/>
                      </a:endParaRPr>
                    </a:p>
                  </a:txBody>
                  <a:tcPr marL="45720" marR="45720" anchor="ctr">
                    <a:solidFill>
                      <a:schemeClr val="bg2">
                        <a:lumMod val="40000"/>
                        <a:lumOff val="60000"/>
                      </a:schemeClr>
                    </a:solidFill>
                  </a:tcPr>
                </a:tc>
                <a:tc>
                  <a:txBody>
                    <a:bodyPr/>
                    <a:lstStyle/>
                    <a:p>
                      <a:pPr algn="l" fontAlgn="b"/>
                      <a:r>
                        <a:rPr lang="en-US" sz="1600" b="1" u="none" strike="noStrike" dirty="0">
                          <a:effectLst/>
                        </a:rPr>
                        <a:t>Advanced Editing and Edit Operations</a:t>
                      </a:r>
                      <a:endParaRPr lang="en-US" sz="1600" b="1" i="0" u="none" strike="noStrike" dirty="0">
                        <a:solidFill>
                          <a:srgbClr val="000000"/>
                        </a:solidFill>
                        <a:effectLst/>
                        <a:latin typeface="+mn-lt"/>
                      </a:endParaRPr>
                    </a:p>
                  </a:txBody>
                  <a:tcPr marL="45720" marR="45720" anchor="ctr">
                    <a:solidFill>
                      <a:schemeClr val="bg2">
                        <a:lumMod val="40000"/>
                        <a:lumOff val="60000"/>
                      </a:schemeClr>
                    </a:solidFill>
                  </a:tcPr>
                </a:tc>
                <a:tc>
                  <a:txBody>
                    <a:bodyPr/>
                    <a:lstStyle/>
                    <a:p>
                      <a:pPr algn="l" fontAlgn="b"/>
                      <a:r>
                        <a:rPr lang="en-US" sz="1600" b="1" u="none" strike="noStrike" dirty="0">
                          <a:effectLst/>
                        </a:rPr>
                        <a:t>Santa Rosa</a:t>
                      </a:r>
                      <a:endParaRPr lang="en-US" sz="1600" b="1" i="0" u="none" strike="noStrike" dirty="0">
                        <a:solidFill>
                          <a:srgbClr val="000000"/>
                        </a:solidFill>
                        <a:effectLst/>
                        <a:latin typeface="+mn-lt"/>
                      </a:endParaRPr>
                    </a:p>
                  </a:txBody>
                  <a:tcPr marL="45720" marR="45720" anchor="ctr">
                    <a:solidFill>
                      <a:schemeClr val="bg2">
                        <a:lumMod val="40000"/>
                        <a:lumOff val="60000"/>
                      </a:schemeClr>
                    </a:solidFill>
                  </a:tcPr>
                </a:tc>
                <a:extLst>
                  <a:ext uri="{0D108BD9-81ED-4DB2-BD59-A6C34878D82A}">
                    <a16:rowId xmlns:a16="http://schemas.microsoft.com/office/drawing/2014/main" val="3621282337"/>
                  </a:ext>
                </a:extLst>
              </a:tr>
              <a:tr h="388138">
                <a:tc rowSpan="2">
                  <a:txBody>
                    <a:bodyPr/>
                    <a:lstStyle/>
                    <a:p>
                      <a:pPr algn="ctr" fontAlgn="b"/>
                      <a:r>
                        <a:rPr lang="en-US" sz="1600" b="1" u="none" strike="noStrike" dirty="0">
                          <a:effectLst/>
                        </a:rPr>
                        <a:t>Thu, Mar 08</a:t>
                      </a:r>
                      <a:endParaRPr lang="en-US" sz="1600" b="1" i="0" u="none" strike="noStrike" dirty="0">
                        <a:solidFill>
                          <a:srgbClr val="000000"/>
                        </a:solidFill>
                        <a:effectLst/>
                        <a:latin typeface="+mn-lt"/>
                      </a:endParaRPr>
                    </a:p>
                  </a:txBody>
                  <a:tcPr marL="45720" marR="45720" anchor="ctr"/>
                </a:tc>
                <a:tc>
                  <a:txBody>
                    <a:bodyPr/>
                    <a:lstStyle/>
                    <a:p>
                      <a:pPr algn="ctr" fontAlgn="b"/>
                      <a:r>
                        <a:rPr lang="en-US" sz="1600" b="1" u="none" strike="noStrike" dirty="0">
                          <a:effectLst/>
                        </a:rPr>
                        <a:t>9:00 am - 3:30 pm</a:t>
                      </a:r>
                      <a:endParaRPr lang="en-US" sz="1600" b="1" i="0" u="none" strike="noStrike" dirty="0">
                        <a:solidFill>
                          <a:srgbClr val="000000"/>
                        </a:solidFill>
                        <a:effectLst/>
                        <a:latin typeface="+mn-lt"/>
                      </a:endParaRPr>
                    </a:p>
                  </a:txBody>
                  <a:tcPr marL="45720" marR="45720" anchor="ctr"/>
                </a:tc>
                <a:tc>
                  <a:txBody>
                    <a:bodyPr/>
                    <a:lstStyle/>
                    <a:p>
                      <a:pPr algn="l" fontAlgn="b"/>
                      <a:r>
                        <a:rPr lang="en-US" sz="1600" b="1" u="none" strike="noStrike" dirty="0">
                          <a:effectLst/>
                        </a:rPr>
                        <a:t>Getting Started Hands-On Training Workshop</a:t>
                      </a:r>
                      <a:endParaRPr lang="en-US" sz="1600" b="1" i="0" u="none" strike="noStrike" dirty="0">
                        <a:solidFill>
                          <a:srgbClr val="000000"/>
                        </a:solidFill>
                        <a:effectLst/>
                        <a:latin typeface="+mn-lt"/>
                      </a:endParaRPr>
                    </a:p>
                  </a:txBody>
                  <a:tcPr marL="45720" marR="45720" anchor="ctr"/>
                </a:tc>
                <a:tc>
                  <a:txBody>
                    <a:bodyPr/>
                    <a:lstStyle/>
                    <a:p>
                      <a:pPr algn="l" fontAlgn="b"/>
                      <a:r>
                        <a:rPr lang="en-US" sz="1600" b="1" u="none" strike="noStrike" dirty="0">
                          <a:effectLst/>
                        </a:rPr>
                        <a:t>Mojave Learning Center</a:t>
                      </a:r>
                      <a:endParaRPr lang="en-US" sz="1600" b="1" i="0" u="none" strike="noStrike" dirty="0">
                        <a:solidFill>
                          <a:srgbClr val="000000"/>
                        </a:solidFill>
                        <a:effectLst/>
                        <a:latin typeface="+mn-lt"/>
                      </a:endParaRPr>
                    </a:p>
                  </a:txBody>
                  <a:tcPr marL="45720" marR="45720" anchor="ctr"/>
                </a:tc>
                <a:extLst>
                  <a:ext uri="{0D108BD9-81ED-4DB2-BD59-A6C34878D82A}">
                    <a16:rowId xmlns:a16="http://schemas.microsoft.com/office/drawing/2014/main" val="1331585087"/>
                  </a:ext>
                </a:extLst>
              </a:tr>
              <a:tr h="388138">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600" b="1" u="none" strike="noStrike" dirty="0">
                          <a:effectLst/>
                        </a:rPr>
                        <a:t>5:30 pm - 6:30 pm</a:t>
                      </a:r>
                      <a:endParaRPr lang="en-US" sz="1600" b="1" i="0" u="none" strike="noStrike" dirty="0">
                        <a:solidFill>
                          <a:srgbClr val="000000"/>
                        </a:solidFill>
                        <a:effectLst/>
                        <a:latin typeface="+mn-lt"/>
                      </a:endParaRPr>
                    </a:p>
                  </a:txBody>
                  <a:tcPr marL="45720" marR="45720" anchor="ctr"/>
                </a:tc>
                <a:tc>
                  <a:txBody>
                    <a:bodyPr/>
                    <a:lstStyle/>
                    <a:p>
                      <a:pPr algn="l" fontAlgn="b"/>
                      <a:r>
                        <a:rPr lang="en-US" sz="1600" b="1" u="none" strike="noStrike" dirty="0">
                          <a:effectLst/>
                        </a:rPr>
                        <a:t>Working with Rasters and Imagery</a:t>
                      </a:r>
                      <a:endParaRPr lang="en-US" sz="1600" b="1" i="0" u="none" strike="noStrike" dirty="0">
                        <a:solidFill>
                          <a:srgbClr val="000000"/>
                        </a:solidFill>
                        <a:effectLst/>
                        <a:latin typeface="+mn-lt"/>
                      </a:endParaRPr>
                    </a:p>
                  </a:txBody>
                  <a:tcPr marL="45720" marR="45720" anchor="ctr"/>
                </a:tc>
                <a:tc>
                  <a:txBody>
                    <a:bodyPr/>
                    <a:lstStyle/>
                    <a:p>
                      <a:pPr algn="l" fontAlgn="b"/>
                      <a:r>
                        <a:rPr lang="en-US" sz="1600" b="1" u="none" strike="noStrike" dirty="0">
                          <a:effectLst/>
                        </a:rPr>
                        <a:t>Santa Rosa</a:t>
                      </a:r>
                      <a:endParaRPr lang="en-US" sz="1600" b="1" i="0" u="none" strike="noStrike" dirty="0">
                        <a:solidFill>
                          <a:srgbClr val="000000"/>
                        </a:solidFill>
                        <a:effectLst/>
                        <a:latin typeface="+mn-lt"/>
                      </a:endParaRPr>
                    </a:p>
                  </a:txBody>
                  <a:tcPr marL="45720" marR="45720" anchor="ctr"/>
                </a:tc>
                <a:extLst>
                  <a:ext uri="{0D108BD9-81ED-4DB2-BD59-A6C34878D82A}">
                    <a16:rowId xmlns:a16="http://schemas.microsoft.com/office/drawing/2014/main" val="3824393935"/>
                  </a:ext>
                </a:extLst>
              </a:tr>
              <a:tr h="388138">
                <a:tc rowSpan="3">
                  <a:txBody>
                    <a:bodyPr/>
                    <a:lstStyle/>
                    <a:p>
                      <a:pPr algn="ctr" fontAlgn="b"/>
                      <a:r>
                        <a:rPr lang="en-US" sz="1600" b="1" u="none" strike="noStrike" dirty="0">
                          <a:effectLst/>
                        </a:rPr>
                        <a:t>Fri, Mar 09</a:t>
                      </a:r>
                      <a:endParaRPr lang="en-US" sz="1600" b="1" i="0" u="none" strike="noStrike" dirty="0">
                        <a:solidFill>
                          <a:srgbClr val="000000"/>
                        </a:solidFill>
                        <a:effectLst/>
                        <a:latin typeface="+mn-lt"/>
                      </a:endParaRPr>
                    </a:p>
                  </a:txBody>
                  <a:tcPr marL="45720" marR="45720" anchor="ctr">
                    <a:solidFill>
                      <a:schemeClr val="bg2">
                        <a:lumMod val="40000"/>
                        <a:lumOff val="60000"/>
                      </a:schemeClr>
                    </a:solidFill>
                  </a:tcPr>
                </a:tc>
                <a:tc>
                  <a:txBody>
                    <a:bodyPr/>
                    <a:lstStyle/>
                    <a:p>
                      <a:pPr algn="ctr" fontAlgn="b"/>
                      <a:r>
                        <a:rPr lang="en-US" sz="1600" b="1" u="none" strike="noStrike" dirty="0">
                          <a:effectLst/>
                        </a:rPr>
                        <a:t>8:30 am - 9:30 am</a:t>
                      </a:r>
                      <a:endParaRPr lang="en-US" sz="1600" b="1" i="0" u="none" strike="noStrike" dirty="0">
                        <a:solidFill>
                          <a:srgbClr val="000000"/>
                        </a:solidFill>
                        <a:effectLst/>
                        <a:latin typeface="+mn-lt"/>
                      </a:endParaRPr>
                    </a:p>
                  </a:txBody>
                  <a:tcPr marL="45720" marR="45720" anchor="ctr">
                    <a:solidFill>
                      <a:schemeClr val="bg2">
                        <a:lumMod val="40000"/>
                        <a:lumOff val="60000"/>
                      </a:schemeClr>
                    </a:solidFill>
                  </a:tcPr>
                </a:tc>
                <a:tc>
                  <a:txBody>
                    <a:bodyPr/>
                    <a:lstStyle/>
                    <a:p>
                      <a:pPr algn="l" fontAlgn="b"/>
                      <a:r>
                        <a:rPr lang="en-US" sz="1600" b="1" u="none" strike="noStrike" dirty="0">
                          <a:effectLst/>
                        </a:rPr>
                        <a:t>An Overview of the Utility Network Management API</a:t>
                      </a:r>
                      <a:endParaRPr lang="en-US" sz="1600" b="1" i="0" u="none" strike="noStrike" dirty="0">
                        <a:solidFill>
                          <a:srgbClr val="000000"/>
                        </a:solidFill>
                        <a:effectLst/>
                        <a:latin typeface="+mn-lt"/>
                      </a:endParaRPr>
                    </a:p>
                  </a:txBody>
                  <a:tcPr marL="45720" marR="45720" anchor="ctr">
                    <a:solidFill>
                      <a:schemeClr val="bg2">
                        <a:lumMod val="40000"/>
                        <a:lumOff val="60000"/>
                      </a:schemeClr>
                    </a:solidFill>
                  </a:tcPr>
                </a:tc>
                <a:tc>
                  <a:txBody>
                    <a:bodyPr/>
                    <a:lstStyle/>
                    <a:p>
                      <a:pPr algn="l" fontAlgn="b"/>
                      <a:r>
                        <a:rPr lang="en-US" sz="1600" b="1" u="none" strike="noStrike">
                          <a:effectLst/>
                        </a:rPr>
                        <a:t>Mesquite G-H</a:t>
                      </a:r>
                      <a:endParaRPr lang="en-US" sz="1600" b="1" i="0" u="none" strike="noStrike">
                        <a:solidFill>
                          <a:srgbClr val="000000"/>
                        </a:solidFill>
                        <a:effectLst/>
                        <a:latin typeface="+mn-lt"/>
                      </a:endParaRPr>
                    </a:p>
                  </a:txBody>
                  <a:tcPr marL="45720" marR="45720" anchor="ctr">
                    <a:solidFill>
                      <a:schemeClr val="bg2">
                        <a:lumMod val="40000"/>
                        <a:lumOff val="60000"/>
                      </a:schemeClr>
                    </a:solidFill>
                  </a:tcPr>
                </a:tc>
                <a:extLst>
                  <a:ext uri="{0D108BD9-81ED-4DB2-BD59-A6C34878D82A}">
                    <a16:rowId xmlns:a16="http://schemas.microsoft.com/office/drawing/2014/main" val="1821960415"/>
                  </a:ext>
                </a:extLst>
              </a:tr>
              <a:tr h="388138">
                <a:tc vMerge="1">
                  <a:txBody>
                    <a:bodyPr/>
                    <a:lstStyle/>
                    <a:p>
                      <a:pPr algn="ctr" fontAlgn="b"/>
                      <a:endParaRPr lang="en-US" sz="1600" b="1" i="0" u="none" strike="noStrike">
                        <a:solidFill>
                          <a:srgbClr val="000000"/>
                        </a:solidFill>
                        <a:effectLst/>
                        <a:latin typeface="+mn-lt"/>
                      </a:endParaRPr>
                    </a:p>
                  </a:txBody>
                  <a:tcPr marL="45720" marR="45720" anchor="ctr"/>
                </a:tc>
                <a:tc>
                  <a:txBody>
                    <a:bodyPr/>
                    <a:lstStyle/>
                    <a:p>
                      <a:pPr algn="ctr" fontAlgn="b"/>
                      <a:r>
                        <a:rPr lang="en-US" sz="1600" b="1" u="none" strike="noStrike" dirty="0">
                          <a:effectLst/>
                        </a:rPr>
                        <a:t>10:00 am - 11:00 am</a:t>
                      </a:r>
                      <a:endParaRPr lang="en-US" sz="1600" b="1" i="0" u="none" strike="noStrike" dirty="0">
                        <a:solidFill>
                          <a:srgbClr val="000000"/>
                        </a:solidFill>
                        <a:effectLst/>
                        <a:latin typeface="+mn-lt"/>
                      </a:endParaRPr>
                    </a:p>
                  </a:txBody>
                  <a:tcPr marL="45720" marR="45720" anchor="ctr">
                    <a:solidFill>
                      <a:schemeClr val="bg2">
                        <a:lumMod val="40000"/>
                        <a:lumOff val="60000"/>
                      </a:schemeClr>
                    </a:solidFill>
                  </a:tcPr>
                </a:tc>
                <a:tc>
                  <a:txBody>
                    <a:bodyPr/>
                    <a:lstStyle/>
                    <a:p>
                      <a:pPr algn="l" fontAlgn="b"/>
                      <a:r>
                        <a:rPr lang="en-US" sz="1600" b="1" u="none" strike="noStrike" dirty="0">
                          <a:effectLst/>
                        </a:rPr>
                        <a:t>Beginning Pro Customization and Extensibility</a:t>
                      </a:r>
                      <a:endParaRPr lang="en-US" sz="1600" b="1" i="0" u="none" strike="noStrike" dirty="0">
                        <a:solidFill>
                          <a:srgbClr val="000000"/>
                        </a:solidFill>
                        <a:effectLst/>
                        <a:latin typeface="+mn-lt"/>
                      </a:endParaRPr>
                    </a:p>
                  </a:txBody>
                  <a:tcPr marL="45720" marR="45720" anchor="ctr">
                    <a:solidFill>
                      <a:schemeClr val="bg2">
                        <a:lumMod val="40000"/>
                        <a:lumOff val="60000"/>
                      </a:schemeClr>
                    </a:solidFill>
                  </a:tcPr>
                </a:tc>
                <a:tc>
                  <a:txBody>
                    <a:bodyPr/>
                    <a:lstStyle/>
                    <a:p>
                      <a:pPr algn="l" fontAlgn="b"/>
                      <a:r>
                        <a:rPr lang="en-US" sz="1600" b="1" u="none" strike="noStrike" dirty="0">
                          <a:effectLst/>
                        </a:rPr>
                        <a:t>Primrose A</a:t>
                      </a:r>
                      <a:endParaRPr lang="en-US" sz="1600" b="1" i="0" u="none" strike="noStrike" dirty="0">
                        <a:solidFill>
                          <a:srgbClr val="000000"/>
                        </a:solidFill>
                        <a:effectLst/>
                        <a:latin typeface="+mn-lt"/>
                      </a:endParaRPr>
                    </a:p>
                  </a:txBody>
                  <a:tcPr marL="45720" marR="45720" anchor="ctr">
                    <a:solidFill>
                      <a:schemeClr val="bg2">
                        <a:lumMod val="40000"/>
                        <a:lumOff val="60000"/>
                      </a:schemeClr>
                    </a:solidFill>
                  </a:tcPr>
                </a:tc>
                <a:extLst>
                  <a:ext uri="{0D108BD9-81ED-4DB2-BD59-A6C34878D82A}">
                    <a16:rowId xmlns:a16="http://schemas.microsoft.com/office/drawing/2014/main" val="4092405432"/>
                  </a:ext>
                </a:extLst>
              </a:tr>
              <a:tr h="388138">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600" b="1" u="none" strike="noStrike" dirty="0">
                          <a:effectLst/>
                        </a:rPr>
                        <a:t>1:00 pm - 2:00 pm</a:t>
                      </a:r>
                      <a:endParaRPr lang="en-US" sz="1600" b="1" i="0" u="none" strike="noStrike" dirty="0">
                        <a:solidFill>
                          <a:srgbClr val="000000"/>
                        </a:solidFill>
                        <a:effectLst/>
                        <a:latin typeface="+mn-lt"/>
                      </a:endParaRPr>
                    </a:p>
                  </a:txBody>
                  <a:tcPr marL="45720" marR="45720" anchor="ctr">
                    <a:solidFill>
                      <a:schemeClr val="bg2">
                        <a:lumMod val="40000"/>
                        <a:lumOff val="60000"/>
                      </a:schemeClr>
                    </a:solidFill>
                  </a:tcPr>
                </a:tc>
                <a:tc>
                  <a:txBody>
                    <a:bodyPr/>
                    <a:lstStyle/>
                    <a:p>
                      <a:pPr algn="l" fontAlgn="b"/>
                      <a:r>
                        <a:rPr lang="en-US" sz="1600" b="1" u="none" strike="noStrike" dirty="0">
                          <a:effectLst/>
                        </a:rPr>
                        <a:t>Advanced Pro Customization and Extensibility</a:t>
                      </a:r>
                      <a:endParaRPr lang="en-US" sz="1600" b="1" i="0" u="none" strike="noStrike" dirty="0">
                        <a:solidFill>
                          <a:srgbClr val="000000"/>
                        </a:solidFill>
                        <a:effectLst/>
                        <a:latin typeface="+mn-lt"/>
                      </a:endParaRPr>
                    </a:p>
                  </a:txBody>
                  <a:tcPr marL="45720" marR="45720" anchor="ctr">
                    <a:solidFill>
                      <a:schemeClr val="bg2">
                        <a:lumMod val="40000"/>
                        <a:lumOff val="60000"/>
                      </a:schemeClr>
                    </a:solidFill>
                  </a:tcPr>
                </a:tc>
                <a:tc>
                  <a:txBody>
                    <a:bodyPr/>
                    <a:lstStyle/>
                    <a:p>
                      <a:pPr algn="l" fontAlgn="b"/>
                      <a:r>
                        <a:rPr lang="en-US" sz="1600" b="1" u="none" strike="noStrike" dirty="0">
                          <a:effectLst/>
                        </a:rPr>
                        <a:t>Mesquite G-H</a:t>
                      </a:r>
                      <a:endParaRPr lang="en-US" sz="1600" b="1" i="0" u="none" strike="noStrike" dirty="0">
                        <a:solidFill>
                          <a:srgbClr val="000000"/>
                        </a:solidFill>
                        <a:effectLst/>
                        <a:latin typeface="+mn-lt"/>
                      </a:endParaRPr>
                    </a:p>
                  </a:txBody>
                  <a:tcPr marL="45720" marR="45720" anchor="ctr">
                    <a:solidFill>
                      <a:schemeClr val="bg2">
                        <a:lumMod val="40000"/>
                        <a:lumOff val="60000"/>
                      </a:schemeClr>
                    </a:solidFill>
                  </a:tcPr>
                </a:tc>
                <a:extLst>
                  <a:ext uri="{0D108BD9-81ED-4DB2-BD59-A6C34878D82A}">
                    <a16:rowId xmlns:a16="http://schemas.microsoft.com/office/drawing/2014/main" val="40585620"/>
                  </a:ext>
                </a:extLst>
              </a:tr>
            </a:tbl>
          </a:graphicData>
        </a:graphic>
      </p:graphicFrame>
    </p:spTree>
    <p:extLst>
      <p:ext uri="{BB962C8B-B14F-4D97-AF65-F5344CB8AC3E}">
        <p14:creationId xmlns:p14="http://schemas.microsoft.com/office/powerpoint/2010/main" val="3106340834"/>
      </p:ext>
    </p:extLst>
  </p:cSld>
  <p:clrMapOvr>
    <a:masterClrMapping/>
  </p:clrMapOvr>
  <p:transition spd="med">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702AA-F057-43BE-B486-0DD4429067E1}"/>
              </a:ext>
            </a:extLst>
          </p:cNvPr>
          <p:cNvSpPr>
            <a:spLocks noGrp="1"/>
          </p:cNvSpPr>
          <p:nvPr>
            <p:ph type="title"/>
          </p:nvPr>
        </p:nvSpPr>
        <p:spPr>
          <a:xfrm>
            <a:off x="685800" y="418674"/>
            <a:ext cx="10826496" cy="369332"/>
          </a:xfrm>
        </p:spPr>
        <p:txBody>
          <a:bodyPr/>
          <a:lstStyle/>
          <a:p>
            <a:r>
              <a:rPr lang="en-US" dirty="0"/>
              <a:t>ArcGIS Pro SDK for .NET Demo Theater Sessions</a:t>
            </a:r>
          </a:p>
        </p:txBody>
      </p:sp>
      <p:graphicFrame>
        <p:nvGraphicFramePr>
          <p:cNvPr id="7" name="Content Placeholder 6">
            <a:extLst>
              <a:ext uri="{FF2B5EF4-FFF2-40B4-BE49-F238E27FC236}">
                <a16:creationId xmlns:a16="http://schemas.microsoft.com/office/drawing/2014/main" id="{5226676A-04D9-4171-8701-C312E3E848A8}"/>
              </a:ext>
            </a:extLst>
          </p:cNvPr>
          <p:cNvGraphicFramePr>
            <a:graphicFrameLocks noGrp="1"/>
          </p:cNvGraphicFramePr>
          <p:nvPr>
            <p:ph sz="quarter" idx="10"/>
            <p:extLst/>
          </p:nvPr>
        </p:nvGraphicFramePr>
        <p:xfrm>
          <a:off x="685799" y="1002840"/>
          <a:ext cx="11125985" cy="2131672"/>
        </p:xfrm>
        <a:graphic>
          <a:graphicData uri="http://schemas.openxmlformats.org/drawingml/2006/table">
            <a:tbl>
              <a:tblPr firstRow="1">
                <a:tableStyleId>{775DCB02-9BB8-47FD-8907-85C794F793BA}</a:tableStyleId>
              </a:tblPr>
              <a:tblGrid>
                <a:gridCol w="1463511">
                  <a:extLst>
                    <a:ext uri="{9D8B030D-6E8A-4147-A177-3AD203B41FA5}">
                      <a16:colId xmlns:a16="http://schemas.microsoft.com/office/drawing/2014/main" val="1488540618"/>
                    </a:ext>
                  </a:extLst>
                </a:gridCol>
                <a:gridCol w="2096804">
                  <a:extLst>
                    <a:ext uri="{9D8B030D-6E8A-4147-A177-3AD203B41FA5}">
                      <a16:colId xmlns:a16="http://schemas.microsoft.com/office/drawing/2014/main" val="4139165684"/>
                    </a:ext>
                  </a:extLst>
                </a:gridCol>
                <a:gridCol w="4879031">
                  <a:extLst>
                    <a:ext uri="{9D8B030D-6E8A-4147-A177-3AD203B41FA5}">
                      <a16:colId xmlns:a16="http://schemas.microsoft.com/office/drawing/2014/main" val="323322535"/>
                    </a:ext>
                  </a:extLst>
                </a:gridCol>
                <a:gridCol w="2686639">
                  <a:extLst>
                    <a:ext uri="{9D8B030D-6E8A-4147-A177-3AD203B41FA5}">
                      <a16:colId xmlns:a16="http://schemas.microsoft.com/office/drawing/2014/main" val="3773691281"/>
                    </a:ext>
                  </a:extLst>
                </a:gridCol>
              </a:tblGrid>
              <a:tr h="388138">
                <a:tc>
                  <a:txBody>
                    <a:bodyPr/>
                    <a:lstStyle/>
                    <a:p>
                      <a:pPr algn="ctr" fontAlgn="b"/>
                      <a:r>
                        <a:rPr lang="en-US" sz="1600" u="none" strike="noStrike" dirty="0">
                          <a:effectLst/>
                        </a:rPr>
                        <a:t>Date</a:t>
                      </a:r>
                      <a:endParaRPr lang="en-US" sz="1600" b="0" i="0" u="none" strike="noStrike" dirty="0">
                        <a:solidFill>
                          <a:srgbClr val="000000"/>
                        </a:solidFill>
                        <a:effectLst/>
                        <a:latin typeface="+mn-lt"/>
                      </a:endParaRPr>
                    </a:p>
                  </a:txBody>
                  <a:tcPr anchor="ctr"/>
                </a:tc>
                <a:tc>
                  <a:txBody>
                    <a:bodyPr/>
                    <a:lstStyle/>
                    <a:p>
                      <a:pPr algn="ctr" fontAlgn="b"/>
                      <a:r>
                        <a:rPr lang="en-US" sz="1600" u="none" strike="noStrike" dirty="0">
                          <a:effectLst/>
                        </a:rPr>
                        <a:t>Time</a:t>
                      </a:r>
                      <a:endParaRPr lang="en-US" sz="1600" b="0" i="0" u="none" strike="noStrike" dirty="0">
                        <a:solidFill>
                          <a:srgbClr val="000000"/>
                        </a:solidFill>
                        <a:effectLst/>
                        <a:latin typeface="+mn-lt"/>
                      </a:endParaRPr>
                    </a:p>
                  </a:txBody>
                  <a:tcPr anchor="ctr"/>
                </a:tc>
                <a:tc>
                  <a:txBody>
                    <a:bodyPr/>
                    <a:lstStyle/>
                    <a:p>
                      <a:pPr algn="l" fontAlgn="b"/>
                      <a:r>
                        <a:rPr lang="en-US" sz="1600" u="none" strike="noStrike" dirty="0">
                          <a:effectLst/>
                        </a:rPr>
                        <a:t>ArcGIS Pro SDK for .NET Demo Theater Presentation</a:t>
                      </a:r>
                      <a:endParaRPr lang="en-US" sz="1600" b="0" i="0" u="none" strike="noStrike" dirty="0">
                        <a:solidFill>
                          <a:srgbClr val="000000"/>
                        </a:solidFill>
                        <a:effectLst/>
                        <a:latin typeface="+mn-lt"/>
                      </a:endParaRPr>
                    </a:p>
                  </a:txBody>
                  <a:tcPr anchor="ctr"/>
                </a:tc>
                <a:tc>
                  <a:txBody>
                    <a:bodyPr/>
                    <a:lstStyle/>
                    <a:p>
                      <a:pPr algn="ctr" fontAlgn="b"/>
                      <a:r>
                        <a:rPr lang="en-US" sz="1600" u="none" strike="noStrike" dirty="0">
                          <a:effectLst/>
                        </a:rPr>
                        <a:t>Location</a:t>
                      </a:r>
                      <a:endParaRPr lang="en-US" sz="1600" b="0" i="0" u="none" strike="noStrike" dirty="0">
                        <a:solidFill>
                          <a:srgbClr val="000000"/>
                        </a:solidFill>
                        <a:effectLst/>
                        <a:latin typeface="+mn-lt"/>
                      </a:endParaRPr>
                    </a:p>
                  </a:txBody>
                  <a:tcPr anchor="ctr"/>
                </a:tc>
                <a:extLst>
                  <a:ext uri="{0D108BD9-81ED-4DB2-BD59-A6C34878D82A}">
                    <a16:rowId xmlns:a16="http://schemas.microsoft.com/office/drawing/2014/main" val="1338074445"/>
                  </a:ext>
                </a:extLst>
              </a:tr>
              <a:tr h="388138">
                <a:tc rowSpan="2">
                  <a:txBody>
                    <a:bodyPr/>
                    <a:lstStyle/>
                    <a:p>
                      <a:pPr marL="0" algn="l" defTabSz="457200" rtl="0" eaLnBrk="1" fontAlgn="b" latinLnBrk="0" hangingPunct="1"/>
                      <a:r>
                        <a:rPr lang="en-US" sz="1600" b="1" u="none" strike="noStrike" kern="1200" dirty="0">
                          <a:solidFill>
                            <a:schemeClr val="dk1"/>
                          </a:solidFill>
                          <a:effectLst/>
                          <a:latin typeface="+mn-lt"/>
                          <a:ea typeface="+mn-ea"/>
                          <a:cs typeface="+mn-cs"/>
                        </a:rPr>
                        <a:t>Tue, Mar 06</a:t>
                      </a:r>
                    </a:p>
                  </a:txBody>
                  <a:tcPr anchor="ctr"/>
                </a:tc>
                <a:tc>
                  <a:txBody>
                    <a:bodyPr/>
                    <a:lstStyle/>
                    <a:p>
                      <a:pPr marL="0" algn="l" defTabSz="457200" rtl="0" eaLnBrk="1" fontAlgn="b" latinLnBrk="0" hangingPunct="1"/>
                      <a:r>
                        <a:rPr lang="en-US" sz="1600" b="1" u="none" strike="noStrike" kern="1200">
                          <a:solidFill>
                            <a:schemeClr val="dk1"/>
                          </a:solidFill>
                          <a:effectLst/>
                          <a:latin typeface="+mn-lt"/>
                          <a:ea typeface="+mn-ea"/>
                          <a:cs typeface="+mn-cs"/>
                        </a:rPr>
                        <a:t>1:00 pm - 1:30 pm</a:t>
                      </a:r>
                    </a:p>
                  </a:txBody>
                  <a:tcPr anchor="ctr"/>
                </a:tc>
                <a:tc>
                  <a:txBody>
                    <a:bodyPr/>
                    <a:lstStyle/>
                    <a:p>
                      <a:pPr marL="0" algn="l" defTabSz="457200" rtl="0" eaLnBrk="1" fontAlgn="b" latinLnBrk="0" hangingPunct="1"/>
                      <a:r>
                        <a:rPr lang="en-US" sz="1600" b="1" u="none" strike="noStrike" kern="1200" dirty="0">
                          <a:solidFill>
                            <a:schemeClr val="dk1"/>
                          </a:solidFill>
                          <a:effectLst/>
                          <a:latin typeface="+mn-lt"/>
                          <a:ea typeface="+mn-ea"/>
                          <a:cs typeface="+mn-cs"/>
                        </a:rPr>
                        <a:t>Getting Started</a:t>
                      </a:r>
                    </a:p>
                  </a:txBody>
                  <a:tcPr anchor="ctr"/>
                </a:tc>
                <a:tc>
                  <a:txBody>
                    <a:bodyPr/>
                    <a:lstStyle/>
                    <a:p>
                      <a:pPr marL="0" algn="l" defTabSz="457200" rtl="0" eaLnBrk="1" fontAlgn="b" latinLnBrk="0" hangingPunct="1"/>
                      <a:r>
                        <a:rPr lang="en-US" sz="1600" b="1" u="none" strike="noStrike" kern="1200" dirty="0">
                          <a:solidFill>
                            <a:schemeClr val="dk1"/>
                          </a:solidFill>
                          <a:effectLst/>
                          <a:latin typeface="+mn-lt"/>
                          <a:ea typeface="+mn-ea"/>
                          <a:cs typeface="+mn-cs"/>
                        </a:rPr>
                        <a:t>Demo Theater 1 - Oasis 1</a:t>
                      </a:r>
                    </a:p>
                  </a:txBody>
                  <a:tcPr anchor="ctr"/>
                </a:tc>
                <a:extLst>
                  <a:ext uri="{0D108BD9-81ED-4DB2-BD59-A6C34878D82A}">
                    <a16:rowId xmlns:a16="http://schemas.microsoft.com/office/drawing/2014/main" val="3659967875"/>
                  </a:ext>
                </a:extLst>
              </a:tr>
              <a:tr h="388138">
                <a:tc vMerge="1">
                  <a:txBody>
                    <a:bodyPr/>
                    <a:lstStyle/>
                    <a:p>
                      <a:pPr marL="0" algn="l" defTabSz="457200" rtl="0" eaLnBrk="1" fontAlgn="b" latinLnBrk="0" hangingPunct="1"/>
                      <a:endParaRPr lang="en-US" sz="1600" b="1" u="none" strike="noStrike" kern="1200" dirty="0">
                        <a:solidFill>
                          <a:schemeClr val="dk1"/>
                        </a:solidFill>
                        <a:effectLst/>
                        <a:latin typeface="+mn-lt"/>
                        <a:ea typeface="+mn-ea"/>
                        <a:cs typeface="+mn-cs"/>
                      </a:endParaRPr>
                    </a:p>
                  </a:txBody>
                  <a:tcPr anchor="b"/>
                </a:tc>
                <a:tc>
                  <a:txBody>
                    <a:bodyPr/>
                    <a:lstStyle/>
                    <a:p>
                      <a:pPr marL="0" algn="l" defTabSz="457200" rtl="0" eaLnBrk="1" fontAlgn="b" latinLnBrk="0" hangingPunct="1"/>
                      <a:r>
                        <a:rPr lang="en-US" sz="1600" b="1" u="none" strike="noStrike" kern="1200" dirty="0">
                          <a:solidFill>
                            <a:schemeClr val="dk1"/>
                          </a:solidFill>
                          <a:effectLst/>
                          <a:latin typeface="+mn-lt"/>
                          <a:ea typeface="+mn-ea"/>
                          <a:cs typeface="+mn-cs"/>
                        </a:rPr>
                        <a:t>4:00 pm - 4:30 pm</a:t>
                      </a:r>
                    </a:p>
                  </a:txBody>
                  <a:tcPr anchor="ctr"/>
                </a:tc>
                <a:tc>
                  <a:txBody>
                    <a:bodyPr/>
                    <a:lstStyle/>
                    <a:p>
                      <a:pPr marL="0" algn="l" defTabSz="457200" rtl="0" eaLnBrk="1" fontAlgn="b" latinLnBrk="0" hangingPunct="1"/>
                      <a:r>
                        <a:rPr lang="en-US" sz="1600" b="1" u="none" strike="noStrike" kern="1200" dirty="0">
                          <a:solidFill>
                            <a:schemeClr val="dk1"/>
                          </a:solidFill>
                          <a:effectLst/>
                          <a:latin typeface="+mn-lt"/>
                          <a:ea typeface="+mn-ea"/>
                          <a:cs typeface="+mn-cs"/>
                        </a:rPr>
                        <a:t>Custom States and Conditions</a:t>
                      </a:r>
                    </a:p>
                  </a:txBody>
                  <a:tcPr anchor="ctr"/>
                </a:tc>
                <a:tc>
                  <a:txBody>
                    <a:bodyPr/>
                    <a:lstStyle/>
                    <a:p>
                      <a:pPr marL="0" algn="l" defTabSz="457200" rtl="0" eaLnBrk="1" fontAlgn="b" latinLnBrk="0" hangingPunct="1"/>
                      <a:r>
                        <a:rPr lang="en-US" sz="1600" b="1" u="none" strike="noStrike" kern="1200" dirty="0">
                          <a:solidFill>
                            <a:schemeClr val="dk1"/>
                          </a:solidFill>
                          <a:effectLst/>
                          <a:latin typeface="+mn-lt"/>
                          <a:ea typeface="+mn-ea"/>
                          <a:cs typeface="+mn-cs"/>
                        </a:rPr>
                        <a:t>Demo Theater 2 - Oasis 1</a:t>
                      </a:r>
                    </a:p>
                  </a:txBody>
                  <a:tcPr anchor="ctr"/>
                </a:tc>
                <a:extLst>
                  <a:ext uri="{0D108BD9-81ED-4DB2-BD59-A6C34878D82A}">
                    <a16:rowId xmlns:a16="http://schemas.microsoft.com/office/drawing/2014/main" val="1530042168"/>
                  </a:ext>
                </a:extLst>
              </a:tr>
              <a:tr h="388138">
                <a:tc rowSpan="2">
                  <a:txBody>
                    <a:bodyPr/>
                    <a:lstStyle/>
                    <a:p>
                      <a:pPr marL="0" algn="l" defTabSz="457200" rtl="0" eaLnBrk="1" fontAlgn="b" latinLnBrk="0" hangingPunct="1"/>
                      <a:r>
                        <a:rPr lang="en-US" sz="1600" b="1" u="none" strike="noStrike" kern="1200" dirty="0">
                          <a:solidFill>
                            <a:schemeClr val="dk1"/>
                          </a:solidFill>
                          <a:effectLst/>
                          <a:latin typeface="+mn-lt"/>
                          <a:ea typeface="+mn-ea"/>
                          <a:cs typeface="+mn-cs"/>
                        </a:rPr>
                        <a:t>Wed, Mar 07</a:t>
                      </a:r>
                    </a:p>
                  </a:txBody>
                  <a:tcPr anchor="ctr">
                    <a:solidFill>
                      <a:schemeClr val="bg2">
                        <a:lumMod val="40000"/>
                        <a:lumOff val="60000"/>
                      </a:schemeClr>
                    </a:solidFill>
                  </a:tcPr>
                </a:tc>
                <a:tc>
                  <a:txBody>
                    <a:bodyPr/>
                    <a:lstStyle/>
                    <a:p>
                      <a:pPr marL="0" algn="l" defTabSz="457200" rtl="0" eaLnBrk="1" fontAlgn="b" latinLnBrk="0" hangingPunct="1"/>
                      <a:r>
                        <a:rPr lang="en-US" sz="1600" b="1" u="none" strike="noStrike" kern="1200" dirty="0">
                          <a:solidFill>
                            <a:schemeClr val="dk1"/>
                          </a:solidFill>
                          <a:effectLst/>
                          <a:latin typeface="+mn-lt"/>
                          <a:ea typeface="+mn-ea"/>
                          <a:cs typeface="+mn-cs"/>
                        </a:rPr>
                        <a:t>5:30 pm - 6:00 pm</a:t>
                      </a:r>
                    </a:p>
                  </a:txBody>
                  <a:tcPr anchor="ctr">
                    <a:solidFill>
                      <a:schemeClr val="bg2">
                        <a:lumMod val="40000"/>
                        <a:lumOff val="60000"/>
                      </a:schemeClr>
                    </a:solidFill>
                  </a:tcPr>
                </a:tc>
                <a:tc>
                  <a:txBody>
                    <a:bodyPr/>
                    <a:lstStyle/>
                    <a:p>
                      <a:pPr marL="0" algn="l" defTabSz="457200" rtl="0" eaLnBrk="1" fontAlgn="b" latinLnBrk="0" hangingPunct="1"/>
                      <a:r>
                        <a:rPr lang="en-US" sz="1600" b="1" u="none" strike="noStrike" kern="1200" dirty="0">
                          <a:solidFill>
                            <a:schemeClr val="dk1"/>
                          </a:solidFill>
                          <a:effectLst/>
                          <a:latin typeface="+mn-lt"/>
                          <a:ea typeface="+mn-ea"/>
                          <a:cs typeface="+mn-cs"/>
                        </a:rPr>
                        <a:t>New UI Controls for the SDK</a:t>
                      </a:r>
                    </a:p>
                  </a:txBody>
                  <a:tcPr anchor="ctr">
                    <a:solidFill>
                      <a:schemeClr val="bg2">
                        <a:lumMod val="40000"/>
                        <a:lumOff val="60000"/>
                      </a:schemeClr>
                    </a:solidFill>
                  </a:tcPr>
                </a:tc>
                <a:tc>
                  <a:txBody>
                    <a:bodyPr/>
                    <a:lstStyle/>
                    <a:p>
                      <a:pPr marL="0" algn="l" defTabSz="457200" rtl="0" eaLnBrk="1" fontAlgn="b" latinLnBrk="0" hangingPunct="1"/>
                      <a:r>
                        <a:rPr lang="en-US" sz="1600" b="1" u="none" strike="noStrike" kern="1200" dirty="0">
                          <a:solidFill>
                            <a:schemeClr val="dk1"/>
                          </a:solidFill>
                          <a:effectLst/>
                          <a:latin typeface="+mn-lt"/>
                          <a:ea typeface="+mn-ea"/>
                          <a:cs typeface="+mn-cs"/>
                        </a:rPr>
                        <a:t>Demo Theater 2 - Oasis 1</a:t>
                      </a:r>
                    </a:p>
                  </a:txBody>
                  <a:tcPr anchor="ctr">
                    <a:solidFill>
                      <a:schemeClr val="bg2">
                        <a:lumMod val="40000"/>
                        <a:lumOff val="60000"/>
                      </a:schemeClr>
                    </a:solidFill>
                  </a:tcPr>
                </a:tc>
                <a:extLst>
                  <a:ext uri="{0D108BD9-81ED-4DB2-BD59-A6C34878D82A}">
                    <a16:rowId xmlns:a16="http://schemas.microsoft.com/office/drawing/2014/main" val="4119938680"/>
                  </a:ext>
                </a:extLst>
              </a:tr>
              <a:tr h="388138">
                <a:tc vMerge="1">
                  <a:txBody>
                    <a:bodyPr/>
                    <a:lstStyle/>
                    <a:p>
                      <a:pPr algn="l" fontAlgn="b"/>
                      <a:endParaRPr lang="en-US" sz="1600" b="1" u="none" strike="noStrike" kern="1200" dirty="0">
                        <a:solidFill>
                          <a:schemeClr val="dk1"/>
                        </a:solidFill>
                        <a:effectLst/>
                        <a:latin typeface="+mn-lt"/>
                        <a:ea typeface="+mn-ea"/>
                        <a:cs typeface="+mn-cs"/>
                      </a:endParaRPr>
                    </a:p>
                  </a:txBody>
                  <a:tcPr anchor="ctr"/>
                </a:tc>
                <a:tc>
                  <a:txBody>
                    <a:bodyPr/>
                    <a:lstStyle/>
                    <a:p>
                      <a:pPr algn="l" fontAlgn="b"/>
                      <a:r>
                        <a:rPr lang="en-US" sz="1600" b="1" u="none" strike="noStrike" kern="1200" dirty="0">
                          <a:solidFill>
                            <a:schemeClr val="dk1"/>
                          </a:solidFill>
                          <a:effectLst/>
                          <a:latin typeface="+mn-lt"/>
                          <a:ea typeface="+mn-ea"/>
                          <a:cs typeface="+mn-cs"/>
                        </a:rPr>
                        <a:t>6:00 pm - 6:30 pm</a:t>
                      </a:r>
                    </a:p>
                  </a:txBody>
                  <a:tcPr anchor="ctr">
                    <a:solidFill>
                      <a:schemeClr val="bg2">
                        <a:lumMod val="40000"/>
                        <a:lumOff val="60000"/>
                      </a:schemeClr>
                    </a:solidFill>
                  </a:tcPr>
                </a:tc>
                <a:tc>
                  <a:txBody>
                    <a:bodyPr/>
                    <a:lstStyle/>
                    <a:p>
                      <a:pPr algn="l" fontAlgn="b"/>
                      <a:r>
                        <a:rPr lang="sv-SE" sz="1600" b="1" u="none" strike="noStrike" kern="1200" dirty="0">
                          <a:solidFill>
                            <a:schemeClr val="dk1"/>
                          </a:solidFill>
                          <a:effectLst/>
                          <a:latin typeface="+mn-lt"/>
                          <a:ea typeface="+mn-ea"/>
                          <a:cs typeface="+mn-cs"/>
                        </a:rPr>
                        <a:t>Raster API and Manipulating Pixel Blocks</a:t>
                      </a:r>
                    </a:p>
                  </a:txBody>
                  <a:tcPr anchor="ctr">
                    <a:solidFill>
                      <a:schemeClr val="bg2">
                        <a:lumMod val="40000"/>
                        <a:lumOff val="60000"/>
                      </a:schemeClr>
                    </a:solidFill>
                  </a:tcPr>
                </a:tc>
                <a:tc>
                  <a:txBody>
                    <a:bodyPr/>
                    <a:lstStyle/>
                    <a:p>
                      <a:pPr algn="l" fontAlgn="b"/>
                      <a:r>
                        <a:rPr lang="en-US" sz="1600" b="1" u="none" strike="noStrike" kern="1200" dirty="0">
                          <a:solidFill>
                            <a:schemeClr val="dk1"/>
                          </a:solidFill>
                          <a:effectLst/>
                          <a:latin typeface="+mn-lt"/>
                          <a:ea typeface="+mn-ea"/>
                          <a:cs typeface="+mn-cs"/>
                        </a:rPr>
                        <a:t>Demo Theater 2 - Oasis 1</a:t>
                      </a:r>
                    </a:p>
                  </a:txBody>
                  <a:tcPr anchor="ctr">
                    <a:solidFill>
                      <a:schemeClr val="bg2">
                        <a:lumMod val="40000"/>
                        <a:lumOff val="60000"/>
                      </a:schemeClr>
                    </a:solidFill>
                  </a:tcPr>
                </a:tc>
                <a:extLst>
                  <a:ext uri="{0D108BD9-81ED-4DB2-BD59-A6C34878D82A}">
                    <a16:rowId xmlns:a16="http://schemas.microsoft.com/office/drawing/2014/main" val="1412431136"/>
                  </a:ext>
                </a:extLst>
              </a:tr>
            </a:tbl>
          </a:graphicData>
        </a:graphic>
      </p:graphicFrame>
      <p:sp>
        <p:nvSpPr>
          <p:cNvPr id="4" name="Title 1">
            <a:extLst>
              <a:ext uri="{FF2B5EF4-FFF2-40B4-BE49-F238E27FC236}">
                <a16:creationId xmlns:a16="http://schemas.microsoft.com/office/drawing/2014/main" id="{B33F5727-5B01-4297-A57D-A6D1CC665CD5}"/>
              </a:ext>
            </a:extLst>
          </p:cNvPr>
          <p:cNvSpPr txBox="1">
            <a:spLocks/>
          </p:cNvSpPr>
          <p:nvPr/>
        </p:nvSpPr>
        <p:spPr>
          <a:xfrm>
            <a:off x="685800" y="3608164"/>
            <a:ext cx="10826496" cy="369332"/>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Arial"/>
                <a:ea typeface="ＭＳ Ｐゴシック"/>
                <a:cs typeface="Arial"/>
              </a:rPr>
              <a:t>ArcGIS Pro Road Ahead Sessions</a:t>
            </a:r>
          </a:p>
        </p:txBody>
      </p:sp>
      <p:graphicFrame>
        <p:nvGraphicFramePr>
          <p:cNvPr id="5" name="Content Placeholder 6">
            <a:extLst>
              <a:ext uri="{FF2B5EF4-FFF2-40B4-BE49-F238E27FC236}">
                <a16:creationId xmlns:a16="http://schemas.microsoft.com/office/drawing/2014/main" id="{7761FE37-E7B7-486A-9DA1-C37F49E681BD}"/>
              </a:ext>
            </a:extLst>
          </p:cNvPr>
          <p:cNvGraphicFramePr>
            <a:graphicFrameLocks/>
          </p:cNvGraphicFramePr>
          <p:nvPr>
            <p:extLst/>
          </p:nvPr>
        </p:nvGraphicFramePr>
        <p:xfrm>
          <a:off x="685800" y="4234204"/>
          <a:ext cx="11125985" cy="1355396"/>
        </p:xfrm>
        <a:graphic>
          <a:graphicData uri="http://schemas.openxmlformats.org/drawingml/2006/table">
            <a:tbl>
              <a:tblPr firstRow="1">
                <a:tableStyleId>{775DCB02-9BB8-47FD-8907-85C794F793BA}</a:tableStyleId>
              </a:tblPr>
              <a:tblGrid>
                <a:gridCol w="1463511">
                  <a:extLst>
                    <a:ext uri="{9D8B030D-6E8A-4147-A177-3AD203B41FA5}">
                      <a16:colId xmlns:a16="http://schemas.microsoft.com/office/drawing/2014/main" val="1488540618"/>
                    </a:ext>
                  </a:extLst>
                </a:gridCol>
                <a:gridCol w="2096804">
                  <a:extLst>
                    <a:ext uri="{9D8B030D-6E8A-4147-A177-3AD203B41FA5}">
                      <a16:colId xmlns:a16="http://schemas.microsoft.com/office/drawing/2014/main" val="4139165684"/>
                    </a:ext>
                  </a:extLst>
                </a:gridCol>
                <a:gridCol w="4879031">
                  <a:extLst>
                    <a:ext uri="{9D8B030D-6E8A-4147-A177-3AD203B41FA5}">
                      <a16:colId xmlns:a16="http://schemas.microsoft.com/office/drawing/2014/main" val="323322535"/>
                    </a:ext>
                  </a:extLst>
                </a:gridCol>
                <a:gridCol w="2686639">
                  <a:extLst>
                    <a:ext uri="{9D8B030D-6E8A-4147-A177-3AD203B41FA5}">
                      <a16:colId xmlns:a16="http://schemas.microsoft.com/office/drawing/2014/main" val="3773691281"/>
                    </a:ext>
                  </a:extLst>
                </a:gridCol>
              </a:tblGrid>
              <a:tr h="388138">
                <a:tc>
                  <a:txBody>
                    <a:bodyPr/>
                    <a:lstStyle/>
                    <a:p>
                      <a:pPr algn="ctr" fontAlgn="b"/>
                      <a:r>
                        <a:rPr lang="en-US" sz="1600" u="none" strike="noStrike" dirty="0">
                          <a:effectLst/>
                        </a:rPr>
                        <a:t>Date</a:t>
                      </a:r>
                      <a:endParaRPr lang="en-US" sz="1600" b="0" i="0" u="none" strike="noStrike" dirty="0">
                        <a:solidFill>
                          <a:srgbClr val="000000"/>
                        </a:solidFill>
                        <a:effectLst/>
                        <a:latin typeface="+mn-lt"/>
                      </a:endParaRPr>
                    </a:p>
                  </a:txBody>
                  <a:tcPr anchor="ctr"/>
                </a:tc>
                <a:tc>
                  <a:txBody>
                    <a:bodyPr/>
                    <a:lstStyle/>
                    <a:p>
                      <a:pPr algn="ctr" fontAlgn="b"/>
                      <a:r>
                        <a:rPr lang="en-US" sz="1600" u="none" strike="noStrike" dirty="0">
                          <a:effectLst/>
                        </a:rPr>
                        <a:t>Time</a:t>
                      </a:r>
                      <a:endParaRPr lang="en-US" sz="1600" b="0" i="0" u="none" strike="noStrike" dirty="0">
                        <a:solidFill>
                          <a:srgbClr val="000000"/>
                        </a:solidFill>
                        <a:effectLst/>
                        <a:latin typeface="+mn-lt"/>
                      </a:endParaRPr>
                    </a:p>
                  </a:txBody>
                  <a:tcPr anchor="ctr"/>
                </a:tc>
                <a:tc>
                  <a:txBody>
                    <a:bodyPr/>
                    <a:lstStyle/>
                    <a:p>
                      <a:pPr algn="l" fontAlgn="b"/>
                      <a:r>
                        <a:rPr lang="en-US" sz="1600" u="none" strike="noStrike" dirty="0">
                          <a:effectLst/>
                        </a:rPr>
                        <a:t>ArcGIS Pro SDK for .NET Demo Theater Presentation            </a:t>
                      </a:r>
                      <a:endParaRPr lang="en-US" sz="1600" b="0" i="0" u="none" strike="noStrike" dirty="0">
                        <a:solidFill>
                          <a:srgbClr val="000000"/>
                        </a:solidFill>
                        <a:effectLst/>
                        <a:latin typeface="+mn-lt"/>
                      </a:endParaRPr>
                    </a:p>
                  </a:txBody>
                  <a:tcPr anchor="ctr"/>
                </a:tc>
                <a:tc>
                  <a:txBody>
                    <a:bodyPr/>
                    <a:lstStyle/>
                    <a:p>
                      <a:pPr algn="ctr" fontAlgn="b"/>
                      <a:r>
                        <a:rPr lang="en-US" sz="1600" u="none" strike="noStrike" dirty="0">
                          <a:effectLst/>
                        </a:rPr>
                        <a:t>Location</a:t>
                      </a:r>
                      <a:endParaRPr lang="en-US" sz="1600" b="0" i="0" u="none" strike="noStrike" dirty="0">
                        <a:solidFill>
                          <a:srgbClr val="000000"/>
                        </a:solidFill>
                        <a:effectLst/>
                        <a:latin typeface="+mn-lt"/>
                      </a:endParaRPr>
                    </a:p>
                  </a:txBody>
                  <a:tcPr anchor="ctr"/>
                </a:tc>
                <a:extLst>
                  <a:ext uri="{0D108BD9-81ED-4DB2-BD59-A6C34878D82A}">
                    <a16:rowId xmlns:a16="http://schemas.microsoft.com/office/drawing/2014/main" val="1338074445"/>
                  </a:ext>
                </a:extLst>
              </a:tr>
              <a:tr h="388138">
                <a:tc>
                  <a:txBody>
                    <a:bodyPr/>
                    <a:lstStyle/>
                    <a:p>
                      <a:pPr marL="0" algn="l" defTabSz="457200" rtl="0" eaLnBrk="1" fontAlgn="b" latinLnBrk="0" hangingPunct="1"/>
                      <a:r>
                        <a:rPr lang="en-US" sz="1600" b="1" u="none" strike="noStrike" kern="1200" dirty="0">
                          <a:solidFill>
                            <a:schemeClr val="dk1"/>
                          </a:solidFill>
                          <a:effectLst/>
                          <a:latin typeface="+mn-lt"/>
                          <a:ea typeface="+mn-ea"/>
                          <a:cs typeface="+mn-cs"/>
                        </a:rPr>
                        <a:t>Tue, Mar 06</a:t>
                      </a:r>
                    </a:p>
                  </a:txBody>
                  <a:tcPr anchor="ctr"/>
                </a:tc>
                <a:tc>
                  <a:txBody>
                    <a:bodyPr/>
                    <a:lstStyle/>
                    <a:p>
                      <a:pPr marL="0" algn="l" defTabSz="457200" rtl="0" eaLnBrk="1" fontAlgn="b" latinLnBrk="0" hangingPunct="1"/>
                      <a:r>
                        <a:rPr lang="en-US" sz="1600" b="1" u="none" strike="noStrike" kern="1200" dirty="0">
                          <a:solidFill>
                            <a:schemeClr val="dk1"/>
                          </a:solidFill>
                          <a:effectLst/>
                          <a:latin typeface="+mn-lt"/>
                          <a:ea typeface="+mn-ea"/>
                          <a:cs typeface="+mn-cs"/>
                        </a:rPr>
                        <a:t>4:00 pm – 5:00 pm</a:t>
                      </a:r>
                    </a:p>
                  </a:txBody>
                  <a:tcPr anchor="ctr"/>
                </a:tc>
                <a:tc>
                  <a:txBody>
                    <a:bodyPr/>
                    <a:lstStyle/>
                    <a:p>
                      <a:pPr marL="0" algn="l" defTabSz="457200" rtl="0" eaLnBrk="1" fontAlgn="b" latinLnBrk="0" hangingPunct="1"/>
                      <a:r>
                        <a:rPr lang="en-US" sz="1600" b="1" u="none" strike="noStrike" kern="1200" dirty="0">
                          <a:solidFill>
                            <a:schemeClr val="dk1"/>
                          </a:solidFill>
                          <a:effectLst/>
                          <a:latin typeface="+mn-lt"/>
                          <a:ea typeface="+mn-ea"/>
                          <a:cs typeface="+mn-cs"/>
                        </a:rPr>
                        <a:t>ArcGIS Pro: The Road Ahead</a:t>
                      </a:r>
                    </a:p>
                  </a:txBody>
                  <a:tcPr anchor="ctr"/>
                </a:tc>
                <a:tc>
                  <a:txBody>
                    <a:bodyPr/>
                    <a:lstStyle/>
                    <a:p>
                      <a:pPr marL="0" algn="l" defTabSz="457200" rtl="0" eaLnBrk="1" fontAlgn="b" latinLnBrk="0" hangingPunct="1"/>
                      <a:r>
                        <a:rPr lang="en-US" sz="1600" b="1" u="none" strike="noStrike" kern="1200" dirty="0">
                          <a:solidFill>
                            <a:schemeClr val="dk1"/>
                          </a:solidFill>
                          <a:effectLst/>
                          <a:latin typeface="+mn-lt"/>
                          <a:ea typeface="+mn-ea"/>
                          <a:cs typeface="+mn-cs"/>
                        </a:rPr>
                        <a:t>Oasis 4</a:t>
                      </a:r>
                    </a:p>
                  </a:txBody>
                  <a:tcPr anchor="ctr"/>
                </a:tc>
                <a:extLst>
                  <a:ext uri="{0D108BD9-81ED-4DB2-BD59-A6C34878D82A}">
                    <a16:rowId xmlns:a16="http://schemas.microsoft.com/office/drawing/2014/main" val="3659967875"/>
                  </a:ext>
                </a:extLst>
              </a:tr>
              <a:tr h="388138">
                <a:tc>
                  <a:txBody>
                    <a:bodyPr/>
                    <a:lstStyle/>
                    <a:p>
                      <a:pPr marL="0" algn="l" defTabSz="457200" rtl="0" eaLnBrk="1" fontAlgn="b" latinLnBrk="0" hangingPunct="1"/>
                      <a:r>
                        <a:rPr lang="en-US" sz="1600" b="1" u="none" strike="noStrike" kern="1200" dirty="0">
                          <a:solidFill>
                            <a:schemeClr val="dk1"/>
                          </a:solidFill>
                          <a:effectLst/>
                          <a:latin typeface="+mn-lt"/>
                          <a:ea typeface="+mn-ea"/>
                          <a:cs typeface="+mn-cs"/>
                        </a:rPr>
                        <a:t>Thu, Mar 08</a:t>
                      </a:r>
                    </a:p>
                  </a:txBody>
                  <a:tcPr anchor="ctr"/>
                </a:tc>
                <a:tc>
                  <a:txBody>
                    <a:bodyPr/>
                    <a:lstStyle/>
                    <a:p>
                      <a:pPr marL="0" algn="l" defTabSz="457200" rtl="0" eaLnBrk="1" fontAlgn="b" latinLnBrk="0" hangingPunct="1"/>
                      <a:r>
                        <a:rPr lang="en-US" sz="1600" b="1" u="none" strike="noStrike" kern="1200" dirty="0">
                          <a:solidFill>
                            <a:schemeClr val="dk1"/>
                          </a:solidFill>
                          <a:effectLst/>
                          <a:latin typeface="+mn-lt"/>
                          <a:ea typeface="+mn-ea"/>
                          <a:cs typeface="+mn-cs"/>
                        </a:rPr>
                        <a:t>4:00 pm – 5:00 pm</a:t>
                      </a:r>
                    </a:p>
                  </a:txBody>
                  <a:tcPr anchor="ctr"/>
                </a:tc>
                <a:tc>
                  <a:txBody>
                    <a:bodyPr/>
                    <a:lstStyle/>
                    <a:p>
                      <a:pPr marL="0" algn="l" defTabSz="457200" rtl="0" eaLnBrk="1" fontAlgn="b" latinLnBrk="0" hangingPunct="1"/>
                      <a:r>
                        <a:rPr lang="en-US" sz="1600" b="1" u="none" strike="noStrike" kern="1200" dirty="0">
                          <a:solidFill>
                            <a:schemeClr val="dk1"/>
                          </a:solidFill>
                          <a:effectLst/>
                          <a:latin typeface="+mn-lt"/>
                          <a:ea typeface="+mn-ea"/>
                          <a:cs typeface="+mn-cs"/>
                        </a:rPr>
                        <a:t>ArcGIS Pro: The Road Ahead</a:t>
                      </a:r>
                    </a:p>
                  </a:txBody>
                  <a:tcPr anchor="ctr"/>
                </a:tc>
                <a:tc>
                  <a:txBody>
                    <a:bodyPr/>
                    <a:lstStyle/>
                    <a:p>
                      <a:pPr marL="0" algn="l" defTabSz="457200" rtl="0" eaLnBrk="1" fontAlgn="b" latinLnBrk="0" hangingPunct="1"/>
                      <a:r>
                        <a:rPr lang="en-US" sz="1600" b="1" u="none" strike="noStrike" kern="1200" dirty="0">
                          <a:solidFill>
                            <a:schemeClr val="dk1"/>
                          </a:solidFill>
                          <a:effectLst/>
                          <a:latin typeface="+mn-lt"/>
                          <a:ea typeface="+mn-ea"/>
                          <a:cs typeface="+mn-cs"/>
                        </a:rPr>
                        <a:t>Primrose B</a:t>
                      </a:r>
                    </a:p>
                  </a:txBody>
                  <a:tcPr anchor="ctr"/>
                </a:tc>
                <a:extLst>
                  <a:ext uri="{0D108BD9-81ED-4DB2-BD59-A6C34878D82A}">
                    <a16:rowId xmlns:a16="http://schemas.microsoft.com/office/drawing/2014/main" val="4119938680"/>
                  </a:ext>
                </a:extLst>
              </a:tr>
            </a:tbl>
          </a:graphicData>
        </a:graphic>
      </p:graphicFrame>
    </p:spTree>
    <p:extLst>
      <p:ext uri="{BB962C8B-B14F-4D97-AF65-F5344CB8AC3E}">
        <p14:creationId xmlns:p14="http://schemas.microsoft.com/office/powerpoint/2010/main" val="1189640223"/>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Contextually driven application</a:t>
            </a:r>
          </a:p>
        </p:txBody>
      </p:sp>
      <p:sp>
        <p:nvSpPr>
          <p:cNvPr id="3" name="Content Placeholder 2"/>
          <p:cNvSpPr>
            <a:spLocks noGrp="1"/>
          </p:cNvSpPr>
          <p:nvPr>
            <p:ph sz="quarter" idx="10"/>
          </p:nvPr>
        </p:nvSpPr>
        <p:spPr>
          <a:xfrm>
            <a:off x="914400" y="1457078"/>
            <a:ext cx="10369296" cy="3429000"/>
          </a:xfrm>
        </p:spPr>
        <p:txBody>
          <a:bodyPr>
            <a:normAutofit/>
          </a:bodyPr>
          <a:lstStyle/>
          <a:p>
            <a:r>
              <a:rPr lang="en-US" dirty="0"/>
              <a:t>Functional areas are loaded on demand</a:t>
            </a:r>
          </a:p>
          <a:p>
            <a:r>
              <a:rPr lang="en-US" dirty="0"/>
              <a:t>UI elements are shown and enabled when relevant</a:t>
            </a:r>
          </a:p>
          <a:p>
            <a:r>
              <a:rPr lang="en-US" dirty="0"/>
              <a:t>Statically specified rules can be used to control context</a:t>
            </a:r>
          </a:p>
          <a:p>
            <a:endParaRPr lang="en-US" sz="3200" dirty="0"/>
          </a:p>
        </p:txBody>
      </p:sp>
      <p:pic>
        <p:nvPicPr>
          <p:cNvPr id="4" name="Picture 3"/>
          <p:cNvPicPr>
            <a:picLocks noChangeAspect="1"/>
          </p:cNvPicPr>
          <p:nvPr/>
        </p:nvPicPr>
        <p:blipFill>
          <a:blip r:embed="rId3"/>
          <a:stretch>
            <a:fillRect/>
          </a:stretch>
        </p:blipFill>
        <p:spPr>
          <a:xfrm>
            <a:off x="2724124" y="3021266"/>
            <a:ext cx="6349687" cy="3291852"/>
          </a:xfrm>
          <a:prstGeom prst="rect">
            <a:avLst/>
          </a:prstGeom>
        </p:spPr>
      </p:pic>
    </p:spTree>
    <p:extLst>
      <p:ext uri="{BB962C8B-B14F-4D97-AF65-F5344CB8AC3E}">
        <p14:creationId xmlns:p14="http://schemas.microsoft.com/office/powerpoint/2010/main" val="2548341194"/>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UI Elements</a:t>
            </a:r>
          </a:p>
        </p:txBody>
      </p:sp>
      <p:sp>
        <p:nvSpPr>
          <p:cNvPr id="3" name="Content Placeholder 2"/>
          <p:cNvSpPr>
            <a:spLocks noGrp="1"/>
          </p:cNvSpPr>
          <p:nvPr>
            <p:ph sz="quarter" idx="10"/>
          </p:nvPr>
        </p:nvSpPr>
        <p:spPr>
          <a:xfrm>
            <a:off x="914400" y="1828800"/>
            <a:ext cx="10369296" cy="4634630"/>
          </a:xfrm>
        </p:spPr>
        <p:txBody>
          <a:bodyPr/>
          <a:lstStyle/>
          <a:p>
            <a:r>
              <a:rPr lang="en-US" dirty="0"/>
              <a:t>Buttons, Tools, Checkboxes</a:t>
            </a:r>
          </a:p>
          <a:p>
            <a:r>
              <a:rPr lang="en-US" dirty="0"/>
              <a:t>Combo Boxes, Edit Boxes, Spinners</a:t>
            </a:r>
          </a:p>
          <a:p>
            <a:r>
              <a:rPr lang="en-US" dirty="0"/>
              <a:t>Menus, Context Menus, Dynamic Menus</a:t>
            </a:r>
          </a:p>
          <a:p>
            <a:r>
              <a:rPr lang="en-US" dirty="0"/>
              <a:t>Galleries, Button and Tool Palettes, Split Buttons</a:t>
            </a:r>
          </a:p>
          <a:p>
            <a:r>
              <a:rPr lang="en-US" dirty="0"/>
              <a:t>Tabs, Groups, Contextual Groups</a:t>
            </a:r>
          </a:p>
          <a:p>
            <a:r>
              <a:rPr lang="en-US" dirty="0"/>
              <a:t>Property Pages/Sheets</a:t>
            </a:r>
          </a:p>
          <a:p>
            <a:r>
              <a:rPr lang="en-US" dirty="0"/>
              <a:t>Wizards</a:t>
            </a:r>
          </a:p>
          <a:p>
            <a:r>
              <a:rPr lang="en-US" dirty="0"/>
              <a:t>Views and Docking Panes</a:t>
            </a:r>
          </a:p>
          <a:p>
            <a:r>
              <a:rPr lang="en-US" dirty="0"/>
              <a:t>Custom (XAML) controls</a:t>
            </a:r>
          </a:p>
          <a:p>
            <a:r>
              <a:rPr lang="en-US" dirty="0"/>
              <a:t>Backstage Tabs, Backstage Button</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36490426"/>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47271-7418-4288-ACEA-F59E011CF4D1}"/>
              </a:ext>
            </a:extLst>
          </p:cNvPr>
          <p:cNvSpPr>
            <a:spLocks noGrp="1"/>
          </p:cNvSpPr>
          <p:nvPr>
            <p:ph type="title"/>
          </p:nvPr>
        </p:nvSpPr>
        <p:spPr/>
        <p:txBody>
          <a:bodyPr/>
          <a:lstStyle/>
          <a:p>
            <a:r>
              <a:rPr lang="en-US" dirty="0"/>
              <a:t>MVVM – Model, View, </a:t>
            </a:r>
            <a:r>
              <a:rPr lang="en-US" dirty="0" err="1"/>
              <a:t>ViewModel</a:t>
            </a:r>
            <a:endParaRPr lang="en-US" dirty="0"/>
          </a:p>
        </p:txBody>
      </p:sp>
      <p:sp>
        <p:nvSpPr>
          <p:cNvPr id="3" name="Content Placeholder 2">
            <a:extLst>
              <a:ext uri="{FF2B5EF4-FFF2-40B4-BE49-F238E27FC236}">
                <a16:creationId xmlns:a16="http://schemas.microsoft.com/office/drawing/2014/main" id="{5F97C623-E5ED-4667-A4E9-ACA737180BC5}"/>
              </a:ext>
            </a:extLst>
          </p:cNvPr>
          <p:cNvSpPr>
            <a:spLocks noGrp="1"/>
          </p:cNvSpPr>
          <p:nvPr>
            <p:ph sz="quarter" idx="10"/>
          </p:nvPr>
        </p:nvSpPr>
        <p:spPr>
          <a:xfrm>
            <a:off x="914400" y="4371583"/>
            <a:ext cx="10369296" cy="1161789"/>
          </a:xfrm>
        </p:spPr>
        <p:txBody>
          <a:bodyPr/>
          <a:lstStyle/>
          <a:p>
            <a:r>
              <a:rPr lang="en-US" dirty="0"/>
              <a:t>Design pattern used to separate implementation aspects</a:t>
            </a:r>
          </a:p>
          <a:p>
            <a:r>
              <a:rPr lang="en-US" dirty="0"/>
              <a:t>Flexible, Testable</a:t>
            </a:r>
          </a:p>
          <a:p>
            <a:r>
              <a:rPr lang="en-US" dirty="0"/>
              <a:t>Well suited for threaded applications</a:t>
            </a:r>
          </a:p>
          <a:p>
            <a:r>
              <a:rPr lang="en-US" dirty="0"/>
              <a:t>Central to the ArcGIS Pro SDK </a:t>
            </a:r>
          </a:p>
          <a:p>
            <a:endParaRPr lang="en-US" dirty="0"/>
          </a:p>
        </p:txBody>
      </p:sp>
      <p:pic>
        <p:nvPicPr>
          <p:cNvPr id="12" name="Picture 11">
            <a:extLst>
              <a:ext uri="{FF2B5EF4-FFF2-40B4-BE49-F238E27FC236}">
                <a16:creationId xmlns:a16="http://schemas.microsoft.com/office/drawing/2014/main" id="{AD7ADC43-8B9E-48BC-B4C0-0401457D90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2359" y="1377540"/>
            <a:ext cx="9213378" cy="2392887"/>
          </a:xfrm>
          <a:prstGeom prst="rect">
            <a:avLst/>
          </a:prstGeom>
        </p:spPr>
      </p:pic>
    </p:spTree>
    <p:extLst>
      <p:ext uri="{BB962C8B-B14F-4D97-AF65-F5344CB8AC3E}">
        <p14:creationId xmlns:p14="http://schemas.microsoft.com/office/powerpoint/2010/main" val="2982216730"/>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82625"/>
            <a:ext cx="10826496" cy="492443"/>
          </a:xfrm>
        </p:spPr>
        <p:txBody>
          <a:bodyPr/>
          <a:lstStyle/>
          <a:p>
            <a:r>
              <a:rPr lang="en-US" sz="3200" dirty="0"/>
              <a:t>Extensibility</a:t>
            </a:r>
            <a:endParaRPr lang="en-US" dirty="0"/>
          </a:p>
        </p:txBody>
      </p:sp>
      <p:sp>
        <p:nvSpPr>
          <p:cNvPr id="3" name="Content Placeholder 2"/>
          <p:cNvSpPr>
            <a:spLocks noGrp="1"/>
          </p:cNvSpPr>
          <p:nvPr>
            <p:ph sz="quarter" idx="10"/>
          </p:nvPr>
        </p:nvSpPr>
        <p:spPr/>
        <p:txBody>
          <a:bodyPr/>
          <a:lstStyle/>
          <a:p>
            <a:r>
              <a:rPr lang="en-US" dirty="0"/>
              <a:t>Python scripts and tools</a:t>
            </a:r>
          </a:p>
          <a:p>
            <a:r>
              <a:rPr lang="en-US" dirty="0">
                <a:latin typeface="Consolas" panose="020B0609020204030204" pitchFamily="49" charset="0"/>
              </a:rPr>
              <a:t>.NET/WPF </a:t>
            </a:r>
            <a:r>
              <a:rPr lang="en-US" dirty="0"/>
              <a:t>Add-In model</a:t>
            </a:r>
          </a:p>
          <a:p>
            <a:pPr lvl="1"/>
            <a:r>
              <a:rPr lang="en-US" dirty="0"/>
              <a:t>DAML extensibility framework</a:t>
            </a:r>
          </a:p>
          <a:p>
            <a:pPr lvl="1"/>
            <a:r>
              <a:rPr lang="en-US" dirty="0"/>
              <a:t>Modern, simplified .NET API</a:t>
            </a:r>
          </a:p>
          <a:p>
            <a:r>
              <a:rPr lang="en-US" dirty="0"/>
              <a:t>User/Scenario based configuration/restrictions</a:t>
            </a:r>
          </a:p>
          <a:p>
            <a:pPr lvl="1"/>
            <a:r>
              <a:rPr lang="en-US" dirty="0"/>
              <a:t>Configurations</a:t>
            </a:r>
          </a:p>
          <a:p>
            <a:pPr marL="0" indent="0">
              <a:buNone/>
            </a:pPr>
            <a:endParaRPr lang="en-US" dirty="0"/>
          </a:p>
          <a:p>
            <a:endParaRPr lang="en-US" dirty="0"/>
          </a:p>
        </p:txBody>
      </p:sp>
    </p:spTree>
    <p:extLst>
      <p:ext uri="{BB962C8B-B14F-4D97-AF65-F5344CB8AC3E}">
        <p14:creationId xmlns:p14="http://schemas.microsoft.com/office/powerpoint/2010/main" val="2234345328"/>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Modules</a:t>
            </a:r>
          </a:p>
        </p:txBody>
      </p:sp>
      <p:sp>
        <p:nvSpPr>
          <p:cNvPr id="3" name="Content Placeholder 2"/>
          <p:cNvSpPr>
            <a:spLocks noGrp="1"/>
          </p:cNvSpPr>
          <p:nvPr>
            <p:ph sz="quarter" idx="10"/>
          </p:nvPr>
        </p:nvSpPr>
        <p:spPr/>
        <p:txBody>
          <a:bodyPr/>
          <a:lstStyle/>
          <a:p>
            <a:r>
              <a:rPr lang="en-US" dirty="0"/>
              <a:t>Similar to Extension objects in 10.x</a:t>
            </a:r>
          </a:p>
          <a:p>
            <a:r>
              <a:rPr lang="en-US" dirty="0"/>
              <a:t>Singleton component that forms a functional hub</a:t>
            </a:r>
          </a:p>
          <a:p>
            <a:r>
              <a:rPr lang="en-US" dirty="0"/>
              <a:t>Groups Add-In elements</a:t>
            </a:r>
          </a:p>
          <a:p>
            <a:r>
              <a:rPr lang="en-US" dirty="0"/>
              <a:t>API Entry point to various subsystems</a:t>
            </a:r>
          </a:p>
          <a:p>
            <a:r>
              <a:rPr lang="en-US" dirty="0" err="1"/>
              <a:t>Bindable</a:t>
            </a:r>
            <a:endParaRPr lang="en-US" dirty="0"/>
          </a:p>
          <a:p>
            <a:r>
              <a:rPr lang="en-US" dirty="0"/>
              <a:t>Extension info, licensing</a:t>
            </a:r>
          </a:p>
          <a:p>
            <a:endParaRPr lang="en-US" dirty="0"/>
          </a:p>
        </p:txBody>
      </p:sp>
      <p:pic>
        <p:nvPicPr>
          <p:cNvPr id="10" name="Picture 9">
            <a:extLst>
              <a:ext uri="{FF2B5EF4-FFF2-40B4-BE49-F238E27FC236}">
                <a16:creationId xmlns:a16="http://schemas.microsoft.com/office/drawing/2014/main" id="{F43708C6-1297-4ECF-9F3F-7ACCB4DC75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7001" y="1565753"/>
            <a:ext cx="4415295" cy="4560608"/>
          </a:xfrm>
          <a:prstGeom prst="rect">
            <a:avLst/>
          </a:prstGeom>
        </p:spPr>
      </p:pic>
    </p:spTree>
    <p:extLst>
      <p:ext uri="{BB962C8B-B14F-4D97-AF65-F5344CB8AC3E}">
        <p14:creationId xmlns:p14="http://schemas.microsoft.com/office/powerpoint/2010/main" val="1753894833"/>
      </p:ext>
    </p:extLst>
  </p:cSld>
  <p:clrMapOvr>
    <a:masterClrMapping/>
  </p:clrMapOvr>
  <p:transition spd="med">
    <p:fade/>
  </p:transition>
</p:sld>
</file>

<file path=ppt/theme/theme1.xml><?xml version="1.0" encoding="utf-8"?>
<a:theme xmlns:a="http://schemas.openxmlformats.org/drawingml/2006/main" name="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none" lIns="91440" tIns="45720" rIns="91440" bIns="45720" numCol="1" rtlCol="0" anchor="ctr" anchorCtr="0" compatLnSpc="1">
        <a:prstTxWarp prst="textNoShape">
          <a:avLst/>
        </a:prstTxWarp>
      </a:bodyPr>
      <a:lstStyle>
        <a:defPPr algn="ctr" eaLnBrk="0" fontAlgn="base" hangingPunct="0">
          <a:spcBef>
            <a:spcPct val="0"/>
          </a:spcBef>
          <a:spcAft>
            <a:spcPct val="0"/>
          </a:spcAft>
          <a:defRPr sz="1400" b="1" dirty="0">
            <a:solidFill>
              <a:srgbClr val="000000"/>
            </a:solidFill>
            <a:latin typeface="Arial" charset="0"/>
            <a:ea typeface="ＭＳ Ｐゴシック" pitchFamily="16" charset="-128"/>
            <a:cs typeface="ＭＳ Ｐゴシック" pitchFamily="-97" charset="-128"/>
          </a:defRPr>
        </a:defPPr>
      </a:lstStyle>
      <a:style>
        <a:lnRef idx="1">
          <a:schemeClr val="accent1"/>
        </a:lnRef>
        <a:fillRef idx="3">
          <a:schemeClr val="accent1"/>
        </a:fillRef>
        <a:effectRef idx="2">
          <a:schemeClr val="accent1"/>
        </a:effectRef>
        <a:fontRef idx="minor">
          <a:schemeClr val="lt1"/>
        </a:fontRef>
      </a:style>
    </a:spDef>
    <a:lnDef>
      <a:spPr bwMode="auto">
        <a:noFill/>
        <a:ln w="3175" cap="flat" cmpd="sng" algn="ctr">
          <a:solidFill>
            <a:srgbClr val="FF6600"/>
          </a:solidFill>
          <a:prstDash val="solid"/>
          <a:round/>
          <a:headEnd type="none" w="med" len="med"/>
          <a:tailEnd type="none" w="med" len="med"/>
        </a:ln>
        <a:effectLst/>
      </a:spPr>
      <a:bodyPr/>
      <a:lstStyle/>
    </a:lnDef>
    <a:txDef>
      <a:spPr>
        <a:noFill/>
        <a:effectLst/>
      </a:spPr>
      <a:bodyPr wrap="square" lIns="0" tIns="0" rIns="0" bIns="0" rtlCol="0">
        <a:noAutofit/>
      </a:bodyPr>
      <a:lstStyle>
        <a:defPPr algn="l" eaLnBrk="0" hangingPunct="0">
          <a:lnSpc>
            <a:spcPts val="1800"/>
          </a:lnSpc>
          <a:defRPr sz="1400" b="1" dirty="0" smtClean="0">
            <a:ea typeface="+mn-ea"/>
            <a:cs typeface="+mn-cs"/>
          </a:defRPr>
        </a:defPPr>
      </a:lstStyle>
    </a:txDef>
  </a:objectDefaults>
  <a:extraClrSchemeLst/>
  <a:extLst>
    <a:ext uri="{05A4C25C-085E-4340-85A3-A5531E510DB2}">
      <thm15:themeFamily xmlns:thm15="http://schemas.microsoft.com/office/thememl/2012/main" name="Esri_Corporate_Template-Dark" id="{62A57839-816C-DD40-89BF-1C32BC75980C}" vid="{B3749CB9-E79A-FB42-8D76-A7C3AB67D11D}"/>
    </a:ext>
  </a:extLst>
</a:theme>
</file>

<file path=ppt/theme/theme2.xml><?xml version="1.0" encoding="utf-8"?>
<a:theme xmlns:a="http://schemas.openxmlformats.org/drawingml/2006/main" name="1_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none" lIns="91440" tIns="45720" rIns="91440" bIns="45720" numCol="1" rtlCol="0" anchor="ctr" anchorCtr="0" compatLnSpc="1">
        <a:prstTxWarp prst="textNoShape">
          <a:avLst/>
        </a:prstTxWarp>
      </a:bodyPr>
      <a:lstStyle>
        <a:defPPr algn="ctr" eaLnBrk="0" fontAlgn="base" hangingPunct="0">
          <a:spcBef>
            <a:spcPct val="0"/>
          </a:spcBef>
          <a:spcAft>
            <a:spcPct val="0"/>
          </a:spcAft>
          <a:defRPr sz="1400" b="1" dirty="0">
            <a:solidFill>
              <a:srgbClr val="000000"/>
            </a:solidFill>
            <a:latin typeface="Arial" charset="0"/>
            <a:ea typeface="ＭＳ Ｐゴシック" pitchFamily="16" charset="-128"/>
            <a:cs typeface="ＭＳ Ｐゴシック" pitchFamily="-97" charset="-128"/>
          </a:defRPr>
        </a:defPPr>
      </a:lstStyle>
      <a:style>
        <a:lnRef idx="1">
          <a:schemeClr val="accent1"/>
        </a:lnRef>
        <a:fillRef idx="3">
          <a:schemeClr val="accent1"/>
        </a:fillRef>
        <a:effectRef idx="2">
          <a:schemeClr val="accent1"/>
        </a:effectRef>
        <a:fontRef idx="minor">
          <a:schemeClr val="lt1"/>
        </a:fontRef>
      </a:style>
    </a:spDef>
    <a:lnDef>
      <a:spPr bwMode="auto">
        <a:noFill/>
        <a:ln w="3175" cap="flat" cmpd="sng" algn="ctr">
          <a:solidFill>
            <a:srgbClr val="FF6600"/>
          </a:solidFill>
          <a:prstDash val="solid"/>
          <a:round/>
          <a:headEnd type="none" w="med" len="med"/>
          <a:tailEnd type="none" w="med" len="med"/>
        </a:ln>
        <a:effectLst/>
      </a:spPr>
      <a:bodyPr/>
      <a:lstStyle/>
    </a:lnDef>
    <a:txDef>
      <a:spPr>
        <a:noFill/>
        <a:effectLst/>
      </a:spPr>
      <a:bodyPr wrap="square" lIns="0" tIns="0" rIns="0" bIns="0" rtlCol="0">
        <a:noAutofit/>
      </a:bodyPr>
      <a:lstStyle>
        <a:defPPr algn="l" eaLnBrk="0" hangingPunct="0">
          <a:lnSpc>
            <a:spcPts val="1800"/>
          </a:lnSpc>
          <a:defRPr sz="1400" b="1" dirty="0" smtClean="0">
            <a:ea typeface="+mn-ea"/>
            <a:cs typeface="+mn-cs"/>
          </a:defRPr>
        </a:defPPr>
      </a:lstStyle>
    </a:txDef>
  </a:objectDefaults>
  <a:extraClrSchemeLst/>
  <a:extLst>
    <a:ext uri="{05A4C25C-085E-4340-85A3-A5531E510DB2}">
      <thm15:themeFamily xmlns:thm15="http://schemas.microsoft.com/office/thememl/2012/main" name="Esri_Corporate_Template-Dark" id="{62A57839-816C-DD40-89BF-1C32BC75980C}" vid="{B3749CB9-E79A-FB42-8D76-A7C3AB67D11D}"/>
    </a:ext>
  </a:extLst>
</a:theme>
</file>

<file path=ppt/theme/theme3.xml><?xml version="1.0" encoding="utf-8"?>
<a:theme xmlns:a="http://schemas.openxmlformats.org/drawingml/2006/main" name="2_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none" lIns="91440" tIns="45720" rIns="91440" bIns="45720" numCol="1" rtlCol="0" anchor="ctr" anchorCtr="0" compatLnSpc="1">
        <a:prstTxWarp prst="textNoShape">
          <a:avLst/>
        </a:prstTxWarp>
      </a:bodyPr>
      <a:lstStyle>
        <a:defPPr algn="ctr" eaLnBrk="0" fontAlgn="base" hangingPunct="0">
          <a:spcBef>
            <a:spcPct val="0"/>
          </a:spcBef>
          <a:spcAft>
            <a:spcPct val="0"/>
          </a:spcAft>
          <a:defRPr sz="1400" b="1" dirty="0">
            <a:solidFill>
              <a:srgbClr val="000000"/>
            </a:solidFill>
            <a:latin typeface="Arial" charset="0"/>
            <a:ea typeface="ＭＳ Ｐゴシック" pitchFamily="16" charset="-128"/>
            <a:cs typeface="ＭＳ Ｐゴシック" pitchFamily="-97" charset="-128"/>
          </a:defRPr>
        </a:defPPr>
      </a:lstStyle>
      <a:style>
        <a:lnRef idx="1">
          <a:schemeClr val="accent1"/>
        </a:lnRef>
        <a:fillRef idx="3">
          <a:schemeClr val="accent1"/>
        </a:fillRef>
        <a:effectRef idx="2">
          <a:schemeClr val="accent1"/>
        </a:effectRef>
        <a:fontRef idx="minor">
          <a:schemeClr val="lt1"/>
        </a:fontRef>
      </a:style>
    </a:spDef>
    <a:lnDef>
      <a:spPr bwMode="auto">
        <a:noFill/>
        <a:ln w="3175" cap="flat" cmpd="sng" algn="ctr">
          <a:solidFill>
            <a:srgbClr val="FF6600"/>
          </a:solidFill>
          <a:prstDash val="solid"/>
          <a:round/>
          <a:headEnd type="none" w="med" len="med"/>
          <a:tailEnd type="none" w="med" len="med"/>
        </a:ln>
        <a:effectLst/>
      </a:spPr>
      <a:bodyPr/>
      <a:lstStyle/>
    </a:lnDef>
    <a:txDef>
      <a:spPr>
        <a:noFill/>
        <a:effectLst/>
      </a:spPr>
      <a:bodyPr wrap="square" lIns="0" tIns="0" rIns="0" bIns="0" rtlCol="0">
        <a:noAutofit/>
      </a:bodyPr>
      <a:lstStyle>
        <a:defPPr algn="l" eaLnBrk="0" hangingPunct="0">
          <a:lnSpc>
            <a:spcPts val="1800"/>
          </a:lnSpc>
          <a:defRPr sz="1400" b="1" dirty="0" smtClean="0">
            <a:ea typeface="+mn-ea"/>
            <a:cs typeface="+mn-cs"/>
          </a:defRPr>
        </a:defPPr>
      </a:lstStyle>
    </a:txDef>
  </a:objectDefaults>
  <a:extraClrSchemeLst/>
  <a:extLst>
    <a:ext uri="{05A4C25C-085E-4340-85A3-A5531E510DB2}">
      <thm15:themeFamily xmlns:thm15="http://schemas.microsoft.com/office/thememl/2012/main" name="2018 DevSummit PPT Template.potx" id="{1277CA00-E538-4BF1-B58A-4DC85BF29C90}" vid="{DE464479-476B-4F43-9AD1-C6AD4B749D65}"/>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2018 DevSummit PPT Template</Template>
  <TotalTime>15656</TotalTime>
  <Words>5215</Words>
  <Application>Microsoft Office PowerPoint</Application>
  <PresentationFormat>Widescreen</PresentationFormat>
  <Paragraphs>674</Paragraphs>
  <Slides>45</Slides>
  <Notes>42</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45</vt:i4>
      </vt:variant>
    </vt:vector>
  </HeadingPairs>
  <TitlesOfParts>
    <vt:vector size="57" baseType="lpstr">
      <vt:lpstr>ＭＳ Ｐゴシック</vt:lpstr>
      <vt:lpstr>SimSun</vt:lpstr>
      <vt:lpstr>Arial</vt:lpstr>
      <vt:lpstr>Avenir LT Std 55 Roman</vt:lpstr>
      <vt:lpstr>Avenir LT Std 65 Medium</vt:lpstr>
      <vt:lpstr>Calibri</vt:lpstr>
      <vt:lpstr>Consolas</vt:lpstr>
      <vt:lpstr>Lucida Grande</vt:lpstr>
      <vt:lpstr>Times New Roman</vt:lpstr>
      <vt:lpstr>Esri_Corporate_Template-Dark</vt:lpstr>
      <vt:lpstr>1_Esri_Corporate_Template-Dark</vt:lpstr>
      <vt:lpstr>2_Esri_Corporate_Template-Dark</vt:lpstr>
      <vt:lpstr>ArcGIS Pro SDK for .NET: Pro Application Architecture Overview and API Patterns</vt:lpstr>
      <vt:lpstr>Motivations  </vt:lpstr>
      <vt:lpstr>ArcGIS Pro - Synthesis</vt:lpstr>
      <vt:lpstr>Enhanced GUI</vt:lpstr>
      <vt:lpstr>Contextually driven application</vt:lpstr>
      <vt:lpstr>UI Elements</vt:lpstr>
      <vt:lpstr>MVVM – Model, View, ViewModel</vt:lpstr>
      <vt:lpstr>Extensibility</vt:lpstr>
      <vt:lpstr>Modules</vt:lpstr>
      <vt:lpstr>&lt;DAML&gt;</vt:lpstr>
      <vt:lpstr>Context - Conditions and State</vt:lpstr>
      <vt:lpstr>Context – Defined Behaviors</vt:lpstr>
      <vt:lpstr>Context - States and State locality</vt:lpstr>
      <vt:lpstr>Events</vt:lpstr>
      <vt:lpstr>Events - subscribing</vt:lpstr>
      <vt:lpstr>Threading Architecture</vt:lpstr>
      <vt:lpstr>Threading – common uses</vt:lpstr>
      <vt:lpstr>Threading Architecture – general characteristics</vt:lpstr>
      <vt:lpstr>Threading - complexities</vt:lpstr>
      <vt:lpstr>Threading – Standard TPL / TAP</vt:lpstr>
      <vt:lpstr>Threading - Operation Ordering Standard TAP : Unregulated execution</vt:lpstr>
      <vt:lpstr>Threading - QueuedTask</vt:lpstr>
      <vt:lpstr>Threading - Operation Ordering QueuedTask : Coordinated execution</vt:lpstr>
      <vt:lpstr>Threading - Operation Ordering QueuedTask : Hardware leveraged internally </vt:lpstr>
      <vt:lpstr>Threading - Thread affinity</vt:lpstr>
      <vt:lpstr>Threading - Concurrency Control</vt:lpstr>
      <vt:lpstr>Threading - Events</vt:lpstr>
      <vt:lpstr>Threading: WPF data binding</vt:lpstr>
      <vt:lpstr> Threading - Thread safe binding</vt:lpstr>
      <vt:lpstr>Threading - WPF data binding with concurrency control </vt:lpstr>
      <vt:lpstr>Threading - Thread safe binding </vt:lpstr>
      <vt:lpstr>Threading: Context switching in loops</vt:lpstr>
      <vt:lpstr>Threading: Context switching in loops</vt:lpstr>
      <vt:lpstr>Threading: Context switching in loops</vt:lpstr>
      <vt:lpstr>Threading – UI State changes </vt:lpstr>
      <vt:lpstr>Configuring Progress &amp; Cancellation</vt:lpstr>
      <vt:lpstr>Implementing an asynchronous method with progress and cancellation</vt:lpstr>
      <vt:lpstr>Using an asynchronous method with progress and cancellation</vt:lpstr>
      <vt:lpstr>Progressor Options</vt:lpstr>
      <vt:lpstr>Threading: Embedded diagnostics  </vt:lpstr>
      <vt:lpstr>ArcMon – Important Indicators</vt:lpstr>
      <vt:lpstr>Experimental - Internal APIs useful for threading problems  </vt:lpstr>
      <vt:lpstr>Further Reading </vt:lpstr>
      <vt:lpstr>ArcGIS Pro SDK for .NET Tech Sessions </vt:lpstr>
      <vt:lpstr>ArcGIS Pro SDK for .NET Demo Theater Sessions</vt:lpstr>
    </vt:vector>
  </TitlesOfParts>
  <Company>Esri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ArcGIS Pro</dc:title>
  <dc:creator>Russell Louks</dc:creator>
  <cp:lastModifiedBy>Russell Louks</cp:lastModifiedBy>
  <cp:revision>293</cp:revision>
  <dcterms:created xsi:type="dcterms:W3CDTF">2015-02-28T20:03:02Z</dcterms:created>
  <dcterms:modified xsi:type="dcterms:W3CDTF">2018-03-08T15:29:14Z</dcterms:modified>
</cp:coreProperties>
</file>