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70"/>
  </p:sldMasterIdLst>
  <p:notesMasterIdLst>
    <p:notesMasterId r:id="rId124"/>
  </p:notesMasterIdLst>
  <p:handoutMasterIdLst>
    <p:handoutMasterId r:id="rId125"/>
  </p:handoutMasterIdLst>
  <p:sldIdLst>
    <p:sldId id="588" r:id="rId71"/>
    <p:sldId id="589" r:id="rId72"/>
    <p:sldId id="590" r:id="rId73"/>
    <p:sldId id="591" r:id="rId74"/>
    <p:sldId id="598" r:id="rId75"/>
    <p:sldId id="600" r:id="rId76"/>
    <p:sldId id="667" r:id="rId77"/>
    <p:sldId id="680" r:id="rId78"/>
    <p:sldId id="677" r:id="rId79"/>
    <p:sldId id="603" r:id="rId80"/>
    <p:sldId id="635" r:id="rId81"/>
    <p:sldId id="638" r:id="rId82"/>
    <p:sldId id="636" r:id="rId83"/>
    <p:sldId id="637" r:id="rId84"/>
    <p:sldId id="604" r:id="rId85"/>
    <p:sldId id="618" r:id="rId86"/>
    <p:sldId id="639" r:id="rId87"/>
    <p:sldId id="619" r:id="rId88"/>
    <p:sldId id="640" r:id="rId89"/>
    <p:sldId id="620" r:id="rId90"/>
    <p:sldId id="605" r:id="rId91"/>
    <p:sldId id="606" r:id="rId92"/>
    <p:sldId id="607" r:id="rId93"/>
    <p:sldId id="621" r:id="rId94"/>
    <p:sldId id="610" r:id="rId95"/>
    <p:sldId id="611" r:id="rId96"/>
    <p:sldId id="646" r:id="rId97"/>
    <p:sldId id="613" r:id="rId98"/>
    <p:sldId id="647" r:id="rId99"/>
    <p:sldId id="668" r:id="rId100"/>
    <p:sldId id="673" r:id="rId101"/>
    <p:sldId id="674" r:id="rId102"/>
    <p:sldId id="671" r:id="rId103"/>
    <p:sldId id="615" r:id="rId104"/>
    <p:sldId id="626" r:id="rId105"/>
    <p:sldId id="678" r:id="rId106"/>
    <p:sldId id="655" r:id="rId107"/>
    <p:sldId id="679" r:id="rId108"/>
    <p:sldId id="657" r:id="rId109"/>
    <p:sldId id="658" r:id="rId110"/>
    <p:sldId id="675" r:id="rId111"/>
    <p:sldId id="659" r:id="rId112"/>
    <p:sldId id="652" r:id="rId113"/>
    <p:sldId id="660" r:id="rId114"/>
    <p:sldId id="661" r:id="rId115"/>
    <p:sldId id="662" r:id="rId116"/>
    <p:sldId id="665" r:id="rId117"/>
    <p:sldId id="666" r:id="rId118"/>
    <p:sldId id="654" r:id="rId119"/>
    <p:sldId id="597" r:id="rId120"/>
    <p:sldId id="676" r:id="rId121"/>
    <p:sldId id="632" r:id="rId122"/>
    <p:sldId id="633" r:id="rId1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8EB7"/>
    <a:srgbClr val="7BDBF4"/>
    <a:srgbClr val="E0F4FE"/>
    <a:srgbClr val="0073B4"/>
    <a:srgbClr val="00B9F2"/>
    <a:srgbClr val="007AC2"/>
    <a:srgbClr val="C0E8FF"/>
    <a:srgbClr val="C8EBFF"/>
    <a:srgbClr val="053264"/>
    <a:srgbClr val="8DE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0" autoAdjust="0"/>
    <p:restoredTop sz="79531" autoAdjust="0"/>
  </p:normalViewPr>
  <p:slideViewPr>
    <p:cSldViewPr snapToGrid="0" snapToObjects="1" showGuides="1">
      <p:cViewPr varScale="1">
        <p:scale>
          <a:sx n="83" d="100"/>
          <a:sy n="83" d="100"/>
        </p:scale>
        <p:origin x="924" y="78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117" Type="http://schemas.openxmlformats.org/officeDocument/2006/relationships/slide" Target="slides/slide47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84" Type="http://schemas.openxmlformats.org/officeDocument/2006/relationships/slide" Target="slides/slide14.xml"/><Relationship Id="rId89" Type="http://schemas.openxmlformats.org/officeDocument/2006/relationships/slide" Target="slides/slide19.xml"/><Relationship Id="rId112" Type="http://schemas.openxmlformats.org/officeDocument/2006/relationships/slide" Target="slides/slide42.xml"/><Relationship Id="rId16" Type="http://schemas.openxmlformats.org/officeDocument/2006/relationships/customXml" Target="../customXml/item16.xml"/><Relationship Id="rId107" Type="http://schemas.openxmlformats.org/officeDocument/2006/relationships/slide" Target="slides/slide37.xml"/><Relationship Id="rId11" Type="http://schemas.openxmlformats.org/officeDocument/2006/relationships/customXml" Target="../customXml/item11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74" Type="http://schemas.openxmlformats.org/officeDocument/2006/relationships/slide" Target="slides/slide4.xml"/><Relationship Id="rId79" Type="http://schemas.openxmlformats.org/officeDocument/2006/relationships/slide" Target="slides/slide9.xml"/><Relationship Id="rId102" Type="http://schemas.openxmlformats.org/officeDocument/2006/relationships/slide" Target="slides/slide32.xml"/><Relationship Id="rId123" Type="http://schemas.openxmlformats.org/officeDocument/2006/relationships/slide" Target="slides/slide53.xml"/><Relationship Id="rId128" Type="http://schemas.openxmlformats.org/officeDocument/2006/relationships/theme" Target="theme/theme1.xml"/><Relationship Id="rId5" Type="http://schemas.openxmlformats.org/officeDocument/2006/relationships/customXml" Target="../customXml/item5.xml"/><Relationship Id="rId90" Type="http://schemas.openxmlformats.org/officeDocument/2006/relationships/slide" Target="slides/slide20.xml"/><Relationship Id="rId95" Type="http://schemas.openxmlformats.org/officeDocument/2006/relationships/slide" Target="slides/slide25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customXml" Target="../customXml/item69.xml"/><Relationship Id="rId77" Type="http://schemas.openxmlformats.org/officeDocument/2006/relationships/slide" Target="slides/slide7.xml"/><Relationship Id="rId100" Type="http://schemas.openxmlformats.org/officeDocument/2006/relationships/slide" Target="slides/slide30.xml"/><Relationship Id="rId105" Type="http://schemas.openxmlformats.org/officeDocument/2006/relationships/slide" Target="slides/slide35.xml"/><Relationship Id="rId113" Type="http://schemas.openxmlformats.org/officeDocument/2006/relationships/slide" Target="slides/slide43.xml"/><Relationship Id="rId118" Type="http://schemas.openxmlformats.org/officeDocument/2006/relationships/slide" Target="slides/slide48.xml"/><Relationship Id="rId126" Type="http://schemas.openxmlformats.org/officeDocument/2006/relationships/presProps" Target="presProps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2.xml"/><Relationship Id="rId80" Type="http://schemas.openxmlformats.org/officeDocument/2006/relationships/slide" Target="slides/slide10.xml"/><Relationship Id="rId85" Type="http://schemas.openxmlformats.org/officeDocument/2006/relationships/slide" Target="slides/slide15.xml"/><Relationship Id="rId93" Type="http://schemas.openxmlformats.org/officeDocument/2006/relationships/slide" Target="slides/slide23.xml"/><Relationship Id="rId98" Type="http://schemas.openxmlformats.org/officeDocument/2006/relationships/slide" Target="slides/slide28.xml"/><Relationship Id="rId121" Type="http://schemas.openxmlformats.org/officeDocument/2006/relationships/slide" Target="slides/slide51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103" Type="http://schemas.openxmlformats.org/officeDocument/2006/relationships/slide" Target="slides/slide33.xml"/><Relationship Id="rId108" Type="http://schemas.openxmlformats.org/officeDocument/2006/relationships/slide" Target="slides/slide38.xml"/><Relationship Id="rId116" Type="http://schemas.openxmlformats.org/officeDocument/2006/relationships/slide" Target="slides/slide46.xml"/><Relationship Id="rId124" Type="http://schemas.openxmlformats.org/officeDocument/2006/relationships/notesMaster" Target="notesMasters/notesMaster1.xml"/><Relationship Id="rId129" Type="http://schemas.openxmlformats.org/officeDocument/2006/relationships/tableStyles" Target="tableStyles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Master" Target="slideMasters/slideMaster1.xml"/><Relationship Id="rId75" Type="http://schemas.openxmlformats.org/officeDocument/2006/relationships/slide" Target="slides/slide5.xml"/><Relationship Id="rId83" Type="http://schemas.openxmlformats.org/officeDocument/2006/relationships/slide" Target="slides/slide13.xml"/><Relationship Id="rId88" Type="http://schemas.openxmlformats.org/officeDocument/2006/relationships/slide" Target="slides/slide18.xml"/><Relationship Id="rId91" Type="http://schemas.openxmlformats.org/officeDocument/2006/relationships/slide" Target="slides/slide21.xml"/><Relationship Id="rId96" Type="http://schemas.openxmlformats.org/officeDocument/2006/relationships/slide" Target="slides/slide26.xml"/><Relationship Id="rId111" Type="http://schemas.openxmlformats.org/officeDocument/2006/relationships/slide" Target="slides/slide4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6" Type="http://schemas.openxmlformats.org/officeDocument/2006/relationships/slide" Target="slides/slide36.xml"/><Relationship Id="rId114" Type="http://schemas.openxmlformats.org/officeDocument/2006/relationships/slide" Target="slides/slide44.xml"/><Relationship Id="rId119" Type="http://schemas.openxmlformats.org/officeDocument/2006/relationships/slide" Target="slides/slide49.xml"/><Relationship Id="rId127" Type="http://schemas.openxmlformats.org/officeDocument/2006/relationships/viewProps" Target="viewProps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3.xml"/><Relationship Id="rId78" Type="http://schemas.openxmlformats.org/officeDocument/2006/relationships/slide" Target="slides/slide8.xml"/><Relationship Id="rId81" Type="http://schemas.openxmlformats.org/officeDocument/2006/relationships/slide" Target="slides/slide11.xml"/><Relationship Id="rId86" Type="http://schemas.openxmlformats.org/officeDocument/2006/relationships/slide" Target="slides/slide16.xml"/><Relationship Id="rId94" Type="http://schemas.openxmlformats.org/officeDocument/2006/relationships/slide" Target="slides/slide24.xml"/><Relationship Id="rId99" Type="http://schemas.openxmlformats.org/officeDocument/2006/relationships/slide" Target="slides/slide29.xml"/><Relationship Id="rId101" Type="http://schemas.openxmlformats.org/officeDocument/2006/relationships/slide" Target="slides/slide31.xml"/><Relationship Id="rId122" Type="http://schemas.openxmlformats.org/officeDocument/2006/relationships/slide" Target="slides/slide52.xml"/><Relationship Id="rId130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109" Type="http://schemas.openxmlformats.org/officeDocument/2006/relationships/slide" Target="slides/slide39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slide" Target="slides/slide6.xml"/><Relationship Id="rId97" Type="http://schemas.openxmlformats.org/officeDocument/2006/relationships/slide" Target="slides/slide27.xml"/><Relationship Id="rId104" Type="http://schemas.openxmlformats.org/officeDocument/2006/relationships/slide" Target="slides/slide34.xml"/><Relationship Id="rId120" Type="http://schemas.openxmlformats.org/officeDocument/2006/relationships/slide" Target="slides/slide50.xml"/><Relationship Id="rId125" Type="http://schemas.openxmlformats.org/officeDocument/2006/relationships/handoutMaster" Target="handoutMasters/handoutMaster1.xml"/><Relationship Id="rId7" Type="http://schemas.openxmlformats.org/officeDocument/2006/relationships/customXml" Target="../customXml/item7.xml"/><Relationship Id="rId71" Type="http://schemas.openxmlformats.org/officeDocument/2006/relationships/slide" Target="slides/slide1.xml"/><Relationship Id="rId92" Type="http://schemas.openxmlformats.org/officeDocument/2006/relationships/slide" Target="slides/slide22.xml"/><Relationship Id="rId2" Type="http://schemas.openxmlformats.org/officeDocument/2006/relationships/customXml" Target="../customXml/item2.xml"/><Relationship Id="rId29" Type="http://schemas.openxmlformats.org/officeDocument/2006/relationships/customXml" Target="../customXml/item29.xml"/><Relationship Id="rId24" Type="http://schemas.openxmlformats.org/officeDocument/2006/relationships/customXml" Target="../customXml/item24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66" Type="http://schemas.openxmlformats.org/officeDocument/2006/relationships/customXml" Target="../customXml/item66.xml"/><Relationship Id="rId87" Type="http://schemas.openxmlformats.org/officeDocument/2006/relationships/slide" Target="slides/slide17.xml"/><Relationship Id="rId110" Type="http://schemas.openxmlformats.org/officeDocument/2006/relationships/slide" Target="slides/slide40.xml"/><Relationship Id="rId115" Type="http://schemas.openxmlformats.org/officeDocument/2006/relationships/slide" Target="slides/slide45.xml"/><Relationship Id="rId61" Type="http://schemas.openxmlformats.org/officeDocument/2006/relationships/customXml" Target="../customXml/item61.xml"/><Relationship Id="rId82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2/28/2018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159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that we have our custom properties implemented,</a:t>
            </a:r>
            <a:r>
              <a:rPr lang="en-US" baseline="0" dirty="0" smtClean="0"/>
              <a:t> let’s provide a UI to allow them to be interactively updated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002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that we have our custom properties implemented,</a:t>
            </a:r>
            <a:r>
              <a:rPr lang="en-US" baseline="0" dirty="0" smtClean="0"/>
              <a:t> let’s provide a UI to allow them to be interactively updated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83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that we have our custom properties implemented,</a:t>
            </a:r>
            <a:r>
              <a:rPr lang="en-US" baseline="0" dirty="0" smtClean="0"/>
              <a:t> let’s provide a UI to allow them to be interactively updated</a:t>
            </a:r>
          </a:p>
          <a:p>
            <a:endParaRPr lang="en-US" baseline="0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dirty="0" smtClean="0"/>
              <a:t>Note: Template automatically stubs out a </a:t>
            </a:r>
            <a:r>
              <a:rPr lang="en-US" sz="1200" b="0" dirty="0" err="1" smtClean="0">
                <a:latin typeface="Consolas" panose="020B0609020204030204" pitchFamily="49" charset="0"/>
              </a:rPr>
              <a:t>CommitAsync</a:t>
            </a:r>
            <a:r>
              <a:rPr lang="en-US" sz="1200" b="0" dirty="0" smtClean="0"/>
              <a:t> for you</a:t>
            </a:r>
            <a:endParaRPr lang="en-US" sz="1200" b="0" dirty="0" smtClean="0"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724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822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093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7194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245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0991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657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01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170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7636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108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784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726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7867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4536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difference between this and the DAML declarative mechanism is that, with the DAML, the UI is declared upfront whereas with categories, discovery is dynamic – it is not known who customizes what until runtime</a:t>
            </a:r>
          </a:p>
          <a:p>
            <a:endParaRPr lang="en-US" baseline="0" dirty="0" smtClean="0"/>
          </a:p>
          <a:p>
            <a:pPr lvl="1"/>
            <a:r>
              <a:rPr lang="en-US" b="0" dirty="0" smtClean="0"/>
              <a:t>Note: Pro makes pretty extensive use of categories internally</a:t>
            </a:r>
          </a:p>
          <a:p>
            <a:pPr lvl="2"/>
            <a:r>
              <a:rPr lang="en-US" b="0" dirty="0" smtClean="0"/>
              <a:t>Some categories exposed for Editor Construction Tools</a:t>
            </a:r>
          </a:p>
          <a:p>
            <a:pPr lvl="2"/>
            <a:r>
              <a:rPr lang="en-US" b="0" dirty="0" smtClean="0"/>
              <a:t>Various context menu items</a:t>
            </a:r>
          </a:p>
          <a:p>
            <a:pPr lvl="2"/>
            <a:r>
              <a:rPr lang="en-US" b="0" dirty="0" smtClean="0"/>
              <a:t>Task and UI controls that can be used for step designer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7744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difference between this and the DAML declarative mechanism is that, with the DAML, the UI is declared upfront whereas with categories, discovery is dynamic – it is not known who customizes what until runtime</a:t>
            </a:r>
          </a:p>
          <a:p>
            <a:endParaRPr lang="en-US" baseline="0" dirty="0" smtClean="0"/>
          </a:p>
          <a:p>
            <a:pPr lvl="1"/>
            <a:r>
              <a:rPr lang="en-US" b="0" dirty="0" smtClean="0"/>
              <a:t>Note: Pro makes pretty extensive use of categories internally</a:t>
            </a:r>
          </a:p>
          <a:p>
            <a:pPr lvl="2"/>
            <a:r>
              <a:rPr lang="en-US" b="0" dirty="0" smtClean="0"/>
              <a:t>Some categories exposed for Editor Construction Tools</a:t>
            </a:r>
          </a:p>
          <a:p>
            <a:pPr lvl="2"/>
            <a:r>
              <a:rPr lang="en-US" b="0" dirty="0" smtClean="0"/>
              <a:t>Various context menu items</a:t>
            </a:r>
          </a:p>
          <a:p>
            <a:pPr lvl="2"/>
            <a:r>
              <a:rPr lang="en-US" b="0" dirty="0" smtClean="0"/>
              <a:t>Task and UI controls that can be used for step designer</a:t>
            </a:r>
          </a:p>
          <a:p>
            <a:pPr lvl="2"/>
            <a:r>
              <a:rPr lang="en-US" b="0" dirty="0" smtClean="0"/>
              <a:t>Metadata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5789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170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difference between this and the DAML declarative mechanism is that, with the DAML, the UI is declared upfront whereas with categories, discovery is dynamic – it is not known who customizes what until runtime</a:t>
            </a:r>
          </a:p>
          <a:p>
            <a:endParaRPr lang="en-US" baseline="0" dirty="0" smtClean="0"/>
          </a:p>
          <a:p>
            <a:pPr lvl="1"/>
            <a:r>
              <a:rPr lang="en-US" b="0" dirty="0" smtClean="0"/>
              <a:t>Note: Pro makes pretty extensive use of categories internally</a:t>
            </a:r>
          </a:p>
          <a:p>
            <a:pPr lvl="2"/>
            <a:r>
              <a:rPr lang="en-US" b="0" dirty="0" smtClean="0"/>
              <a:t>Some categories exposed for Editor Construction Tools</a:t>
            </a:r>
          </a:p>
          <a:p>
            <a:pPr lvl="2"/>
            <a:r>
              <a:rPr lang="en-US" b="0" dirty="0" smtClean="0"/>
              <a:t>Various context menu items</a:t>
            </a:r>
          </a:p>
          <a:p>
            <a:pPr lvl="2"/>
            <a:r>
              <a:rPr lang="en-US" b="0" dirty="0" smtClean="0"/>
              <a:t>Task and UI controls that can be used for step designer</a:t>
            </a:r>
          </a:p>
          <a:p>
            <a:pPr lvl="2"/>
            <a:r>
              <a:rPr lang="en-US" b="0" dirty="0" smtClean="0"/>
              <a:t>Metadata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361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6945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must be a content element even if it has no attributes or child xml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0162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must be a content element even if it has no attributes or child xml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5891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must be a content element even if it has no attributes or child xml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9355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must be a content element even if it has no attributes or child xml elements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765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a component element is NOT an instance of the custom class….think of it as a DAML</a:t>
            </a:r>
            <a:r>
              <a:rPr lang="en-US" baseline="0" dirty="0" smtClean="0"/>
              <a:t> record read from the </a:t>
            </a:r>
            <a:r>
              <a:rPr lang="en-US" baseline="0" dirty="0" err="1" smtClean="0"/>
              <a:t>Config.daml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8420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9186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90100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08431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Framework handles</a:t>
            </a:r>
            <a:r>
              <a:rPr lang="en-US" baseline="0" dirty="0" smtClean="0"/>
              <a:t> hooking up the binding between View and </a:t>
            </a:r>
            <a:r>
              <a:rPr lang="en-US" baseline="0" dirty="0" err="1" smtClean="0"/>
              <a:t>ViewModel</a:t>
            </a:r>
            <a:r>
              <a:rPr lang="en-US" baseline="0" dirty="0" smtClean="0"/>
              <a:t> when the </a:t>
            </a:r>
            <a:r>
              <a:rPr lang="en-US" baseline="0" dirty="0" err="1" smtClean="0"/>
              <a:t>EmbeddableControl</a:t>
            </a:r>
            <a:r>
              <a:rPr lang="en-US" baseline="0" dirty="0" smtClean="0"/>
              <a:t> is created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0162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311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72407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Framework handles</a:t>
            </a:r>
            <a:r>
              <a:rPr lang="en-US" baseline="0" dirty="0" smtClean="0"/>
              <a:t> hooking up the binding between View and </a:t>
            </a:r>
            <a:r>
              <a:rPr lang="en-US" baseline="0" dirty="0" err="1" smtClean="0"/>
              <a:t>ViewModel</a:t>
            </a:r>
            <a:r>
              <a:rPr lang="en-US" baseline="0" dirty="0" smtClean="0"/>
              <a:t> when the </a:t>
            </a:r>
            <a:r>
              <a:rPr lang="en-US" baseline="0" dirty="0" err="1" smtClean="0"/>
              <a:t>EmbeddableControl</a:t>
            </a:r>
            <a:r>
              <a:rPr lang="en-US" baseline="0" dirty="0" smtClean="0"/>
              <a:t> is created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91388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Framework handles</a:t>
            </a:r>
            <a:r>
              <a:rPr lang="en-US" baseline="0" dirty="0" smtClean="0"/>
              <a:t> hooking up the binding between View and </a:t>
            </a:r>
            <a:r>
              <a:rPr lang="en-US" baseline="0" dirty="0" err="1" smtClean="0"/>
              <a:t>ViewModel</a:t>
            </a:r>
            <a:r>
              <a:rPr lang="en-US" baseline="0" dirty="0" smtClean="0"/>
              <a:t> when the </a:t>
            </a:r>
            <a:r>
              <a:rPr lang="en-US" baseline="0" dirty="0" err="1" smtClean="0"/>
              <a:t>EmbeddableControl</a:t>
            </a:r>
            <a:r>
              <a:rPr lang="en-US" baseline="0" dirty="0" smtClean="0"/>
              <a:t> is created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98655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Note: a component element is NOT an instance of the custom class….think of it as a DAML</a:t>
            </a:r>
            <a:r>
              <a:rPr lang="en-US" baseline="0" dirty="0" smtClean="0"/>
              <a:t> record read from the </a:t>
            </a:r>
            <a:r>
              <a:rPr lang="en-US" baseline="0" dirty="0" err="1" smtClean="0"/>
              <a:t>Config.daml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87689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Consolas" panose="020B0609020204030204" pitchFamily="49" charset="0"/>
              </a:rPr>
              <a:t>Note that in our embeddable control we have impleme</a:t>
            </a:r>
            <a:r>
              <a:rPr lang="en-US" baseline="0" dirty="0" smtClean="0">
                <a:latin typeface="Consolas" panose="020B0609020204030204" pitchFamily="49" charset="0"/>
              </a:rPr>
              <a:t>nted the required “</a:t>
            </a:r>
            <a:r>
              <a:rPr lang="en-US" baseline="0" dirty="0" err="1" smtClean="0">
                <a:latin typeface="Consolas" panose="020B0609020204030204" pitchFamily="49" charset="0"/>
              </a:rPr>
              <a:t>IAcmeCategoryComponent</a:t>
            </a:r>
            <a:endParaRPr lang="en-US" b="0" dirty="0" smtClean="0">
              <a:latin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14723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ProviderControl</a:t>
            </a:r>
            <a:r>
              <a:rPr lang="en-US" baseline="0" dirty="0" smtClean="0"/>
              <a:t> is a property in our </a:t>
            </a:r>
            <a:r>
              <a:rPr lang="en-US" baseline="0" dirty="0" err="1" smtClean="0"/>
              <a:t>ViewModel</a:t>
            </a:r>
            <a:r>
              <a:rPr lang="en-US" baseline="0" dirty="0" smtClean="0"/>
              <a:t> of type </a:t>
            </a:r>
            <a:r>
              <a:rPr lang="en-US" baseline="0" dirty="0" err="1" smtClean="0"/>
              <a:t>UserControl</a:t>
            </a:r>
            <a:r>
              <a:rPr lang="en-US" baseline="0" dirty="0" smtClean="0"/>
              <a:t>. It is bound to the Content of our </a:t>
            </a:r>
            <a:r>
              <a:rPr lang="en-US" baseline="0" dirty="0" err="1" smtClean="0"/>
              <a:t>ContentPresenter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86689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7279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38940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49070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3733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61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OnReadSettingsAsync</a:t>
            </a:r>
            <a:r>
              <a:rPr lang="en-US" dirty="0" smtClean="0"/>
              <a:t>  </a:t>
            </a:r>
            <a:r>
              <a:rPr lang="en-US" dirty="0" err="1" smtClean="0"/>
              <a:t>preceeds</a:t>
            </a:r>
            <a:r>
              <a:rPr lang="en-US" dirty="0" smtClean="0"/>
              <a:t> the </a:t>
            </a:r>
            <a:r>
              <a:rPr lang="en-US" dirty="0" err="1" smtClean="0"/>
              <a:t>ProjectOpenedEvent</a:t>
            </a:r>
            <a:endParaRPr lang="en-US" dirty="0" smtClean="0"/>
          </a:p>
          <a:p>
            <a:r>
              <a:rPr lang="en-US" dirty="0" smtClean="0"/>
              <a:t>Reset</a:t>
            </a:r>
            <a:r>
              <a:rPr lang="en-US" baseline="0" dirty="0" smtClean="0"/>
              <a:t> any custom flags, as needed, in the </a:t>
            </a:r>
            <a:r>
              <a:rPr lang="en-US" baseline="0" dirty="0" err="1" smtClean="0"/>
              <a:t>ProjectClosedEvent</a:t>
            </a:r>
            <a:endParaRPr lang="en-US" baseline="0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emphasize that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OnReadSettingsAsync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</a:rPr>
              <a:t> doesn’t get called for your module if you don’t have any settings saved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21778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58297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541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873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666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79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that we have our custom properties implemented,</a:t>
            </a:r>
            <a:r>
              <a:rPr lang="en-US" baseline="0" dirty="0" smtClean="0"/>
              <a:t> let’s provide a UI to allow them to be interactively updated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008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2/28/2018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:a16="http://schemas.microsoft.com/office/drawing/2014/main" xmlns="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xmlns="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83088549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:a16="http://schemas.microsoft.com/office/drawing/2014/main" xmlns="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xmlns="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59661971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2/28/2018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2/28/2018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2/28/2018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  <p:sldLayoutId id="2147486819" r:id="rId15"/>
    <p:sldLayoutId id="2147486820" r:id="rId16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7FEA53F-C39F-0548-BFD2-AD71E2DB2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" y="0"/>
            <a:ext cx="12188951" cy="685918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50059" y="3096654"/>
            <a:ext cx="6766586" cy="914400"/>
          </a:xfrm>
        </p:spPr>
        <p:txBody>
          <a:bodyPr/>
          <a:lstStyle/>
          <a:p>
            <a:pPr lvl="0" algn="l">
              <a:lnSpc>
                <a:spcPts val="5800"/>
              </a:lnSpc>
              <a:spcBef>
                <a:spcPts val="0"/>
              </a:spcBef>
            </a:pPr>
            <a:r>
              <a:rPr lang="en-US" sz="6000" b="0" dirty="0" smtClean="0">
                <a:solidFill>
                  <a:prstClr val="white"/>
                </a:solidFill>
                <a:ea typeface="Avenir LT Std 55 Roman" charset="0"/>
                <a:cs typeface="Avenir LT Std 55 Roman" charset="0"/>
              </a:rPr>
              <a:t>Advanced Customization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09532" y="4125354"/>
            <a:ext cx="6773434" cy="914400"/>
          </a:xfrm>
        </p:spPr>
        <p:txBody>
          <a:bodyPr/>
          <a:lstStyle/>
          <a:p>
            <a:pPr algn="l"/>
            <a:r>
              <a:rPr lang="en-US" dirty="0" smtClean="0">
                <a:cs typeface="Avenir LT Std 65 Medium" charset="0"/>
              </a:rPr>
              <a:t>Charles Macleod, Steve Van </a:t>
            </a:r>
            <a:r>
              <a:rPr lang="en-US" dirty="0" err="1" smtClean="0">
                <a:cs typeface="Avenir LT Std 65 Medium" charset="0"/>
              </a:rPr>
              <a:t>Esch</a:t>
            </a:r>
            <a:endParaRPr lang="en-US" dirty="0">
              <a:cs typeface="Avenir LT Std 65 Medium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751277" y="572078"/>
            <a:ext cx="1274495" cy="465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C209030-9B26-EE46-8FB3-952DCBBC44E7}"/>
              </a:ext>
            </a:extLst>
          </p:cNvPr>
          <p:cNvSpPr txBox="1"/>
          <p:nvPr/>
        </p:nvSpPr>
        <p:spPr>
          <a:xfrm>
            <a:off x="950059" y="6071046"/>
            <a:ext cx="4952213" cy="292046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eaLnBrk="0" hangingPunct="0">
              <a:lnSpc>
                <a:spcPts val="1800"/>
              </a:lnSpc>
            </a:pP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2018 </a:t>
            </a:r>
            <a:r>
              <a:rPr lang="en-US" sz="1600" b="1" spc="30" dirty="0">
                <a:solidFill>
                  <a:schemeClr val="tx1">
                    <a:alpha val="35000"/>
                  </a:schemeClr>
                </a:solidFill>
              </a:rPr>
              <a:t>Esri </a:t>
            </a:r>
            <a:r>
              <a:rPr lang="en-US" sz="1600" b="1" spc="30" dirty="0" err="1">
                <a:solidFill>
                  <a:schemeClr val="tx1">
                    <a:alpha val="35000"/>
                  </a:schemeClr>
                </a:solidFill>
              </a:rPr>
              <a:t>DEV</a:t>
            </a:r>
            <a:r>
              <a:rPr lang="en-US" sz="1600" spc="30" dirty="0" err="1">
                <a:solidFill>
                  <a:schemeClr val="tx1">
                    <a:alpha val="35000"/>
                  </a:schemeClr>
                </a:solidFill>
              </a:rPr>
              <a:t>Summit</a:t>
            </a: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 </a:t>
            </a:r>
            <a:r>
              <a:rPr lang="en-US" sz="1600" b="1" spc="30" dirty="0">
                <a:solidFill>
                  <a:schemeClr val="tx1">
                    <a:alpha val="35000"/>
                  </a:schemeClr>
                </a:solidFill>
              </a:rPr>
              <a:t>Conference</a:t>
            </a: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  |  Palm Springs, CA</a:t>
            </a:r>
            <a:endParaRPr lang="en-US" sz="1600" b="1" spc="30" dirty="0">
              <a:solidFill>
                <a:schemeClr val="tx1">
                  <a:alpha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260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Project Options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50167" y="1673023"/>
            <a:ext cx="10369296" cy="3427413"/>
          </a:xfrm>
        </p:spPr>
        <p:txBody>
          <a:bodyPr/>
          <a:lstStyle/>
          <a:p>
            <a:r>
              <a:rPr lang="en-US" b="0" dirty="0" smtClean="0"/>
              <a:t>Add Project and Application options to the Pro Options “Property Sheet”</a:t>
            </a:r>
          </a:p>
          <a:p>
            <a:pPr lvl="1"/>
            <a:r>
              <a:rPr lang="en-US" b="0" dirty="0" smtClean="0"/>
              <a:t>Provide a property page for both project and application options</a:t>
            </a:r>
          </a:p>
          <a:p>
            <a:pPr lvl="2"/>
            <a:r>
              <a:rPr lang="en-US" b="0" dirty="0" smtClean="0"/>
              <a:t>Use the Pro SDK Property Sheet item template</a:t>
            </a:r>
          </a:p>
          <a:p>
            <a:pPr lvl="2"/>
            <a:r>
              <a:rPr lang="en-US" b="0" dirty="0" smtClean="0"/>
              <a:t>Update property </a:t>
            </a:r>
            <a:r>
              <a:rPr lang="en-US" b="0" dirty="0"/>
              <a:t>sheet </a:t>
            </a:r>
            <a:r>
              <a:rPr lang="en-US" b="0" dirty="0" smtClean="0"/>
              <a:t>with </a:t>
            </a:r>
            <a:r>
              <a:rPr lang="en-US" b="0" dirty="0" err="1" smtClean="0"/>
              <a:t>refID</a:t>
            </a:r>
            <a:r>
              <a:rPr lang="en-US" b="0" dirty="0"/>
              <a:t>= “</a:t>
            </a:r>
            <a:r>
              <a:rPr lang="en-US" altLang="en-US" b="0" dirty="0" err="1">
                <a:latin typeface="Consolas" panose="020B0609020204030204" pitchFamily="49" charset="0"/>
              </a:rPr>
              <a:t>esri_core_optionsPropertySheet</a:t>
            </a:r>
            <a:r>
              <a:rPr lang="en-US" b="0" dirty="0">
                <a:latin typeface="Consolas" panose="020B0609020204030204" pitchFamily="49" charset="0"/>
              </a:rPr>
              <a:t>”</a:t>
            </a:r>
            <a:r>
              <a:rPr lang="en-US" b="0" dirty="0"/>
              <a:t> </a:t>
            </a:r>
          </a:p>
          <a:p>
            <a:pPr lvl="3"/>
            <a:r>
              <a:rPr lang="en-US" sz="1600" b="0" dirty="0" err="1" smtClean="0"/>
              <a:t>Config.daml</a:t>
            </a:r>
            <a:endParaRPr lang="en-US" sz="1600" b="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444" y="3643788"/>
            <a:ext cx="8323809" cy="25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1697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Project Options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50167" y="1524819"/>
            <a:ext cx="10369296" cy="3427413"/>
          </a:xfrm>
        </p:spPr>
        <p:txBody>
          <a:bodyPr/>
          <a:lstStyle/>
          <a:p>
            <a:r>
              <a:rPr lang="en-US" b="0" dirty="0" smtClean="0"/>
              <a:t>Add Project and Application property pages</a:t>
            </a:r>
          </a:p>
          <a:p>
            <a:pPr lvl="1"/>
            <a:r>
              <a:rPr lang="en-US" b="0" dirty="0" smtClean="0"/>
              <a:t>Add New Item -&gt; ArcGIS -&gt; ArcGIS Pro Property Sheet</a:t>
            </a:r>
          </a:p>
          <a:p>
            <a:pPr lvl="2"/>
            <a:r>
              <a:rPr lang="en-US" sz="1800" b="0" dirty="0"/>
              <a:t>Adds an individual property page view + view </a:t>
            </a:r>
            <a:r>
              <a:rPr lang="en-US" sz="1800" b="0" dirty="0" smtClean="0"/>
              <a:t>model</a:t>
            </a:r>
          </a:p>
          <a:p>
            <a:pPr lvl="2"/>
            <a:r>
              <a:rPr lang="en-US" sz="1800" b="0" dirty="0"/>
              <a:t>Adds a custom property sheet container – declared in the </a:t>
            </a:r>
            <a:r>
              <a:rPr lang="en-US" sz="1800" b="0" dirty="0" err="1" smtClean="0"/>
              <a:t>Config.daml</a:t>
            </a:r>
            <a:endParaRPr lang="en-US" sz="1800" b="0" dirty="0" smtClean="0"/>
          </a:p>
          <a:p>
            <a:pPr lvl="2"/>
            <a:r>
              <a:rPr lang="en-US" sz="1800" b="0" dirty="0" smtClean="0"/>
              <a:t>Adds a button to show the custom property sheet container</a:t>
            </a:r>
          </a:p>
          <a:p>
            <a:pPr lvl="1"/>
            <a:r>
              <a:rPr lang="en-US" b="0" dirty="0" smtClean="0"/>
              <a:t>For our purposes we only need the page(s) – view and view models</a:t>
            </a:r>
          </a:p>
          <a:p>
            <a:pPr lvl="2"/>
            <a:r>
              <a:rPr lang="en-US" sz="1800" b="0" dirty="0" smtClean="0"/>
              <a:t>The rest of the generated content can either be deleted or ignored.</a:t>
            </a:r>
          </a:p>
          <a:p>
            <a:pPr lvl="1"/>
            <a:endParaRPr lang="en-US" b="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9216" y="4489414"/>
            <a:ext cx="7840358" cy="174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882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Property Page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50167" y="1524819"/>
            <a:ext cx="10369296" cy="3427413"/>
          </a:xfrm>
        </p:spPr>
        <p:txBody>
          <a:bodyPr/>
          <a:lstStyle/>
          <a:p>
            <a:r>
              <a:rPr lang="en-US" b="0" dirty="0" smtClean="0"/>
              <a:t>Page View: Implement using standard WPF (User Control)</a:t>
            </a:r>
          </a:p>
          <a:p>
            <a:r>
              <a:rPr lang="en-US" b="0" dirty="0" smtClean="0"/>
              <a:t>Page View Model:</a:t>
            </a:r>
          </a:p>
          <a:p>
            <a:pPr lvl="1"/>
            <a:r>
              <a:rPr lang="en-US" b="0" dirty="0" smtClean="0"/>
              <a:t>Derives from </a:t>
            </a:r>
            <a:r>
              <a:rPr lang="en-US" dirty="0" err="1" smtClean="0">
                <a:latin typeface="Consolas" panose="020B0609020204030204" pitchFamily="49" charset="0"/>
              </a:rPr>
              <a:t>ArcGIS.Desktop.Framework.Contracts.Page</a:t>
            </a:r>
            <a:endParaRPr lang="en-US" dirty="0" smtClean="0">
              <a:latin typeface="Consolas" panose="020B0609020204030204" pitchFamily="49" charset="0"/>
            </a:endParaRPr>
          </a:p>
          <a:p>
            <a:pPr lvl="1"/>
            <a:r>
              <a:rPr lang="en-US" b="0" dirty="0" smtClean="0"/>
              <a:t>You must implement a </a:t>
            </a:r>
            <a:r>
              <a:rPr lang="en-US" dirty="0" err="1" smtClean="0"/>
              <a:t>CommitAsync</a:t>
            </a:r>
            <a:r>
              <a:rPr lang="en-US" b="0" dirty="0" smtClean="0"/>
              <a:t> override for your “Save” logic</a:t>
            </a:r>
            <a:r>
              <a:rPr lang="en-US" sz="1800" b="0" dirty="0" smtClean="0"/>
              <a:t>.</a:t>
            </a:r>
            <a:endParaRPr lang="en-US" sz="1800" b="0" dirty="0"/>
          </a:p>
          <a:p>
            <a:pPr lvl="2"/>
            <a:r>
              <a:rPr lang="en-US" sz="1800" b="0" dirty="0" err="1">
                <a:latin typeface="Consolas" panose="020B0609020204030204" pitchFamily="49" charset="0"/>
              </a:rPr>
              <a:t>CommitAsync</a:t>
            </a:r>
            <a:r>
              <a:rPr lang="en-US" sz="1800" b="0" dirty="0"/>
              <a:t> is called when the user clicks OK on the property sheet</a:t>
            </a:r>
          </a:p>
          <a:p>
            <a:pPr lvl="3"/>
            <a:r>
              <a:rPr lang="en-US" sz="1800" b="0" dirty="0"/>
              <a:t>It is only called if your page is dirty (</a:t>
            </a:r>
            <a:r>
              <a:rPr lang="en-US" sz="1800" b="0" dirty="0" err="1">
                <a:latin typeface="Consolas" panose="020B0609020204030204" pitchFamily="49" charset="0"/>
              </a:rPr>
              <a:t>IsModified</a:t>
            </a:r>
            <a:r>
              <a:rPr lang="en-US" sz="1800" b="0" dirty="0">
                <a:latin typeface="Consolas" panose="020B0609020204030204" pitchFamily="49" charset="0"/>
              </a:rPr>
              <a:t> = true</a:t>
            </a:r>
            <a:r>
              <a:rPr lang="en-US" sz="1800" b="0" dirty="0" smtClean="0"/>
              <a:t>)</a:t>
            </a:r>
          </a:p>
          <a:p>
            <a:pPr lvl="1"/>
            <a:r>
              <a:rPr lang="en-US" b="0" dirty="0" smtClean="0"/>
              <a:t>Set </a:t>
            </a:r>
            <a:r>
              <a:rPr lang="en-US" dirty="0" err="1" smtClean="0">
                <a:latin typeface="Consolas" panose="020B0609020204030204" pitchFamily="49" charset="0"/>
              </a:rPr>
              <a:t>this.IsModified</a:t>
            </a:r>
            <a:r>
              <a:rPr lang="en-US" dirty="0" smtClean="0">
                <a:latin typeface="Consolas" panose="020B0609020204030204" pitchFamily="49" charset="0"/>
              </a:rPr>
              <a:t> = true </a:t>
            </a:r>
            <a:r>
              <a:rPr lang="en-US" b="0" dirty="0" smtClean="0"/>
              <a:t>whenever a property value is </a:t>
            </a:r>
            <a:r>
              <a:rPr lang="en-US" b="0" u="sng" dirty="0" smtClean="0"/>
              <a:t>changed</a:t>
            </a:r>
          </a:p>
          <a:p>
            <a:pPr lvl="2"/>
            <a:r>
              <a:rPr lang="en-US" sz="1800" b="0" dirty="0" smtClean="0"/>
              <a:t>Marks the page as </a:t>
            </a:r>
            <a:r>
              <a:rPr lang="en-US" sz="1800" dirty="0" smtClean="0"/>
              <a:t>dirty</a:t>
            </a:r>
            <a:r>
              <a:rPr lang="en-US" b="0" dirty="0" smtClean="0"/>
              <a:t>.</a:t>
            </a:r>
          </a:p>
          <a:p>
            <a:pPr lvl="2"/>
            <a:endParaRPr lang="en-US" b="0" dirty="0"/>
          </a:p>
          <a:p>
            <a:pPr lvl="2"/>
            <a:endParaRPr lang="en-US" b="0" dirty="0" smtClean="0"/>
          </a:p>
          <a:p>
            <a:pPr marL="1042416" lvl="3" indent="0">
              <a:buNone/>
            </a:pPr>
            <a:endParaRPr lang="en-US" b="0" dirty="0" smtClean="0"/>
          </a:p>
          <a:p>
            <a:pPr lvl="1"/>
            <a:r>
              <a:rPr lang="en-US" b="0" dirty="0" smtClean="0"/>
              <a:t>Override </a:t>
            </a:r>
            <a:r>
              <a:rPr lang="en-US" dirty="0" err="1" smtClean="0">
                <a:latin typeface="Consolas" panose="020B0609020204030204" pitchFamily="49" charset="0"/>
              </a:rPr>
              <a:t>InitializeAsync</a:t>
            </a:r>
            <a:r>
              <a:rPr lang="en-US" dirty="0" smtClean="0"/>
              <a:t> </a:t>
            </a:r>
            <a:r>
              <a:rPr lang="en-US" b="0" dirty="0" smtClean="0"/>
              <a:t>and</a:t>
            </a:r>
            <a:r>
              <a:rPr lang="en-US" dirty="0" smtClean="0"/>
              <a:t> </a:t>
            </a:r>
            <a:r>
              <a:rPr lang="en-US" dirty="0" err="1" smtClean="0">
                <a:latin typeface="Consolas" panose="020B0609020204030204" pitchFamily="49" charset="0"/>
              </a:rPr>
              <a:t>Uninitialize</a:t>
            </a:r>
            <a:r>
              <a:rPr lang="en-US" dirty="0" smtClean="0"/>
              <a:t> </a:t>
            </a:r>
            <a:r>
              <a:rPr lang="en-US" b="0" dirty="0" smtClean="0"/>
              <a:t>as needed:</a:t>
            </a:r>
          </a:p>
          <a:p>
            <a:pPr lvl="2"/>
            <a:r>
              <a:rPr lang="en-US" b="0" dirty="0"/>
              <a:t>E</a:t>
            </a:r>
            <a:r>
              <a:rPr lang="en-US" b="0" dirty="0" smtClean="0"/>
              <a:t>xecuted when the page is loaded and destroyed respectively.</a:t>
            </a:r>
            <a:endParaRPr lang="en-US" b="0" dirty="0"/>
          </a:p>
        </p:txBody>
      </p:sp>
      <p:sp>
        <p:nvSpPr>
          <p:cNvPr id="6" name="TextBox 5"/>
          <p:cNvSpPr txBox="1"/>
          <p:nvPr/>
        </p:nvSpPr>
        <p:spPr>
          <a:xfrm>
            <a:off x="934482" y="4504991"/>
            <a:ext cx="7260719" cy="806542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SetProperty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trackChanges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value, () =&gt;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TrackChanges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))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b="1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b="1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.IsModified</a:t>
            </a:r>
            <a:r>
              <a:rPr lang="en-US" sz="1600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600" b="1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sz="1600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0331" y="898068"/>
            <a:ext cx="1695238" cy="44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78710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Project Options - </a:t>
            </a:r>
            <a:r>
              <a:rPr lang="en-US" sz="2800" b="0" dirty="0" err="1" smtClean="0"/>
              <a:t>Config.daml</a:t>
            </a:r>
            <a:r>
              <a:rPr lang="en-US" sz="2800" b="0" dirty="0" smtClean="0"/>
              <a:t>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 dirty="0"/>
              <a:t>Subhead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682625" y="2055986"/>
            <a:ext cx="10826496" cy="4349474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modules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insertModule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...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...&gt; 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controls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button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AdvCustomizationStart_UI_ShowPropertySheet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Show 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PropertySheet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1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...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loadOnClick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...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button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insertSheet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AdvCustomizationStart_UI_PropertySheet1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...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  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page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AdvCustomizationStart_UI_ProjectOptions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Project Tracking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ProjectOptionsViewModel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group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Group 1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    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ProjectOptionsView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  &lt;/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page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&lt;/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insertSheet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&lt;/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4079" y="1598786"/>
            <a:ext cx="985058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marL="285750" indent="-285750" algn="l" eaLnBrk="0" hangingPunct="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ea typeface="+mn-ea"/>
                <a:cs typeface="+mn-cs"/>
              </a:rPr>
              <a:t>Delete “extra” content resulting from template generation</a:t>
            </a:r>
          </a:p>
        </p:txBody>
      </p:sp>
    </p:spTree>
    <p:extLst>
      <p:ext uri="{BB962C8B-B14F-4D97-AF65-F5344CB8AC3E}">
        <p14:creationId xmlns:p14="http://schemas.microsoft.com/office/powerpoint/2010/main" val="1781567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Project Options - </a:t>
            </a:r>
            <a:r>
              <a:rPr lang="en-US" sz="2800" b="0" dirty="0" err="1" smtClean="0"/>
              <a:t>Config.daml</a:t>
            </a:r>
            <a:r>
              <a:rPr lang="en-US" sz="2800" b="0" dirty="0" smtClean="0"/>
              <a:t>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 dirty="0"/>
              <a:t>Subhead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682625" y="2133600"/>
            <a:ext cx="10826496" cy="4349474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modules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insertModule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...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...&gt; 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controls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trike="dblStrike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&lt;</a:t>
            </a:r>
            <a:r>
              <a:rPr lang="en-US" strike="dblStrike" dirty="0">
                <a:solidFill>
                  <a:srgbClr val="A31515"/>
                </a:solidFill>
                <a:latin typeface="Consolas" panose="020B0609020204030204" pitchFamily="49" charset="0"/>
              </a:rPr>
              <a:t>button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trike="dblStrike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trike="dblStrike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trike="dblStrike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AdvCustomizationStart_UI_ShowPropertySheet</a:t>
            </a:r>
            <a:r>
              <a:rPr lang="en-US" strike="dblStrike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trike="dblStrike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trike="dblStrike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Show </a:t>
            </a:r>
            <a:r>
              <a:rPr lang="en-US" strike="dblStrike" dirty="0" err="1">
                <a:solidFill>
                  <a:srgbClr val="0000FF"/>
                </a:solidFill>
                <a:latin typeface="Consolas" panose="020B0609020204030204" pitchFamily="49" charset="0"/>
              </a:rPr>
              <a:t>PropertySheet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 1</a:t>
            </a:r>
            <a:r>
              <a:rPr lang="en-US" strike="dblStrike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trike="dblStrike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trike="dblStrike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trike="dblStrik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trike="dblStrike" dirty="0" smtClean="0">
                <a:solidFill>
                  <a:srgbClr val="0000FF"/>
                </a:solidFill>
                <a:latin typeface="Consolas" panose="020B0609020204030204" pitchFamily="49" charset="0"/>
              </a:rPr>
              <a:t>...</a:t>
            </a:r>
            <a:r>
              <a:rPr lang="en-US" strike="dblStrike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trike="dblStrike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trike="dblStrike" dirty="0" err="1">
                <a:solidFill>
                  <a:srgbClr val="FF0000"/>
                </a:solidFill>
                <a:latin typeface="Consolas" panose="020B0609020204030204" pitchFamily="49" charset="0"/>
              </a:rPr>
              <a:t>loadOnClick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trike="dblStrike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trike="dblStrike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trike="dblStrike" dirty="0" smtClean="0">
                <a:solidFill>
                  <a:srgbClr val="FF0000"/>
                </a:solidFill>
                <a:latin typeface="Consolas" panose="020B0609020204030204" pitchFamily="49" charset="0"/>
              </a:rPr>
              <a:t>...</a:t>
            </a:r>
            <a:r>
              <a:rPr lang="en-US" strike="dblStrike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trike="dblStrike" dirty="0">
                <a:solidFill>
                  <a:srgbClr val="A31515"/>
                </a:solidFill>
                <a:latin typeface="Consolas" panose="020B0609020204030204" pitchFamily="49" charset="0"/>
              </a:rPr>
              <a:t>button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trike="dblStrike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insertSheet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trike="dblStrike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trike="dblStrike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AdvCustomizationStart_UI_PropertySheet1</a:t>
            </a:r>
            <a:r>
              <a:rPr lang="en-US" strike="dblStrike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trike="dblStrike" dirty="0" smtClean="0">
                <a:solidFill>
                  <a:srgbClr val="FF0000"/>
                </a:solidFill>
                <a:latin typeface="Consolas" panose="020B0609020204030204" pitchFamily="49" charset="0"/>
              </a:rPr>
              <a:t>...</a:t>
            </a:r>
            <a:r>
              <a:rPr lang="en-US" strike="dblStrike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trike="dblStrike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  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page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AdvCustomizationStart_UI_ProjectOptions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Project Tracking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ProjectOptionsViewModel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group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Group 1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    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ProjectOptionsView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  &lt;/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page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trike="dblStrike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trike="dblStrike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insertSheet</a:t>
            </a:r>
            <a:r>
              <a:rPr lang="en-US" strike="dblStrike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&lt;/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44079" y="1598786"/>
            <a:ext cx="985058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marL="285750" indent="-285750" algn="l" eaLnBrk="0" hangingPunct="0">
              <a:lnSpc>
                <a:spcPts val="18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>
                <a:ea typeface="+mn-ea"/>
                <a:cs typeface="+mn-cs"/>
              </a:rPr>
              <a:t>Delete “extra” content resulting from template generation</a:t>
            </a:r>
          </a:p>
        </p:txBody>
      </p:sp>
    </p:spTree>
    <p:extLst>
      <p:ext uri="{BB962C8B-B14F-4D97-AF65-F5344CB8AC3E}">
        <p14:creationId xmlns:p14="http://schemas.microsoft.com/office/powerpoint/2010/main" val="14421810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Project Options - </a:t>
            </a:r>
            <a:r>
              <a:rPr lang="en-US" sz="2800" b="0" dirty="0" err="1" smtClean="0"/>
              <a:t>Config.daml</a:t>
            </a:r>
            <a:r>
              <a:rPr lang="en-US" sz="2800" b="0" dirty="0" smtClean="0"/>
              <a:t>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682625" y="1619792"/>
            <a:ext cx="10826496" cy="472473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20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 err="1">
                <a:solidFill>
                  <a:srgbClr val="0000FF"/>
                </a:solidFill>
                <a:latin typeface="Consolas" panose="020B0609020204030204" pitchFamily="49" charset="0"/>
              </a:rPr>
              <a:t>esri_core_optionsPropertySheet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 </a:t>
            </a: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&lt;/</a:t>
            </a:r>
            <a:r>
              <a:rPr lang="en-US" sz="1600" dirty="0" err="1" smtClean="0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14450950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</a:t>
            </a:r>
            <a:r>
              <a:rPr lang="en-US" sz="2800" b="0" dirty="0"/>
              <a:t>Project Options - </a:t>
            </a:r>
            <a:r>
              <a:rPr lang="en-US" sz="2800" b="0" dirty="0" err="1"/>
              <a:t>Config.daml</a:t>
            </a:r>
            <a:r>
              <a:rPr lang="en-US" sz="2800" b="0" dirty="0"/>
              <a:t>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682625" y="1619792"/>
            <a:ext cx="10826496" cy="472473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20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 err="1">
                <a:solidFill>
                  <a:srgbClr val="0000FF"/>
                </a:solidFill>
                <a:latin typeface="Consolas" panose="020B0609020204030204" pitchFamily="49" charset="0"/>
              </a:rPr>
              <a:t>esri_core_optionsPropertySheet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&lt;!--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Use group=Project for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the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Project section in the settings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AdvCustomizationStart_UI_ProjectOptions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Project Tracking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ProjectOptionsViewModel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group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Group 1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ProjectOptionsView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39522422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</a:t>
            </a:r>
            <a:r>
              <a:rPr lang="en-US" sz="2800" b="0" dirty="0"/>
              <a:t>Project Options - </a:t>
            </a:r>
            <a:r>
              <a:rPr lang="en-US" sz="2800" b="0" dirty="0" err="1"/>
              <a:t>Config.daml</a:t>
            </a:r>
            <a:r>
              <a:rPr lang="en-US" sz="2800" b="0" dirty="0"/>
              <a:t>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682625" y="1619792"/>
            <a:ext cx="10826496" cy="472473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20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 err="1">
                <a:solidFill>
                  <a:srgbClr val="0000FF"/>
                </a:solidFill>
                <a:latin typeface="Consolas" panose="020B0609020204030204" pitchFamily="49" charset="0"/>
              </a:rPr>
              <a:t>esri_core_optionsPropertySheet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&lt;!--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Use group=Project for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the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Project section in the settings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AdvCustomizationStart_UI_ProjectOptions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Project Settings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ProjectOptionsViewModel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nsolas" panose="020B0609020204030204" pitchFamily="49" charset="0"/>
              </a:rPr>
              <a:t>group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Project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ProjectOptionsView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 smtClean="0"/>
          </a:p>
        </p:txBody>
      </p:sp>
      <p:sp>
        <p:nvSpPr>
          <p:cNvPr id="6" name="Rectangle 5"/>
          <p:cNvSpPr/>
          <p:nvPr/>
        </p:nvSpPr>
        <p:spPr bwMode="auto">
          <a:xfrm>
            <a:off x="7606142" y="3131127"/>
            <a:ext cx="2396836" cy="332509"/>
          </a:xfrm>
          <a:prstGeom prst="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5466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</a:t>
            </a:r>
            <a:r>
              <a:rPr lang="en-US" sz="2800" b="0" dirty="0"/>
              <a:t>Project Options - </a:t>
            </a:r>
            <a:r>
              <a:rPr lang="en-US" sz="2800" b="0" dirty="0" err="1"/>
              <a:t>Config.daml</a:t>
            </a:r>
            <a:r>
              <a:rPr lang="en-US" sz="2800" b="0" dirty="0"/>
              <a:t>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682625" y="1619792"/>
            <a:ext cx="10826496" cy="472473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20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 err="1">
                <a:solidFill>
                  <a:srgbClr val="0000FF"/>
                </a:solidFill>
                <a:latin typeface="Consolas" panose="020B0609020204030204" pitchFamily="49" charset="0"/>
              </a:rPr>
              <a:t>esri_core_optionsPropertySheet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&lt;!--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Use group=Project for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the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Project section in the settings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AdvCustomizationStart_UI_ProjectOptions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Project Settings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ProjectOptionsViewModel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nsolas" panose="020B0609020204030204" pitchFamily="49" charset="0"/>
              </a:rPr>
              <a:t>group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Project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b="1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ProjectOptionsView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&lt;!--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Use group=Application for the Application section in the settings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AdvCustomizationStart_UI_ApplicationOptions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Save Tracking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ApplicationOptionsViewModel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group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Group 1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b="1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ApplicationOptionsView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9738418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</a:t>
            </a:r>
            <a:r>
              <a:rPr lang="en-US" sz="2800" b="0" dirty="0"/>
              <a:t>Project Options - </a:t>
            </a:r>
            <a:r>
              <a:rPr lang="en-US" sz="2800" b="0" dirty="0" err="1"/>
              <a:t>Config.daml</a:t>
            </a:r>
            <a:r>
              <a:rPr lang="en-US" sz="2800" b="0" dirty="0"/>
              <a:t>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682625" y="1625181"/>
            <a:ext cx="10826496" cy="472473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20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 err="1">
                <a:solidFill>
                  <a:srgbClr val="0000FF"/>
                </a:solidFill>
                <a:latin typeface="Consolas" panose="020B0609020204030204" pitchFamily="49" charset="0"/>
              </a:rPr>
              <a:t>esri_core_optionsPropertySheet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&lt;!--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Use group=Project for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the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Project section in the settings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AdvCustomizationStart_UI_ProjectOptions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Project Settings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ProjectOptionsViewModel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nsolas" panose="020B0609020204030204" pitchFamily="49" charset="0"/>
              </a:rPr>
              <a:t>group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Project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b="1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ProjectOptionsView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endParaRPr lang="en-US" sz="16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&lt;!--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Use group=Application for the Application section in the settings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AdvCustomizationStart_UI_ApplicationOptions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caption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Save Tracking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ApplicationOptionsViewModel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group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Application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b="1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ApplicationOptionsView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insertPage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updateSheet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propertySheets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 smtClean="0"/>
          </a:p>
        </p:txBody>
      </p:sp>
      <p:sp>
        <p:nvSpPr>
          <p:cNvPr id="7" name="Rectangle 6"/>
          <p:cNvSpPr/>
          <p:nvPr/>
        </p:nvSpPr>
        <p:spPr bwMode="auto">
          <a:xfrm>
            <a:off x="6521738" y="4613817"/>
            <a:ext cx="2802371" cy="332509"/>
          </a:xfrm>
          <a:prstGeom prst="rect">
            <a:avLst/>
          </a:prstGeom>
          <a:noFill/>
          <a:ln w="254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2177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and Extensibility</a:t>
            </a:r>
            <a:endParaRPr lang="en-US" sz="28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Pro Extensibility Overview</a:t>
            </a:r>
          </a:p>
          <a:p>
            <a:pPr lvl="1"/>
            <a:r>
              <a:rPr lang="en-US" dirty="0"/>
              <a:t>Custom project and application settings</a:t>
            </a:r>
          </a:p>
          <a:p>
            <a:pPr lvl="1"/>
            <a:r>
              <a:rPr lang="en-US" dirty="0"/>
              <a:t>Project options</a:t>
            </a:r>
          </a:p>
          <a:p>
            <a:pPr lvl="1"/>
            <a:r>
              <a:rPr lang="en-US" dirty="0"/>
              <a:t>Multiple Add-ins</a:t>
            </a:r>
          </a:p>
          <a:p>
            <a:pPr lvl="2"/>
            <a:r>
              <a:rPr lang="en-US" dirty="0"/>
              <a:t>UI </a:t>
            </a:r>
            <a:r>
              <a:rPr lang="en-US" dirty="0" smtClean="0"/>
              <a:t>Customization via DAML</a:t>
            </a:r>
            <a:endParaRPr lang="en-US" dirty="0"/>
          </a:p>
          <a:p>
            <a:pPr lvl="2"/>
            <a:r>
              <a:rPr lang="en-US" dirty="0"/>
              <a:t>Versioning</a:t>
            </a:r>
          </a:p>
          <a:p>
            <a:pPr lvl="1"/>
            <a:r>
              <a:rPr lang="en-US" dirty="0"/>
              <a:t>Categories</a:t>
            </a:r>
          </a:p>
          <a:p>
            <a:pPr lvl="2"/>
            <a:r>
              <a:rPr lang="en-US" dirty="0"/>
              <a:t>Embeddable </a:t>
            </a:r>
            <a:r>
              <a:rPr lang="en-US" dirty="0" smtClean="0"/>
              <a:t>Controls for plug and play UI</a:t>
            </a:r>
            <a:endParaRPr lang="en-US" dirty="0"/>
          </a:p>
          <a:p>
            <a:endParaRPr lang="en-US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9F38610-DF1A-DD4F-A4F9-36D57CE302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230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dirty="0" smtClean="0"/>
              <a:t>Demo</a:t>
            </a: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1746060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Multi and Versioned Add-ins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0" dirty="0" smtClean="0"/>
              <a:t>There may be scenarios where you want to deploy:</a:t>
            </a:r>
          </a:p>
          <a:p>
            <a:pPr lvl="1"/>
            <a:r>
              <a:rPr lang="en-US" b="0" dirty="0" smtClean="0"/>
              <a:t>Newer versions of the same Add-in</a:t>
            </a:r>
          </a:p>
          <a:p>
            <a:pPr lvl="1"/>
            <a:r>
              <a:rPr lang="en-US" b="0" dirty="0" smtClean="0"/>
              <a:t>Augment an existing Add-in with additional capabilities</a:t>
            </a:r>
          </a:p>
          <a:p>
            <a:pPr lvl="1"/>
            <a:r>
              <a:rPr lang="en-US" b="0" dirty="0" smtClean="0"/>
              <a:t>…or both</a:t>
            </a: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6722818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0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</a:t>
            </a:r>
            <a:r>
              <a:rPr lang="en-US" sz="2800" b="0" dirty="0"/>
              <a:t>Customization - Multi and Versioned Add-ins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585643" y="1329675"/>
            <a:ext cx="10369296" cy="5011506"/>
          </a:xfrm>
        </p:spPr>
        <p:txBody>
          <a:bodyPr/>
          <a:lstStyle/>
          <a:p>
            <a:r>
              <a:rPr lang="en-US" b="0" dirty="0" smtClean="0"/>
              <a:t>Versioning your Add-in(s):</a:t>
            </a:r>
          </a:p>
          <a:p>
            <a:r>
              <a:rPr lang="en-US" b="0" dirty="0"/>
              <a:t>	</a:t>
            </a:r>
            <a:r>
              <a:rPr lang="en-US" b="0" dirty="0" smtClean="0"/>
              <a:t>Deploy bug-fixes and feature enhancements</a:t>
            </a:r>
          </a:p>
          <a:p>
            <a:pPr lvl="1"/>
            <a:r>
              <a:rPr lang="en-US" b="0" dirty="0" smtClean="0"/>
              <a:t>Update the version attribute on </a:t>
            </a:r>
            <a:r>
              <a:rPr lang="en-US" b="0" dirty="0" smtClean="0">
                <a:latin typeface="Consolas" panose="020B0609020204030204" pitchFamily="49" charset="0"/>
              </a:rPr>
              <a:t>&lt;</a:t>
            </a:r>
            <a:r>
              <a:rPr lang="en-US" b="0" dirty="0" err="1" smtClean="0">
                <a:latin typeface="Consolas" panose="020B0609020204030204" pitchFamily="49" charset="0"/>
              </a:rPr>
              <a:t>AddInInfo</a:t>
            </a:r>
            <a:r>
              <a:rPr lang="en-US" b="0" dirty="0" smtClean="0">
                <a:latin typeface="Consolas" panose="020B0609020204030204" pitchFamily="49" charset="0"/>
              </a:rPr>
              <a:t>&gt; </a:t>
            </a:r>
            <a:r>
              <a:rPr lang="en-US" b="0" dirty="0" smtClean="0"/>
              <a:t>in the </a:t>
            </a:r>
            <a:r>
              <a:rPr lang="en-US" b="0" dirty="0" err="1" smtClean="0"/>
              <a:t>Config.daml</a:t>
            </a:r>
            <a:endParaRPr lang="en-US" b="0" dirty="0" smtClean="0"/>
          </a:p>
          <a:p>
            <a:pPr lvl="1"/>
            <a:r>
              <a:rPr lang="en-US" b="0" dirty="0" smtClean="0"/>
              <a:t>Pro will always load the latest version of an Add-in regardless of its location</a:t>
            </a:r>
          </a:p>
          <a:p>
            <a:pPr lvl="1"/>
            <a:endParaRPr lang="en-US" b="0" dirty="0"/>
          </a:p>
          <a:p>
            <a:pPr lvl="1"/>
            <a:endParaRPr lang="en-US" b="0" dirty="0" smtClean="0"/>
          </a:p>
          <a:p>
            <a:pPr lvl="1"/>
            <a:endParaRPr lang="en-US" b="0" dirty="0"/>
          </a:p>
          <a:p>
            <a:pPr lvl="1"/>
            <a:endParaRPr lang="en-US" b="0" dirty="0" smtClean="0"/>
          </a:p>
          <a:p>
            <a:pPr marL="283464" lvl="1" indent="0">
              <a:buNone/>
            </a:pPr>
            <a:endParaRPr lang="en-US" b="0" dirty="0" smtClean="0"/>
          </a:p>
          <a:p>
            <a:pPr lvl="1"/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AddInInfo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... 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1.0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          </a:t>
            </a:r>
            <a:r>
              <a:rPr lang="en-US" dirty="0" smtClean="0"/>
              <a:t>Earliest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AddInInfo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... 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1.0.0.2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AddInInfo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... 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1.0.1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</a:p>
          <a:p>
            <a:pPr lvl="1"/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1"/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1"/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AddInInfo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... 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1.3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           </a:t>
            </a:r>
            <a:r>
              <a:rPr lang="en-US" dirty="0" smtClean="0"/>
              <a:t>Latest</a:t>
            </a:r>
            <a:endParaRPr lang="en-US" dirty="0"/>
          </a:p>
          <a:p>
            <a:pPr marL="621792" lvl="2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  <p:sp>
        <p:nvSpPr>
          <p:cNvPr id="6" name="TextBox 5"/>
          <p:cNvSpPr txBox="1"/>
          <p:nvPr/>
        </p:nvSpPr>
        <p:spPr>
          <a:xfrm>
            <a:off x="682625" y="2933724"/>
            <a:ext cx="10826496" cy="135200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ArcGIS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defaultAssembly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Acme_Corp_Addin.dll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....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b="1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AddInInfo</a:t>
            </a:r>
            <a:r>
              <a:rPr lang="en-US" sz="1600" b="1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{b705ce83-52aa-453f-8095-f6ae60994ce3}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1.0</a:t>
            </a:r>
            <a:r>
              <a:rPr lang="en-US" sz="2000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b="1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desktopVersion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2.1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16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Name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Acme Corp.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Addin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Name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16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Description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Adds standard Acme workflows to Pro for...</a:t>
            </a:r>
            <a:endParaRPr lang="en-US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</p:txBody>
      </p:sp>
      <p:sp>
        <p:nvSpPr>
          <p:cNvPr id="3" name="Down Arrow 2"/>
          <p:cNvSpPr/>
          <p:nvPr/>
        </p:nvSpPr>
        <p:spPr bwMode="auto">
          <a:xfrm>
            <a:off x="6145567" y="5025288"/>
            <a:ext cx="289198" cy="1080655"/>
          </a:xfrm>
          <a:prstGeom prst="down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446" y="4530436"/>
            <a:ext cx="4613275" cy="217738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pPr eaLnBrk="0" hangingPunct="0">
              <a:lnSpc>
                <a:spcPts val="1800"/>
              </a:lnSpc>
            </a:pP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  <a:cs typeface="Arial"/>
              </a:rPr>
              <a:t>&lt;</a:t>
            </a:r>
            <a:r>
              <a:rPr lang="en-US" b="1" dirty="0" err="1">
                <a:solidFill>
                  <a:srgbClr val="A31515"/>
                </a:solidFill>
                <a:latin typeface="Consolas" panose="020B0609020204030204" pitchFamily="49" charset="0"/>
                <a:cs typeface="Arial"/>
              </a:rPr>
              <a:t>AddInInfo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  <a:cs typeface="Arial"/>
              </a:rPr>
              <a:t> ...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  <a:cs typeface="Arial"/>
              </a:rPr>
              <a:t>version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  <a:cs typeface="Arial"/>
              </a:rPr>
              <a:t>=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  <a:cs typeface="Arial"/>
              </a:rPr>
              <a:t>"</a:t>
            </a:r>
            <a:r>
              <a:rPr lang="en-US" b="1" dirty="0" smtClean="0">
                <a:solidFill>
                  <a:srgbClr val="0000FF"/>
                </a:solidFill>
                <a:latin typeface="Consolas" panose="020B0609020204030204" pitchFamily="49" charset="0"/>
                <a:cs typeface="Arial"/>
              </a:rPr>
              <a:t>1.0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endParaRPr lang="en-US" b="1" dirty="0" smtClean="0">
              <a:solidFill>
                <a:srgbClr val="000000"/>
              </a:solidFill>
              <a:latin typeface="Consolas" panose="020B0609020204030204" pitchFamily="49" charset="0"/>
              <a:cs typeface="Arial"/>
            </a:endParaRPr>
          </a:p>
          <a:p>
            <a:pPr eaLnBrk="0" hangingPunct="0">
              <a:lnSpc>
                <a:spcPts val="1800"/>
              </a:lnSpc>
            </a:pPr>
            <a:endParaRPr lang="en-US" sz="1400" b="1" dirty="0" smtClean="0">
              <a:solidFill>
                <a:srgbClr val="000000"/>
              </a:solidFill>
              <a:latin typeface="Consolas" panose="020B0609020204030204" pitchFamily="49" charset="0"/>
              <a:cs typeface="Arial"/>
            </a:endParaRPr>
          </a:p>
          <a:p>
            <a:pPr eaLnBrk="0" hangingPunct="0">
              <a:lnSpc>
                <a:spcPts val="1800"/>
              </a:lnSpc>
            </a:pP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AddInInfo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 ...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b="1" dirty="0" smtClean="0">
                <a:solidFill>
                  <a:srgbClr val="0000FF"/>
                </a:solidFill>
                <a:latin typeface="Consolas" panose="020B0609020204030204" pitchFamily="49" charset="0"/>
              </a:rPr>
              <a:t>1.0.0.2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</a:p>
          <a:p>
            <a:pPr eaLnBrk="0" hangingPunct="0">
              <a:lnSpc>
                <a:spcPts val="1800"/>
              </a:lnSpc>
            </a:pPr>
            <a:endParaRPr lang="en-US" b="1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eaLnBrk="0" hangingPunct="0">
              <a:lnSpc>
                <a:spcPts val="1800"/>
              </a:lnSpc>
            </a:pP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AddInInfo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 ...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b="1" dirty="0" smtClean="0">
                <a:solidFill>
                  <a:srgbClr val="0000FF"/>
                </a:solidFill>
                <a:latin typeface="Consolas" panose="020B0609020204030204" pitchFamily="49" charset="0"/>
              </a:rPr>
              <a:t>1.0.1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</a:p>
          <a:p>
            <a:pPr eaLnBrk="0" hangingPunct="0">
              <a:lnSpc>
                <a:spcPts val="1800"/>
              </a:lnSpc>
            </a:pPr>
            <a:endParaRPr lang="en-US" b="1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eaLnBrk="0" hangingPunct="0">
              <a:lnSpc>
                <a:spcPts val="1800"/>
              </a:lnSpc>
            </a:pP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AddInInfo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 ...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b="1" dirty="0" smtClean="0">
                <a:solidFill>
                  <a:srgbClr val="0000FF"/>
                </a:solidFill>
                <a:latin typeface="Consolas" panose="020B0609020204030204" pitchFamily="49" charset="0"/>
              </a:rPr>
              <a:t>1.3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</a:p>
          <a:p>
            <a:pPr eaLnBrk="0" hangingPunct="0">
              <a:lnSpc>
                <a:spcPts val="1800"/>
              </a:lnSpc>
            </a:pP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eaLnBrk="0" hangingPunct="0">
              <a:lnSpc>
                <a:spcPts val="1800"/>
              </a:lnSpc>
            </a:pP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AddInInfo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 ... 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b="1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b="1" dirty="0" smtClean="0">
                <a:solidFill>
                  <a:srgbClr val="0000FF"/>
                </a:solidFill>
                <a:latin typeface="Consolas" panose="020B0609020204030204" pitchFamily="49" charset="0"/>
              </a:rPr>
              <a:t>2.0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endParaRPr lang="en-US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eaLnBrk="0" hangingPunct="0">
              <a:lnSpc>
                <a:spcPts val="1800"/>
              </a:lnSpc>
            </a:pPr>
            <a:endParaRPr lang="en-US" sz="1400" b="1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20239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Advanced Customization - Multi and Versioned Add-ins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0" dirty="0" smtClean="0"/>
              <a:t>“Multi” Add-ins</a:t>
            </a:r>
          </a:p>
          <a:p>
            <a:pPr lvl="1"/>
            <a:r>
              <a:rPr lang="en-US" b="0" dirty="0" smtClean="0"/>
              <a:t>Deploy functionality incrementally across multiple Add-ins</a:t>
            </a:r>
          </a:p>
          <a:p>
            <a:pPr lvl="2"/>
            <a:r>
              <a:rPr lang="en-US" b="0" dirty="0" smtClean="0"/>
              <a:t>“Core” or “Basic” Add-in + other Add-ins as optional packages or extensions</a:t>
            </a:r>
          </a:p>
          <a:p>
            <a:pPr lvl="3"/>
            <a:r>
              <a:rPr lang="en-US" sz="1600" b="0" dirty="0" err="1" smtClean="0"/>
              <a:t>Eg</a:t>
            </a:r>
            <a:r>
              <a:rPr lang="en-US" sz="1600" b="0" dirty="0" smtClean="0"/>
              <a:t> extra tools or UI components</a:t>
            </a:r>
          </a:p>
          <a:p>
            <a:endParaRPr lang="en-US" b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733" y="3227029"/>
            <a:ext cx="5361905" cy="15142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733" y="4844022"/>
            <a:ext cx="5380952" cy="1514286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 bwMode="auto">
          <a:xfrm>
            <a:off x="6651171" y="3984172"/>
            <a:ext cx="892629" cy="261257"/>
          </a:xfrm>
          <a:prstGeom prst="lef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9" name="Left Arrow 8"/>
          <p:cNvSpPr/>
          <p:nvPr/>
        </p:nvSpPr>
        <p:spPr bwMode="auto">
          <a:xfrm>
            <a:off x="6651171" y="5339908"/>
            <a:ext cx="892629" cy="261257"/>
          </a:xfrm>
          <a:prstGeom prst="leftArrow">
            <a:avLst/>
          </a:prstGeom>
          <a:solidFill>
            <a:srgbClr val="FF0000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69333" y="4037025"/>
            <a:ext cx="2394857" cy="416807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r>
              <a:rPr lang="en-US" sz="2400" b="1" dirty="0" smtClean="0">
                <a:ea typeface="+mn-ea"/>
                <a:cs typeface="+mn-cs"/>
              </a:rPr>
              <a:t>“core” or basic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69333" y="5390455"/>
            <a:ext cx="3410296" cy="416807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r>
              <a:rPr lang="en-US" sz="2400" b="1" dirty="0" smtClean="0">
                <a:ea typeface="+mn-ea"/>
                <a:cs typeface="+mn-cs"/>
              </a:rPr>
              <a:t>“options” or enhanced</a:t>
            </a:r>
          </a:p>
        </p:txBody>
      </p:sp>
    </p:spTree>
    <p:extLst>
      <p:ext uri="{BB962C8B-B14F-4D97-AF65-F5344CB8AC3E}">
        <p14:creationId xmlns:p14="http://schemas.microsoft.com/office/powerpoint/2010/main" val="17208344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Advanced Customization - Multi and Versioned Add-ins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369264"/>
            <a:ext cx="10369296" cy="3427413"/>
          </a:xfrm>
        </p:spPr>
        <p:txBody>
          <a:bodyPr/>
          <a:lstStyle/>
          <a:p>
            <a:r>
              <a:rPr lang="en-US" b="0" dirty="0" smtClean="0"/>
              <a:t>Use “regular” </a:t>
            </a:r>
            <a:r>
              <a:rPr lang="en-US" b="0" dirty="0" err="1" smtClean="0"/>
              <a:t>daml</a:t>
            </a:r>
            <a:r>
              <a:rPr lang="en-US" b="0" dirty="0" smtClean="0"/>
              <a:t> to update the core Add-in module – typically </a:t>
            </a:r>
            <a:r>
              <a:rPr lang="en-US" b="0" dirty="0" err="1" smtClean="0"/>
              <a:t>updateTab</a:t>
            </a:r>
            <a:r>
              <a:rPr lang="en-US" b="0" dirty="0" smtClean="0"/>
              <a:t> but you can update menus, property sheets, groups, etc.</a:t>
            </a:r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r>
              <a:rPr lang="en-US" b="0" dirty="0" smtClean="0"/>
              <a:t>Option: Add </a:t>
            </a:r>
            <a:r>
              <a:rPr lang="en-US" b="0" dirty="0"/>
              <a:t>a </a:t>
            </a:r>
            <a:r>
              <a:rPr lang="en-US" b="0" dirty="0" err="1"/>
              <a:t>daml</a:t>
            </a:r>
            <a:r>
              <a:rPr lang="en-US" b="0" dirty="0"/>
              <a:t> dependency to the “core” Add-in in any Add-in that needs to modify or enhance </a:t>
            </a:r>
            <a:r>
              <a:rPr lang="en-US" b="0" dirty="0" smtClean="0"/>
              <a:t>it. </a:t>
            </a:r>
          </a:p>
          <a:p>
            <a:pPr lvl="1"/>
            <a:r>
              <a:rPr lang="en-US" b="0" dirty="0" smtClean="0"/>
              <a:t>Important if the enhancements Add-ins load before the core Add-in it needs to modify.</a:t>
            </a:r>
            <a:endParaRPr lang="en-US" b="0" dirty="0"/>
          </a:p>
          <a:p>
            <a:endParaRPr lang="en-US" b="0" dirty="0" smtClean="0"/>
          </a:p>
          <a:p>
            <a:endParaRPr lang="en-US" b="0" dirty="0" smtClean="0"/>
          </a:p>
          <a:p>
            <a:endParaRPr lang="en-US" b="0" dirty="0"/>
          </a:p>
        </p:txBody>
      </p:sp>
      <p:sp>
        <p:nvSpPr>
          <p:cNvPr id="7" name="TextBox 6"/>
          <p:cNvSpPr txBox="1"/>
          <p:nvPr/>
        </p:nvSpPr>
        <p:spPr>
          <a:xfrm>
            <a:off x="1008207" y="2208407"/>
            <a:ext cx="7035347" cy="189235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updateModule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AdvCustomizationStart_Module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tabs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&lt;</a:t>
            </a:r>
            <a:r>
              <a:rPr lang="en-US" sz="16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updateTab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AdvCustomizationStart_Tab1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  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insertGroup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ExternalCustomizations_Group1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  &lt;/</a:t>
            </a:r>
            <a:r>
              <a:rPr lang="en-US" sz="16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updateTab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  &lt;/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tabs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updateModule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0082" y="5347251"/>
            <a:ext cx="7035347" cy="960174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dependencies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dependency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name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aacc0821-e371-407d-90c6-92fa5eb67b2f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dependencies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0459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dirty="0" smtClean="0"/>
              <a:t>Categories</a:t>
            </a:r>
            <a:endParaRPr lang="en-US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8066890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712576"/>
            <a:ext cx="10369296" cy="3427413"/>
          </a:xfrm>
        </p:spPr>
        <p:txBody>
          <a:bodyPr/>
          <a:lstStyle/>
          <a:p>
            <a:r>
              <a:rPr lang="en-US" b="0" dirty="0" smtClean="0"/>
              <a:t>DAML Categories </a:t>
            </a:r>
            <a:r>
              <a:rPr lang="en-US" b="0" dirty="0"/>
              <a:t>p</a:t>
            </a:r>
            <a:r>
              <a:rPr lang="en-US" sz="2000" b="0" dirty="0" smtClean="0"/>
              <a:t>rovides </a:t>
            </a:r>
            <a:r>
              <a:rPr lang="en-US" sz="2000" b="0" dirty="0"/>
              <a:t>a </a:t>
            </a:r>
            <a:r>
              <a:rPr lang="en-US" sz="2000" u="sng" dirty="0"/>
              <a:t>custom</a:t>
            </a:r>
            <a:r>
              <a:rPr lang="en-US" sz="2000" b="0" dirty="0"/>
              <a:t> extensibility mechanism</a:t>
            </a:r>
          </a:p>
          <a:p>
            <a:pPr lvl="2"/>
            <a:r>
              <a:rPr lang="en-US" sz="1800" b="0" dirty="0"/>
              <a:t>Allows you, the Add-in developer, to provide your own extensibility beyond what DAML “out of the </a:t>
            </a:r>
            <a:r>
              <a:rPr lang="en-US" sz="1800" b="0" dirty="0" smtClean="0"/>
              <a:t>box” provides</a:t>
            </a:r>
            <a:endParaRPr lang="en-US" sz="1800" b="0" dirty="0"/>
          </a:p>
          <a:p>
            <a:pPr lvl="3"/>
            <a:r>
              <a:rPr lang="en-US" sz="1800" b="0" dirty="0" err="1"/>
              <a:t>Eg</a:t>
            </a:r>
            <a:r>
              <a:rPr lang="en-US" sz="1800" b="0" dirty="0"/>
              <a:t>  optional “filters” or “analysis </a:t>
            </a:r>
            <a:r>
              <a:rPr lang="en-US" sz="1800" b="0" dirty="0" smtClean="0"/>
              <a:t>algorithms” </a:t>
            </a:r>
            <a:r>
              <a:rPr lang="en-US" sz="1800" b="0" dirty="0"/>
              <a:t>or other </a:t>
            </a:r>
            <a:r>
              <a:rPr lang="en-US" sz="1800" b="0" dirty="0" smtClean="0"/>
              <a:t>capabilities that can be augmented by additional add-ins</a:t>
            </a:r>
          </a:p>
          <a:p>
            <a:pPr lvl="3"/>
            <a:endParaRPr lang="en-US" sz="1800" b="0" dirty="0"/>
          </a:p>
          <a:p>
            <a:pPr lvl="1"/>
            <a:r>
              <a:rPr lang="en-US" sz="2000" b="0" dirty="0" smtClean="0"/>
              <a:t>There </a:t>
            </a:r>
            <a:r>
              <a:rPr lang="en-US" sz="2000" b="0" dirty="0"/>
              <a:t>are two </a:t>
            </a:r>
            <a:r>
              <a:rPr lang="en-US" sz="2000" b="0" dirty="0" smtClean="0"/>
              <a:t>roles involved:</a:t>
            </a:r>
            <a:endParaRPr lang="en-US" sz="2000" b="0" dirty="0"/>
          </a:p>
          <a:p>
            <a:pPr lvl="2"/>
            <a:r>
              <a:rPr lang="en-US" sz="1800" b="0" dirty="0"/>
              <a:t>The </a:t>
            </a:r>
            <a:r>
              <a:rPr lang="en-US" sz="1800" dirty="0"/>
              <a:t>Host</a:t>
            </a:r>
            <a:r>
              <a:rPr lang="en-US" sz="1800" b="0" dirty="0"/>
              <a:t> or “</a:t>
            </a:r>
            <a:r>
              <a:rPr lang="en-US" sz="1800" dirty="0" smtClean="0"/>
              <a:t>Owner</a:t>
            </a:r>
            <a:r>
              <a:rPr lang="en-US" sz="1800" b="0" dirty="0" smtClean="0"/>
              <a:t>”: </a:t>
            </a:r>
            <a:r>
              <a:rPr lang="en-US" sz="1800" i="1" dirty="0" smtClean="0"/>
              <a:t>defines</a:t>
            </a:r>
            <a:r>
              <a:rPr lang="en-US" sz="1800" b="0" dirty="0" smtClean="0"/>
              <a:t> the category and is responsible </a:t>
            </a:r>
            <a:r>
              <a:rPr lang="en-US" sz="1800" b="0" dirty="0"/>
              <a:t>for </a:t>
            </a:r>
            <a:r>
              <a:rPr lang="en-US" sz="1800" i="1" dirty="0"/>
              <a:t>loading</a:t>
            </a:r>
            <a:r>
              <a:rPr lang="en-US" sz="1800" b="0" dirty="0"/>
              <a:t> any </a:t>
            </a:r>
            <a:r>
              <a:rPr lang="en-US" sz="1800" b="0" dirty="0" smtClean="0"/>
              <a:t>customizations</a:t>
            </a:r>
          </a:p>
          <a:p>
            <a:pPr lvl="3"/>
            <a:r>
              <a:rPr lang="en-US" sz="1600" b="0" dirty="0" smtClean="0"/>
              <a:t>“Main” module add-in</a:t>
            </a:r>
            <a:endParaRPr lang="en-US" sz="1600" b="0" dirty="0"/>
          </a:p>
          <a:p>
            <a:pPr lvl="2"/>
            <a:r>
              <a:rPr lang="en-US" sz="1800" dirty="0"/>
              <a:t>Component </a:t>
            </a:r>
            <a:r>
              <a:rPr lang="en-US" sz="1800" dirty="0" smtClean="0"/>
              <a:t>providers: </a:t>
            </a:r>
            <a:r>
              <a:rPr lang="en-US" sz="1800" b="0" dirty="0"/>
              <a:t>responsible for </a:t>
            </a:r>
            <a:r>
              <a:rPr lang="en-US" sz="1800" i="1" dirty="0"/>
              <a:t>providing</a:t>
            </a:r>
            <a:r>
              <a:rPr lang="en-US" sz="1800" b="0" dirty="0"/>
              <a:t> any </a:t>
            </a:r>
            <a:r>
              <a:rPr lang="en-US" sz="1800" b="0" dirty="0" smtClean="0"/>
              <a:t>customizations</a:t>
            </a:r>
          </a:p>
          <a:p>
            <a:pPr lvl="3"/>
            <a:r>
              <a:rPr lang="en-US" sz="1600" b="0" dirty="0" smtClean="0"/>
              <a:t>“Enhancement/options” add-ins</a:t>
            </a:r>
            <a:endParaRPr lang="en-US" sz="1600" b="0" dirty="0"/>
          </a:p>
          <a:p>
            <a:pPr lvl="2"/>
            <a:endParaRPr lang="en-US" dirty="0" smtClean="0"/>
          </a:p>
          <a:p>
            <a:pPr lvl="2"/>
            <a:endParaRPr lang="en-US" b="0" dirty="0" smtClean="0"/>
          </a:p>
          <a:p>
            <a:pPr lvl="2"/>
            <a:endParaRPr lang="en-US" b="0" dirty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3407640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1"/>
            <a:r>
              <a:rPr lang="en-US" sz="2000" b="0" dirty="0" smtClean="0"/>
              <a:t>The </a:t>
            </a:r>
            <a:r>
              <a:rPr lang="en-US" sz="2000" b="0" dirty="0"/>
              <a:t>Host or Owner:</a:t>
            </a:r>
          </a:p>
          <a:p>
            <a:pPr lvl="2"/>
            <a:r>
              <a:rPr lang="en-US" sz="1800" b="0" dirty="0"/>
              <a:t>Creates the category </a:t>
            </a:r>
            <a:r>
              <a:rPr lang="en-US" sz="1800" b="0" dirty="0" smtClean="0"/>
              <a:t>in the </a:t>
            </a:r>
            <a:r>
              <a:rPr lang="en-US" sz="1800" b="0" dirty="0" err="1" smtClean="0"/>
              <a:t>Config.daml</a:t>
            </a:r>
            <a:endParaRPr lang="en-US" sz="1800" b="0" dirty="0" smtClean="0"/>
          </a:p>
          <a:p>
            <a:pPr lvl="2"/>
            <a:r>
              <a:rPr lang="en-US" sz="1800" b="0" dirty="0" smtClean="0"/>
              <a:t>Defines the </a:t>
            </a:r>
            <a:r>
              <a:rPr lang="en-US" sz="1800" b="0" dirty="0"/>
              <a:t>requirements to “be in” the </a:t>
            </a:r>
            <a:r>
              <a:rPr lang="en-US" sz="1800" b="0" dirty="0" smtClean="0"/>
              <a:t>category</a:t>
            </a:r>
          </a:p>
          <a:p>
            <a:pPr lvl="3"/>
            <a:r>
              <a:rPr lang="en-US" sz="1600" b="0" dirty="0" err="1" smtClean="0"/>
              <a:t>Eg</a:t>
            </a:r>
            <a:r>
              <a:rPr lang="en-US" sz="1600" b="0" dirty="0" smtClean="0"/>
              <a:t> Implement a </a:t>
            </a:r>
            <a:r>
              <a:rPr lang="en-US" sz="1600" b="0" dirty="0"/>
              <a:t>proprietary </a:t>
            </a:r>
            <a:r>
              <a:rPr lang="en-US" sz="1600" b="0" dirty="0" smtClean="0"/>
              <a:t>interface, etc.</a:t>
            </a:r>
          </a:p>
          <a:p>
            <a:pPr lvl="2"/>
            <a:r>
              <a:rPr lang="en-US" sz="1800" b="0" dirty="0" smtClean="0"/>
              <a:t>Uses Framework to find and retrieve category components at runtime</a:t>
            </a:r>
          </a:p>
          <a:p>
            <a:pPr lvl="3"/>
            <a:r>
              <a:rPr lang="en-US" b="0" dirty="0" smtClean="0"/>
              <a:t>Use </a:t>
            </a:r>
            <a:r>
              <a:rPr lang="en-US" sz="1600" dirty="0" err="1">
                <a:latin typeface="Consolas" panose="020B0609020204030204" pitchFamily="49" charset="0"/>
              </a:rPr>
              <a:t>Categories.GetComponentElements</a:t>
            </a:r>
            <a:r>
              <a:rPr lang="en-US" sz="1600" dirty="0" smtClean="0">
                <a:latin typeface="Consolas" panose="020B0609020204030204" pitchFamily="49" charset="0"/>
              </a:rPr>
              <a:t>(“</a:t>
            </a:r>
            <a:r>
              <a:rPr lang="en-US" sz="1600" dirty="0" err="1" smtClean="0">
                <a:latin typeface="Consolas" panose="020B0609020204030204" pitchFamily="49" charset="0"/>
              </a:rPr>
              <a:t>Your_Category_Id</a:t>
            </a:r>
            <a:r>
              <a:rPr lang="en-US" sz="1600" dirty="0" smtClean="0">
                <a:latin typeface="Consolas" panose="020B0609020204030204" pitchFamily="49" charset="0"/>
              </a:rPr>
              <a:t>")</a:t>
            </a:r>
            <a:endParaRPr lang="en-US" b="0" dirty="0" smtClean="0">
              <a:latin typeface="Consolas" panose="020B0609020204030204" pitchFamily="49" charset="0"/>
            </a:endParaRPr>
          </a:p>
          <a:p>
            <a:pPr lvl="3"/>
            <a:r>
              <a:rPr lang="en-US" sz="1600" b="0" dirty="0"/>
              <a:t>It is the Host’s responsibility to document and enforce requirements for a </a:t>
            </a:r>
            <a:r>
              <a:rPr lang="en-US" sz="1600" b="0" dirty="0" smtClean="0"/>
              <a:t>category!</a:t>
            </a:r>
            <a:endParaRPr lang="en-US" dirty="0" smtClean="0"/>
          </a:p>
          <a:p>
            <a:pPr lvl="2"/>
            <a:endParaRPr lang="en-US" b="0" dirty="0" smtClean="0"/>
          </a:p>
          <a:p>
            <a:pPr lvl="2"/>
            <a:endParaRPr lang="en-US" b="0" dirty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6124352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– The Host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8196"/>
            <a:ext cx="10369296" cy="4382747"/>
          </a:xfrm>
        </p:spPr>
        <p:txBody>
          <a:bodyPr/>
          <a:lstStyle/>
          <a:p>
            <a:r>
              <a:rPr lang="en-US" b="0" dirty="0" smtClean="0"/>
              <a:t>Defines the category ID in the </a:t>
            </a:r>
            <a:r>
              <a:rPr lang="en-US" b="0" dirty="0" err="1" smtClean="0"/>
              <a:t>Config.daml</a:t>
            </a:r>
            <a:endParaRPr lang="en-US" b="0" dirty="0" smtClean="0"/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r>
              <a:rPr lang="en-US" b="0" dirty="0" smtClean="0"/>
              <a:t>Documents category requirements – these are </a:t>
            </a:r>
            <a:r>
              <a:rPr lang="en-US" b="0" i="1" u="sng" dirty="0" smtClean="0"/>
              <a:t>your</a:t>
            </a:r>
            <a:r>
              <a:rPr lang="en-US" b="0" dirty="0" smtClean="0"/>
              <a:t> requirements</a:t>
            </a:r>
          </a:p>
          <a:p>
            <a:pPr lvl="1"/>
            <a:r>
              <a:rPr lang="en-US" b="0" dirty="0" err="1" smtClean="0"/>
              <a:t>Eg</a:t>
            </a:r>
            <a:r>
              <a:rPr lang="en-US" b="0" dirty="0" smtClean="0"/>
              <a:t>: custom </a:t>
            </a:r>
            <a:r>
              <a:rPr lang="en-US" b="0" dirty="0" err="1" smtClean="0"/>
              <a:t>daml</a:t>
            </a:r>
            <a:r>
              <a:rPr lang="en-US" b="0" dirty="0" smtClean="0"/>
              <a:t> attributes and xml content. An interface that must be implemented, etc.</a:t>
            </a:r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761747" y="2002973"/>
            <a:ext cx="9296654" cy="93617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&lt;</a:t>
            </a:r>
            <a:r>
              <a:rPr lang="en-US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insertCategory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1400" dirty="0" err="1" smtClean="0">
                <a:solidFill>
                  <a:srgbClr val="A31515"/>
                </a:solidFill>
                <a:latin typeface="Consolas" panose="020B0609020204030204" pitchFamily="49" charset="0"/>
              </a:rPr>
              <a:t>TestCategories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"/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400" b="1" dirty="0" smtClean="0"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1747" y="4396726"/>
            <a:ext cx="10080171" cy="151421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interface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IMyCategoryProvider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Label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Doit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(MapPoint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39528447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</a:t>
            </a:r>
            <a:r>
              <a:rPr lang="en-US" sz="2800" b="0" dirty="0"/>
              <a:t>Categories - Component Provider(s)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 dirty="0"/>
              <a:t>Subhead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1"/>
            <a:r>
              <a:rPr lang="en-US" b="0" dirty="0" smtClean="0"/>
              <a:t>Component </a:t>
            </a:r>
            <a:r>
              <a:rPr lang="en-US" b="0" dirty="0"/>
              <a:t>providers are external modules (to the host</a:t>
            </a:r>
            <a:r>
              <a:rPr lang="en-US" b="0" dirty="0" smtClean="0"/>
              <a:t>).</a:t>
            </a:r>
          </a:p>
          <a:p>
            <a:pPr marL="621792" lvl="2" indent="0">
              <a:buNone/>
            </a:pPr>
            <a:endParaRPr lang="en-US" b="0" dirty="0" smtClean="0"/>
          </a:p>
          <a:p>
            <a:pPr lvl="1"/>
            <a:r>
              <a:rPr lang="en-US" sz="2000" b="0" dirty="0"/>
              <a:t>Implement the component</a:t>
            </a:r>
          </a:p>
          <a:p>
            <a:pPr lvl="2"/>
            <a:r>
              <a:rPr lang="en-US" sz="1800" b="0" dirty="0"/>
              <a:t>Typically just a standard .NET class</a:t>
            </a:r>
          </a:p>
          <a:p>
            <a:pPr lvl="2"/>
            <a:r>
              <a:rPr lang="en-US" sz="1800" b="0" dirty="0" smtClean="0"/>
              <a:t>Implements any interfaces required by “host” (</a:t>
            </a:r>
            <a:r>
              <a:rPr lang="en-US" sz="1800" b="0" dirty="0" err="1" smtClean="0"/>
              <a:t>eg</a:t>
            </a:r>
            <a:r>
              <a:rPr lang="en-US" sz="1800" b="0" dirty="0" smtClean="0"/>
              <a:t> </a:t>
            </a:r>
            <a:r>
              <a:rPr lang="en-US" sz="1800" b="0" dirty="0"/>
              <a:t>“</a:t>
            </a:r>
            <a:r>
              <a:rPr lang="en-US" sz="1800" b="0" dirty="0" err="1"/>
              <a:t>IMyCategoryProvider</a:t>
            </a:r>
            <a:r>
              <a:rPr lang="en-US" sz="1800" b="0" dirty="0" smtClean="0"/>
              <a:t>”)</a:t>
            </a:r>
            <a:endParaRPr lang="en-US" sz="1600" b="0" dirty="0"/>
          </a:p>
          <a:p>
            <a:pPr lvl="2"/>
            <a:r>
              <a:rPr lang="en-US" sz="1800" b="0" dirty="0" smtClean="0"/>
              <a:t>Register component within </a:t>
            </a:r>
            <a:r>
              <a:rPr lang="en-US" sz="1800" b="0" dirty="0"/>
              <a:t>the category in </a:t>
            </a:r>
            <a:r>
              <a:rPr lang="en-US" sz="1800" b="0" dirty="0" smtClean="0"/>
              <a:t>the </a:t>
            </a:r>
            <a:r>
              <a:rPr lang="en-US" sz="1800" b="0" dirty="0" err="1" smtClean="0"/>
              <a:t>Config.daml</a:t>
            </a:r>
            <a:endParaRPr lang="en-US" sz="1800" b="0" dirty="0"/>
          </a:p>
          <a:p>
            <a:pPr marL="621792" lvl="2" indent="0">
              <a:buNone/>
            </a:pPr>
            <a:endParaRPr lang="en-US" sz="1600" b="0" dirty="0" smtClean="0"/>
          </a:p>
          <a:p>
            <a:pPr lvl="2"/>
            <a:r>
              <a:rPr lang="en-US" sz="1800" b="0" dirty="0" smtClean="0"/>
              <a:t>Note: Components will be instantiated by the </a:t>
            </a:r>
            <a:r>
              <a:rPr lang="en-US" sz="1800" dirty="0" smtClean="0"/>
              <a:t>Host</a:t>
            </a:r>
            <a:r>
              <a:rPr lang="en-US" sz="1800" b="0" dirty="0" smtClean="0"/>
              <a:t>.</a:t>
            </a:r>
            <a:endParaRPr lang="en-US" sz="1800" b="0" dirty="0"/>
          </a:p>
          <a:p>
            <a:pPr marL="621792" lvl="2" indent="0">
              <a:buNone/>
            </a:pPr>
            <a:endParaRPr lang="en-US" dirty="0" smtClean="0"/>
          </a:p>
          <a:p>
            <a:pPr lvl="2"/>
            <a:endParaRPr lang="en-US" b="0" dirty="0" smtClean="0"/>
          </a:p>
          <a:p>
            <a:pPr lvl="2"/>
            <a:endParaRPr lang="en-US" b="0" dirty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598305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Project Settings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0" dirty="0" smtClean="0"/>
              <a:t>Project settings are persisted in the project</a:t>
            </a:r>
          </a:p>
          <a:p>
            <a:r>
              <a:rPr lang="en-US" b="0" dirty="0" smtClean="0"/>
              <a:t>Override </a:t>
            </a:r>
            <a:r>
              <a:rPr lang="en-US" dirty="0" err="1" smtClean="0"/>
              <a:t>OnReadSettingsAsync</a:t>
            </a:r>
            <a:r>
              <a:rPr lang="en-US" dirty="0" smtClean="0"/>
              <a:t> </a:t>
            </a:r>
            <a:r>
              <a:rPr lang="en-US" b="0" dirty="0" smtClean="0"/>
              <a:t>and </a:t>
            </a:r>
            <a:r>
              <a:rPr lang="en-US" dirty="0" err="1" smtClean="0"/>
              <a:t>OnWriteSettingsAsync</a:t>
            </a:r>
            <a:r>
              <a:rPr lang="en-US" dirty="0" smtClean="0"/>
              <a:t> </a:t>
            </a:r>
            <a:r>
              <a:rPr lang="en-US" b="0" dirty="0" smtClean="0"/>
              <a:t>on the Module class</a:t>
            </a:r>
          </a:p>
          <a:p>
            <a:r>
              <a:rPr lang="en-US" b="0" dirty="0" smtClean="0"/>
              <a:t>Your custom settings are passed in via </a:t>
            </a:r>
            <a:r>
              <a:rPr lang="en-US" dirty="0" err="1"/>
              <a:t>OnReadSettingsAsync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b="0" dirty="0" smtClean="0"/>
              <a:t>Whenever a project is opened (that contains your custom settings)</a:t>
            </a:r>
          </a:p>
          <a:p>
            <a:r>
              <a:rPr lang="en-US" b="0" dirty="0" smtClean="0"/>
              <a:t>Your custom settings are saved to the project via </a:t>
            </a:r>
            <a:r>
              <a:rPr lang="en-US" dirty="0" err="1"/>
              <a:t>OnWriteSettingsAsync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b="0" dirty="0" smtClean="0"/>
              <a:t>Whenever a project is saved.</a:t>
            </a:r>
          </a:p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2560087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– The Provider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8196"/>
            <a:ext cx="10369296" cy="4382747"/>
          </a:xfrm>
        </p:spPr>
        <p:txBody>
          <a:bodyPr/>
          <a:lstStyle/>
          <a:p>
            <a:r>
              <a:rPr lang="en-US" b="0" dirty="0" smtClean="0"/>
              <a:t>Add an </a:t>
            </a:r>
            <a:r>
              <a:rPr lang="en-US" dirty="0" err="1" smtClean="0">
                <a:latin typeface="Consolas" panose="020B0609020204030204" pitchFamily="49" charset="0"/>
              </a:rPr>
              <a:t>updateCategory</a:t>
            </a:r>
            <a:r>
              <a:rPr lang="en-US" b="0" dirty="0" smtClean="0"/>
              <a:t> element with </a:t>
            </a:r>
            <a:r>
              <a:rPr lang="en-US" b="0" dirty="0" err="1" smtClean="0"/>
              <a:t>refID</a:t>
            </a:r>
            <a:r>
              <a:rPr lang="en-US" b="0" dirty="0" smtClean="0"/>
              <a:t>=“the target category “</a:t>
            </a:r>
            <a:endParaRPr lang="en-US" b="0" dirty="0"/>
          </a:p>
        </p:txBody>
      </p:sp>
      <p:sp>
        <p:nvSpPr>
          <p:cNvPr id="8" name="TextBox 7"/>
          <p:cNvSpPr txBox="1"/>
          <p:nvPr/>
        </p:nvSpPr>
        <p:spPr>
          <a:xfrm>
            <a:off x="655745" y="2481948"/>
            <a:ext cx="11117155" cy="395151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TestCategories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</a:t>
            </a:r>
          </a:p>
          <a:p>
            <a:endParaRPr lang="en-US" sz="20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&lt;/</a:t>
            </a:r>
            <a:r>
              <a:rPr lang="en-US" sz="2000" dirty="0" err="1" smtClean="0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&lt;/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0242934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– The Provider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8196"/>
            <a:ext cx="10369296" cy="4382747"/>
          </a:xfrm>
        </p:spPr>
        <p:txBody>
          <a:bodyPr/>
          <a:lstStyle/>
          <a:p>
            <a:r>
              <a:rPr lang="en-US" b="0" dirty="0"/>
              <a:t>Add an </a:t>
            </a:r>
            <a:r>
              <a:rPr lang="en-US" dirty="0" err="1">
                <a:latin typeface="Consolas" panose="020B0609020204030204" pitchFamily="49" charset="0"/>
              </a:rPr>
              <a:t>insertComponent</a:t>
            </a:r>
            <a:r>
              <a:rPr lang="en-US" b="0" dirty="0"/>
              <a:t> child element </a:t>
            </a:r>
          </a:p>
          <a:p>
            <a:pPr lvl="1"/>
            <a:r>
              <a:rPr lang="en-US" b="0" dirty="0"/>
              <a:t>“</a:t>
            </a:r>
            <a:r>
              <a:rPr lang="en-US" b="0" dirty="0" err="1"/>
              <a:t>className</a:t>
            </a:r>
            <a:r>
              <a:rPr lang="en-US" b="0" dirty="0"/>
              <a:t>” must point to the code-behind file that contains the category implementation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5745" y="2481948"/>
            <a:ext cx="11117155" cy="395151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TestCategories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&lt;!--</a:t>
            </a:r>
            <a:r>
              <a:rPr lang="en-US" sz="20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8000"/>
                </a:solidFill>
                <a:latin typeface="Consolas" panose="020B0609020204030204" pitchFamily="49" charset="0"/>
              </a:rPr>
              <a:t>This element is required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AdvCategoriesProvider1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20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CategoryProvider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20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&lt;/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7381047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– The Provider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8196"/>
            <a:ext cx="10369296" cy="4382747"/>
          </a:xfrm>
        </p:spPr>
        <p:txBody>
          <a:bodyPr/>
          <a:lstStyle/>
          <a:p>
            <a:r>
              <a:rPr lang="en-US" b="0" dirty="0" smtClean="0"/>
              <a:t>Add a child content element to the </a:t>
            </a:r>
            <a:r>
              <a:rPr lang="en-US" b="0" dirty="0" err="1" smtClean="0"/>
              <a:t>insertComponent</a:t>
            </a:r>
            <a:r>
              <a:rPr lang="en-US" b="0" dirty="0" smtClean="0"/>
              <a:t>. It has no attributes or children ….unless….!</a:t>
            </a:r>
            <a:endParaRPr lang="en-US" b="0" dirty="0"/>
          </a:p>
        </p:txBody>
      </p:sp>
      <p:sp>
        <p:nvSpPr>
          <p:cNvPr id="7" name="TextBox 6"/>
          <p:cNvSpPr txBox="1"/>
          <p:nvPr/>
        </p:nvSpPr>
        <p:spPr>
          <a:xfrm>
            <a:off x="655745" y="2481948"/>
            <a:ext cx="11117155" cy="395151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TestCategories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&lt;!--</a:t>
            </a:r>
            <a:r>
              <a:rPr lang="en-US" sz="20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8000"/>
                </a:solidFill>
                <a:latin typeface="Consolas" panose="020B0609020204030204" pitchFamily="49" charset="0"/>
              </a:rPr>
              <a:t>This element is required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AdvCategoriesProvider1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20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CategoryProvider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&lt;!–</a:t>
            </a:r>
            <a:r>
              <a:rPr lang="en-US" sz="20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A content element is REQUIRED. All attributes are </a:t>
            </a:r>
            <a:r>
              <a:rPr lang="en-US" sz="2000" b="1" dirty="0" smtClean="0">
                <a:solidFill>
                  <a:srgbClr val="008000"/>
                </a:solidFill>
                <a:latin typeface="Consolas" panose="020B0609020204030204" pitchFamily="49" charset="0"/>
              </a:rPr>
              <a:t>custom</a:t>
            </a:r>
            <a:r>
              <a:rPr lang="en-US" sz="20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!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</a:t>
            </a:r>
            <a:r>
              <a:rPr lang="en-US" sz="20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/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   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</a:p>
          <a:p>
            <a:endParaRPr lang="en-US" sz="20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endParaRPr lang="en-US" sz="2000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&lt;/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7384229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– The Provider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8196"/>
            <a:ext cx="10369296" cy="4382747"/>
          </a:xfrm>
        </p:spPr>
        <p:txBody>
          <a:bodyPr/>
          <a:lstStyle/>
          <a:p>
            <a:r>
              <a:rPr lang="en-US" b="0" dirty="0" smtClean="0"/>
              <a:t>The Category host requires custom content – </a:t>
            </a:r>
            <a:r>
              <a:rPr lang="en-US" b="0" dirty="0" err="1" smtClean="0"/>
              <a:t>eg</a:t>
            </a:r>
            <a:r>
              <a:rPr lang="en-US" b="0" dirty="0" smtClean="0"/>
              <a:t> custom attributes or custom xml child content….in which case it must be added to the </a:t>
            </a:r>
            <a:r>
              <a:rPr lang="en-US" b="0" dirty="0" err="1" smtClean="0"/>
              <a:t>Config.daml</a:t>
            </a:r>
            <a:endParaRPr lang="en-US" b="0" dirty="0"/>
          </a:p>
        </p:txBody>
      </p:sp>
      <p:sp>
        <p:nvSpPr>
          <p:cNvPr id="7" name="TextBox 6"/>
          <p:cNvSpPr txBox="1"/>
          <p:nvPr/>
        </p:nvSpPr>
        <p:spPr>
          <a:xfrm>
            <a:off x="655745" y="2481948"/>
            <a:ext cx="11117155" cy="395151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TestCategories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&lt;!--</a:t>
            </a:r>
            <a:r>
              <a:rPr lang="en-US" sz="20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8000"/>
                </a:solidFill>
                <a:latin typeface="Consolas" panose="020B0609020204030204" pitchFamily="49" charset="0"/>
              </a:rPr>
              <a:t>This element is required 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AdvCategoriesProvider1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20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CategoryProvider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&lt;!–</a:t>
            </a:r>
            <a:r>
              <a:rPr lang="en-US" sz="20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A content element is REQUIRED. All attributes are </a:t>
            </a:r>
            <a:r>
              <a:rPr lang="en-US" sz="2000" b="1" dirty="0" smtClean="0">
                <a:solidFill>
                  <a:srgbClr val="008000"/>
                </a:solidFill>
                <a:latin typeface="Consolas" panose="020B0609020204030204" pitchFamily="49" charset="0"/>
              </a:rPr>
              <a:t>custom</a:t>
            </a:r>
            <a:r>
              <a:rPr lang="en-US" sz="20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!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1.0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 </a:t>
            </a:r>
            <a:r>
              <a:rPr lang="en-US" sz="20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name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custom</a:t>
            </a:r>
            <a:r>
              <a:rPr lang="en-US" sz="20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 </a:t>
            </a:r>
            <a:r>
              <a:rPr lang="en-US" sz="2000" dirty="0" smtClean="0">
                <a:solidFill>
                  <a:srgbClr val="FF0000"/>
                </a:solidFill>
                <a:latin typeface="Consolas" panose="020B0609020204030204" pitchFamily="49" charset="0"/>
              </a:rPr>
              <a:t>label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=“</a:t>
            </a:r>
            <a:r>
              <a:rPr lang="en-US" sz="20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etc,etc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”&gt;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   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&lt;!--</a:t>
            </a:r>
            <a:r>
              <a:rPr lang="en-US" sz="20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>
                <a:solidFill>
                  <a:srgbClr val="008000"/>
                </a:solidFill>
                <a:latin typeface="Consolas" panose="020B0609020204030204" pitchFamily="49" charset="0"/>
              </a:rPr>
              <a:t>add any custom xml content here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 &lt;</a:t>
            </a:r>
            <a:r>
              <a:rPr lang="en-US" sz="20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param1 ...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/&gt;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&lt;/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&lt;/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2000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2000" dirty="0">
                <a:solidFill>
                  <a:srgbClr val="A31515"/>
                </a:solidFill>
                <a:latin typeface="Consolas" panose="020B0609020204030204" pitchFamily="49" charset="0"/>
              </a:rPr>
              <a:t>categories</a:t>
            </a:r>
            <a:r>
              <a:rPr lang="en-US" sz="20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7734334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Advanced Customization </a:t>
            </a:r>
            <a:r>
              <a:rPr lang="en-US" sz="2800" b="0" dirty="0" smtClean="0"/>
              <a:t>– Loading Categories – The Host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399" y="1828804"/>
            <a:ext cx="10806546" cy="4045523"/>
          </a:xfrm>
        </p:spPr>
        <p:txBody>
          <a:bodyPr/>
          <a:lstStyle/>
          <a:p>
            <a:r>
              <a:rPr lang="en-US" b="0" dirty="0"/>
              <a:t>Implement loading the category components (e.g. in Module Initialize, </a:t>
            </a:r>
            <a:r>
              <a:rPr lang="en-US" b="0" dirty="0" err="1"/>
              <a:t>etc</a:t>
            </a:r>
            <a:r>
              <a:rPr lang="en-US" b="0" dirty="0"/>
              <a:t>)</a:t>
            </a:r>
          </a:p>
          <a:p>
            <a:pPr lvl="1"/>
            <a:r>
              <a:rPr lang="en-US" b="0" dirty="0" smtClean="0"/>
              <a:t>Use </a:t>
            </a:r>
            <a:r>
              <a:rPr lang="en-US" sz="2000" dirty="0" err="1" smtClean="0">
                <a:latin typeface="Consolas" panose="020B0609020204030204" pitchFamily="49" charset="0"/>
              </a:rPr>
              <a:t>Categories.GetComponentElements</a:t>
            </a:r>
            <a:r>
              <a:rPr lang="en-US" sz="2000" dirty="0" smtClean="0">
                <a:latin typeface="Consolas" panose="020B0609020204030204" pitchFamily="49" charset="0"/>
              </a:rPr>
              <a:t>(“</a:t>
            </a:r>
            <a:r>
              <a:rPr lang="en-US" sz="2000" dirty="0" err="1" smtClean="0">
                <a:latin typeface="Consolas" panose="020B0609020204030204" pitchFamily="49" charset="0"/>
              </a:rPr>
              <a:t>Your_Category_DAML_Id</a:t>
            </a:r>
            <a:r>
              <a:rPr lang="en-US" sz="2000" dirty="0" smtClean="0">
                <a:latin typeface="Consolas" panose="020B0609020204030204" pitchFamily="49" charset="0"/>
              </a:rPr>
              <a:t>")</a:t>
            </a:r>
          </a:p>
          <a:p>
            <a:pPr lvl="2"/>
            <a:r>
              <a:rPr lang="en-US" sz="1800" b="0" dirty="0" smtClean="0">
                <a:latin typeface="Consolas" panose="020B0609020204030204" pitchFamily="49" charset="0"/>
              </a:rPr>
              <a:t>Returns an enumeration of </a:t>
            </a:r>
            <a:r>
              <a:rPr lang="en-US" sz="1800" dirty="0" err="1" smtClean="0">
                <a:latin typeface="Consolas" panose="020B0609020204030204" pitchFamily="49" charset="0"/>
              </a:rPr>
              <a:t>ArcGIS.Desktop.Framework.ComponentElement</a:t>
            </a:r>
            <a:endParaRPr lang="en-US" sz="1800" dirty="0" smtClean="0">
              <a:latin typeface="Consolas" panose="020B0609020204030204" pitchFamily="49" charset="0"/>
            </a:endParaRPr>
          </a:p>
          <a:p>
            <a:pPr lvl="2"/>
            <a:r>
              <a:rPr lang="en-US" sz="1800" dirty="0" smtClean="0">
                <a:latin typeface="Consolas" panose="020B0609020204030204" pitchFamily="49" charset="0"/>
              </a:rPr>
              <a:t>Each </a:t>
            </a:r>
            <a:r>
              <a:rPr lang="en-US" sz="1800" dirty="0" err="1">
                <a:latin typeface="Consolas" panose="020B0609020204030204" pitchFamily="49" charset="0"/>
              </a:rPr>
              <a:t>ComponentElement</a:t>
            </a:r>
            <a:r>
              <a:rPr lang="en-US" sz="1800" b="0" dirty="0"/>
              <a:t> </a:t>
            </a:r>
            <a:r>
              <a:rPr lang="en-US" sz="1800" b="0" dirty="0" smtClean="0"/>
              <a:t>represents a component record (from add-in </a:t>
            </a:r>
            <a:r>
              <a:rPr lang="en-US" sz="1800" b="0" dirty="0" err="1" smtClean="0"/>
              <a:t>Config.damls</a:t>
            </a:r>
            <a:r>
              <a:rPr lang="en-US" sz="1800" b="0" dirty="0" smtClean="0"/>
              <a:t>)</a:t>
            </a:r>
          </a:p>
          <a:p>
            <a:pPr lvl="2"/>
            <a:endParaRPr lang="en-US" sz="1800" b="0" dirty="0" smtClean="0"/>
          </a:p>
          <a:p>
            <a:pPr lvl="1"/>
            <a:r>
              <a:rPr lang="en-US" sz="2000" b="0" dirty="0"/>
              <a:t>For each </a:t>
            </a:r>
            <a:r>
              <a:rPr lang="en-US" sz="2000" b="0" dirty="0" err="1" smtClean="0">
                <a:latin typeface="Consolas" panose="020B0609020204030204" pitchFamily="49" charset="0"/>
              </a:rPr>
              <a:t>ComponentElement</a:t>
            </a:r>
            <a:r>
              <a:rPr lang="en-US" sz="2000" b="0" dirty="0" smtClean="0">
                <a:latin typeface="Consolas" panose="020B0609020204030204" pitchFamily="49" charset="0"/>
              </a:rPr>
              <a:t>:</a:t>
            </a:r>
            <a:endParaRPr lang="en-US" sz="2000" dirty="0" smtClean="0">
              <a:latin typeface="Consolas" panose="020B0609020204030204" pitchFamily="49" charset="0"/>
            </a:endParaRPr>
          </a:p>
          <a:p>
            <a:pPr lvl="2"/>
            <a:r>
              <a:rPr lang="en-US" sz="2000" b="0" dirty="0"/>
              <a:t>Use</a:t>
            </a:r>
            <a:r>
              <a:rPr lang="en-US" b="0" dirty="0" smtClean="0"/>
              <a:t> </a:t>
            </a:r>
            <a:r>
              <a:rPr lang="en-US" sz="1800" b="0" dirty="0" err="1" smtClean="0">
                <a:latin typeface="Consolas" panose="020B0609020204030204" pitchFamily="49" charset="0"/>
              </a:rPr>
              <a:t>GetContent</a:t>
            </a:r>
            <a:r>
              <a:rPr lang="en-US" sz="2000" b="0" dirty="0"/>
              <a:t>() </a:t>
            </a:r>
            <a:r>
              <a:rPr lang="en-US" sz="2000" b="0" dirty="0" smtClean="0"/>
              <a:t>to </a:t>
            </a:r>
            <a:r>
              <a:rPr lang="en-US" sz="2000" b="0" dirty="0"/>
              <a:t>return the &lt;content/&gt; element from the </a:t>
            </a:r>
            <a:r>
              <a:rPr lang="en-US" sz="2000" b="0" dirty="0" err="1"/>
              <a:t>Config.daml</a:t>
            </a:r>
            <a:endParaRPr lang="en-US" sz="2000" b="0" dirty="0"/>
          </a:p>
          <a:p>
            <a:pPr lvl="3"/>
            <a:r>
              <a:rPr lang="en-US" sz="1800" b="0" dirty="0" smtClean="0"/>
              <a:t>Returns a </a:t>
            </a:r>
            <a:r>
              <a:rPr lang="en-US" sz="1800" b="0" dirty="0" err="1" smtClean="0">
                <a:latin typeface="Consolas" panose="020B0609020204030204" pitchFamily="49" charset="0"/>
              </a:rPr>
              <a:t>System.Xml.Ling.XElement</a:t>
            </a:r>
            <a:r>
              <a:rPr lang="en-US" sz="1800" b="0" dirty="0" smtClean="0">
                <a:latin typeface="Consolas" panose="020B0609020204030204" pitchFamily="49" charset="0"/>
              </a:rPr>
              <a:t>.</a:t>
            </a:r>
          </a:p>
          <a:p>
            <a:pPr lvl="4"/>
            <a:r>
              <a:rPr lang="en-US" sz="1800" b="0" dirty="0">
                <a:latin typeface="+mj-lt"/>
              </a:rPr>
              <a:t>Query it for custom attributes </a:t>
            </a:r>
            <a:r>
              <a:rPr lang="en-US" sz="1800" b="0" dirty="0" smtClean="0">
                <a:latin typeface="+mj-lt"/>
              </a:rPr>
              <a:t>and child elements</a:t>
            </a:r>
          </a:p>
          <a:p>
            <a:pPr lvl="2"/>
            <a:r>
              <a:rPr lang="en-US" sz="1800" b="0" dirty="0" smtClean="0"/>
              <a:t>Use </a:t>
            </a:r>
            <a:r>
              <a:rPr lang="en-US" sz="1800" b="0" dirty="0" err="1" smtClean="0">
                <a:latin typeface="Consolas" panose="020B0609020204030204" pitchFamily="49" charset="0"/>
              </a:rPr>
              <a:t>CreateComponent</a:t>
            </a:r>
            <a:r>
              <a:rPr lang="en-US" sz="1800" b="0" dirty="0" smtClean="0">
                <a:latin typeface="Consolas" panose="020B0609020204030204" pitchFamily="49" charset="0"/>
              </a:rPr>
              <a:t>()</a:t>
            </a:r>
            <a:r>
              <a:rPr lang="en-US" sz="1800" b="0" dirty="0" smtClean="0"/>
              <a:t> to </a:t>
            </a:r>
            <a:r>
              <a:rPr lang="en-US" sz="1800" b="0" dirty="0"/>
              <a:t>instantiate a custom class instance</a:t>
            </a:r>
          </a:p>
          <a:p>
            <a:pPr marL="621792" lvl="2" indent="0">
              <a:buNone/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7430118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Advanced Customization </a:t>
            </a:r>
            <a:r>
              <a:rPr lang="en-US" sz="2800" b="0" dirty="0" smtClean="0"/>
              <a:t>– Loading Categories – The Host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28196"/>
            <a:ext cx="10369296" cy="3427413"/>
          </a:xfrm>
        </p:spPr>
        <p:txBody>
          <a:bodyPr/>
          <a:lstStyle/>
          <a:p>
            <a:r>
              <a:rPr lang="en-US" b="0" dirty="0" smtClean="0"/>
              <a:t>Implement loading the category components (e.g. in Module Initialize, </a:t>
            </a:r>
            <a:r>
              <a:rPr lang="en-US" b="0" dirty="0" err="1" smtClean="0"/>
              <a:t>etc</a:t>
            </a:r>
            <a:r>
              <a:rPr lang="en-US" b="0" dirty="0" smtClean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0754" y="2321375"/>
            <a:ext cx="10520644" cy="381341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_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items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438EB7"/>
                </a:solidFill>
                <a:latin typeface="Consolas" panose="020B0609020204030204" pitchFamily="49" charset="0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438EB7"/>
                </a:solidFill>
                <a:latin typeface="Consolas" panose="020B0609020204030204" pitchFamily="49" charset="0"/>
              </a:rPr>
              <a:t>IMyCategoryProvider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&gt;();</a:t>
            </a:r>
          </a:p>
          <a:p>
            <a:r>
              <a:rPr lang="en-US" sz="1600" dirty="0" smtClean="0">
                <a:solidFill>
                  <a:srgbClr val="2B91A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XNamespace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ns 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"http://schemas.esri.com/DADF/Registry</a:t>
            </a:r>
            <a:r>
              <a:rPr lang="en-US" sz="16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foreach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component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438EB7"/>
                </a:solidFill>
                <a:latin typeface="Consolas" panose="020B0609020204030204" pitchFamily="49" charset="0"/>
              </a:rPr>
              <a:t>Categories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.GetComponentElements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TestCategories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)) {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content = </a:t>
            </a:r>
            <a:r>
              <a:rPr lang="en-US" sz="16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component.GetContent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();//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 this is the content from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Config.daml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version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content.Attribute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"version"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).Value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param1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content.Element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(ns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+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"param1"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test the component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instance = </a:t>
            </a:r>
            <a:r>
              <a:rPr lang="en-US" sz="16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component.CreateComponent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438EB7"/>
                </a:solidFill>
                <a:latin typeface="Consolas" panose="020B0609020204030204" pitchFamily="49" charset="0"/>
              </a:rPr>
              <a:t>IMyCategoryProvider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(instance !=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null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_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items.Add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(instance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        </a:t>
            </a:r>
            <a:endParaRPr lang="en-US" sz="16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215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and Embeddable Controls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26428" y="1518200"/>
            <a:ext cx="10369296" cy="4558141"/>
          </a:xfrm>
        </p:spPr>
        <p:txBody>
          <a:bodyPr/>
          <a:lstStyle/>
          <a:p>
            <a:r>
              <a:rPr lang="en-US" b="0" dirty="0"/>
              <a:t>Embeddable Controls</a:t>
            </a:r>
            <a:endParaRPr lang="en-US" sz="1800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995729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and Embeddable Controls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26428" y="1518200"/>
            <a:ext cx="10369296" cy="4558141"/>
          </a:xfrm>
        </p:spPr>
        <p:txBody>
          <a:bodyPr/>
          <a:lstStyle/>
          <a:p>
            <a:r>
              <a:rPr lang="en-US" b="0" dirty="0" smtClean="0"/>
              <a:t>Assume we want to provide an extensibility pattern…..as before…..</a:t>
            </a:r>
          </a:p>
          <a:p>
            <a:r>
              <a:rPr lang="en-US" b="0" dirty="0" smtClean="0"/>
              <a:t>And….it requires a dynamic UI…</a:t>
            </a:r>
          </a:p>
          <a:p>
            <a:pPr marL="283464" lvl="1" indent="0">
              <a:buNone/>
            </a:pPr>
            <a:endParaRPr lang="en-US" b="0" dirty="0"/>
          </a:p>
          <a:p>
            <a:pPr marL="1042416" lvl="3" indent="0">
              <a:buNone/>
            </a:pPr>
            <a:endParaRPr lang="en-US" sz="1800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734770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and Embeddable Controls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8196"/>
            <a:ext cx="10369296" cy="4382747"/>
          </a:xfrm>
        </p:spPr>
        <p:txBody>
          <a:bodyPr/>
          <a:lstStyle/>
          <a:p>
            <a:r>
              <a:rPr lang="en-US" b="0" dirty="0" smtClean="0"/>
              <a:t>We need to use something called an “Embeddable Control”</a:t>
            </a:r>
          </a:p>
          <a:p>
            <a:r>
              <a:rPr lang="en-US" b="0" dirty="0" smtClean="0"/>
              <a:t>This is an aspect of the Pro SDK</a:t>
            </a:r>
          </a:p>
          <a:p>
            <a:pPr lvl="1"/>
            <a:r>
              <a:rPr lang="en-US" b="0" dirty="0" smtClean="0"/>
              <a:t>“ArcGIS Pro Embeddable Control” item template</a:t>
            </a:r>
          </a:p>
          <a:p>
            <a:pPr lvl="1"/>
            <a:r>
              <a:rPr lang="en-US" b="0" dirty="0" smtClean="0"/>
              <a:t>An embeddable control consists of:</a:t>
            </a:r>
          </a:p>
          <a:p>
            <a:pPr lvl="2"/>
            <a:r>
              <a:rPr lang="en-US" b="0" dirty="0" smtClean="0"/>
              <a:t>A view component –WPF User Control</a:t>
            </a:r>
          </a:p>
          <a:p>
            <a:pPr lvl="2"/>
            <a:r>
              <a:rPr lang="en-US" b="0" dirty="0" smtClean="0"/>
              <a:t>A view model component</a:t>
            </a:r>
          </a:p>
          <a:p>
            <a:pPr lvl="3"/>
            <a:r>
              <a:rPr lang="en-US" sz="1600" b="0" dirty="0" smtClean="0"/>
              <a:t>Derives </a:t>
            </a:r>
            <a:r>
              <a:rPr lang="en-US" sz="1600" b="0" dirty="0"/>
              <a:t>from </a:t>
            </a:r>
            <a:r>
              <a:rPr lang="en-US" sz="1600" dirty="0" err="1">
                <a:latin typeface="Consolas" panose="020B0609020204030204" pitchFamily="49" charset="0"/>
              </a:rPr>
              <a:t>ArcGIS.Desktop.Framework.Controls.EmbeddableControl</a:t>
            </a:r>
            <a:endParaRPr lang="en-US" sz="1600" b="0" dirty="0" smtClean="0"/>
          </a:p>
          <a:p>
            <a:pPr lvl="2"/>
            <a:endParaRPr lang="en-US" sz="1800" b="0" dirty="0"/>
          </a:p>
          <a:p>
            <a:pPr lvl="2"/>
            <a:endParaRPr lang="en-US" sz="1800" b="0" dirty="0"/>
          </a:p>
          <a:p>
            <a:pPr marL="0" indent="0">
              <a:buNone/>
            </a:pPr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pPr marL="0" indent="0">
              <a:buNone/>
            </a:pPr>
            <a:endParaRPr lang="en-US" b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0939" y="4185278"/>
            <a:ext cx="5317798" cy="2419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9550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and Embeddable Controls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26428" y="1518200"/>
            <a:ext cx="10369296" cy="4558141"/>
          </a:xfrm>
        </p:spPr>
        <p:txBody>
          <a:bodyPr/>
          <a:lstStyle/>
          <a:p>
            <a:r>
              <a:rPr lang="en-US" b="0" dirty="0" smtClean="0"/>
              <a:t>For dynamic UI:</a:t>
            </a:r>
          </a:p>
          <a:p>
            <a:r>
              <a:rPr lang="en-US" b="0" dirty="0" smtClean="0"/>
              <a:t>As the Host we:</a:t>
            </a:r>
          </a:p>
          <a:p>
            <a:pPr lvl="1"/>
            <a:r>
              <a:rPr lang="en-US" b="0" dirty="0" smtClean="0"/>
              <a:t>Define a category same as before</a:t>
            </a:r>
          </a:p>
          <a:p>
            <a:pPr lvl="1"/>
            <a:r>
              <a:rPr lang="en-US" b="0" dirty="0" smtClean="0"/>
              <a:t>Define any required custom interfaces, xml content (as before)</a:t>
            </a:r>
          </a:p>
          <a:p>
            <a:pPr lvl="1"/>
            <a:r>
              <a:rPr lang="en-US" u="sng" dirty="0" smtClean="0"/>
              <a:t>Require providers to register embeddable controls in our category</a:t>
            </a:r>
          </a:p>
          <a:p>
            <a:pPr lvl="2"/>
            <a:r>
              <a:rPr lang="en-US" b="0" dirty="0" smtClean="0"/>
              <a:t>Not “vanilla” .NET classes as before</a:t>
            </a:r>
          </a:p>
          <a:p>
            <a:pPr marL="1042416" lvl="3" indent="0">
              <a:buNone/>
            </a:pPr>
            <a:endParaRPr lang="en-US" sz="1800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866461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6A1A2C-9903-4B43-89B7-3D8462401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-5435"/>
            <a:ext cx="12188952" cy="6863435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Advanced Customization – Project Settings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8200"/>
            <a:ext cx="10369296" cy="3427413"/>
          </a:xfrm>
        </p:spPr>
        <p:txBody>
          <a:bodyPr/>
          <a:lstStyle/>
          <a:p>
            <a:r>
              <a:rPr lang="en-US" b="0" dirty="0" smtClean="0"/>
              <a:t>Settings are stored as key-value pairs. Values must be strings.</a:t>
            </a:r>
          </a:p>
          <a:p>
            <a:r>
              <a:rPr lang="en-US" b="0" dirty="0" smtClean="0"/>
              <a:t>Settings are added to the </a:t>
            </a:r>
            <a:r>
              <a:rPr lang="en-US" dirty="0" err="1" smtClean="0"/>
              <a:t>ModuleSettingsWriter</a:t>
            </a:r>
            <a:r>
              <a:rPr lang="en-US" dirty="0" smtClean="0"/>
              <a:t> </a:t>
            </a:r>
            <a:r>
              <a:rPr lang="en-US" b="0" dirty="0"/>
              <a:t>during a save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9901CF1-3E0E-AF4C-ABAE-67F86CD07C1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53" r="38615"/>
          <a:stretch/>
        </p:blipFill>
        <p:spPr>
          <a:xfrm>
            <a:off x="7294791" y="4044"/>
            <a:ext cx="4897209" cy="2678972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92097" y="2683016"/>
            <a:ext cx="10617024" cy="3368649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internal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Module1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dirty="0" smtClean="0">
                <a:solidFill>
                  <a:srgbClr val="2B91AF"/>
                </a:solidFill>
                <a:latin typeface="Consolas" panose="020B0609020204030204" pitchFamily="49" charset="0"/>
              </a:rPr>
              <a:t>Module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{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private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hasSettings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   //Called on “Save” project</a:t>
            </a:r>
            <a:endParaRPr lang="en-US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protected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override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Task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OnWriteSettingsAsync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</a:rPr>
              <a:t>ModuleSettingsWriter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settings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/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settings.Add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(“Setting1”, “Custom_setting_val1”);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settings.Add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(“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Setting2”,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Custom_setting_val2”);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...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2B91AF"/>
                </a:solidFill>
                <a:latin typeface="Consolas" panose="020B0609020204030204" pitchFamily="49" charset="0"/>
              </a:rPr>
              <a:t>Task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.FromResult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   }</a:t>
            </a:r>
            <a:endParaRPr lang="en-US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b="1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06396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and Embeddable Controls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8196"/>
            <a:ext cx="10369296" cy="4382747"/>
          </a:xfrm>
        </p:spPr>
        <p:txBody>
          <a:bodyPr/>
          <a:lstStyle/>
          <a:p>
            <a:r>
              <a:rPr lang="en-US" b="0" dirty="0" smtClean="0"/>
              <a:t>For dynamic UI</a:t>
            </a:r>
          </a:p>
          <a:p>
            <a:r>
              <a:rPr lang="en-US" b="0" dirty="0" smtClean="0"/>
              <a:t>As the Provider</a:t>
            </a:r>
            <a:r>
              <a:rPr lang="en-US" b="0" dirty="0"/>
              <a:t> </a:t>
            </a:r>
            <a:r>
              <a:rPr lang="en-US" b="0" dirty="0" smtClean="0"/>
              <a:t>we:</a:t>
            </a:r>
          </a:p>
          <a:p>
            <a:pPr lvl="1"/>
            <a:r>
              <a:rPr lang="en-US" b="0" dirty="0" smtClean="0"/>
              <a:t>Implement the component using the Embeddable Control pattern</a:t>
            </a:r>
          </a:p>
          <a:p>
            <a:pPr lvl="2"/>
            <a:r>
              <a:rPr lang="en-US" b="0" dirty="0" smtClean="0"/>
              <a:t>Run the Pro SDK Embeddable Control item template</a:t>
            </a:r>
          </a:p>
          <a:p>
            <a:pPr lvl="2"/>
            <a:r>
              <a:rPr lang="en-US" sz="1600" b="0" dirty="0" smtClean="0"/>
              <a:t>Implement </a:t>
            </a:r>
            <a:r>
              <a:rPr lang="en-US" sz="1600" b="0" dirty="0"/>
              <a:t>any required interfaces on the </a:t>
            </a:r>
            <a:r>
              <a:rPr lang="en-US" sz="1600" b="0" dirty="0" err="1" smtClean="0"/>
              <a:t>VewModel</a:t>
            </a:r>
            <a:endParaRPr lang="en-US" sz="1600" b="0" dirty="0" smtClean="0"/>
          </a:p>
          <a:p>
            <a:pPr lvl="1"/>
            <a:r>
              <a:rPr lang="en-US" sz="1800" b="0" dirty="0" smtClean="0"/>
              <a:t>Register the </a:t>
            </a:r>
            <a:r>
              <a:rPr lang="en-US" sz="1800" i="1" dirty="0" smtClean="0"/>
              <a:t>embeddable control </a:t>
            </a:r>
            <a:r>
              <a:rPr lang="en-US" sz="1800" b="0" dirty="0" smtClean="0"/>
              <a:t>in the category as the category component</a:t>
            </a:r>
            <a:endParaRPr lang="en-US" sz="1800" b="0" dirty="0"/>
          </a:p>
          <a:p>
            <a:pPr lvl="2"/>
            <a:endParaRPr lang="en-US" sz="1800" b="0" dirty="0"/>
          </a:p>
          <a:p>
            <a:pPr lvl="2"/>
            <a:endParaRPr lang="en-US" sz="1800" b="0" dirty="0"/>
          </a:p>
          <a:p>
            <a:pPr marL="0" indent="0">
              <a:buNone/>
            </a:pPr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pPr marL="0" indent="0">
              <a:buNone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3026979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Categories and Embeddable Controls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8196"/>
            <a:ext cx="10369296" cy="4382747"/>
          </a:xfrm>
        </p:spPr>
        <p:txBody>
          <a:bodyPr/>
          <a:lstStyle/>
          <a:p>
            <a:pPr lvl="1"/>
            <a:r>
              <a:rPr lang="en-US" b="0" dirty="0" smtClean="0"/>
              <a:t>Registering the </a:t>
            </a:r>
            <a:r>
              <a:rPr lang="en-US" b="0" u="sng" dirty="0" err="1" smtClean="0"/>
              <a:t>EmbeddableControl</a:t>
            </a:r>
            <a:r>
              <a:rPr lang="en-US" b="0" dirty="0" smtClean="0"/>
              <a:t> in the target category in the </a:t>
            </a:r>
            <a:r>
              <a:rPr lang="en-US" b="0" dirty="0" err="1" smtClean="0"/>
              <a:t>Config.daml</a:t>
            </a: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endParaRPr lang="en-US" b="0" dirty="0" smtClean="0"/>
          </a:p>
          <a:p>
            <a:endParaRPr lang="en-US" b="0" dirty="0"/>
          </a:p>
          <a:p>
            <a:pPr marL="0" indent="0">
              <a:buNone/>
            </a:pPr>
            <a:endParaRPr lang="en-US" b="0" dirty="0"/>
          </a:p>
        </p:txBody>
      </p:sp>
      <p:sp>
        <p:nvSpPr>
          <p:cNvPr id="7" name="TextBox 6"/>
          <p:cNvSpPr txBox="1"/>
          <p:nvPr/>
        </p:nvSpPr>
        <p:spPr>
          <a:xfrm>
            <a:off x="486683" y="2210765"/>
            <a:ext cx="11509375" cy="4108392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&lt;!– Note: </a:t>
            </a:r>
            <a:r>
              <a:rPr lang="en-US" b="1" dirty="0" smtClean="0">
                <a:solidFill>
                  <a:srgbClr val="0000FF"/>
                </a:solidFill>
                <a:latin typeface="+mj-lt"/>
              </a:rPr>
              <a:t>item template generates this for you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!! --&gt;</a:t>
            </a:r>
            <a:endParaRPr lang="en-US" dirty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refID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TestCategory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&lt;!–- simply switch out “</a:t>
            </a:r>
            <a:r>
              <a:rPr lang="en-US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esri_embeddableControls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” --&gt;</a:t>
            </a:r>
            <a:endParaRPr lang="en-US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&lt;!–-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In this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case, the component is the </a:t>
            </a:r>
            <a:r>
              <a:rPr lang="en-US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EmbeddableControl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(</a:t>
            </a:r>
            <a:r>
              <a:rPr lang="en-US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ie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the “View Model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”)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--&gt;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onsolas" panose="020B0609020204030204" pitchFamily="49" charset="0"/>
              </a:rPr>
              <a:t>id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Custom_EmbeddableControl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EmbeddableControlViewModel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&lt;!– The content element is the view (i.e. </a:t>
            </a:r>
            <a:r>
              <a:rPr lang="en-US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UserControl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)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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nsolas" panose="020B0609020204030204" pitchFamily="49" charset="0"/>
              </a:rPr>
              <a:t>className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0000FF"/>
                </a:solidFill>
                <a:latin typeface="Consolas" panose="020B0609020204030204" pitchFamily="49" charset="0"/>
              </a:rPr>
              <a:t>ExtensionEmbeddableControlView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Consolas" panose="020B0609020204030204" pitchFamily="49" charset="0"/>
              </a:rPr>
              <a:t>version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“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...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      &lt;!--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add any custom xml content here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as needed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--&gt;</a:t>
            </a: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 &lt;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param1 ...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/&gt;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  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&lt;/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content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insertComponent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updateCategory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594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861774"/>
          </a:xfrm>
        </p:spPr>
        <p:txBody>
          <a:bodyPr/>
          <a:lstStyle/>
          <a:p>
            <a:r>
              <a:rPr lang="en-US" sz="2800" b="0" dirty="0"/>
              <a:t>Advanced Customization – </a:t>
            </a:r>
            <a:r>
              <a:rPr lang="en-US" sz="2800" b="0" dirty="0" smtClean="0"/>
              <a:t>Loading Categories </a:t>
            </a:r>
            <a:r>
              <a:rPr lang="en-US" sz="2800" b="0" dirty="0"/>
              <a:t>and Embeddable Controls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804671" y="1758214"/>
            <a:ext cx="10806546" cy="4045523"/>
          </a:xfrm>
        </p:spPr>
        <p:txBody>
          <a:bodyPr/>
          <a:lstStyle/>
          <a:p>
            <a:r>
              <a:rPr lang="en-US" b="0" dirty="0" smtClean="0"/>
              <a:t>As the Host:</a:t>
            </a:r>
          </a:p>
          <a:p>
            <a:pPr lvl="1"/>
            <a:r>
              <a:rPr lang="en-US" b="0" dirty="0" smtClean="0"/>
              <a:t>Use </a:t>
            </a:r>
            <a:r>
              <a:rPr lang="en-US" sz="2000" dirty="0" err="1" smtClean="0">
                <a:latin typeface="Consolas" panose="020B0609020204030204" pitchFamily="49" charset="0"/>
              </a:rPr>
              <a:t>Categories.GetComponentElements</a:t>
            </a:r>
            <a:r>
              <a:rPr lang="en-US" sz="2000" dirty="0" smtClean="0">
                <a:latin typeface="Consolas" panose="020B0609020204030204" pitchFamily="49" charset="0"/>
              </a:rPr>
              <a:t>(“</a:t>
            </a:r>
            <a:r>
              <a:rPr lang="en-US" sz="2000" dirty="0" err="1" smtClean="0">
                <a:latin typeface="Consolas" panose="020B0609020204030204" pitchFamily="49" charset="0"/>
              </a:rPr>
              <a:t>Your_Category_DAML_Id</a:t>
            </a:r>
            <a:r>
              <a:rPr lang="en-US" b="0" dirty="0"/>
              <a:t>") as </a:t>
            </a:r>
            <a:r>
              <a:rPr lang="en-US" b="0" dirty="0" smtClean="0"/>
              <a:t>before</a:t>
            </a:r>
          </a:p>
          <a:p>
            <a:pPr lvl="2"/>
            <a:r>
              <a:rPr lang="en-US" b="0" dirty="0" smtClean="0"/>
              <a:t>Can use </a:t>
            </a:r>
            <a:r>
              <a:rPr lang="en-US" b="0" dirty="0" err="1">
                <a:latin typeface="Consolas" panose="020B0609020204030204" pitchFamily="49" charset="0"/>
              </a:rPr>
              <a:t>GetContent</a:t>
            </a:r>
            <a:r>
              <a:rPr lang="en-US" sz="1800" b="0" dirty="0"/>
              <a:t>() </a:t>
            </a:r>
            <a:r>
              <a:rPr lang="en-US" sz="1800" b="0" dirty="0" smtClean="0"/>
              <a:t>, </a:t>
            </a:r>
            <a:r>
              <a:rPr lang="en-US" sz="1800" b="0" dirty="0" err="1" smtClean="0"/>
              <a:t>etc</a:t>
            </a:r>
            <a:r>
              <a:rPr lang="en-US" sz="1800" b="0" dirty="0" smtClean="0"/>
              <a:t> as needed to check for custom attributes, etc.</a:t>
            </a:r>
          </a:p>
          <a:p>
            <a:pPr lvl="2"/>
            <a:endParaRPr lang="en-US" sz="1800" b="0" dirty="0" smtClean="0"/>
          </a:p>
          <a:p>
            <a:pPr lvl="1"/>
            <a:r>
              <a:rPr lang="en-US" b="0" dirty="0" smtClean="0"/>
              <a:t>Use </a:t>
            </a:r>
            <a:r>
              <a:rPr lang="en-US" sz="2000" dirty="0" err="1" smtClean="0">
                <a:latin typeface="Consolas" panose="020B0609020204030204" pitchFamily="49" charset="0"/>
              </a:rPr>
              <a:t>EmbeddableControl.Create</a:t>
            </a:r>
            <a:r>
              <a:rPr lang="en-US" sz="2000" dirty="0" smtClean="0">
                <a:latin typeface="Consolas" panose="020B0609020204030204" pitchFamily="49" charset="0"/>
              </a:rPr>
              <a:t>() </a:t>
            </a:r>
            <a:r>
              <a:rPr lang="en-US" b="0" dirty="0"/>
              <a:t>in lieu of </a:t>
            </a:r>
            <a:r>
              <a:rPr lang="en-US" sz="2000" b="0" dirty="0" err="1">
                <a:latin typeface="Consolas" panose="020B0609020204030204" pitchFamily="49" charset="0"/>
              </a:rPr>
              <a:t>CreateComponent</a:t>
            </a:r>
            <a:r>
              <a:rPr lang="en-US" sz="2000" b="0" dirty="0">
                <a:latin typeface="Consolas" panose="020B0609020204030204" pitchFamily="49" charset="0"/>
              </a:rPr>
              <a:t>()</a:t>
            </a:r>
            <a:r>
              <a:rPr lang="en-US" sz="2000" b="0" dirty="0"/>
              <a:t> </a:t>
            </a:r>
            <a:r>
              <a:rPr lang="en-US" sz="2000" b="0" dirty="0" smtClean="0"/>
              <a:t>to create the embeddable control.</a:t>
            </a:r>
          </a:p>
          <a:p>
            <a:pPr lvl="2"/>
            <a:r>
              <a:rPr lang="en-US" sz="1800" dirty="0" err="1" smtClean="0">
                <a:latin typeface="Consolas" panose="020B0609020204030204" pitchFamily="49" charset="0"/>
              </a:rPr>
              <a:t>EmbeddableControl.Create</a:t>
            </a:r>
            <a:r>
              <a:rPr lang="en-US" dirty="0" smtClean="0">
                <a:latin typeface="Consolas" panose="020B0609020204030204" pitchFamily="49" charset="0"/>
              </a:rPr>
              <a:t> </a:t>
            </a:r>
            <a:r>
              <a:rPr lang="en-US" sz="1800" b="0" dirty="0"/>
              <a:t>returns a </a:t>
            </a:r>
            <a:r>
              <a:rPr lang="en-US" sz="1800" dirty="0">
                <a:latin typeface="Consolas" panose="020B0609020204030204" pitchFamily="49" charset="0"/>
              </a:rPr>
              <a:t>Tuple&lt;</a:t>
            </a:r>
            <a:r>
              <a:rPr lang="en-US" sz="1800" dirty="0" err="1">
                <a:latin typeface="Consolas" panose="020B0609020204030204" pitchFamily="49" charset="0"/>
              </a:rPr>
              <a:t>EmbeddableControl</a:t>
            </a:r>
            <a:r>
              <a:rPr lang="en-US" sz="1800" dirty="0">
                <a:latin typeface="Consolas" panose="020B0609020204030204" pitchFamily="49" charset="0"/>
              </a:rPr>
              <a:t>, </a:t>
            </a:r>
            <a:r>
              <a:rPr lang="en-US" sz="1800" dirty="0" err="1">
                <a:latin typeface="Consolas" panose="020B0609020204030204" pitchFamily="49" charset="0"/>
              </a:rPr>
              <a:t>UserControl</a:t>
            </a:r>
            <a:r>
              <a:rPr lang="en-US" sz="1800" dirty="0" smtClean="0">
                <a:latin typeface="Consolas" panose="020B0609020204030204" pitchFamily="49" charset="0"/>
              </a:rPr>
              <a:t>&gt;</a:t>
            </a:r>
          </a:p>
          <a:p>
            <a:pPr lvl="2"/>
            <a:r>
              <a:rPr lang="en-US" sz="1800" b="0" dirty="0"/>
              <a:t>The </a:t>
            </a:r>
            <a:r>
              <a:rPr lang="en-US" sz="1800" b="0" dirty="0" err="1"/>
              <a:t>EmbeddableControl</a:t>
            </a:r>
            <a:r>
              <a:rPr lang="en-US" sz="1800" b="0" dirty="0"/>
              <a:t> should be tested for any required interfaces</a:t>
            </a:r>
          </a:p>
          <a:p>
            <a:pPr lvl="2"/>
            <a:r>
              <a:rPr lang="en-US" sz="1800" b="0" dirty="0" smtClean="0"/>
              <a:t>Host the </a:t>
            </a:r>
            <a:r>
              <a:rPr lang="en-US" sz="1800" b="0" dirty="0" err="1" smtClean="0"/>
              <a:t>UserControl</a:t>
            </a:r>
            <a:r>
              <a:rPr lang="en-US" sz="1800" b="0" dirty="0" smtClean="0"/>
              <a:t> </a:t>
            </a:r>
            <a:r>
              <a:rPr lang="en-US" sz="1800" b="0" dirty="0"/>
              <a:t>in </a:t>
            </a:r>
            <a:r>
              <a:rPr lang="en-US" sz="1800" b="0" dirty="0" smtClean="0"/>
              <a:t>the UI </a:t>
            </a:r>
            <a:r>
              <a:rPr lang="en-US" sz="1800" b="0" dirty="0"/>
              <a:t>(per </a:t>
            </a:r>
            <a:r>
              <a:rPr lang="en-US" sz="1800" b="0" dirty="0" smtClean="0"/>
              <a:t>requirements, whatever they are…)</a:t>
            </a:r>
          </a:p>
          <a:p>
            <a:pPr lvl="3"/>
            <a:r>
              <a:rPr lang="en-US" sz="1600" b="0" dirty="0" smtClean="0"/>
              <a:t>Standard WPF pattern is to use a </a:t>
            </a:r>
            <a:r>
              <a:rPr lang="en-US" sz="1600" b="0" dirty="0" smtClean="0">
                <a:latin typeface="Consolas" panose="020B0609020204030204" pitchFamily="49" charset="0"/>
              </a:rPr>
              <a:t>&lt;</a:t>
            </a:r>
            <a:r>
              <a:rPr lang="en-US" sz="1600" b="0" dirty="0" err="1" smtClean="0">
                <a:latin typeface="Consolas" panose="020B0609020204030204" pitchFamily="49" charset="0"/>
              </a:rPr>
              <a:t>ContentPresenter</a:t>
            </a:r>
            <a:r>
              <a:rPr lang="en-US" sz="1600" b="0" dirty="0" smtClean="0">
                <a:latin typeface="Consolas" panose="020B0609020204030204" pitchFamily="49" charset="0"/>
              </a:rPr>
              <a:t> /&gt;</a:t>
            </a:r>
            <a:endParaRPr lang="en-US" sz="1600" b="0" dirty="0">
              <a:latin typeface="Consolas" panose="020B0609020204030204" pitchFamily="49" charset="0"/>
            </a:endParaRPr>
          </a:p>
          <a:p>
            <a:pPr marL="621792" lvl="2" indent="0">
              <a:buNone/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16664621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861774"/>
          </a:xfrm>
        </p:spPr>
        <p:txBody>
          <a:bodyPr/>
          <a:lstStyle/>
          <a:p>
            <a:r>
              <a:rPr lang="en-US" sz="2800" b="0" dirty="0" smtClean="0"/>
              <a:t>Advanced </a:t>
            </a:r>
            <a:r>
              <a:rPr lang="en-US" sz="2800" b="0" dirty="0"/>
              <a:t>Customization </a:t>
            </a:r>
            <a:r>
              <a:rPr lang="en-US" sz="2800" b="0" dirty="0" smtClean="0"/>
              <a:t>– Loading Categories </a:t>
            </a:r>
            <a:r>
              <a:rPr lang="en-US" sz="2800" b="0" dirty="0"/>
              <a:t>and Embeddable Controls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816429" y="1533624"/>
            <a:ext cx="10369296" cy="3427413"/>
          </a:xfrm>
        </p:spPr>
        <p:txBody>
          <a:bodyPr/>
          <a:lstStyle/>
          <a:p>
            <a:r>
              <a:rPr lang="en-US" b="0" dirty="0" smtClean="0"/>
              <a:t>Host: Implement </a:t>
            </a:r>
            <a:r>
              <a:rPr lang="en-US" b="0" dirty="0"/>
              <a:t>loading the category components (e.g. in Module Initialize, </a:t>
            </a:r>
            <a:r>
              <a:rPr lang="en-US" b="0" dirty="0" err="1"/>
              <a:t>etc</a:t>
            </a:r>
            <a:r>
              <a:rPr lang="en-US" b="0" dirty="0"/>
              <a:t>)</a:t>
            </a:r>
          </a:p>
          <a:p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89308" y="2280084"/>
            <a:ext cx="11213130" cy="3531952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_items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438EB7"/>
                </a:solidFill>
                <a:latin typeface="Consolas" panose="020B0609020204030204" pitchFamily="49" charset="0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438EB7"/>
                </a:solidFill>
                <a:latin typeface="Consolas" panose="020B0609020204030204" pitchFamily="49" charset="0"/>
              </a:rPr>
              <a:t>Tuple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438EB7"/>
                </a:solidFill>
                <a:latin typeface="Consolas" panose="020B0609020204030204" pitchFamily="49" charset="0"/>
              </a:rPr>
              <a:t>IMyCategoryProvider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438EB7"/>
                </a:solidFill>
                <a:latin typeface="Consolas" panose="020B0609020204030204" pitchFamily="49" charset="0"/>
              </a:rPr>
              <a:t>UserControl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&gt;&gt;();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foreach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component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438EB7"/>
                </a:solidFill>
                <a:latin typeface="Consolas" panose="020B0609020204030204" pitchFamily="49" charset="0"/>
              </a:rPr>
              <a:t>Categories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.GetComponentElements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TestCategories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get the content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version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component.GetContent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Attribute(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"version"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).Value;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test the component - note: we are using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EmbeddableControl.Create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!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t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2000" b="1" dirty="0" err="1">
                <a:solidFill>
                  <a:srgbClr val="438EB7"/>
                </a:solidFill>
                <a:latin typeface="Consolas" panose="020B0609020204030204" pitchFamily="49" charset="0"/>
              </a:rPr>
              <a:t>EmbeddableControl</a:t>
            </a:r>
            <a:r>
              <a:rPr lang="en-US" sz="20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.Create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(component.ID,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dirty="0" err="1">
                <a:solidFill>
                  <a:srgbClr val="A31515"/>
                </a:solidFill>
                <a:latin typeface="Consolas" panose="020B0609020204030204" pitchFamily="49" charset="0"/>
              </a:rPr>
              <a:t>TestCategories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null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t.Item1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438EB7"/>
                </a:solidFill>
                <a:latin typeface="Consolas" panose="020B0609020204030204" pitchFamily="49" charset="0"/>
              </a:rPr>
              <a:t>IMyCategoryProvider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//Item1 is the </a:t>
            </a:r>
            <a:r>
              <a:rPr lang="en-US" dirty="0" err="1">
                <a:solidFill>
                  <a:srgbClr val="008000"/>
                </a:solidFill>
                <a:latin typeface="Consolas" panose="020B0609020204030204" pitchFamily="49" charset="0"/>
              </a:rPr>
              <a:t>EmbeddableControl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component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items.Add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Tuple&lt;</a:t>
            </a:r>
            <a:r>
              <a:rPr lang="en-US" dirty="0" err="1">
                <a:solidFill>
                  <a:srgbClr val="438EB7"/>
                </a:solidFill>
                <a:latin typeface="Consolas" panose="020B0609020204030204" pitchFamily="49" charset="0"/>
              </a:rPr>
              <a:t>IMyCategoryProvider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dirty="0" err="1">
                <a:solidFill>
                  <a:srgbClr val="438EB7"/>
                </a:solidFill>
                <a:latin typeface="Consolas" panose="020B0609020204030204" pitchFamily="49" charset="0"/>
              </a:rPr>
              <a:t>UserControl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&gt;(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                                 (</a:t>
            </a:r>
            <a:r>
              <a:rPr lang="en-US" dirty="0" err="1" smtClean="0">
                <a:solidFill>
                  <a:srgbClr val="438EB7"/>
                </a:solidFill>
                <a:latin typeface="Consolas" panose="020B0609020204030204" pitchFamily="49" charset="0"/>
              </a:rPr>
              <a:t>IMyCategoryProvider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)t.Item1,t.Item2));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6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06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861774"/>
          </a:xfrm>
        </p:spPr>
        <p:txBody>
          <a:bodyPr/>
          <a:lstStyle/>
          <a:p>
            <a:r>
              <a:rPr lang="en-US" sz="2800" b="0" dirty="0" smtClean="0"/>
              <a:t>Advanced </a:t>
            </a:r>
            <a:r>
              <a:rPr lang="en-US" sz="2800" b="0" dirty="0"/>
              <a:t>Customization </a:t>
            </a:r>
            <a:r>
              <a:rPr lang="en-US" sz="2800" b="0" dirty="0" smtClean="0"/>
              <a:t>– Loading Categories </a:t>
            </a:r>
            <a:r>
              <a:rPr lang="en-US" sz="2800" b="0" dirty="0"/>
              <a:t>and Embeddable Controls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816429" y="1533624"/>
            <a:ext cx="10369296" cy="3427413"/>
          </a:xfrm>
        </p:spPr>
        <p:txBody>
          <a:bodyPr/>
          <a:lstStyle/>
          <a:p>
            <a:r>
              <a:rPr lang="en-US" b="0" dirty="0" smtClean="0"/>
              <a:t>Host: Show the UI (as/when needed)</a:t>
            </a:r>
          </a:p>
          <a:p>
            <a:pPr lvl="1"/>
            <a:r>
              <a:rPr lang="en-US" b="0" dirty="0" smtClean="0"/>
              <a:t>In the Host UI View place a </a:t>
            </a:r>
            <a:r>
              <a:rPr lang="en-US" b="0" dirty="0" err="1" smtClean="0"/>
              <a:t>ContentPresenter</a:t>
            </a:r>
            <a:r>
              <a:rPr lang="en-US" b="0" dirty="0" smtClean="0"/>
              <a:t> as the placeholder in the </a:t>
            </a:r>
            <a:r>
              <a:rPr lang="en-US" b="0" dirty="0" err="1" smtClean="0"/>
              <a:t>xaml</a:t>
            </a:r>
            <a:endParaRPr lang="en-US" b="0" dirty="0" smtClean="0"/>
          </a:p>
          <a:p>
            <a:pPr lvl="1"/>
            <a:endParaRPr lang="en-US" b="0" dirty="0" smtClean="0"/>
          </a:p>
          <a:p>
            <a:pPr lvl="1"/>
            <a:endParaRPr lang="en-US" b="0" dirty="0"/>
          </a:p>
          <a:p>
            <a:pPr lvl="1"/>
            <a:endParaRPr lang="en-US" b="0" dirty="0" smtClean="0"/>
          </a:p>
          <a:p>
            <a:pPr lvl="1"/>
            <a:endParaRPr lang="en-US" b="0" dirty="0"/>
          </a:p>
          <a:p>
            <a:pPr lvl="1"/>
            <a:endParaRPr lang="en-US" b="0" dirty="0" smtClean="0"/>
          </a:p>
          <a:p>
            <a:pPr lvl="1"/>
            <a:endParaRPr lang="en-US" b="0" dirty="0"/>
          </a:p>
          <a:p>
            <a:pPr lvl="1"/>
            <a:r>
              <a:rPr lang="en-US" b="0" dirty="0" smtClean="0"/>
              <a:t>In the Host UI View Model, set category provider’s </a:t>
            </a:r>
            <a:r>
              <a:rPr lang="en-US" b="0" dirty="0" err="1" smtClean="0"/>
              <a:t>UserControl</a:t>
            </a:r>
            <a:r>
              <a:rPr lang="en-US" b="0" dirty="0" smtClean="0"/>
              <a:t> as the </a:t>
            </a:r>
            <a:r>
              <a:rPr lang="en-US" b="0" dirty="0" err="1" smtClean="0"/>
              <a:t>ContentPresenter</a:t>
            </a:r>
            <a:r>
              <a:rPr lang="en-US" b="0" dirty="0" smtClean="0"/>
              <a:t> content:</a:t>
            </a:r>
            <a:endParaRPr lang="en-US" b="0" dirty="0"/>
          </a:p>
          <a:p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endParaRPr lang="en-US" b="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41481" y="4935270"/>
            <a:ext cx="8113396" cy="1348963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_items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438EB7"/>
                </a:solidFill>
                <a:latin typeface="Consolas" panose="020B0609020204030204" pitchFamily="49" charset="0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438EB7"/>
                </a:solidFill>
                <a:latin typeface="Consolas" panose="020B0609020204030204" pitchFamily="49" charset="0"/>
              </a:rPr>
              <a:t>Tuple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438EB7"/>
                </a:solidFill>
                <a:latin typeface="Consolas" panose="020B0609020204030204" pitchFamily="49" charset="0"/>
              </a:rPr>
              <a:t>IMyCategoryProvider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438EB7"/>
                </a:solidFill>
                <a:latin typeface="Consolas" panose="020B0609020204030204" pitchFamily="49" charset="0"/>
              </a:rPr>
              <a:t>UserControl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&gt;&gt;();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...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.ProviderContent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= _items[0].Item2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//Item2 is the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UserControl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NotifyPropertyChanged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(“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ProviderContent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”);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endParaRPr lang="en-US" sz="1600" b="1" dirty="0" smtClean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1481" y="2427446"/>
            <a:ext cx="10910661" cy="1449674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UserControl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x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: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=“..."&gt;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&lt;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DockPanel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LastChildFill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="True"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HorizontalAlignment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="Stretch"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Height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ControlHeight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}"&gt;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b="1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&lt;</a:t>
            </a:r>
            <a:r>
              <a:rPr lang="en-US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ContentPresenter</a:t>
            </a:r>
            <a:r>
              <a:rPr lang="en-US" b="1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Content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="{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Binding</a:t>
            </a:r>
            <a:r>
              <a:rPr lang="en-US" sz="16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Consolas" panose="020B0609020204030204" pitchFamily="49" charset="0"/>
              </a:rPr>
              <a:t>ProviderContent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}“/&gt;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DockPanel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&lt;/</a:t>
            </a:r>
            <a:r>
              <a:rPr lang="en-US" sz="1600" dirty="0" err="1">
                <a:solidFill>
                  <a:srgbClr val="A31515"/>
                </a:solidFill>
                <a:latin typeface="Consolas" panose="020B0609020204030204" pitchFamily="49" charset="0"/>
              </a:rPr>
              <a:t>UserControl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&gt;</a:t>
            </a:r>
            <a:endParaRPr lang="en-US" sz="16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079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dirty="0" smtClean="0"/>
              <a:t>Demo</a:t>
            </a: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6470242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02208" y="1828804"/>
            <a:ext cx="10369296" cy="3427413"/>
          </a:xfrm>
        </p:spPr>
        <p:txBody>
          <a:bodyPr/>
          <a:lstStyle/>
          <a:p>
            <a:pPr marL="0" indent="0">
              <a:buNone/>
            </a:pPr>
            <a:r>
              <a:rPr lang="en-US" b="0" dirty="0" smtClean="0"/>
              <a:t>Summary</a:t>
            </a:r>
          </a:p>
          <a:p>
            <a:r>
              <a:rPr lang="en-US" b="0" dirty="0" smtClean="0"/>
              <a:t>Override Module Read and Write Settings methods to implement custom project settings</a:t>
            </a:r>
          </a:p>
          <a:p>
            <a:r>
              <a:rPr lang="en-US" b="0" dirty="0" smtClean="0"/>
              <a:t>Use .NET for Application properties</a:t>
            </a:r>
          </a:p>
          <a:p>
            <a:pPr lvl="1"/>
            <a:r>
              <a:rPr lang="en-US" b="0" dirty="0" smtClean="0"/>
              <a:t>Add Property pages to Project Options for configurable UIs</a:t>
            </a:r>
          </a:p>
          <a:p>
            <a:r>
              <a:rPr lang="en-US" b="0" dirty="0" smtClean="0"/>
              <a:t>Use DAML and </a:t>
            </a:r>
            <a:r>
              <a:rPr lang="en-US" dirty="0" err="1" smtClean="0">
                <a:latin typeface="Consolas" panose="020B0609020204030204" pitchFamily="49" charset="0"/>
              </a:rPr>
              <a:t>AddInInfo</a:t>
            </a:r>
            <a:r>
              <a:rPr lang="en-US" dirty="0" smtClean="0"/>
              <a:t> </a:t>
            </a:r>
            <a:r>
              <a:rPr lang="en-US" dirty="0" smtClean="0">
                <a:latin typeface="Consolas" panose="020B0609020204030204" pitchFamily="49" charset="0"/>
              </a:rPr>
              <a:t>version</a:t>
            </a:r>
            <a:r>
              <a:rPr lang="en-US" dirty="0" smtClean="0"/>
              <a:t> </a:t>
            </a:r>
            <a:r>
              <a:rPr lang="en-US" b="0" dirty="0"/>
              <a:t>attribute to support multi-</a:t>
            </a:r>
            <a:r>
              <a:rPr lang="en-US" b="0" dirty="0" err="1"/>
              <a:t>addin</a:t>
            </a:r>
            <a:r>
              <a:rPr lang="en-US" b="0" dirty="0"/>
              <a:t> deployments</a:t>
            </a:r>
          </a:p>
          <a:p>
            <a:r>
              <a:rPr lang="en-US" b="0" dirty="0"/>
              <a:t>Implement Categories and custom interfaces for runtime extensibility</a:t>
            </a:r>
          </a:p>
          <a:p>
            <a:pPr lvl="1"/>
            <a:r>
              <a:rPr lang="en-US" b="0" dirty="0" smtClean="0"/>
              <a:t>Require </a:t>
            </a:r>
            <a:r>
              <a:rPr lang="en-US" b="0" dirty="0"/>
              <a:t>providers to implement embeddable controls for dynamic UI</a:t>
            </a:r>
          </a:p>
          <a:p>
            <a:pPr marL="0" indent="0">
              <a:buNone/>
            </a:pPr>
            <a:r>
              <a:rPr lang="en-US" b="0" dirty="0"/>
              <a:t>	</a:t>
            </a:r>
            <a:endParaRPr lang="en-US" b="0" dirty="0" smtClean="0"/>
          </a:p>
          <a:p>
            <a:pPr marL="0" indent="0">
              <a:buNone/>
            </a:pPr>
            <a:endParaRPr lang="en-US" b="0" dirty="0" smtClean="0"/>
          </a:p>
          <a:p>
            <a:pPr marL="0" indent="0">
              <a:buNone/>
            </a:pPr>
            <a:r>
              <a:rPr lang="en-US" b="0" dirty="0"/>
              <a:t>	</a:t>
            </a:r>
            <a:endParaRPr lang="en-US" b="0" dirty="0" smtClean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0574417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8674"/>
            <a:ext cx="10826496" cy="369332"/>
          </a:xfrm>
        </p:spPr>
        <p:txBody>
          <a:bodyPr/>
          <a:lstStyle/>
          <a:p>
            <a:r>
              <a:rPr lang="en-US" dirty="0"/>
              <a:t>ArcGIS Pro SDK for .NET Tech Sessions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899574391"/>
              </p:ext>
            </p:extLst>
          </p:nvPr>
        </p:nvGraphicFramePr>
        <p:xfrm>
          <a:off x="556181" y="1190518"/>
          <a:ext cx="11253247" cy="5119076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395167">
                  <a:extLst>
                    <a:ext uri="{9D8B030D-6E8A-4147-A177-3AD203B41FA5}">
                      <a16:colId xmlns:a16="http://schemas.microsoft.com/office/drawing/2014/main" xmlns="" val="1488540618"/>
                    </a:ext>
                  </a:extLst>
                </a:gridCol>
                <a:gridCol w="2083324">
                  <a:extLst>
                    <a:ext uri="{9D8B030D-6E8A-4147-A177-3AD203B41FA5}">
                      <a16:colId xmlns:a16="http://schemas.microsoft.com/office/drawing/2014/main" xmlns="" val="4139165684"/>
                    </a:ext>
                  </a:extLst>
                </a:gridCol>
                <a:gridCol w="5269584">
                  <a:extLst>
                    <a:ext uri="{9D8B030D-6E8A-4147-A177-3AD203B41FA5}">
                      <a16:colId xmlns:a16="http://schemas.microsoft.com/office/drawing/2014/main" xmlns="" val="323322535"/>
                    </a:ext>
                  </a:extLst>
                </a:gridCol>
                <a:gridCol w="2505172">
                  <a:extLst>
                    <a:ext uri="{9D8B030D-6E8A-4147-A177-3AD203B41FA5}">
                      <a16:colId xmlns:a16="http://schemas.microsoft.com/office/drawing/2014/main" xmlns="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ArcGIS Pro SDK for .NET Tech Sessions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338074445"/>
                  </a:ext>
                </a:extLst>
              </a:tr>
              <a:tr h="38813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Tue, Mar 06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An Overview of the Geodatabase API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65996787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2:30 pm - 3:30 pm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Beginning Pro Customization and Extensibility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Primrose A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758604696"/>
                  </a:ext>
                </a:extLst>
              </a:tr>
              <a:tr h="461420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Beginning Editing and Editing UI Patterns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530042168"/>
                  </a:ext>
                </a:extLst>
              </a:tr>
              <a:tr h="388138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Wed, Mar 07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10:30 am - 11:30 am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Mapping and Layout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Pasadena/Sierra/Ventura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06457270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Advanced Pro Customization and Extensibility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8947581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2:30 pm - 3:30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Pro Application Architecture Overview &amp; API Patterns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7301962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4:00 pm - 5:00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Advanced Editing and Edit Operations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21282337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Thu, Mar 08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9:00 am - 3:30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Getting Started Hands-On Training Workshop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1331585087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Working with Rasters and Imagery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xmlns="" val="3824393935"/>
                  </a:ext>
                </a:extLst>
              </a:tr>
              <a:tr h="38813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Fri, Mar 09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8:30 am - 9:30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An Overview of the Utility Network Management API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Mesquite G-H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2196041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10:00 am - 11:00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Beginning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Primrose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2405432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Advanced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85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4891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8674"/>
            <a:ext cx="10826496" cy="369332"/>
          </a:xfrm>
        </p:spPr>
        <p:txBody>
          <a:bodyPr/>
          <a:lstStyle/>
          <a:p>
            <a:r>
              <a:rPr lang="en-US" dirty="0"/>
              <a:t>ArcGIS Pro SDK for .NET Demo Theater Sessions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800167946"/>
              </p:ext>
            </p:extLst>
          </p:nvPr>
        </p:nvGraphicFramePr>
        <p:xfrm>
          <a:off x="685799" y="1002840"/>
          <a:ext cx="11125985" cy="2131672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463511">
                  <a:extLst>
                    <a:ext uri="{9D8B030D-6E8A-4147-A177-3AD203B41FA5}">
                      <a16:colId xmlns:a16="http://schemas.microsoft.com/office/drawing/2014/main" xmlns="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:a16="http://schemas.microsoft.com/office/drawing/2014/main" xmlns="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:a16="http://schemas.microsoft.com/office/drawing/2014/main" xmlns="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:a16="http://schemas.microsoft.com/office/drawing/2014/main" xmlns="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ArcGIS Pro SDK for .NET Demo Theater Presentation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38074445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1:00 pm - 1:30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Getting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1 - Oasis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5996787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- 4:30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 States and Conditions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530042168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Wed, Mar 07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5:30 pm - 6:00 pm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UI Controls for the SDK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19938680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l" fontAlgn="b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6:00 pm - 6:30 pm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Raster API and Manipulating Pixel Blocks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2431136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xmlns="" id="{B33F5727-5B01-4297-A57D-A6D1CC665CD5}"/>
              </a:ext>
            </a:extLst>
          </p:cNvPr>
          <p:cNvSpPr txBox="1">
            <a:spLocks/>
          </p:cNvSpPr>
          <p:nvPr/>
        </p:nvSpPr>
        <p:spPr>
          <a:xfrm>
            <a:off x="685800" y="3608164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ArcGIS Pro Road Ahead Sessions</a:t>
            </a:r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xmlns="" id="{7761FE37-E7B7-486A-9DA1-C37F49E681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1165556"/>
              </p:ext>
            </p:extLst>
          </p:nvPr>
        </p:nvGraphicFramePr>
        <p:xfrm>
          <a:off x="685800" y="4234204"/>
          <a:ext cx="11125985" cy="1355396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463511">
                  <a:extLst>
                    <a:ext uri="{9D8B030D-6E8A-4147-A177-3AD203B41FA5}">
                      <a16:colId xmlns:a16="http://schemas.microsoft.com/office/drawing/2014/main" xmlns="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:a16="http://schemas.microsoft.com/office/drawing/2014/main" xmlns="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:a16="http://schemas.microsoft.com/office/drawing/2014/main" xmlns="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:a16="http://schemas.microsoft.com/office/drawing/2014/main" xmlns="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ArcGIS Pro SDK for .NET Demo Theater Presentation         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33807444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Pro: The Road Ahead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Oasis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65996787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Thu, Mar 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Pro: The Road Ahead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Primrose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119938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0081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dirty="0" smtClean="0"/>
              <a:t>Questions?</a:t>
            </a: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40014264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6A1A2C-9903-4B43-89B7-3D8462401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-5435"/>
            <a:ext cx="12188952" cy="6863435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Advanced Customization – Project Settings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343530"/>
            <a:ext cx="10369296" cy="3612083"/>
          </a:xfrm>
        </p:spPr>
        <p:txBody>
          <a:bodyPr/>
          <a:lstStyle/>
          <a:p>
            <a:r>
              <a:rPr lang="en-US" b="0" dirty="0" smtClean="0"/>
              <a:t>Settings are retrieved via </a:t>
            </a:r>
            <a:r>
              <a:rPr lang="en-US" dirty="0" err="1" smtClean="0"/>
              <a:t>OnReadSettingsAsync</a:t>
            </a:r>
            <a:r>
              <a:rPr lang="en-US" dirty="0" smtClean="0"/>
              <a:t>. </a:t>
            </a:r>
            <a:r>
              <a:rPr lang="en-US" b="0" dirty="0" smtClean="0"/>
              <a:t>Use the </a:t>
            </a:r>
            <a:r>
              <a:rPr lang="en-US" dirty="0" err="1" smtClean="0"/>
              <a:t>ModuleSettingsReader</a:t>
            </a:r>
            <a:endParaRPr lang="en-US" b="0" dirty="0" smtClean="0"/>
          </a:p>
          <a:p>
            <a:pPr lvl="1"/>
            <a:r>
              <a:rPr lang="en-US" dirty="0" err="1" smtClean="0"/>
              <a:t>OnReadSettingsAsync</a:t>
            </a:r>
            <a:r>
              <a:rPr lang="en-US" dirty="0" smtClean="0"/>
              <a:t> is called when the project is opened (</a:t>
            </a:r>
            <a:r>
              <a:rPr lang="en-US" i="1" dirty="0" smtClean="0"/>
              <a:t>if you have any settings</a:t>
            </a:r>
            <a:r>
              <a:rPr lang="en-US" dirty="0" smtClean="0"/>
              <a:t>)</a:t>
            </a:r>
          </a:p>
          <a:p>
            <a:pPr lvl="1"/>
            <a:r>
              <a:rPr lang="en-US" b="0" dirty="0" smtClean="0"/>
              <a:t>You are responsible for your own defaults in the case of a project not having custom settings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9434" y="2578393"/>
            <a:ext cx="10169912" cy="383855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internal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Module1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: </a:t>
            </a:r>
            <a:r>
              <a:rPr lang="en-US" sz="1400" dirty="0" smtClean="0">
                <a:solidFill>
                  <a:srgbClr val="2B91AF"/>
                </a:solidFill>
                <a:latin typeface="Consolas" panose="020B0609020204030204" pitchFamily="49" charset="0"/>
              </a:rPr>
              <a:t>Module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{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private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hasSettings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   //Called on project open</a:t>
            </a:r>
            <a:endParaRPr lang="en-US" sz="14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protected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override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Task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OnReadSettingsAsync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ModuleSettingsReader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settings</a:t>
            </a:r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hasSettings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//Set our flag true…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/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</a:t>
            </a:r>
            <a:r>
              <a:rPr lang="en-US" sz="14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setting1 = settings[“Setting1”];</a:t>
            </a:r>
          </a:p>
          <a:p>
            <a:pPr lvl="0"/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setting2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= settings[“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Setting2”]; 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...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Task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.FromResult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en-US" sz="14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onsolas" panose="020B0609020204030204" pitchFamily="49" charset="0"/>
                <a:ea typeface="+mn-ea"/>
                <a:cs typeface="+mn-cs"/>
              </a:rPr>
              <a:t> </a:t>
            </a:r>
            <a:r>
              <a:rPr lang="en-US" sz="1400" b="1" dirty="0" smtClean="0">
                <a:solidFill>
                  <a:srgbClr val="000000"/>
                </a:solidFill>
                <a:latin typeface="Consolas" panose="020B0609020204030204" pitchFamily="49" charset="0"/>
                <a:ea typeface="+mn-ea"/>
                <a:cs typeface="+mn-cs"/>
              </a:rPr>
              <a:t>       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ProjectOpenedEvent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.Subscribe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args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)=&gt;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 if (!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hasSettings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//We did NOT have custom settings…</a:t>
            </a:r>
            <a:endParaRPr lang="en-US" sz="1400" b="1" dirty="0">
              <a:solidFill>
                <a:srgbClr val="000000"/>
              </a:solidFill>
              <a:latin typeface="Consolas" panose="020B0609020204030204" pitchFamily="49" charset="0"/>
              <a:ea typeface="+mn-ea"/>
              <a:cs typeface="+mn-cs"/>
            </a:endParaRPr>
          </a:p>
          <a:p>
            <a:endParaRPr lang="en-US" sz="1400" dirty="0" smtClean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2B91AF"/>
                </a:solidFill>
                <a:latin typeface="Consolas" panose="020B0609020204030204" pitchFamily="49" charset="0"/>
              </a:rPr>
              <a:t>        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ProjectClosedEvent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.Subscribe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args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 =&gt; 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hasSettings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//reset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our flag </a:t>
            </a:r>
            <a:endParaRPr lang="en-US" sz="14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b="1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08141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A76A36B-DC9C-E341-8E6E-81A24FA87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82"/>
            <a:ext cx="12188952" cy="68591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587431"/>
            <a:ext cx="6073985" cy="18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143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Advanced Customization - Multi and Versioned Add-ins 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26428" y="1621976"/>
            <a:ext cx="10369296" cy="3427413"/>
          </a:xfrm>
        </p:spPr>
        <p:txBody>
          <a:bodyPr/>
          <a:lstStyle/>
          <a:p>
            <a:r>
              <a:rPr lang="en-US" b="0" dirty="0" smtClean="0"/>
              <a:t>Inter-Module Access</a:t>
            </a:r>
          </a:p>
          <a:p>
            <a:pPr lvl="1"/>
            <a:r>
              <a:rPr lang="en-US" b="0" dirty="0" smtClean="0"/>
              <a:t>Enhancement add-ins [can] access (your) “main” module settings</a:t>
            </a:r>
          </a:p>
          <a:p>
            <a:pPr lvl="1"/>
            <a:r>
              <a:rPr lang="en-US" b="0" dirty="0" smtClean="0"/>
              <a:t>Use </a:t>
            </a:r>
            <a:r>
              <a:rPr lang="en-US" b="0" dirty="0" err="1">
                <a:latin typeface="Consolas" panose="020B0609020204030204" pitchFamily="49" charset="0"/>
              </a:rPr>
              <a:t>FrameworkApplication.FindModule</a:t>
            </a:r>
            <a:r>
              <a:rPr lang="en-US" b="0" dirty="0"/>
              <a:t> with </a:t>
            </a:r>
            <a:r>
              <a:rPr lang="en-US" b="0" dirty="0" smtClean="0"/>
              <a:t>the core module id to retrieve the desired module instance (in this case the one that has the settings)</a:t>
            </a:r>
          </a:p>
          <a:p>
            <a:pPr lvl="2"/>
            <a:r>
              <a:rPr lang="en-US" b="0" dirty="0" smtClean="0"/>
              <a:t>Implement an interface of your own design if needed to avoid referencing the “Module1” class</a:t>
            </a:r>
          </a:p>
          <a:p>
            <a:pPr lvl="1"/>
            <a:endParaRPr lang="en-US" b="0" dirty="0" smtClean="0"/>
          </a:p>
          <a:p>
            <a:endParaRPr lang="en-US" b="0" dirty="0"/>
          </a:p>
        </p:txBody>
      </p:sp>
      <p:sp>
        <p:nvSpPr>
          <p:cNvPr id="6" name="TextBox 5"/>
          <p:cNvSpPr txBox="1"/>
          <p:nvPr/>
        </p:nvSpPr>
        <p:spPr>
          <a:xfrm>
            <a:off x="682625" y="3900480"/>
            <a:ext cx="11154699" cy="2169016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Access the "core" module using Pro Framework. Cast it to your proprietary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interface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//to 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provide access to underlying settings, properties, as needed...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config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FrameworkApplication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.FindModule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dirty="0" smtClean="0">
                <a:solidFill>
                  <a:srgbClr val="A31515"/>
                </a:solidFill>
                <a:latin typeface="Consolas" panose="020B0609020204030204" pitchFamily="49" charset="0"/>
              </a:rPr>
              <a:t>“</a:t>
            </a:r>
            <a:r>
              <a:rPr lang="en-US" dirty="0" err="1" smtClean="0">
                <a:solidFill>
                  <a:srgbClr val="A31515"/>
                </a:solidFill>
                <a:latin typeface="Consolas" panose="020B0609020204030204" pitchFamily="49" charset="0"/>
              </a:rPr>
              <a:t>AdvCustomizationStart_Module</a:t>
            </a:r>
            <a:r>
              <a:rPr lang="en-US" dirty="0" smtClean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dirty="0" smtClean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IModuleProps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val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config.SomeProperty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...</a:t>
            </a:r>
            <a:endParaRPr lang="en-US" sz="20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0198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Multi and Versioned Add-ins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0" dirty="0" smtClean="0"/>
              <a:t>Optional: Export custom events from your Core-</a:t>
            </a:r>
            <a:r>
              <a:rPr lang="en-US" b="0" dirty="0" err="1" smtClean="0"/>
              <a:t>Addin</a:t>
            </a:r>
            <a:r>
              <a:rPr lang="en-US" b="0" dirty="0" smtClean="0"/>
              <a:t> module</a:t>
            </a:r>
          </a:p>
          <a:p>
            <a:pPr lvl="1"/>
            <a:r>
              <a:rPr lang="en-US" b="0" dirty="0" smtClean="0"/>
              <a:t>Define Event </a:t>
            </a:r>
            <a:r>
              <a:rPr lang="en-US" b="0" dirty="0" err="1" smtClean="0"/>
              <a:t>Args</a:t>
            </a:r>
            <a:r>
              <a:rPr lang="en-US" b="0" dirty="0" smtClean="0"/>
              <a:t> class and Event class also in your “separate” assembly – ‘AcmeLib.dll`*</a:t>
            </a:r>
          </a:p>
          <a:p>
            <a:pPr lvl="2"/>
            <a:r>
              <a:rPr lang="en-US" b="0" dirty="0" smtClean="0"/>
              <a:t>Reference ArcGIS.Core.dll</a:t>
            </a:r>
          </a:p>
          <a:p>
            <a:pPr lvl="2"/>
            <a:r>
              <a:rPr lang="en-US" b="0" dirty="0" smtClean="0"/>
              <a:t>Reference ArcGIS.Desktop.Framework.dll</a:t>
            </a:r>
          </a:p>
          <a:p>
            <a:pPr lvl="1"/>
            <a:r>
              <a:rPr lang="en-US" b="0" dirty="0" smtClean="0"/>
              <a:t>Event derives from: </a:t>
            </a:r>
            <a:r>
              <a:rPr lang="en-US" sz="1800" b="0" dirty="0" err="1" smtClean="0">
                <a:latin typeface="Consolas" panose="020B0609020204030204" pitchFamily="49" charset="0"/>
              </a:rPr>
              <a:t>ArcGIS.Core.Events.</a:t>
            </a:r>
            <a:r>
              <a:rPr lang="en-US" sz="1800" dirty="0" err="1" smtClean="0">
                <a:latin typeface="Consolas" panose="020B0609020204030204" pitchFamily="49" charset="0"/>
              </a:rPr>
              <a:t>CompositePresentationEvent</a:t>
            </a:r>
            <a:r>
              <a:rPr lang="en-US" sz="1800" dirty="0" smtClean="0">
                <a:latin typeface="Consolas" panose="020B0609020204030204" pitchFamily="49" charset="0"/>
              </a:rPr>
              <a:t>&lt;</a:t>
            </a:r>
            <a:r>
              <a:rPr lang="en-US" sz="1800" dirty="0" err="1" smtClean="0">
                <a:latin typeface="Consolas" panose="020B0609020204030204" pitchFamily="49" charset="0"/>
              </a:rPr>
              <a:t>CustomEventArgs</a:t>
            </a:r>
            <a:r>
              <a:rPr lang="en-US" sz="1800" dirty="0" smtClean="0">
                <a:latin typeface="Consolas" panose="020B0609020204030204" pitchFamily="49" charset="0"/>
              </a:rPr>
              <a:t>&gt;</a:t>
            </a:r>
          </a:p>
          <a:p>
            <a:pPr lvl="2"/>
            <a:r>
              <a:rPr lang="en-US" b="0" dirty="0" smtClean="0">
                <a:latin typeface="Consolas" panose="020B0609020204030204" pitchFamily="49" charset="0"/>
              </a:rPr>
              <a:t>Implement a static Subscribe, Unsubscribe, Publish.</a:t>
            </a:r>
          </a:p>
          <a:p>
            <a:pPr lvl="3"/>
            <a:r>
              <a:rPr lang="en-US" sz="1800" b="0" dirty="0"/>
              <a:t>Wrap </a:t>
            </a:r>
            <a:r>
              <a:rPr lang="en-US" sz="1600" dirty="0" err="1">
                <a:latin typeface="Consolas" panose="020B0609020204030204" pitchFamily="49" charset="0"/>
              </a:rPr>
              <a:t>FrameworkApplication.EventAggregator.GetEvent</a:t>
            </a:r>
            <a:r>
              <a:rPr lang="en-US" sz="1600" dirty="0">
                <a:latin typeface="Consolas" panose="020B0609020204030204" pitchFamily="49" charset="0"/>
              </a:rPr>
              <a:t>&lt;</a:t>
            </a:r>
            <a:r>
              <a:rPr lang="en-US" sz="1600" dirty="0" err="1">
                <a:latin typeface="Consolas" panose="020B0609020204030204" pitchFamily="49" charset="0"/>
              </a:rPr>
              <a:t>Your_Custom_Event</a:t>
            </a:r>
            <a:r>
              <a:rPr lang="en-US" sz="1600" dirty="0">
                <a:latin typeface="Consolas" panose="020B0609020204030204" pitchFamily="49" charset="0"/>
              </a:rPr>
              <a:t>&gt;()</a:t>
            </a:r>
          </a:p>
          <a:p>
            <a:pPr lvl="2"/>
            <a:r>
              <a:rPr lang="en-US" sz="1800" b="0" dirty="0"/>
              <a:t>Core Module calls </a:t>
            </a:r>
            <a:r>
              <a:rPr lang="en-US" sz="1800" b="0" u="sng" dirty="0"/>
              <a:t>Publish</a:t>
            </a:r>
            <a:r>
              <a:rPr lang="en-US" sz="1800" b="0" dirty="0"/>
              <a:t> to broadcast the event. Listeners call </a:t>
            </a:r>
            <a:r>
              <a:rPr lang="en-US" sz="1800" b="0" u="sng" dirty="0"/>
              <a:t>Subscribe</a:t>
            </a:r>
            <a:r>
              <a:rPr lang="en-US" sz="1800" b="0" dirty="0"/>
              <a:t> and </a:t>
            </a:r>
            <a:r>
              <a:rPr lang="en-US" sz="1800" b="0" u="sng" dirty="0"/>
              <a:t>Unsubscribe</a:t>
            </a:r>
            <a:r>
              <a:rPr lang="en-US" sz="1800" b="0" dirty="0" smtClean="0"/>
              <a:t>.</a:t>
            </a:r>
          </a:p>
          <a:p>
            <a:pPr lvl="2"/>
            <a:endParaRPr lang="en-US" sz="1800" b="0" dirty="0"/>
          </a:p>
          <a:p>
            <a:pPr lvl="2"/>
            <a:endParaRPr lang="en-US" sz="1800" b="0" dirty="0" smtClean="0"/>
          </a:p>
          <a:p>
            <a:pPr lvl="2"/>
            <a:endParaRPr lang="en-US" sz="1800" b="0" dirty="0"/>
          </a:p>
          <a:p>
            <a:pPr lvl="2"/>
            <a:r>
              <a:rPr lang="en-US" sz="1800" b="0" dirty="0" smtClean="0"/>
              <a:t>*Again, this is a preference, not a requirement</a:t>
            </a:r>
            <a:endParaRPr lang="en-US" sz="1800" b="0" dirty="0"/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6297654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Event Implementation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0" dirty="0" smtClean="0"/>
              <a:t>Text</a:t>
            </a:r>
          </a:p>
          <a:p>
            <a:endParaRPr lang="en-US" b="0" dirty="0"/>
          </a:p>
        </p:txBody>
      </p:sp>
      <p:sp>
        <p:nvSpPr>
          <p:cNvPr id="7" name="TextBox 6"/>
          <p:cNvSpPr txBox="1"/>
          <p:nvPr/>
        </p:nvSpPr>
        <p:spPr>
          <a:xfrm>
            <a:off x="682625" y="1474499"/>
            <a:ext cx="11106604" cy="4828330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CustomOptionsEventArgs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EventArgs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...    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IAcmeConfig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AcmeConfigProperties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=&gt; _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configProps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endParaRPr lang="en-US" sz="14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CustomOptionsEvent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: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CompositePresentationEvent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CustomOptionsEventArgs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SubscriptionToken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Subscribe(</a:t>
            </a:r>
            <a:r>
              <a:rPr lang="en-US" sz="1400" dirty="0" smtClean="0">
                <a:solidFill>
                  <a:srgbClr val="2B91AF"/>
                </a:solidFill>
                <a:latin typeface="Consolas" panose="020B0609020204030204" pitchFamily="49" charset="0"/>
              </a:rPr>
              <a:t>Action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CustomOptionsEventArgs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 action,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keepSubscriberReferenceAlive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FrameworkApplication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.EventAggregator.GetEvent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CustomOptionsEvent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&gt;()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.Register(action,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keepSubscriberReferenceAlive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Unsubscribe(</a:t>
            </a:r>
            <a:r>
              <a:rPr lang="en-US" sz="1400" dirty="0" smtClean="0">
                <a:solidFill>
                  <a:srgbClr val="2B91AF"/>
                </a:solidFill>
                <a:latin typeface="Consolas" panose="020B0609020204030204" pitchFamily="49" charset="0"/>
              </a:rPr>
              <a:t>Action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CustomOptionsEventArgs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 subscriber)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FrameworkApplication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.EventAggregator.GetEvent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CustomOptionsEvent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&gt;().Unregister(subscriber);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Unsubscribe(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SubscriptionToken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token){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FrameworkApplication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.EventAggregator.GetEvent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CustomOptionsEvent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&gt;().Unregister(token);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Publish(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CustomOptionsEventArgs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payload) {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FrameworkApplication</a:t>
            </a:r>
            <a:r>
              <a:rPr lang="en-US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.EventAggregator.GetEvent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4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CustomOptionsChangedEvent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&gt;().Broadcast(payload);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  <a:endParaRPr lang="en-US" sz="1400" dirty="0" smtClean="0">
              <a:solidFill>
                <a:srgbClr val="0000FF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0344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6A1A2C-9903-4B43-89B7-3D8462401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-5435"/>
            <a:ext cx="12188952" cy="6863435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Advanced Customization – </a:t>
            </a:r>
            <a:r>
              <a:rPr lang="en-US" sz="2800" b="0" dirty="0" smtClean="0"/>
              <a:t>Application Settings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343530"/>
            <a:ext cx="10369296" cy="3612083"/>
          </a:xfrm>
        </p:spPr>
        <p:txBody>
          <a:bodyPr/>
          <a:lstStyle/>
          <a:p>
            <a:r>
              <a:rPr lang="en-US" dirty="0"/>
              <a:t>Application settings get added via .NET property settings</a:t>
            </a:r>
          </a:p>
          <a:p>
            <a:pPr lvl="1"/>
            <a:r>
              <a:rPr lang="en-US" dirty="0"/>
              <a:t>In Visual Studio, add a new  item type of “settings” to your Add-in</a:t>
            </a:r>
          </a:p>
          <a:p>
            <a:pPr lvl="1"/>
            <a:r>
              <a:rPr lang="en-US" dirty="0"/>
              <a:t>Visual studio will automatically generate a settings class for you</a:t>
            </a:r>
          </a:p>
          <a:p>
            <a:pPr lvl="2"/>
            <a:r>
              <a:rPr lang="en-US" dirty="0"/>
              <a:t>Settings stored in an </a:t>
            </a:r>
            <a:r>
              <a:rPr lang="en-US" dirty="0" err="1"/>
              <a:t>app.config</a:t>
            </a:r>
            <a:r>
              <a:rPr lang="en-US" dirty="0"/>
              <a:t> in the project</a:t>
            </a:r>
          </a:p>
          <a:p>
            <a:pPr lvl="2"/>
            <a:r>
              <a:rPr lang="en-US" dirty="0"/>
              <a:t>At runtime, dynamically stored in a </a:t>
            </a:r>
            <a:r>
              <a:rPr lang="en-US" dirty="0" err="1"/>
              <a:t>user.config</a:t>
            </a:r>
            <a:r>
              <a:rPr lang="en-US" dirty="0"/>
              <a:t> in the user’s </a:t>
            </a:r>
            <a:r>
              <a:rPr lang="en-US" dirty="0" err="1"/>
              <a:t>AppData</a:t>
            </a:r>
            <a:r>
              <a:rPr lang="en-US" dirty="0"/>
              <a:t> </a:t>
            </a:r>
            <a:r>
              <a:rPr lang="en-US" dirty="0" smtClean="0"/>
              <a:t>folder</a:t>
            </a:r>
          </a:p>
          <a:p>
            <a:pPr lvl="2"/>
            <a:endParaRPr lang="en-US" dirty="0"/>
          </a:p>
          <a:p>
            <a:pPr lvl="1"/>
            <a:endParaRPr lang="en-US" b="0" dirty="0" smtClean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9901CF1-3E0E-AF4C-ABAE-67F86CD07C1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53" r="38615"/>
          <a:stretch/>
        </p:blipFill>
        <p:spPr>
          <a:xfrm>
            <a:off x="7294791" y="4044"/>
            <a:ext cx="4897209" cy="2678972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250" y="3361597"/>
            <a:ext cx="9076190" cy="3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6114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6A1A2C-9903-4B43-89B7-3D8462401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-5435"/>
            <a:ext cx="12188952" cy="6863435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/>
              <a:t>Advanced Customization – </a:t>
            </a:r>
            <a:r>
              <a:rPr lang="en-US" sz="2800" b="0" dirty="0" smtClean="0"/>
              <a:t>Application Settings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343530"/>
            <a:ext cx="10369296" cy="3612083"/>
          </a:xfrm>
        </p:spPr>
        <p:txBody>
          <a:bodyPr/>
          <a:lstStyle/>
          <a:p>
            <a:r>
              <a:rPr lang="en-US" dirty="0" smtClean="0"/>
              <a:t>Use the property designer to add your application properties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dirty="0" smtClean="0"/>
              <a:t>Visual Studio generates a settings class with the same properties.</a:t>
            </a:r>
          </a:p>
          <a:p>
            <a:pPr lvl="1"/>
            <a:r>
              <a:rPr lang="en-US" dirty="0" smtClean="0"/>
              <a:t>Get and set the properties in code just like a “regular” class</a:t>
            </a:r>
          </a:p>
          <a:p>
            <a:pPr lvl="1"/>
            <a:r>
              <a:rPr lang="en-US" dirty="0" smtClean="0"/>
              <a:t>Call ‘Save()’ on the settings class to persist the settings</a:t>
            </a:r>
            <a:endParaRPr lang="en-US" dirty="0"/>
          </a:p>
          <a:p>
            <a:pPr lvl="1"/>
            <a:endParaRPr lang="en-US" b="0" dirty="0" smtClean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9901CF1-3E0E-AF4C-ABAE-67F86CD07C1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53" r="38615"/>
          <a:stretch/>
        </p:blipFill>
        <p:spPr>
          <a:xfrm>
            <a:off x="7294791" y="4044"/>
            <a:ext cx="4897209" cy="2678972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692" y="1758214"/>
            <a:ext cx="3973482" cy="2119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19833" y="5412283"/>
            <a:ext cx="5674958" cy="677326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dirty="0">
                <a:solidFill>
                  <a:srgbClr val="2B91AF"/>
                </a:solidFill>
                <a:latin typeface="Consolas" panose="020B0609020204030204" pitchFamily="49" charset="0"/>
              </a:rPr>
              <a:t>Settings1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.Default.ShowLastSave = 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dirty="0" smtClean="0">
                <a:solidFill>
                  <a:srgbClr val="2B91AF"/>
                </a:solidFill>
                <a:latin typeface="Consolas" panose="020B0609020204030204" pitchFamily="49" charset="0"/>
              </a:rPr>
              <a:t>  Settings1</a:t>
            </a:r>
            <a:r>
              <a:rPr lang="en-US" dirty="0" smtClean="0">
                <a:solidFill>
                  <a:srgbClr val="000000"/>
                </a:solidFill>
                <a:latin typeface="Consolas" panose="020B0609020204030204" pitchFamily="49" charset="0"/>
              </a:rPr>
              <a:t>.Default.Save();</a:t>
            </a:r>
            <a:endParaRPr lang="en-US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b="1" dirty="0" smtClean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55456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dirty="0" smtClean="0"/>
              <a:t>Demo</a:t>
            </a: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5947319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7168328-2830-324E-AB70-298EEF2EB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" y="-5434"/>
            <a:ext cx="12188952" cy="6863434"/>
          </a:xfrm>
          <a:prstGeom prst="rect">
            <a:avLst/>
          </a:prstGeom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430887"/>
          </a:xfrm>
        </p:spPr>
        <p:txBody>
          <a:bodyPr/>
          <a:lstStyle/>
          <a:p>
            <a:r>
              <a:rPr lang="en-US" sz="2800" b="0" dirty="0" smtClean="0"/>
              <a:t>Advanced Customization – Project Options </a:t>
            </a:r>
            <a:endParaRPr lang="en-US" sz="2800" b="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0"/>
              <a:t>Subhead Here</a:t>
            </a:r>
            <a:endParaRPr lang="en-US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50167" y="1673023"/>
            <a:ext cx="10369296" cy="3427413"/>
          </a:xfrm>
        </p:spPr>
        <p:txBody>
          <a:bodyPr/>
          <a:lstStyle/>
          <a:p>
            <a:r>
              <a:rPr lang="en-US" b="0" dirty="0" smtClean="0"/>
              <a:t>Pro Options “Property Sheet”</a:t>
            </a:r>
          </a:p>
        </p:txBody>
      </p:sp>
    </p:spTree>
    <p:extLst>
      <p:ext uri="{BB962C8B-B14F-4D97-AF65-F5344CB8AC3E}">
        <p14:creationId xmlns:p14="http://schemas.microsoft.com/office/powerpoint/2010/main" val="29702675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_Corporate_Template-Dark" id="{62A57839-816C-DD40-89BF-1C32BC75980C}" vid="{B3749CB9-E79A-FB42-8D76-A7C3AB67D1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31CC4743-1CD8-4E65-B9C9-B2D97D941F63" xsi:nil="true"/>
    <wic_System_Copyright xmlns="http://schemas.microsoft.com/sharepoint/v3/fields" xsi:nil="true"/>
  </documentManagement>
</p:properties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?mso-contentType ?>
<SharedContentType xmlns="Microsoft.SharePoint.Taxonomy.ContentTypeSync" SourceId="a6db5754-4226-4c8e-a928-a6c53390a270" ContentTypeId="0x0101009148F5A04DDD49CBA7127AADA5FB792B00AADE34325A8B49CDA8BB4DB53328F214" PreviousValue="true"/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651FDAD8011D9D489819B08FDB64B39B" ma:contentTypeVersion="1" ma:contentTypeDescription="Upload an image." ma:contentTypeScope="" ma:versionID="7c47d501cd0e217fa6eb7cf298118c59">
  <xsd:schema xmlns:xsd="http://www.w3.org/2001/XMLSchema" xmlns:xs="http://www.w3.org/2001/XMLSchema" xmlns:p="http://schemas.microsoft.com/office/2006/metadata/properties" xmlns:ns1="http://schemas.microsoft.com/sharepoint/v3" xmlns:ns2="31CC4743-1CD8-4E65-B9C9-B2D97D941F63" xmlns:ns3="http://schemas.microsoft.com/sharepoint/v3/fields" targetNamespace="http://schemas.microsoft.com/office/2006/metadata/properties" ma:root="true" ma:fieldsID="2730ea93e663a9887cfab4449e3f1e30" ns1:_="" ns2:_="" ns3:_="">
    <xsd:import namespace="http://schemas.microsoft.com/sharepoint/v3"/>
    <xsd:import namespace="31CC4743-1CD8-4E65-B9C9-B2D97D941F6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C4743-1CD8-4E65-B9C9-B2D97D941F6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EsriMapsInfo xmlns="ESRI.ArcGIS.Mapping.OfficeIntegration.PowerPointInfo">
  <Version>Version1</Version>
  <RequiresSignIn>False</RequiresSignIn>
</EsriMapsInfo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EsriMapsInfo xmlns="ESRI.ArcGIS.Mapping.OfficeIntegration.PowerPointInfo">
  <Version>Version1</Version>
  <RequiresSignIn>False</RequiresSignIn>
</EsriMapsInfo>
</file>

<file path=customXml/item69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81E133DB-697E-4C10-B192-8899027B1EC6}">
  <ds:schemaRefs>
    <ds:schemaRef ds:uri="http://schemas.microsoft.com/office/2006/metadata/properties"/>
    <ds:schemaRef ds:uri="31CC4743-1CD8-4E65-B9C9-B2D97D941F63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sharepoint/v3/fields"/>
    <ds:schemaRef ds:uri="http://www.w3.org/XML/1998/namespace"/>
    <ds:schemaRef ds:uri="http://purl.org/dc/dcmitype/"/>
  </ds:schemaRefs>
</ds:datastoreItem>
</file>

<file path=customXml/itemProps14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21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32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1DD45739-5A11-4470-9CFE-9FE0F8B3B077}">
  <ds:schemaRefs>
    <ds:schemaRef ds:uri="Microsoft.SharePoint.Taxonomy.ContentTypeSync"/>
  </ds:schemaRefs>
</ds:datastoreItem>
</file>

<file path=customXml/itemProps49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9DFD1C86-1EB4-4C12-A4D7-0D79811B58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1CC4743-1CD8-4E65-B9C9-B2D97D941F63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5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customXml/itemProps60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62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69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Esri_Corporate_Template-Dark</Template>
  <TotalTime>0</TotalTime>
  <Words>4375</Words>
  <Application>Microsoft Office PowerPoint</Application>
  <PresentationFormat>Widescreen</PresentationFormat>
  <Paragraphs>802</Paragraphs>
  <Slides>53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2" baseType="lpstr">
      <vt:lpstr>ＭＳ Ｐゴシック</vt:lpstr>
      <vt:lpstr>Arial</vt:lpstr>
      <vt:lpstr>Avenir LT Std 55 Roman</vt:lpstr>
      <vt:lpstr>Avenir LT Std 65 Medium</vt:lpstr>
      <vt:lpstr>Calibri</vt:lpstr>
      <vt:lpstr>Consolas</vt:lpstr>
      <vt:lpstr>Lucida Grande</vt:lpstr>
      <vt:lpstr>Wingdings</vt:lpstr>
      <vt:lpstr>Esri_Corporate_Template-Dark</vt:lpstr>
      <vt:lpstr>Advanced Customization</vt:lpstr>
      <vt:lpstr>Advanced Customization and Extensibility</vt:lpstr>
      <vt:lpstr>Advanced Customization – Project Settings</vt:lpstr>
      <vt:lpstr>Advanced Customization – Project Settings</vt:lpstr>
      <vt:lpstr>Advanced Customization – Project Settings</vt:lpstr>
      <vt:lpstr>Advanced Customization – Application Settings</vt:lpstr>
      <vt:lpstr>Advanced Customization – Application Settings</vt:lpstr>
      <vt:lpstr>Advanced Customization </vt:lpstr>
      <vt:lpstr>Advanced Customization – Project Options </vt:lpstr>
      <vt:lpstr>Advanced Customization – Project Options </vt:lpstr>
      <vt:lpstr>Advanced Customization – Project Options </vt:lpstr>
      <vt:lpstr>Advanced Customization – Property Page</vt:lpstr>
      <vt:lpstr>Advanced Customization – Project Options - Config.daml </vt:lpstr>
      <vt:lpstr>Advanced Customization – Project Options - Config.daml </vt:lpstr>
      <vt:lpstr>Advanced Customization – Project Options - Config.daml </vt:lpstr>
      <vt:lpstr>Advanced Customization – Project Options - Config.daml </vt:lpstr>
      <vt:lpstr>Advanced Customization – Project Options - Config.daml </vt:lpstr>
      <vt:lpstr>Advanced Customization – Project Options - Config.daml </vt:lpstr>
      <vt:lpstr>Advanced Customization – Project Options - Config.daml </vt:lpstr>
      <vt:lpstr>Advanced Customization </vt:lpstr>
      <vt:lpstr>Advanced Customization – Multi and Versioned Add-ins </vt:lpstr>
      <vt:lpstr>Advanced Customization - Multi and Versioned Add-ins </vt:lpstr>
      <vt:lpstr>Advanced Customization - Multi and Versioned Add-ins </vt:lpstr>
      <vt:lpstr>Advanced Customization - Multi and Versioned Add-ins </vt:lpstr>
      <vt:lpstr>Advanced Customization </vt:lpstr>
      <vt:lpstr>Advanced Customization – Categories</vt:lpstr>
      <vt:lpstr>Advanced Customization – Categories</vt:lpstr>
      <vt:lpstr>Advanced Customization – Categories – The Host </vt:lpstr>
      <vt:lpstr>Advanced Customization – Categories - Component Provider(s)</vt:lpstr>
      <vt:lpstr>Advanced Customization – Categories – The Provider</vt:lpstr>
      <vt:lpstr>Advanced Customization – Categories – The Provider</vt:lpstr>
      <vt:lpstr>Advanced Customization – Categories – The Provider</vt:lpstr>
      <vt:lpstr>Advanced Customization – Categories – The Provider</vt:lpstr>
      <vt:lpstr>Advanced Customization – Loading Categories – The Host </vt:lpstr>
      <vt:lpstr>Advanced Customization – Loading Categories – The Host </vt:lpstr>
      <vt:lpstr>Advanced Customization – Categories and Embeddable Controls </vt:lpstr>
      <vt:lpstr>Advanced Customization – Categories and Embeddable Controls </vt:lpstr>
      <vt:lpstr>Advanced Customization – Categories and Embeddable Controls</vt:lpstr>
      <vt:lpstr>Advanced Customization – Categories and Embeddable Controls </vt:lpstr>
      <vt:lpstr>Advanced Customization – Categories and Embeddable Controls</vt:lpstr>
      <vt:lpstr>Advanced Customization – Categories and Embeddable Controls</vt:lpstr>
      <vt:lpstr>Advanced Customization – Loading Categories and Embeddable Controls</vt:lpstr>
      <vt:lpstr>Advanced Customization – Loading Categories and Embeddable Controls </vt:lpstr>
      <vt:lpstr>Advanced Customization – Loading Categories and Embeddable Controls </vt:lpstr>
      <vt:lpstr>Advanced Customization </vt:lpstr>
      <vt:lpstr>Advanced Customization </vt:lpstr>
      <vt:lpstr>ArcGIS Pro SDK for .NET Tech Sessions </vt:lpstr>
      <vt:lpstr>ArcGIS Pro SDK for .NET Demo Theater Sessions</vt:lpstr>
      <vt:lpstr>Advanced Customization </vt:lpstr>
      <vt:lpstr>PowerPoint Presentation</vt:lpstr>
      <vt:lpstr>Advanced Customization - Multi and Versioned Add-ins </vt:lpstr>
      <vt:lpstr>Advanced Customization – Multi and Versioned Add-ins </vt:lpstr>
      <vt:lpstr>Advanced Customization – Event Implementation 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/>
  <cp:lastModifiedBy/>
  <cp:revision>1</cp:revision>
  <dcterms:created xsi:type="dcterms:W3CDTF">2018-01-02T19:19:05Z</dcterms:created>
  <dcterms:modified xsi:type="dcterms:W3CDTF">2018-03-02T00:05:38Z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0x0101009148F5A04DDD49CBA7127AADA5FB792B00AADE34325A8B49CDA8BB4DB53328F21400651FDAD8011D9D489819B08FDB64B39B</vt:lpwstr>
  </property>
</Properties>
</file>