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71" r:id="rId66"/>
  </p:sldMasterIdLst>
  <p:notesMasterIdLst>
    <p:notesMasterId r:id="rId99"/>
  </p:notesMasterIdLst>
  <p:handoutMasterIdLst>
    <p:handoutMasterId r:id="rId100"/>
  </p:handoutMasterIdLst>
  <p:sldIdLst>
    <p:sldId id="703" r:id="rId67"/>
    <p:sldId id="738" r:id="rId68"/>
    <p:sldId id="684" r:id="rId69"/>
    <p:sldId id="669" r:id="rId70"/>
    <p:sldId id="666" r:id="rId71"/>
    <p:sldId id="688" r:id="rId72"/>
    <p:sldId id="667" r:id="rId73"/>
    <p:sldId id="687" r:id="rId74"/>
    <p:sldId id="668" r:id="rId75"/>
    <p:sldId id="689" r:id="rId76"/>
    <p:sldId id="673" r:id="rId77"/>
    <p:sldId id="754" r:id="rId78"/>
    <p:sldId id="757" r:id="rId79"/>
    <p:sldId id="756" r:id="rId80"/>
    <p:sldId id="755" r:id="rId81"/>
    <p:sldId id="737" r:id="rId82"/>
    <p:sldId id="723" r:id="rId83"/>
    <p:sldId id="724" r:id="rId84"/>
    <p:sldId id="725" r:id="rId85"/>
    <p:sldId id="726" r:id="rId86"/>
    <p:sldId id="735" r:id="rId87"/>
    <p:sldId id="727" r:id="rId88"/>
    <p:sldId id="734" r:id="rId89"/>
    <p:sldId id="728" r:id="rId90"/>
    <p:sldId id="729" r:id="rId91"/>
    <p:sldId id="730" r:id="rId92"/>
    <p:sldId id="731" r:id="rId93"/>
    <p:sldId id="732" r:id="rId94"/>
    <p:sldId id="733" r:id="rId95"/>
    <p:sldId id="709" r:id="rId96"/>
    <p:sldId id="682" r:id="rId97"/>
    <p:sldId id="753" r:id="rId9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3" autoAdjust="0"/>
    <p:restoredTop sz="70174" autoAdjust="0"/>
  </p:normalViewPr>
  <p:slideViewPr>
    <p:cSldViewPr snapToGrid="0" snapToObjects="1" showGuides="1">
      <p:cViewPr varScale="1">
        <p:scale>
          <a:sx n="76" d="100"/>
          <a:sy n="76" d="100"/>
        </p:scale>
        <p:origin x="1638" y="9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viewProps" Target="viewProps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103" Type="http://schemas.openxmlformats.org/officeDocument/2006/relationships/theme" Target="theme/them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handoutMaster" Target="handoutMasters/handoutMaster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10/24/2018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65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</a:t>
            </a:r>
            <a:r>
              <a:rPr lang="en-US" dirty="0" err="1"/>
              <a:t>e.Handled</a:t>
            </a:r>
            <a:r>
              <a:rPr lang="en-US" dirty="0"/>
              <a:t> = true from </a:t>
            </a:r>
            <a:r>
              <a:rPr lang="en-US" dirty="0" err="1"/>
              <a:t>OnToolMouseDown</a:t>
            </a:r>
            <a:r>
              <a:rPr lang="en-US" dirty="0"/>
              <a:t> and </a:t>
            </a:r>
            <a:r>
              <a:rPr lang="en-US" dirty="0" err="1"/>
              <a:t>OnToolMouseUp</a:t>
            </a:r>
            <a:r>
              <a:rPr lang="en-US" dirty="0"/>
              <a:t> to also handle Asynchronous flavors of </a:t>
            </a:r>
            <a:r>
              <a:rPr lang="en-US" dirty="0" err="1"/>
              <a:t>MouseDown</a:t>
            </a:r>
            <a:r>
              <a:rPr lang="en-US" dirty="0"/>
              <a:t> and </a:t>
            </a:r>
            <a:r>
              <a:rPr lang="en-US" dirty="0" err="1"/>
              <a:t>MouseUp</a:t>
            </a:r>
            <a:r>
              <a:rPr lang="en-US" dirty="0"/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HandleMouseDownAsync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HandleMouseUpAsync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4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09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Cartographic Information Model is used as a direct interface the ‘native’ (</a:t>
            </a:r>
            <a:r>
              <a:rPr lang="en-US" dirty="0" err="1"/>
              <a:t>lowlevel</a:t>
            </a:r>
            <a:r>
              <a:rPr lang="en-US" dirty="0"/>
              <a:t>) tier of ArcGIS Pro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964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121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(Moxie has this intro</a:t>
            </a:r>
            <a:r>
              <a:rPr lang="en-US" baseline="0" dirty="0"/>
              <a:t> section)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239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057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Overloads that accept</a:t>
            </a:r>
            <a:r>
              <a:rPr lang="en-US" baseline="0" dirty="0"/>
              <a:t> Item, Uri, and Data Connections (</a:t>
            </a:r>
            <a:r>
              <a:rPr lang="en-US" baseline="0" dirty="0" err="1"/>
              <a:t>eg</a:t>
            </a:r>
            <a:r>
              <a:rPr lang="en-US" baseline="0" dirty="0"/>
              <a:t> to SDE Enterprise databases)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051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124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the</a:t>
            </a:r>
            <a:r>
              <a:rPr lang="en-US" baseline="0" dirty="0"/>
              <a:t> </a:t>
            </a:r>
            <a:r>
              <a:rPr lang="en-US" baseline="0" dirty="0" err="1"/>
              <a:t>FeatureLayer</a:t>
            </a:r>
            <a:r>
              <a:rPr lang="en-US" baseline="0" dirty="0"/>
              <a:t> demo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603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06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50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230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62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75829C-C1D0-4DBB-9CCD-E44580FC51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604100" y="563201"/>
            <a:ext cx="1274860" cy="46101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02171101-5165-4B50-9E1D-F8712075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52514" y="439272"/>
            <a:ext cx="7202358" cy="1580537"/>
          </a:xfrm>
          <a:prstGeom prst="rect">
            <a:avLst/>
          </a:prstGeom>
        </p:spPr>
        <p:txBody>
          <a:bodyPr/>
          <a:lstStyle/>
          <a:p>
            <a:pPr algn="l"/>
            <a:endParaRPr lang="en-US" sz="4000" dirty="0"/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02FE7F4B-C9E0-41C2-A801-B1FA8DA2D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2513" y="2133780"/>
            <a:ext cx="7202359" cy="914400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15" name="Subtitle 3">
            <a:extLst>
              <a:ext uri="{FF2B5EF4-FFF2-40B4-BE49-F238E27FC236}">
                <a16:creationId xmlns:a16="http://schemas.microsoft.com/office/drawing/2014/main" id="{D3BC9FB0-18BE-4A56-8C60-34F59ACF53BC}"/>
              </a:ext>
            </a:extLst>
          </p:cNvPr>
          <p:cNvSpPr txBox="1">
            <a:spLocks noChangeAspect="1"/>
          </p:cNvSpPr>
          <p:nvPr userDrawn="1"/>
        </p:nvSpPr>
        <p:spPr bwMode="white">
          <a:xfrm>
            <a:off x="630995" y="1390971"/>
            <a:ext cx="2829388" cy="10113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DEVELOPER </a:t>
            </a:r>
            <a:b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</a:br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SUMMIT </a:t>
            </a:r>
          </a:p>
          <a:p>
            <a:pPr algn="l"/>
            <a:r>
              <a:rPr lang="en-US" sz="1400" dirty="0">
                <a:solidFill>
                  <a:schemeClr val="tx1">
                    <a:alpha val="40000"/>
                  </a:schemeClr>
                </a:solidFill>
                <a:latin typeface="+mj-lt"/>
              </a:rPr>
              <a:t>EUROPE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10C2F56-477E-4334-9B1A-C8E3A21B3617}"/>
              </a:ext>
            </a:extLst>
          </p:cNvPr>
          <p:cNvCxnSpPr>
            <a:cxnSpLocks noChangeAspect="1"/>
          </p:cNvCxnSpPr>
          <p:nvPr userDrawn="1"/>
        </p:nvCxnSpPr>
        <p:spPr bwMode="auto">
          <a:xfrm>
            <a:off x="622030" y="2010847"/>
            <a:ext cx="964724" cy="0"/>
          </a:xfrm>
          <a:prstGeom prst="line">
            <a:avLst/>
          </a:prstGeom>
          <a:noFill/>
          <a:ln w="12700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81960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02130930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42820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  <a:prstGeom prst="rect">
            <a:avLst/>
          </a:prstGeo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587062"/>
            <a:ext cx="10826496" cy="4769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5809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69755726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9E81935-962D-435D-B345-F7B18B818F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722" y="1052545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6189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12063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06021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4451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5855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72" r:id="rId1"/>
    <p:sldLayoutId id="2147486873" r:id="rId2"/>
    <p:sldLayoutId id="2147486874" r:id="rId3"/>
    <p:sldLayoutId id="2147486875" r:id="rId4"/>
    <p:sldLayoutId id="2147486876" r:id="rId5"/>
    <p:sldLayoutId id="2147486877" r:id="rId6"/>
    <p:sldLayoutId id="2147486878" r:id="rId7"/>
    <p:sldLayoutId id="2147486879" r:id="rId8"/>
    <p:sldLayoutId id="2147486880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sri/arcgis-pro-sdk/wiki/ProSnippets-Labeling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073147" y="1971195"/>
            <a:ext cx="7202358" cy="1580537"/>
          </a:xfrm>
        </p:spPr>
        <p:txBody>
          <a:bodyPr/>
          <a:lstStyle/>
          <a:p>
            <a:r>
              <a:rPr lang="en-US" sz="4000" i="1" dirty="0"/>
              <a:t>ArcGIS Pro SDK for .NET: Layer Customization and Layout Customization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073146" y="3665703"/>
            <a:ext cx="7202359" cy="914400"/>
          </a:xfrm>
        </p:spPr>
        <p:txBody>
          <a:bodyPr/>
          <a:lstStyle/>
          <a:p>
            <a:pPr marL="0" indent="0">
              <a:buNone/>
            </a:pPr>
            <a:br>
              <a:rPr lang="en-US" dirty="0"/>
            </a:br>
            <a:r>
              <a:rPr lang="en-US" dirty="0"/>
              <a:t>Wolfgang Kaiser</a:t>
            </a:r>
          </a:p>
        </p:txBody>
      </p:sp>
    </p:spTree>
    <p:extLst>
      <p:ext uri="{BB962C8B-B14F-4D97-AF65-F5344CB8AC3E}">
        <p14:creationId xmlns:p14="http://schemas.microsoft.com/office/powerpoint/2010/main" val="274979467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826" y="655100"/>
            <a:ext cx="9124762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 Renderer: Procedural Symbols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736600" y="1547397"/>
            <a:ext cx="10369296" cy="3427413"/>
          </a:xfrm>
        </p:spPr>
        <p:txBody>
          <a:bodyPr/>
          <a:lstStyle/>
          <a:p>
            <a:r>
              <a:rPr lang="en-US" dirty="0"/>
              <a:t>Create a symbol reference with a procedural symbol layer for a rule package.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2625" y="2347104"/>
            <a:ext cx="8216899" cy="345440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//Creating a procedural symbol using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rulepackage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- new method at 1.4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symbolReference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SymbolFactory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.ConstructProceduralSymbol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(_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rulePkgPath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.Layer,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primitiveOverrides.ToArray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CIMPolygonSymbol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polygonSymbol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symbolReference.Symbol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CIMPolygonSymbol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//Set symbol's real world setting to be the same as that of the feature layer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polygonSymbol.SetRealWorldUnits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.Layer.UsesRealWorldSymbolSizes);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//Set the current renderer to the new procedural symbol's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CIMSymbolReference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renderer.Symbol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polygonSymbol.MakeSymbolReference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//Set the Building footprint layer's render.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 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.Layer.SetRenderer(renderer);</a:t>
            </a:r>
          </a:p>
          <a:p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582" y="2044574"/>
            <a:ext cx="2891735" cy="415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8905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Demo: Renderers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7078419" y="2925650"/>
            <a:ext cx="3954365" cy="307777"/>
          </a:xfrm>
        </p:spPr>
        <p:txBody>
          <a:bodyPr/>
          <a:lstStyle/>
          <a:p>
            <a:r>
              <a:rPr lang="en-US" dirty="0"/>
              <a:t>Simple Renderer</a:t>
            </a:r>
          </a:p>
          <a:p>
            <a:r>
              <a:rPr lang="en-US" dirty="0"/>
              <a:t>Unique Value renderer</a:t>
            </a:r>
          </a:p>
          <a:p>
            <a:r>
              <a:rPr lang="en-US" dirty="0"/>
              <a:t>Procedural symbol renderer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0E11C7C-4E4A-4272-9FDA-2AF8D9229C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9821" b="982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ACA4FB91-E6D8-464C-A2A0-B6F31501E9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65" b="2065"/>
          <a:stretch>
            <a:fillRect/>
          </a:stretch>
        </p:blipFill>
        <p:spPr>
          <a:xfrm>
            <a:off x="303982" y="635690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604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Layer: Labels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223265"/>
            <a:ext cx="10655300" cy="517753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FeatuerLayer</a:t>
            </a:r>
            <a:r>
              <a:rPr lang="en-US" sz="2800" b="1" dirty="0"/>
              <a:t> contains a </a:t>
            </a:r>
            <a:r>
              <a:rPr lang="en-US" sz="2800" b="1" dirty="0" err="1"/>
              <a:t>CIMFeatureLayer</a:t>
            </a:r>
            <a:endParaRPr lang="en-US" sz="2800" b="1" dirty="0"/>
          </a:p>
          <a:p>
            <a:pPr marL="742950" lvl="1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CIM= Cartographic Information Model</a:t>
            </a:r>
          </a:p>
          <a:p>
            <a:pPr marL="800100" lvl="1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/>
              <a:t>FeatuerLayer</a:t>
            </a:r>
            <a:r>
              <a:rPr lang="en-US" sz="2400" b="1" dirty="0"/>
              <a:t> exposes the most commonly used aspects of a feature layer as properties and methods, the remaining properties and methods are available via </a:t>
            </a:r>
            <a:r>
              <a:rPr lang="en-US" sz="2400" b="1" dirty="0" err="1"/>
              <a:t>CIMFeatureLayer</a:t>
            </a:r>
            <a:endParaRPr lang="en-US" sz="2400" b="1" dirty="0"/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/>
              <a:t>How to access </a:t>
            </a:r>
            <a:r>
              <a:rPr lang="en-US" sz="2800" b="1" dirty="0" err="1"/>
              <a:t>CIMFeatureLayer</a:t>
            </a:r>
            <a:endParaRPr lang="en-US" sz="2800" b="1" dirty="0"/>
          </a:p>
          <a:p>
            <a:pPr marL="742950" lvl="1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/>
              <a:t>FeatureLayer.GetDefinition</a:t>
            </a:r>
            <a:r>
              <a:rPr lang="en-US" sz="2400" b="1" dirty="0"/>
              <a:t> () to get </a:t>
            </a:r>
            <a:r>
              <a:rPr lang="en-US" sz="2400" b="1" dirty="0" err="1"/>
              <a:t>CIMFeatureLayer</a:t>
            </a:r>
            <a:endParaRPr lang="en-US" sz="2400" b="1" dirty="0"/>
          </a:p>
          <a:p>
            <a:pPr marL="742950" lvl="1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/>
              <a:t>FeatureLayer.SetDefinition</a:t>
            </a:r>
            <a:r>
              <a:rPr lang="en-US" sz="2400" b="1" dirty="0"/>
              <a:t> (</a:t>
            </a:r>
            <a:r>
              <a:rPr lang="en-US" sz="2400" b="1" dirty="0" err="1"/>
              <a:t>CIMFeatureLayer</a:t>
            </a:r>
            <a:r>
              <a:rPr lang="en-US" sz="2400" b="1" dirty="0"/>
              <a:t>) to apply changes</a:t>
            </a:r>
          </a:p>
          <a:p>
            <a:pPr marL="342900" indent="-342900" algn="l" ea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8764613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Layer: Labels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223265"/>
            <a:ext cx="10257184" cy="517753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CIMLabelClass</a:t>
            </a:r>
            <a:r>
              <a:rPr lang="en-US" sz="2800" b="1" dirty="0"/>
              <a:t> to make changes to Labeling</a:t>
            </a:r>
          </a:p>
          <a:p>
            <a:pPr marL="742950" lvl="1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CIMFeatureLayer.LabelClasses</a:t>
            </a:r>
            <a:r>
              <a:rPr lang="en-US" sz="2800" b="1" dirty="0"/>
              <a:t> to access array of labels</a:t>
            </a: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CIMLabelClass.ExpressionEngine</a:t>
            </a:r>
            <a:r>
              <a:rPr lang="en-US" sz="2800" b="1" dirty="0"/>
              <a:t> sets the ‘language’</a:t>
            </a: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CIMLabelClass.Expression</a:t>
            </a:r>
            <a:r>
              <a:rPr lang="en-US" sz="2800" b="1" dirty="0"/>
              <a:t> sets the label expression</a:t>
            </a: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FeatureLayer</a:t>
            </a:r>
            <a:r>
              <a:rPr lang="en-US" sz="2800" b="1" dirty="0"/>
              <a:t>. </a:t>
            </a:r>
            <a:r>
              <a:rPr lang="en-US" sz="2800" b="1" dirty="0" err="1"/>
              <a:t>SetLabelVisibility</a:t>
            </a:r>
            <a:r>
              <a:rPr lang="en-US" sz="2800" b="1" dirty="0"/>
              <a:t> turns labels on</a:t>
            </a:r>
          </a:p>
          <a:p>
            <a:pPr eaLnBrk="0" hangingPunct="0">
              <a:lnSpc>
                <a:spcPct val="150000"/>
              </a:lnSpc>
            </a:pPr>
            <a:r>
              <a:rPr lang="en-US" sz="2800" b="1" dirty="0">
                <a:hlinkClick r:id="rId2"/>
              </a:rPr>
              <a:t>https://github.com/Esri/arcgis-pro-sdk/wiki/ProSnippets-Labeling</a:t>
            </a:r>
            <a:r>
              <a:rPr lang="en-US" sz="2800" b="1" dirty="0"/>
              <a:t> </a:t>
            </a: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742950" lvl="1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342900" indent="-342900" algn="l" ea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3236498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8BE72-BB53-4A8F-9BA9-55B812F89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Layer: Set ‘Arcade’ label expression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B445F-CEDC-4256-AA3B-E0EAC7B5E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Label change must run on the MCT – Main CIM Thread, hence we use </a:t>
            </a:r>
            <a:r>
              <a:rPr lang="en-US" dirty="0" err="1"/>
              <a:t>QueuedTask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84E8F1-17CF-4649-94AC-1976FDF730F8}"/>
              </a:ext>
            </a:extLst>
          </p:cNvPr>
          <p:cNvSpPr txBox="1"/>
          <p:nvPr/>
        </p:nvSpPr>
        <p:spPr>
          <a:xfrm>
            <a:off x="1320800" y="1892360"/>
            <a:ext cx="9994901" cy="462597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the layer's definition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lyrDefn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featLyr.GetDefinition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CIMFeatureLayer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lyrDefn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the first label class and update it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labelClass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lyrDefn.LabelClasses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[0];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//set the label class Expression to use the Arcade expression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labelClass.ExpressionEngine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LabelExpressionEngine.Arcade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labelClass.Expression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@"return $</a:t>
            </a:r>
            <a:r>
              <a:rPr lang="en-US" dirty="0" err="1">
                <a:solidFill>
                  <a:srgbClr val="800000"/>
                </a:solidFill>
                <a:latin typeface="Consolas" panose="020B0609020204030204" pitchFamily="49" charset="0"/>
              </a:rPr>
              <a:t>feature.STATE_NAME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 + </a:t>
            </a:r>
            <a:r>
              <a:rPr lang="en-US" dirty="0" err="1">
                <a:solidFill>
                  <a:srgbClr val="800000"/>
                </a:solidFill>
                <a:latin typeface="Consolas" panose="020B0609020204030204" pitchFamily="49" charset="0"/>
              </a:rPr>
              <a:t>TextFormatting.NewLine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				+ 'Population:' + $feature.POP2000;"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//Set the label definition back to update the feature layer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featLyr.SetDefinition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lyrDefn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turn labelling 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featLyr.SetLabelVisibility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6056184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D33B0D-5908-4A4A-9FB1-003CF2C9E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Labels to Polygon Feature Class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5A40B2-4209-43FB-80EF-7250799D14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Admin project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7CB8A70-A216-45F3-B164-3013C715032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7516" b="7516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5317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372D0-F8ED-4605-8A08-F65D21CB21E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Creating Layouts using the ArcGIS Pro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96FF0-315A-4483-94F5-E8C63B5985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5422833" cy="4990005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800" dirty="0"/>
              <a:t>What is a layout?</a:t>
            </a:r>
          </a:p>
          <a:p>
            <a:pPr lvl="1"/>
            <a:r>
              <a:rPr lang="en-US" sz="2600" dirty="0"/>
              <a:t>A page layout (aka layout) is a collection of one or more map elements organized on a virtual page designed for map printing.  </a:t>
            </a:r>
          </a:p>
          <a:p>
            <a:pPr lvl="1"/>
            <a:r>
              <a:rPr lang="en-US" sz="2600" dirty="0"/>
              <a:t>Layouts also include supporting elements, such as a title, a legend, and descriptive text.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79C820-F06F-4832-8E80-E96B74FC7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95" y="1408517"/>
            <a:ext cx="5422833" cy="513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4614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Layout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Layout class represents a </a:t>
            </a:r>
            <a:br>
              <a:rPr lang="en-US" sz="2800" dirty="0"/>
            </a:br>
            <a:r>
              <a:rPr lang="en-US" sz="2800" dirty="0"/>
              <a:t>Page Layout in a Project</a:t>
            </a:r>
          </a:p>
          <a:p>
            <a:endParaRPr lang="en-US" sz="2800" dirty="0"/>
          </a:p>
          <a:p>
            <a:r>
              <a:rPr lang="en-US" sz="2800" dirty="0"/>
              <a:t>Created by using </a:t>
            </a:r>
            <a:br>
              <a:rPr lang="en-US" sz="2800" dirty="0"/>
            </a:br>
            <a:r>
              <a:rPr lang="en-US" sz="2800" dirty="0" err="1"/>
              <a:t>LayoutFactory.Instance.CreateLayout</a:t>
            </a:r>
            <a:r>
              <a:rPr lang="en-US" sz="2800" dirty="0"/>
              <a:t> </a:t>
            </a:r>
          </a:p>
          <a:p>
            <a:r>
              <a:rPr lang="en-US" sz="2800" dirty="0"/>
              <a:t>Layout Class provides access to basic layout properties</a:t>
            </a:r>
          </a:p>
          <a:p>
            <a:pPr lvl="1"/>
            <a:r>
              <a:rPr lang="en-US" sz="2800" dirty="0"/>
              <a:t>Page information (page dimensions like size, unit)</a:t>
            </a:r>
          </a:p>
          <a:p>
            <a:pPr lvl="1"/>
            <a:r>
              <a:rPr lang="en-US" sz="2800" dirty="0"/>
              <a:t>Layout Element management (add, delete elements like text, map)</a:t>
            </a:r>
          </a:p>
          <a:p>
            <a:pPr lvl="1"/>
            <a:r>
              <a:rPr lang="en-US" sz="2800" dirty="0"/>
              <a:t>Export methods</a:t>
            </a:r>
            <a:endParaRPr lang="en-US" sz="2400" dirty="0"/>
          </a:p>
          <a:p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17A6B-180C-40A0-A348-3381D3FB5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582" y="370571"/>
            <a:ext cx="4013179" cy="289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2851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Class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Pattern to create a new Layout </a:t>
            </a:r>
          </a:p>
          <a:p>
            <a:pPr lvl="1"/>
            <a:r>
              <a:rPr lang="en-US" sz="2800" dirty="0"/>
              <a:t>With page size, unit, and layout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963038" y="2541495"/>
            <a:ext cx="10272409" cy="244879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&gt;(() =&gt;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Layout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LayoutFactory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Instance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(8.5, 11,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LinearUnit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lyt.SetName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("Layout sample");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return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458056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51DB-B051-4281-AF9B-57F2B2DC8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Elements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C0FEA4-C443-42D8-93F9-92D4ECB0C4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Page Layout contains Layout Elements</a:t>
            </a:r>
          </a:p>
          <a:p>
            <a:r>
              <a:rPr lang="en-US" sz="2800" dirty="0"/>
              <a:t>Created by using </a:t>
            </a:r>
            <a:r>
              <a:rPr lang="en-US" sz="2800" dirty="0" err="1"/>
              <a:t>LayoutElementFactory</a:t>
            </a:r>
            <a:r>
              <a:rPr lang="en-US" sz="2800" dirty="0"/>
              <a:t> </a:t>
            </a:r>
          </a:p>
          <a:p>
            <a:r>
              <a:rPr lang="en-US" sz="2800" dirty="0"/>
              <a:t>Layout Element Examples:</a:t>
            </a:r>
          </a:p>
          <a:p>
            <a:pPr lvl="1"/>
            <a:r>
              <a:rPr lang="en-US" sz="2400" dirty="0" err="1"/>
              <a:t>MapFrame</a:t>
            </a:r>
            <a:endParaRPr lang="en-US" sz="2400" dirty="0"/>
          </a:p>
          <a:p>
            <a:pPr lvl="1"/>
            <a:r>
              <a:rPr lang="en-US" sz="2400" dirty="0"/>
              <a:t>Legend</a:t>
            </a:r>
          </a:p>
          <a:p>
            <a:pPr lvl="1"/>
            <a:r>
              <a:rPr lang="en-US" sz="2400" dirty="0" err="1"/>
              <a:t>NorthArrow</a:t>
            </a:r>
            <a:endParaRPr lang="en-US" sz="2400" dirty="0"/>
          </a:p>
          <a:p>
            <a:pPr lvl="1"/>
            <a:r>
              <a:rPr lang="en-US" sz="2400" dirty="0" err="1"/>
              <a:t>PictureElement</a:t>
            </a:r>
            <a:endParaRPr lang="en-US" sz="2400" dirty="0"/>
          </a:p>
          <a:p>
            <a:pPr lvl="1"/>
            <a:r>
              <a:rPr lang="en-US" sz="2400" dirty="0" err="1"/>
              <a:t>ScaleBar</a:t>
            </a:r>
            <a:endParaRPr lang="en-US" sz="2400" dirty="0"/>
          </a:p>
          <a:p>
            <a:pPr lvl="1"/>
            <a:r>
              <a:rPr lang="en-US" sz="2400" dirty="0" err="1"/>
              <a:t>TextElement</a:t>
            </a:r>
            <a:endParaRPr lang="en-US" sz="2400" dirty="0"/>
          </a:p>
          <a:p>
            <a:pPr lvl="1"/>
            <a:r>
              <a:rPr lang="en-US" sz="2400" dirty="0" err="1"/>
              <a:t>TableFrame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BD17D6-113C-4F85-8164-8082D4A9C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533876"/>
            <a:ext cx="5839840" cy="412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4039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Feature Layer</a:t>
            </a:r>
          </a:p>
          <a:p>
            <a:pPr lvl="1"/>
            <a:r>
              <a:rPr lang="en-US" sz="2400" dirty="0"/>
              <a:t>Feature Layer Creation</a:t>
            </a:r>
          </a:p>
          <a:p>
            <a:pPr lvl="1"/>
            <a:r>
              <a:rPr lang="en-US" sz="2400" dirty="0"/>
              <a:t>Feature Layer Renderers</a:t>
            </a:r>
          </a:p>
          <a:p>
            <a:pPr lvl="2"/>
            <a:r>
              <a:rPr lang="en-US" sz="2200" dirty="0"/>
              <a:t>Simple Renderer</a:t>
            </a:r>
          </a:p>
          <a:p>
            <a:pPr lvl="2"/>
            <a:r>
              <a:rPr lang="en-US" sz="2200" dirty="0"/>
              <a:t>Unique Value Renderer</a:t>
            </a:r>
          </a:p>
          <a:p>
            <a:pPr lvl="2"/>
            <a:r>
              <a:rPr lang="en-US" sz="2200" dirty="0"/>
              <a:t>Procedural Symbol Renderer</a:t>
            </a:r>
          </a:p>
          <a:p>
            <a:pPr lvl="1"/>
            <a:r>
              <a:rPr lang="en-US" sz="2400" dirty="0"/>
              <a:t>Feature Layer Labelling</a:t>
            </a:r>
          </a:p>
          <a:p>
            <a:r>
              <a:rPr lang="en-US" sz="2800" dirty="0"/>
              <a:t>Creating Layouts using the ArcGIS Pro API</a:t>
            </a:r>
          </a:p>
          <a:p>
            <a:pPr lvl="1"/>
            <a:r>
              <a:rPr lang="en-US" sz="2400" dirty="0"/>
              <a:t>Using the Layout class to create a Page Layout</a:t>
            </a:r>
          </a:p>
          <a:p>
            <a:pPr lvl="1"/>
            <a:r>
              <a:rPr lang="en-US" sz="2400" dirty="0"/>
              <a:t>Using Layout Elements to provide Page Layout content.</a:t>
            </a:r>
          </a:p>
          <a:p>
            <a:pPr lvl="1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573540253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Element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Using </a:t>
            </a:r>
            <a:r>
              <a:rPr lang="en-US" sz="2400" dirty="0" err="1"/>
              <a:t>LayoutElementFactory</a:t>
            </a:r>
            <a:r>
              <a:rPr lang="en-US" sz="2400" dirty="0"/>
              <a:t> class to create any Element</a:t>
            </a:r>
          </a:p>
          <a:p>
            <a:r>
              <a:rPr lang="en-US" sz="2400" dirty="0"/>
              <a:t>Create </a:t>
            </a:r>
            <a:r>
              <a:rPr lang="en-US" sz="2400" dirty="0" err="1"/>
              <a:t>MapFrame</a:t>
            </a:r>
            <a:r>
              <a:rPr lang="en-US" sz="2400" dirty="0"/>
              <a:t>: </a:t>
            </a:r>
            <a:r>
              <a:rPr lang="en-US" sz="2400" dirty="0" err="1"/>
              <a:t>LayoutElementFactory.Instance.CreateMapFrame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783071" y="2375402"/>
            <a:ext cx="9985375" cy="425553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Project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(item =&gt;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item.Name.Equals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"My Layout"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QueuedTask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 =&gt; {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Layout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// Build envelope geometry for map frame</a:t>
            </a: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Envelope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EnvelopeBuilder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Coordinate2D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(6.0, 8.5),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  </a:t>
            </a:r>
            <a:r>
              <a:rPr lang="en-US" alt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Coordinate2D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(8.0, 10.5));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// Reference map, create MF and add to layout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mapPrjItem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Project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(item =&gt;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item.Name.Equals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"Map"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mapPrjItem.GetMap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MapFrame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mfElm.SetName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"New Map Frame"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731960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3C3C-E3BE-466E-B563-E1A93FC72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Element Coordinates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3FF6B5-F7F6-4E57-B57E-736F9CCD3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479" y="341938"/>
            <a:ext cx="5108642" cy="62207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BF677C-887E-472D-850A-A7F1CCC18377}"/>
              </a:ext>
            </a:extLst>
          </p:cNvPr>
          <p:cNvSpPr/>
          <p:nvPr/>
        </p:nvSpPr>
        <p:spPr bwMode="auto">
          <a:xfrm>
            <a:off x="454361" y="1879916"/>
            <a:ext cx="5582952" cy="239107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 Build envelope geometry for map frame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Envelope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EnvelopeBuilder.CreateEnvelope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			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Coordinate2D(4.0, 4.5),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	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Coordinate2D(8.0, 10.5));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 Add map frame to layout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Instance.CreateMapFrame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altLang="en-US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23251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51DB-B051-4281-AF9B-57F2B2DC8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Element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95857-071C-45A7-9F51-F41018CEF4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B65833-EA80-44F5-BA0C-CBAEC2988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936357"/>
              </p:ext>
            </p:extLst>
          </p:nvPr>
        </p:nvGraphicFramePr>
        <p:xfrm>
          <a:off x="616016" y="1476451"/>
          <a:ext cx="8493907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54">
                  <a:extLst>
                    <a:ext uri="{9D8B030D-6E8A-4147-A177-3AD203B41FA5}">
                      <a16:colId xmlns:a16="http://schemas.microsoft.com/office/drawing/2014/main" val="1405599748"/>
                    </a:ext>
                  </a:extLst>
                </a:gridCol>
                <a:gridCol w="6320953">
                  <a:extLst>
                    <a:ext uri="{9D8B030D-6E8A-4147-A177-3AD203B41FA5}">
                      <a16:colId xmlns:a16="http://schemas.microsoft.com/office/drawing/2014/main" val="1734326704"/>
                    </a:ext>
                  </a:extLst>
                </a:gridCol>
              </a:tblGrid>
              <a:tr h="283682">
                <a:tc>
                  <a:txBody>
                    <a:bodyPr/>
                    <a:lstStyle/>
                    <a:p>
                      <a:r>
                        <a:rPr lang="en-US" sz="2000" dirty="0"/>
                        <a:t>Layout 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Method to create Layout Element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847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MapFrame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LayoutElementFactory.Instance.CreateMapFrame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253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Legend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LayoutElementFactory.Instance.CreateLegend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07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NorthArrow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LayoutElementFactory.Instance.CreateNorthArrow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41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PictureElement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LayoutElementFactory.Instance.CreatePictureElement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997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ScaleBar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LayoutElementFactory.Instance.CreateScaleBar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32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TextElement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LayoutElementFactory.Instance.CreateTextElement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114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TableFrame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LayoutElementFactory.Instance.CreateTableFrame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77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60562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31521F3-2C51-4090-8CFA-F5AD3BAAD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029" y="4273774"/>
            <a:ext cx="2905146" cy="1843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1813EE-ED6A-4032-86A6-BA06DFBDB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6551" y="2510153"/>
            <a:ext cx="685805" cy="7096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DEBF55-3594-47BD-AB55-235323E24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4467" y="3511293"/>
            <a:ext cx="1690700" cy="32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9413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 – Create a Layout with code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Layout Map Series Data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2F8517A-13A2-4AE3-968A-2FD0AEA290B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9533" b="9533"/>
          <a:stretch>
            <a:fillRect/>
          </a:stretch>
        </p:blipFill>
        <p:spPr>
          <a:xfrm>
            <a:off x="655638" y="1757363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4918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Creation using a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What is a Spatial Map Series?</a:t>
            </a:r>
          </a:p>
          <a:p>
            <a:pPr lvl="1"/>
            <a:r>
              <a:rPr lang="en-US" sz="2800" dirty="0"/>
              <a:t>Collection of map pages built from a single layout that represents a geographic area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857F73-B329-48D2-B6E2-B7F6CB984F73}"/>
              </a:ext>
            </a:extLst>
          </p:cNvPr>
          <p:cNvGrpSpPr/>
          <p:nvPr/>
        </p:nvGrpSpPr>
        <p:grpSpPr>
          <a:xfrm>
            <a:off x="805005" y="3416299"/>
            <a:ext cx="4765390" cy="2450952"/>
            <a:chOff x="1016000" y="2959100"/>
            <a:chExt cx="4765390" cy="2450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54B35CE-D8C2-4631-B78B-0E9846BA9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9009" y="3048147"/>
              <a:ext cx="4552381" cy="2361905"/>
            </a:xfrm>
            <a:prstGeom prst="rect">
              <a:avLst/>
            </a:prstGeom>
          </p:spPr>
        </p:pic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CDABF15F-6EA9-4568-AA61-6D3952EC7D4C}"/>
                </a:ext>
              </a:extLst>
            </p:cNvPr>
            <p:cNvSpPr/>
            <p:nvPr/>
          </p:nvSpPr>
          <p:spPr bwMode="auto">
            <a:xfrm>
              <a:off x="3937000" y="4355952"/>
              <a:ext cx="304800" cy="317648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BA358E93-C825-4012-BE2A-DFF4DD73149B}"/>
                </a:ext>
              </a:extLst>
            </p:cNvPr>
            <p:cNvSpPr/>
            <p:nvPr/>
          </p:nvSpPr>
          <p:spPr bwMode="auto">
            <a:xfrm>
              <a:off x="2882900" y="4355952"/>
              <a:ext cx="304800" cy="317648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66683042-905B-445D-9903-EE600624A0E3}"/>
                </a:ext>
              </a:extLst>
            </p:cNvPr>
            <p:cNvSpPr/>
            <p:nvPr/>
          </p:nvSpPr>
          <p:spPr bwMode="auto">
            <a:xfrm>
              <a:off x="2032000" y="4355952"/>
              <a:ext cx="304800" cy="317648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E0AFD8A-AB2C-473E-A8F2-2C036C40EC01}"/>
                </a:ext>
              </a:extLst>
            </p:cNvPr>
            <p:cNvSpPr txBox="1"/>
            <p:nvPr/>
          </p:nvSpPr>
          <p:spPr>
            <a:xfrm>
              <a:off x="1016000" y="3517900"/>
              <a:ext cx="1016000" cy="29210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l" eaLnBrk="0" hangingPunct="0">
                <a:lnSpc>
                  <a:spcPts val="1800"/>
                </a:lnSpc>
              </a:pPr>
              <a:r>
                <a:rPr lang="en-US" sz="2400" b="1" dirty="0">
                  <a:ea typeface="+mn-ea"/>
                  <a:cs typeface="+mn-cs"/>
                </a:rPr>
                <a:t>Layout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2D8F26-7FC9-4319-8B7C-C7A4C84BC911}"/>
                </a:ext>
              </a:extLst>
            </p:cNvPr>
            <p:cNvSpPr txBox="1"/>
            <p:nvPr/>
          </p:nvSpPr>
          <p:spPr>
            <a:xfrm>
              <a:off x="2108200" y="3886200"/>
              <a:ext cx="1016000" cy="29210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400" b="1" dirty="0">
                  <a:ea typeface="+mn-ea"/>
                  <a:cs typeface="+mn-cs"/>
                </a:rPr>
                <a:t>Data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1F6C61-6488-4064-BAD9-3F125A04D31A}"/>
                </a:ext>
              </a:extLst>
            </p:cNvPr>
            <p:cNvSpPr txBox="1"/>
            <p:nvPr/>
          </p:nvSpPr>
          <p:spPr>
            <a:xfrm>
              <a:off x="3022598" y="3416299"/>
              <a:ext cx="1016001" cy="55906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/>
              <a:r>
                <a:rPr lang="en-US" sz="2400" b="1" dirty="0">
                  <a:ea typeface="+mn-ea"/>
                  <a:cs typeface="+mn-cs"/>
                </a:rPr>
                <a:t>Index</a:t>
              </a:r>
              <a:br>
                <a:rPr lang="en-US" sz="2400" b="1" dirty="0">
                  <a:ea typeface="+mn-ea"/>
                  <a:cs typeface="+mn-cs"/>
                </a:rPr>
              </a:br>
              <a:r>
                <a:rPr lang="en-US" sz="2400" b="1" dirty="0">
                  <a:ea typeface="+mn-ea"/>
                  <a:cs typeface="+mn-cs"/>
                </a:rPr>
                <a:t>Layer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69CC8A-FABB-4000-BC08-8ABB6B97290A}"/>
                </a:ext>
              </a:extLst>
            </p:cNvPr>
            <p:cNvSpPr txBox="1"/>
            <p:nvPr/>
          </p:nvSpPr>
          <p:spPr>
            <a:xfrm>
              <a:off x="4140200" y="2959100"/>
              <a:ext cx="1603090" cy="38141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400" b="1" dirty="0">
                  <a:ea typeface="+mn-ea"/>
                  <a:cs typeface="+mn-cs"/>
                </a:rPr>
                <a:t>Map Pages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E900ECB9-746B-4C3D-93F3-35B2E7E25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111" y="2558972"/>
            <a:ext cx="3981187" cy="408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3247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Creation using a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Spatial Map Series used in the next demo</a:t>
            </a:r>
          </a:p>
          <a:p>
            <a:pPr lvl="1"/>
            <a:r>
              <a:rPr lang="en-US" sz="2000" dirty="0"/>
              <a:t>Collection of ‘service area’ map pages built from a single layout that follow the course of railroad tracks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A52633-3ED4-4518-AF5F-8F0019129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461" y="5434457"/>
            <a:ext cx="4350304" cy="759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4CD5F2-1B83-410F-872C-F48498CC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26" y="2839354"/>
            <a:ext cx="3564279" cy="24546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ECBAFE-34DA-4ACE-8C6F-BF32035BD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610" y="2554470"/>
            <a:ext cx="2909524" cy="2042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F5DAB0-15EF-4E1A-B5C0-44AA1C78C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625" y="3188267"/>
            <a:ext cx="2909524" cy="2057143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D1FB674-50F0-4259-A0C2-622390BB4506}"/>
              </a:ext>
            </a:extLst>
          </p:cNvPr>
          <p:cNvSpPr/>
          <p:nvPr/>
        </p:nvSpPr>
        <p:spPr bwMode="auto">
          <a:xfrm>
            <a:off x="4668557" y="3613601"/>
            <a:ext cx="1011677" cy="680936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11D70A5-2951-4E05-9224-393539C842AC}"/>
              </a:ext>
            </a:extLst>
          </p:cNvPr>
          <p:cNvGrpSpPr/>
          <p:nvPr/>
        </p:nvGrpSpPr>
        <p:grpSpPr>
          <a:xfrm>
            <a:off x="8456316" y="4002018"/>
            <a:ext cx="3366724" cy="2519105"/>
            <a:chOff x="3186476" y="1367095"/>
            <a:chExt cx="3366724" cy="251910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11A8308-6086-4407-B885-670E6BB06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6476" y="1367095"/>
              <a:ext cx="2909524" cy="206190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6AC2CF8-C6E3-4671-984C-13915B55C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8876" y="1519495"/>
              <a:ext cx="2909524" cy="20619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AE233F4-2C09-4DBA-8320-8A98142CD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91276" y="1671895"/>
              <a:ext cx="2909524" cy="206190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C0C005E-763A-4B6A-93FB-58ECAEECF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3676" y="1824295"/>
              <a:ext cx="2909524" cy="20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8834654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 class &amp; </a:t>
            </a:r>
            <a:r>
              <a:rPr lang="en-US" sz="3600" dirty="0" err="1"/>
              <a:t>CIMLayout</a:t>
            </a:r>
            <a:r>
              <a:rPr lang="en-US" sz="3600" dirty="0"/>
              <a:t> class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Layout contains a </a:t>
            </a:r>
            <a:r>
              <a:rPr lang="en-US" sz="3200" i="1" dirty="0" err="1"/>
              <a:t>CIMLayout</a:t>
            </a:r>
            <a:endParaRPr lang="en-US" sz="3200" dirty="0"/>
          </a:p>
          <a:p>
            <a:pPr lvl="1"/>
            <a:r>
              <a:rPr lang="en-US" sz="2800" dirty="0"/>
              <a:t>Layout</a:t>
            </a:r>
            <a:r>
              <a:rPr lang="en-US" sz="3000" dirty="0"/>
              <a:t> exposes the most commonly used aspects of a layout page as properties and methods, the remaining properties and methods are available via </a:t>
            </a:r>
            <a:r>
              <a:rPr lang="en-US" sz="3000" dirty="0" err="1"/>
              <a:t>CIMLayout</a:t>
            </a:r>
            <a:endParaRPr lang="en-US" sz="3000" dirty="0"/>
          </a:p>
          <a:p>
            <a:r>
              <a:rPr lang="en-US" sz="3200" dirty="0"/>
              <a:t>Access to </a:t>
            </a:r>
            <a:r>
              <a:rPr lang="en-US" sz="3200" dirty="0" err="1"/>
              <a:t>CIMLayout</a:t>
            </a:r>
            <a:endParaRPr lang="en-US" sz="3200" dirty="0"/>
          </a:p>
          <a:p>
            <a:pPr lvl="1"/>
            <a:r>
              <a:rPr lang="en-US" sz="2800" dirty="0"/>
              <a:t>Use </a:t>
            </a:r>
            <a:r>
              <a:rPr lang="en-US" sz="2800" dirty="0" err="1"/>
              <a:t>Layout.GetDefinition</a:t>
            </a:r>
            <a:r>
              <a:rPr lang="en-US" sz="2800" dirty="0"/>
              <a:t> () to get the </a:t>
            </a:r>
            <a:r>
              <a:rPr lang="en-US" sz="2800" dirty="0" err="1"/>
              <a:t>CIMLayout</a:t>
            </a:r>
            <a:endParaRPr lang="en-US" sz="2800" dirty="0"/>
          </a:p>
          <a:p>
            <a:pPr lvl="1"/>
            <a:r>
              <a:rPr lang="en-US" sz="2800" dirty="0"/>
              <a:t>Use </a:t>
            </a:r>
            <a:r>
              <a:rPr lang="en-US" sz="2800" dirty="0" err="1"/>
              <a:t>Layout.SetDefintion</a:t>
            </a:r>
            <a:r>
              <a:rPr lang="en-US" sz="2800" dirty="0"/>
              <a:t> (changed </a:t>
            </a:r>
            <a:r>
              <a:rPr lang="en-US" sz="2800" dirty="0" err="1"/>
              <a:t>CIMLayout</a:t>
            </a:r>
            <a:r>
              <a:rPr lang="en-US" sz="2800" dirty="0"/>
              <a:t>) to update the </a:t>
            </a:r>
            <a:r>
              <a:rPr lang="en-US" sz="2800" dirty="0" err="1"/>
              <a:t>CIMLayout</a:t>
            </a:r>
            <a:endParaRPr lang="en-US" sz="2800" dirty="0"/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13744641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CIMSpatialMapSeries</a:t>
            </a:r>
            <a:r>
              <a:rPr lang="en-US" sz="3600" dirty="0"/>
              <a:t> class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i="1" dirty="0"/>
              <a:t>The </a:t>
            </a:r>
            <a:r>
              <a:rPr lang="en-US" sz="2800" i="1" dirty="0" err="1"/>
              <a:t>CIMLayout.CIMSpatialMapSeries</a:t>
            </a:r>
            <a:r>
              <a:rPr lang="en-US" sz="2800" dirty="0"/>
              <a:t> property is used to define a spatial map series</a:t>
            </a:r>
          </a:p>
          <a:p>
            <a:r>
              <a:rPr lang="en-US" sz="2600" dirty="0"/>
              <a:t>Define a spatial map series:</a:t>
            </a:r>
          </a:p>
          <a:p>
            <a:pPr lvl="1"/>
            <a:r>
              <a:rPr lang="en-US" sz="2400" dirty="0"/>
              <a:t>Create a new </a:t>
            </a:r>
            <a:r>
              <a:rPr lang="en-US" sz="2400" i="1" dirty="0" err="1"/>
              <a:t>CIMSpatialMapSeries</a:t>
            </a:r>
            <a:r>
              <a:rPr lang="en-US" sz="2400" i="1" dirty="0"/>
              <a:t> </a:t>
            </a:r>
            <a:r>
              <a:rPr lang="en-US" sz="2400" dirty="0"/>
              <a:t>instance with the following minimal settings</a:t>
            </a:r>
          </a:p>
          <a:p>
            <a:pPr lvl="2"/>
            <a:r>
              <a:rPr lang="en-US" sz="2200" i="1" dirty="0" err="1"/>
              <a:t>IndexLayerURI</a:t>
            </a:r>
            <a:r>
              <a:rPr lang="en-US" sz="2200" dirty="0"/>
              <a:t>: used to define the </a:t>
            </a:r>
            <a:r>
              <a:rPr lang="en-US" sz="2200" dirty="0" err="1"/>
              <a:t>CIMPath</a:t>
            </a:r>
            <a:r>
              <a:rPr lang="en-US" sz="2200" dirty="0"/>
              <a:t> for the index polygon for the series (example: "CIMPATH=map/railroadmaps.xml“)</a:t>
            </a:r>
          </a:p>
          <a:p>
            <a:pPr lvl="2"/>
            <a:r>
              <a:rPr lang="en-US" sz="2200" i="1" dirty="0" err="1"/>
              <a:t>SortField</a:t>
            </a:r>
            <a:r>
              <a:rPr lang="en-US" sz="2200" dirty="0"/>
              <a:t>: sequence and sort field (in </a:t>
            </a:r>
            <a:r>
              <a:rPr lang="en-US" sz="2200" i="1" dirty="0" err="1"/>
              <a:t>IndexLayerURI</a:t>
            </a:r>
            <a:r>
              <a:rPr lang="en-US" sz="2200" i="1" dirty="0"/>
              <a:t>)</a:t>
            </a:r>
            <a:r>
              <a:rPr lang="en-US" sz="2200" dirty="0"/>
              <a:t> to uniquely define each page in the series</a:t>
            </a:r>
          </a:p>
          <a:p>
            <a:pPr lvl="2"/>
            <a:r>
              <a:rPr lang="en-US" sz="2200" i="1" dirty="0" err="1"/>
              <a:t>CurrentPageId</a:t>
            </a:r>
            <a:r>
              <a:rPr lang="en-US" sz="2200" dirty="0"/>
              <a:t>: current page of the map series displayed in layout view using the </a:t>
            </a:r>
            <a:r>
              <a:rPr lang="en-US" sz="2200" i="1" dirty="0" err="1"/>
              <a:t>IndexLayerURI.SortField</a:t>
            </a:r>
            <a:r>
              <a:rPr lang="en-US" sz="2200" i="1" dirty="0"/>
              <a:t> values</a:t>
            </a:r>
            <a:endParaRPr lang="en-US" sz="2200" dirty="0"/>
          </a:p>
          <a:p>
            <a:pPr lvl="2"/>
            <a:r>
              <a:rPr lang="en-US" sz="2200" i="1" dirty="0" err="1"/>
              <a:t>RotationField</a:t>
            </a:r>
            <a:r>
              <a:rPr lang="en-US" sz="2200" i="1" dirty="0"/>
              <a:t>: </a:t>
            </a:r>
            <a:r>
              <a:rPr lang="en-US" sz="2200" dirty="0"/>
              <a:t>name of field in </a:t>
            </a:r>
            <a:r>
              <a:rPr lang="en-US" sz="2200" i="1" dirty="0" err="1"/>
              <a:t>IndexLayerURI</a:t>
            </a:r>
            <a:r>
              <a:rPr lang="en-US" sz="2200" i="1" dirty="0"/>
              <a:t> </a:t>
            </a:r>
            <a:r>
              <a:rPr lang="en-US" sz="2200" dirty="0"/>
              <a:t>used to ‘rotate’ each page in map series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0001266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Layout: Enable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Sample snippet to create a map series for a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1516085" y="1992340"/>
            <a:ext cx="8220744" cy="464011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CimSpatialMapSeries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66555"/>
                </a:solidFill>
                <a:latin typeface="Consolas" panose="020B0609020204030204" pitchFamily="49" charset="0"/>
              </a:rPr>
              <a:t>CIMSpatialMapSeries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Enabled =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StartingPageNumber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CurrentPageID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IndexLayerURI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"CIMPATH=map/railroadmaps.xml"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SortField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SeqId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RotationField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"Angle"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endParaRPr lang="en-US" sz="2000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…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</a:p>
          <a:p>
            <a:r>
              <a:rPr lang="en-US" sz="2000" dirty="0">
                <a:solidFill>
                  <a:srgbClr val="066555"/>
                </a:solidFill>
                <a:latin typeface="Consolas" panose="020B0609020204030204" pitchFamily="49" charset="0"/>
              </a:rPr>
              <a:t>// set the map series definition in the layout</a:t>
            </a:r>
          </a:p>
          <a:p>
            <a:r>
              <a:rPr lang="en-US" sz="2000" dirty="0" err="1">
                <a:solidFill>
                  <a:srgbClr val="066555"/>
                </a:solidFill>
                <a:latin typeface="Consolas" panose="020B0609020204030204" pitchFamily="49" charset="0"/>
              </a:rPr>
              <a:t>CIMLayout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layCIM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layout.GetDefinition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layCIM.MapSeries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CimSpatialMapSeries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layout.SetDefinition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layCIM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20037105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dirty="0"/>
              <a:t>Demo – Layout with Map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Layout Map Series Data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CC66A-9D21-49F8-9F1F-F33C2CBFC2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466B9D-23A8-4A58-8610-F81D6BDFE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80" y="1132185"/>
            <a:ext cx="6295920" cy="43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2828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973" y="480880"/>
            <a:ext cx="7635698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Map and Feature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4400" y="1367136"/>
            <a:ext cx="10369296" cy="4749800"/>
          </a:xfrm>
        </p:spPr>
        <p:txBody>
          <a:bodyPr/>
          <a:lstStyle/>
          <a:p>
            <a:r>
              <a:rPr lang="en-US" sz="2400" dirty="0"/>
              <a:t>Map is a container of Layers and Tables.</a:t>
            </a:r>
          </a:p>
          <a:p>
            <a:r>
              <a:rPr lang="en-US" sz="2400" dirty="0"/>
              <a:t>Map has properties and methods to access Layers and Tables.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err="1"/>
              <a:t>FeatureLayer</a:t>
            </a:r>
            <a:r>
              <a:rPr lang="en-US" sz="2400" dirty="0"/>
              <a:t> is derived from Layer.  </a:t>
            </a:r>
          </a:p>
          <a:p>
            <a:pPr lvl="1"/>
            <a:r>
              <a:rPr lang="en-US" sz="2000" dirty="0"/>
              <a:t>Based on vector geographic data</a:t>
            </a:r>
          </a:p>
          <a:p>
            <a:pPr lvl="1"/>
            <a:r>
              <a:rPr lang="en-US" sz="2000" dirty="0"/>
              <a:t>Allows you to draw the underlying features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244522" y="2477757"/>
            <a:ext cx="9344701" cy="215370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layers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map.Layers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tables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map.StandaloneTables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//Convenience method to return all layers without group layers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layers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map.GetLayersAsFlattenedList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183381274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 for .NET Tech Sessions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802888" y="1471956"/>
          <a:ext cx="10369052" cy="408134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16566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183995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198333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534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Date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Time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Technical Session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Location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53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Tue, 23. Oct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>
                    <a:solidFill>
                      <a:schemeClr val="accent1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13:00 – 13:45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Beginning Pro Customization and Extensibility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07 - B 08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15:00 – 15:45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Map Interaction and MVVM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53483">
                <a:tc rowSpan="4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24. Oct</a:t>
                      </a: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09:00 – 09:45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Beginning Editing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05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10:00 – 10:45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Advanced Editing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05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218947581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13:00 – 13:45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Layer Customization and Layout Customization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 07 - B 08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14:00 – 14:45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Advanced Pro Customization and Extensibility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03 - A 04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53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Thu, Mar 08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>
                    <a:solidFill>
                      <a:schemeClr val="accent1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10:00 – 10:45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Beginning Pro Customization and Extensibility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03 - A 04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15:00</a:t>
                      </a:r>
                      <a:r>
                        <a:rPr lang="en-US" sz="1800" u="none" strike="noStrike" dirty="0">
                          <a:effectLst/>
                        </a:rPr>
                        <a:t> – 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16:00</a:t>
                      </a: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Road Ahead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 01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35047" y="1457965"/>
            <a:ext cx="12192000" cy="1063313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2600" b="1" dirty="0">
                <a:latin typeface="+mj-lt"/>
                <a:cs typeface="Browallia New" panose="020B0604020202020204" pitchFamily="34" charset="-34"/>
              </a:rPr>
              <a:t>Thank You to Our Sponsors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FE2302-6E17-43EB-B10B-0DF5E0554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21" y="2783354"/>
            <a:ext cx="4719910" cy="65438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D60282-514A-405F-9168-A6A16290CBC6}"/>
              </a:ext>
            </a:extLst>
          </p:cNvPr>
          <p:cNvGrpSpPr/>
          <p:nvPr/>
        </p:nvGrpSpPr>
        <p:grpSpPr>
          <a:xfrm>
            <a:off x="3495824" y="3843647"/>
            <a:ext cx="4530257" cy="1063312"/>
            <a:chOff x="3368360" y="3806857"/>
            <a:chExt cx="4530257" cy="1063312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9FB2433C-7B17-4187-821E-237BCBABC44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863226" y="3922278"/>
              <a:ext cx="4035391" cy="94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522934D-1BA4-4B9A-824F-2EF7115BA5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427" y="3896308"/>
              <a:ext cx="649241" cy="626878"/>
            </a:xfrm>
            <a:custGeom>
              <a:avLst/>
              <a:gdLst>
                <a:gd name="T0" fmla="*/ 779 w 779"/>
                <a:gd name="T1" fmla="*/ 376 h 752"/>
                <a:gd name="T2" fmla="*/ 390 w 779"/>
                <a:gd name="T3" fmla="*/ 0 h 752"/>
                <a:gd name="T4" fmla="*/ 0 w 779"/>
                <a:gd name="T5" fmla="*/ 376 h 752"/>
                <a:gd name="T6" fmla="*/ 390 w 779"/>
                <a:gd name="T7" fmla="*/ 752 h 752"/>
                <a:gd name="T8" fmla="*/ 779 w 779"/>
                <a:gd name="T9" fmla="*/ 376 h 752"/>
                <a:gd name="T10" fmla="*/ 600 w 779"/>
                <a:gd name="T11" fmla="*/ 376 h 752"/>
                <a:gd name="T12" fmla="*/ 390 w 779"/>
                <a:gd name="T13" fmla="*/ 591 h 752"/>
                <a:gd name="T14" fmla="*/ 179 w 779"/>
                <a:gd name="T15" fmla="*/ 376 h 752"/>
                <a:gd name="T16" fmla="*/ 390 w 779"/>
                <a:gd name="T17" fmla="*/ 161 h 752"/>
                <a:gd name="T18" fmla="*/ 600 w 779"/>
                <a:gd name="T19" fmla="*/ 37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9" h="752">
                  <a:moveTo>
                    <a:pt x="779" y="376"/>
                  </a:moveTo>
                  <a:cubicBezTo>
                    <a:pt x="779" y="150"/>
                    <a:pt x="606" y="0"/>
                    <a:pt x="390" y="0"/>
                  </a:cubicBezTo>
                  <a:cubicBezTo>
                    <a:pt x="173" y="0"/>
                    <a:pt x="0" y="150"/>
                    <a:pt x="0" y="376"/>
                  </a:cubicBezTo>
                  <a:cubicBezTo>
                    <a:pt x="0" y="601"/>
                    <a:pt x="173" y="752"/>
                    <a:pt x="390" y="752"/>
                  </a:cubicBezTo>
                  <a:cubicBezTo>
                    <a:pt x="606" y="752"/>
                    <a:pt x="779" y="601"/>
                    <a:pt x="779" y="376"/>
                  </a:cubicBezTo>
                  <a:close/>
                  <a:moveTo>
                    <a:pt x="600" y="376"/>
                  </a:moveTo>
                  <a:cubicBezTo>
                    <a:pt x="600" y="488"/>
                    <a:pt x="521" y="591"/>
                    <a:pt x="390" y="591"/>
                  </a:cubicBezTo>
                  <a:cubicBezTo>
                    <a:pt x="258" y="591"/>
                    <a:pt x="179" y="488"/>
                    <a:pt x="179" y="376"/>
                  </a:cubicBezTo>
                  <a:cubicBezTo>
                    <a:pt x="179" y="264"/>
                    <a:pt x="258" y="161"/>
                    <a:pt x="390" y="161"/>
                  </a:cubicBezTo>
                  <a:cubicBezTo>
                    <a:pt x="521" y="161"/>
                    <a:pt x="600" y="264"/>
                    <a:pt x="600" y="37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FE4FDEC-BBA0-41F3-BF6C-D66304F1F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031" y="3897029"/>
              <a:ext cx="541755" cy="627599"/>
            </a:xfrm>
            <a:custGeom>
              <a:avLst/>
              <a:gdLst>
                <a:gd name="T0" fmla="*/ 650 w 650"/>
                <a:gd name="T1" fmla="*/ 109 h 753"/>
                <a:gd name="T2" fmla="*/ 390 w 650"/>
                <a:gd name="T3" fmla="*/ 0 h 753"/>
                <a:gd name="T4" fmla="*/ 0 w 650"/>
                <a:gd name="T5" fmla="*/ 377 h 753"/>
                <a:gd name="T6" fmla="*/ 390 w 650"/>
                <a:gd name="T7" fmla="*/ 753 h 753"/>
                <a:gd name="T8" fmla="*/ 648 w 650"/>
                <a:gd name="T9" fmla="*/ 653 h 753"/>
                <a:gd name="T10" fmla="*/ 529 w 650"/>
                <a:gd name="T11" fmla="*/ 524 h 753"/>
                <a:gd name="T12" fmla="*/ 390 w 650"/>
                <a:gd name="T13" fmla="*/ 592 h 753"/>
                <a:gd name="T14" fmla="*/ 179 w 650"/>
                <a:gd name="T15" fmla="*/ 377 h 753"/>
                <a:gd name="T16" fmla="*/ 390 w 650"/>
                <a:gd name="T17" fmla="*/ 161 h 753"/>
                <a:gd name="T18" fmla="*/ 526 w 650"/>
                <a:gd name="T19" fmla="*/ 233 h 753"/>
                <a:gd name="T20" fmla="*/ 650 w 650"/>
                <a:gd name="T21" fmla="*/ 10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0" h="753">
                  <a:moveTo>
                    <a:pt x="650" y="109"/>
                  </a:moveTo>
                  <a:cubicBezTo>
                    <a:pt x="581" y="33"/>
                    <a:pt x="481" y="0"/>
                    <a:pt x="390" y="0"/>
                  </a:cubicBezTo>
                  <a:cubicBezTo>
                    <a:pt x="173" y="0"/>
                    <a:pt x="0" y="151"/>
                    <a:pt x="0" y="377"/>
                  </a:cubicBezTo>
                  <a:cubicBezTo>
                    <a:pt x="0" y="602"/>
                    <a:pt x="173" y="753"/>
                    <a:pt x="390" y="753"/>
                  </a:cubicBezTo>
                  <a:cubicBezTo>
                    <a:pt x="452" y="753"/>
                    <a:pt x="575" y="726"/>
                    <a:pt x="648" y="653"/>
                  </a:cubicBezTo>
                  <a:lnTo>
                    <a:pt x="529" y="524"/>
                  </a:lnTo>
                  <a:cubicBezTo>
                    <a:pt x="496" y="568"/>
                    <a:pt x="445" y="592"/>
                    <a:pt x="390" y="592"/>
                  </a:cubicBezTo>
                  <a:cubicBezTo>
                    <a:pt x="258" y="592"/>
                    <a:pt x="179" y="489"/>
                    <a:pt x="179" y="377"/>
                  </a:cubicBezTo>
                  <a:cubicBezTo>
                    <a:pt x="179" y="265"/>
                    <a:pt x="258" y="161"/>
                    <a:pt x="390" y="161"/>
                  </a:cubicBezTo>
                  <a:cubicBezTo>
                    <a:pt x="437" y="161"/>
                    <a:pt x="484" y="190"/>
                    <a:pt x="526" y="233"/>
                  </a:cubicBezTo>
                  <a:lnTo>
                    <a:pt x="650" y="109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A1DC9E2-A9C1-48BC-94EE-491A2AEC2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184" y="3894144"/>
              <a:ext cx="942842" cy="629763"/>
            </a:xfrm>
            <a:custGeom>
              <a:avLst/>
              <a:gdLst>
                <a:gd name="T0" fmla="*/ 0 w 1132"/>
                <a:gd name="T1" fmla="*/ 755 h 755"/>
                <a:gd name="T2" fmla="*/ 183 w 1132"/>
                <a:gd name="T3" fmla="*/ 755 h 755"/>
                <a:gd name="T4" fmla="*/ 183 w 1132"/>
                <a:gd name="T5" fmla="*/ 338 h 755"/>
                <a:gd name="T6" fmla="*/ 330 w 1132"/>
                <a:gd name="T7" fmla="*/ 178 h 755"/>
                <a:gd name="T8" fmla="*/ 475 w 1132"/>
                <a:gd name="T9" fmla="*/ 340 h 755"/>
                <a:gd name="T10" fmla="*/ 475 w 1132"/>
                <a:gd name="T11" fmla="*/ 755 h 755"/>
                <a:gd name="T12" fmla="*/ 658 w 1132"/>
                <a:gd name="T13" fmla="*/ 755 h 755"/>
                <a:gd name="T14" fmla="*/ 658 w 1132"/>
                <a:gd name="T15" fmla="*/ 341 h 755"/>
                <a:gd name="T16" fmla="*/ 802 w 1132"/>
                <a:gd name="T17" fmla="*/ 180 h 755"/>
                <a:gd name="T18" fmla="*/ 950 w 1132"/>
                <a:gd name="T19" fmla="*/ 354 h 755"/>
                <a:gd name="T20" fmla="*/ 950 w 1132"/>
                <a:gd name="T21" fmla="*/ 755 h 755"/>
                <a:gd name="T22" fmla="*/ 1132 w 1132"/>
                <a:gd name="T23" fmla="*/ 755 h 755"/>
                <a:gd name="T24" fmla="*/ 1132 w 1132"/>
                <a:gd name="T25" fmla="*/ 333 h 755"/>
                <a:gd name="T26" fmla="*/ 858 w 1132"/>
                <a:gd name="T27" fmla="*/ 6 h 755"/>
                <a:gd name="T28" fmla="*/ 571 w 1132"/>
                <a:gd name="T29" fmla="*/ 130 h 755"/>
                <a:gd name="T30" fmla="*/ 336 w 1132"/>
                <a:gd name="T31" fmla="*/ 6 h 755"/>
                <a:gd name="T32" fmla="*/ 183 w 1132"/>
                <a:gd name="T33" fmla="*/ 50 h 755"/>
                <a:gd name="T34" fmla="*/ 113 w 1132"/>
                <a:gd name="T35" fmla="*/ 62 h 755"/>
                <a:gd name="T36" fmla="*/ 1 w 1132"/>
                <a:gd name="T37" fmla="*/ 61 h 755"/>
                <a:gd name="T38" fmla="*/ 0 w 1132"/>
                <a:gd name="T39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2" h="755">
                  <a:moveTo>
                    <a:pt x="0" y="755"/>
                  </a:moveTo>
                  <a:lnTo>
                    <a:pt x="183" y="755"/>
                  </a:lnTo>
                  <a:lnTo>
                    <a:pt x="183" y="338"/>
                  </a:lnTo>
                  <a:cubicBezTo>
                    <a:pt x="183" y="257"/>
                    <a:pt x="234" y="178"/>
                    <a:pt x="330" y="178"/>
                  </a:cubicBezTo>
                  <a:cubicBezTo>
                    <a:pt x="419" y="178"/>
                    <a:pt x="473" y="248"/>
                    <a:pt x="475" y="340"/>
                  </a:cubicBezTo>
                  <a:lnTo>
                    <a:pt x="475" y="755"/>
                  </a:lnTo>
                  <a:lnTo>
                    <a:pt x="658" y="755"/>
                  </a:lnTo>
                  <a:lnTo>
                    <a:pt x="658" y="341"/>
                  </a:lnTo>
                  <a:cubicBezTo>
                    <a:pt x="657" y="223"/>
                    <a:pt x="741" y="181"/>
                    <a:pt x="802" y="180"/>
                  </a:cubicBezTo>
                  <a:cubicBezTo>
                    <a:pt x="912" y="177"/>
                    <a:pt x="950" y="268"/>
                    <a:pt x="950" y="354"/>
                  </a:cubicBezTo>
                  <a:lnTo>
                    <a:pt x="950" y="755"/>
                  </a:lnTo>
                  <a:lnTo>
                    <a:pt x="1132" y="755"/>
                  </a:lnTo>
                  <a:lnTo>
                    <a:pt x="1132" y="333"/>
                  </a:lnTo>
                  <a:cubicBezTo>
                    <a:pt x="1132" y="158"/>
                    <a:pt x="1053" y="16"/>
                    <a:pt x="858" y="6"/>
                  </a:cubicBezTo>
                  <a:cubicBezTo>
                    <a:pt x="732" y="0"/>
                    <a:pt x="625" y="37"/>
                    <a:pt x="571" y="130"/>
                  </a:cubicBezTo>
                  <a:cubicBezTo>
                    <a:pt x="524" y="34"/>
                    <a:pt x="417" y="4"/>
                    <a:pt x="336" y="6"/>
                  </a:cubicBezTo>
                  <a:cubicBezTo>
                    <a:pt x="262" y="7"/>
                    <a:pt x="206" y="42"/>
                    <a:pt x="183" y="50"/>
                  </a:cubicBezTo>
                  <a:cubicBezTo>
                    <a:pt x="152" y="60"/>
                    <a:pt x="124" y="62"/>
                    <a:pt x="113" y="62"/>
                  </a:cubicBezTo>
                  <a:cubicBezTo>
                    <a:pt x="81" y="62"/>
                    <a:pt x="1" y="61"/>
                    <a:pt x="1" y="61"/>
                  </a:cubicBezTo>
                  <a:lnTo>
                    <a:pt x="0" y="755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F49F783C-297B-4C9D-A787-12F23D4D47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6132" y="3897751"/>
              <a:ext cx="604515" cy="627599"/>
            </a:xfrm>
            <a:custGeom>
              <a:avLst/>
              <a:gdLst>
                <a:gd name="T0" fmla="*/ 726 w 726"/>
                <a:gd name="T1" fmla="*/ 439 h 753"/>
                <a:gd name="T2" fmla="*/ 726 w 726"/>
                <a:gd name="T3" fmla="*/ 390 h 753"/>
                <a:gd name="T4" fmla="*/ 390 w 726"/>
                <a:gd name="T5" fmla="*/ 0 h 753"/>
                <a:gd name="T6" fmla="*/ 0 w 726"/>
                <a:gd name="T7" fmla="*/ 376 h 753"/>
                <a:gd name="T8" fmla="*/ 390 w 726"/>
                <a:gd name="T9" fmla="*/ 753 h 753"/>
                <a:gd name="T10" fmla="*/ 693 w 726"/>
                <a:gd name="T11" fmla="*/ 609 h 753"/>
                <a:gd name="T12" fmla="*/ 565 w 726"/>
                <a:gd name="T13" fmla="*/ 512 h 753"/>
                <a:gd name="T14" fmla="*/ 372 w 726"/>
                <a:gd name="T15" fmla="*/ 609 h 753"/>
                <a:gd name="T16" fmla="*/ 179 w 726"/>
                <a:gd name="T17" fmla="*/ 439 h 753"/>
                <a:gd name="T18" fmla="*/ 726 w 726"/>
                <a:gd name="T19" fmla="*/ 439 h 753"/>
                <a:gd name="T20" fmla="*/ 547 w 726"/>
                <a:gd name="T21" fmla="*/ 305 h 753"/>
                <a:gd name="T22" fmla="*/ 179 w 726"/>
                <a:gd name="T23" fmla="*/ 305 h 753"/>
                <a:gd name="T24" fmla="*/ 365 w 726"/>
                <a:gd name="T25" fmla="*/ 134 h 753"/>
                <a:gd name="T26" fmla="*/ 547 w 726"/>
                <a:gd name="T27" fmla="*/ 305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6" h="753">
                  <a:moveTo>
                    <a:pt x="726" y="439"/>
                  </a:moveTo>
                  <a:lnTo>
                    <a:pt x="726" y="390"/>
                  </a:lnTo>
                  <a:cubicBezTo>
                    <a:pt x="726" y="140"/>
                    <a:pt x="590" y="0"/>
                    <a:pt x="390" y="0"/>
                  </a:cubicBezTo>
                  <a:cubicBezTo>
                    <a:pt x="173" y="0"/>
                    <a:pt x="0" y="151"/>
                    <a:pt x="0" y="376"/>
                  </a:cubicBezTo>
                  <a:cubicBezTo>
                    <a:pt x="0" y="602"/>
                    <a:pt x="173" y="753"/>
                    <a:pt x="390" y="753"/>
                  </a:cubicBezTo>
                  <a:cubicBezTo>
                    <a:pt x="503" y="753"/>
                    <a:pt x="610" y="712"/>
                    <a:pt x="693" y="609"/>
                  </a:cubicBezTo>
                  <a:lnTo>
                    <a:pt x="565" y="512"/>
                  </a:lnTo>
                  <a:cubicBezTo>
                    <a:pt x="520" y="567"/>
                    <a:pt x="462" y="609"/>
                    <a:pt x="372" y="609"/>
                  </a:cubicBezTo>
                  <a:cubicBezTo>
                    <a:pt x="272" y="609"/>
                    <a:pt x="191" y="545"/>
                    <a:pt x="179" y="439"/>
                  </a:cubicBezTo>
                  <a:lnTo>
                    <a:pt x="726" y="439"/>
                  </a:lnTo>
                  <a:close/>
                  <a:moveTo>
                    <a:pt x="547" y="305"/>
                  </a:moveTo>
                  <a:lnTo>
                    <a:pt x="179" y="305"/>
                  </a:lnTo>
                  <a:cubicBezTo>
                    <a:pt x="193" y="201"/>
                    <a:pt x="258" y="134"/>
                    <a:pt x="365" y="134"/>
                  </a:cubicBezTo>
                  <a:cubicBezTo>
                    <a:pt x="477" y="134"/>
                    <a:pt x="545" y="200"/>
                    <a:pt x="547" y="3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4AFEB6A-8EF6-48CA-87D8-0C8F4F0815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8360" y="3896308"/>
              <a:ext cx="642027" cy="944285"/>
            </a:xfrm>
            <a:custGeom>
              <a:avLst/>
              <a:gdLst>
                <a:gd name="T0" fmla="*/ 383 w 770"/>
                <a:gd name="T1" fmla="*/ 0 h 1133"/>
                <a:gd name="T2" fmla="*/ 4 w 770"/>
                <a:gd name="T3" fmla="*/ 371 h 1133"/>
                <a:gd name="T4" fmla="*/ 348 w 770"/>
                <a:gd name="T5" fmla="*/ 743 h 1133"/>
                <a:gd name="T6" fmla="*/ 604 w 770"/>
                <a:gd name="T7" fmla="*/ 659 h 1133"/>
                <a:gd name="T8" fmla="*/ 604 w 770"/>
                <a:gd name="T9" fmla="*/ 731 h 1133"/>
                <a:gd name="T10" fmla="*/ 564 w 770"/>
                <a:gd name="T11" fmla="*/ 877 h 1133"/>
                <a:gd name="T12" fmla="*/ 428 w 770"/>
                <a:gd name="T13" fmla="*/ 953 h 1133"/>
                <a:gd name="T14" fmla="*/ 196 w 770"/>
                <a:gd name="T15" fmla="*/ 877 h 1133"/>
                <a:gd name="T16" fmla="*/ 75 w 770"/>
                <a:gd name="T17" fmla="*/ 1000 h 1133"/>
                <a:gd name="T18" fmla="*/ 382 w 770"/>
                <a:gd name="T19" fmla="*/ 1130 h 1133"/>
                <a:gd name="T20" fmla="*/ 725 w 770"/>
                <a:gd name="T21" fmla="*/ 948 h 1133"/>
                <a:gd name="T22" fmla="*/ 769 w 770"/>
                <a:gd name="T23" fmla="*/ 664 h 1133"/>
                <a:gd name="T24" fmla="*/ 769 w 770"/>
                <a:gd name="T25" fmla="*/ 86 h 1133"/>
                <a:gd name="T26" fmla="*/ 641 w 770"/>
                <a:gd name="T27" fmla="*/ 81 h 1133"/>
                <a:gd name="T28" fmla="*/ 564 w 770"/>
                <a:gd name="T29" fmla="*/ 46 h 1133"/>
                <a:gd name="T30" fmla="*/ 383 w 770"/>
                <a:gd name="T31" fmla="*/ 0 h 1133"/>
                <a:gd name="T32" fmla="*/ 395 w 770"/>
                <a:gd name="T33" fmla="*/ 159 h 1133"/>
                <a:gd name="T34" fmla="*/ 540 w 770"/>
                <a:gd name="T35" fmla="*/ 205 h 1133"/>
                <a:gd name="T36" fmla="*/ 597 w 770"/>
                <a:gd name="T37" fmla="*/ 366 h 1133"/>
                <a:gd name="T38" fmla="*/ 390 w 770"/>
                <a:gd name="T39" fmla="*/ 584 h 1133"/>
                <a:gd name="T40" fmla="*/ 182 w 770"/>
                <a:gd name="T41" fmla="*/ 377 h 1133"/>
                <a:gd name="T42" fmla="*/ 395 w 770"/>
                <a:gd name="T43" fmla="*/ 159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0" h="1133">
                  <a:moveTo>
                    <a:pt x="383" y="0"/>
                  </a:moveTo>
                  <a:cubicBezTo>
                    <a:pt x="168" y="8"/>
                    <a:pt x="8" y="155"/>
                    <a:pt x="4" y="371"/>
                  </a:cubicBezTo>
                  <a:cubicBezTo>
                    <a:pt x="0" y="578"/>
                    <a:pt x="165" y="732"/>
                    <a:pt x="348" y="743"/>
                  </a:cubicBezTo>
                  <a:cubicBezTo>
                    <a:pt x="468" y="750"/>
                    <a:pt x="562" y="704"/>
                    <a:pt x="604" y="659"/>
                  </a:cubicBezTo>
                  <a:lnTo>
                    <a:pt x="604" y="731"/>
                  </a:lnTo>
                  <a:cubicBezTo>
                    <a:pt x="604" y="749"/>
                    <a:pt x="605" y="818"/>
                    <a:pt x="564" y="877"/>
                  </a:cubicBezTo>
                  <a:cubicBezTo>
                    <a:pt x="524" y="924"/>
                    <a:pt x="494" y="942"/>
                    <a:pt x="428" y="953"/>
                  </a:cubicBezTo>
                  <a:cubicBezTo>
                    <a:pt x="355" y="966"/>
                    <a:pt x="270" y="945"/>
                    <a:pt x="196" y="877"/>
                  </a:cubicBezTo>
                  <a:lnTo>
                    <a:pt x="75" y="1000"/>
                  </a:lnTo>
                  <a:cubicBezTo>
                    <a:pt x="186" y="1100"/>
                    <a:pt x="290" y="1128"/>
                    <a:pt x="382" y="1130"/>
                  </a:cubicBezTo>
                  <a:cubicBezTo>
                    <a:pt x="520" y="1133"/>
                    <a:pt x="678" y="1047"/>
                    <a:pt x="725" y="948"/>
                  </a:cubicBezTo>
                  <a:cubicBezTo>
                    <a:pt x="770" y="854"/>
                    <a:pt x="769" y="763"/>
                    <a:pt x="769" y="664"/>
                  </a:cubicBezTo>
                  <a:lnTo>
                    <a:pt x="769" y="86"/>
                  </a:lnTo>
                  <a:cubicBezTo>
                    <a:pt x="769" y="86"/>
                    <a:pt x="671" y="89"/>
                    <a:pt x="641" y="81"/>
                  </a:cubicBezTo>
                  <a:cubicBezTo>
                    <a:pt x="607" y="72"/>
                    <a:pt x="589" y="58"/>
                    <a:pt x="564" y="46"/>
                  </a:cubicBezTo>
                  <a:cubicBezTo>
                    <a:pt x="535" y="31"/>
                    <a:pt x="484" y="1"/>
                    <a:pt x="383" y="0"/>
                  </a:cubicBezTo>
                  <a:close/>
                  <a:moveTo>
                    <a:pt x="395" y="159"/>
                  </a:moveTo>
                  <a:cubicBezTo>
                    <a:pt x="457" y="157"/>
                    <a:pt x="495" y="167"/>
                    <a:pt x="540" y="205"/>
                  </a:cubicBezTo>
                  <a:cubicBezTo>
                    <a:pt x="581" y="240"/>
                    <a:pt x="597" y="302"/>
                    <a:pt x="597" y="366"/>
                  </a:cubicBezTo>
                  <a:cubicBezTo>
                    <a:pt x="598" y="483"/>
                    <a:pt x="519" y="584"/>
                    <a:pt x="390" y="584"/>
                  </a:cubicBezTo>
                  <a:cubicBezTo>
                    <a:pt x="261" y="584"/>
                    <a:pt x="182" y="487"/>
                    <a:pt x="182" y="377"/>
                  </a:cubicBezTo>
                  <a:cubicBezTo>
                    <a:pt x="182" y="253"/>
                    <a:pt x="273" y="161"/>
                    <a:pt x="395" y="15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A1C0CA6-6352-4610-AD14-4CA59A19B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4227" y="3806857"/>
              <a:ext cx="805058" cy="808665"/>
            </a:xfrm>
            <a:custGeom>
              <a:avLst/>
              <a:gdLst>
                <a:gd name="T0" fmla="*/ 0 w 966"/>
                <a:gd name="T1" fmla="*/ 485 h 970"/>
                <a:gd name="T2" fmla="*/ 483 w 966"/>
                <a:gd name="T3" fmla="*/ 970 h 970"/>
                <a:gd name="T4" fmla="*/ 966 w 966"/>
                <a:gd name="T5" fmla="*/ 485 h 970"/>
                <a:gd name="T6" fmla="*/ 483 w 966"/>
                <a:gd name="T7" fmla="*/ 0 h 970"/>
                <a:gd name="T8" fmla="*/ 0 w 966"/>
                <a:gd name="T9" fmla="*/ 485 h 970"/>
                <a:gd name="T10" fmla="*/ 222 w 966"/>
                <a:gd name="T11" fmla="*/ 485 h 970"/>
                <a:gd name="T12" fmla="*/ 483 w 966"/>
                <a:gd name="T13" fmla="*/ 208 h 970"/>
                <a:gd name="T14" fmla="*/ 744 w 966"/>
                <a:gd name="T15" fmla="*/ 485 h 970"/>
                <a:gd name="T16" fmla="*/ 483 w 966"/>
                <a:gd name="T17" fmla="*/ 762 h 970"/>
                <a:gd name="T18" fmla="*/ 222 w 966"/>
                <a:gd name="T19" fmla="*/ 48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6" h="970">
                  <a:moveTo>
                    <a:pt x="0" y="485"/>
                  </a:moveTo>
                  <a:cubicBezTo>
                    <a:pt x="0" y="775"/>
                    <a:pt x="215" y="970"/>
                    <a:pt x="483" y="970"/>
                  </a:cubicBezTo>
                  <a:cubicBezTo>
                    <a:pt x="751" y="970"/>
                    <a:pt x="966" y="775"/>
                    <a:pt x="966" y="485"/>
                  </a:cubicBezTo>
                  <a:cubicBezTo>
                    <a:pt x="966" y="194"/>
                    <a:pt x="751" y="0"/>
                    <a:pt x="483" y="0"/>
                  </a:cubicBezTo>
                  <a:cubicBezTo>
                    <a:pt x="215" y="0"/>
                    <a:pt x="0" y="194"/>
                    <a:pt x="0" y="485"/>
                  </a:cubicBezTo>
                  <a:close/>
                  <a:moveTo>
                    <a:pt x="222" y="485"/>
                  </a:moveTo>
                  <a:cubicBezTo>
                    <a:pt x="222" y="341"/>
                    <a:pt x="320" y="208"/>
                    <a:pt x="483" y="208"/>
                  </a:cubicBezTo>
                  <a:cubicBezTo>
                    <a:pt x="646" y="208"/>
                    <a:pt x="744" y="341"/>
                    <a:pt x="744" y="485"/>
                  </a:cubicBezTo>
                  <a:cubicBezTo>
                    <a:pt x="744" y="629"/>
                    <a:pt x="646" y="762"/>
                    <a:pt x="483" y="762"/>
                  </a:cubicBezTo>
                  <a:cubicBezTo>
                    <a:pt x="320" y="762"/>
                    <a:pt x="222" y="629"/>
                    <a:pt x="222" y="4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D7DE62C6-486F-49CB-ACA5-6021C43CF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849" y="3843647"/>
              <a:ext cx="817322" cy="728592"/>
            </a:xfrm>
            <a:custGeom>
              <a:avLst/>
              <a:gdLst>
                <a:gd name="T0" fmla="*/ 203 w 981"/>
                <a:gd name="T1" fmla="*/ 437 h 874"/>
                <a:gd name="T2" fmla="*/ 531 w 981"/>
                <a:gd name="T3" fmla="*/ 147 h 874"/>
                <a:gd name="T4" fmla="*/ 774 w 981"/>
                <a:gd name="T5" fmla="*/ 437 h 874"/>
                <a:gd name="T6" fmla="*/ 446 w 981"/>
                <a:gd name="T7" fmla="*/ 727 h 874"/>
                <a:gd name="T8" fmla="*/ 203 w 981"/>
                <a:gd name="T9" fmla="*/ 437 h 874"/>
                <a:gd name="T10" fmla="*/ 35 w 981"/>
                <a:gd name="T11" fmla="*/ 450 h 874"/>
                <a:gd name="T12" fmla="*/ 418 w 981"/>
                <a:gd name="T13" fmla="*/ 874 h 874"/>
                <a:gd name="T14" fmla="*/ 945 w 981"/>
                <a:gd name="T15" fmla="*/ 434 h 874"/>
                <a:gd name="T16" fmla="*/ 570 w 981"/>
                <a:gd name="T17" fmla="*/ 0 h 874"/>
                <a:gd name="T18" fmla="*/ 35 w 981"/>
                <a:gd name="T19" fmla="*/ 45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1" h="874">
                  <a:moveTo>
                    <a:pt x="203" y="437"/>
                  </a:moveTo>
                  <a:cubicBezTo>
                    <a:pt x="228" y="269"/>
                    <a:pt x="355" y="147"/>
                    <a:pt x="531" y="147"/>
                  </a:cubicBezTo>
                  <a:cubicBezTo>
                    <a:pt x="707" y="147"/>
                    <a:pt x="799" y="269"/>
                    <a:pt x="774" y="437"/>
                  </a:cubicBezTo>
                  <a:cubicBezTo>
                    <a:pt x="749" y="606"/>
                    <a:pt x="622" y="727"/>
                    <a:pt x="446" y="727"/>
                  </a:cubicBezTo>
                  <a:cubicBezTo>
                    <a:pt x="270" y="727"/>
                    <a:pt x="178" y="606"/>
                    <a:pt x="203" y="437"/>
                  </a:cubicBezTo>
                  <a:close/>
                  <a:moveTo>
                    <a:pt x="35" y="450"/>
                  </a:moveTo>
                  <a:cubicBezTo>
                    <a:pt x="0" y="692"/>
                    <a:pt x="160" y="874"/>
                    <a:pt x="418" y="874"/>
                  </a:cubicBezTo>
                  <a:cubicBezTo>
                    <a:pt x="676" y="874"/>
                    <a:pt x="910" y="677"/>
                    <a:pt x="945" y="434"/>
                  </a:cubicBezTo>
                  <a:cubicBezTo>
                    <a:pt x="981" y="192"/>
                    <a:pt x="828" y="0"/>
                    <a:pt x="570" y="0"/>
                  </a:cubicBezTo>
                  <a:cubicBezTo>
                    <a:pt x="312" y="0"/>
                    <a:pt x="71" y="207"/>
                    <a:pt x="35" y="450"/>
                  </a:cubicBezTo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80F19E7B-4458-4FAB-9E93-20A56E6E16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0991" y="3920113"/>
              <a:ext cx="582874" cy="582874"/>
            </a:xfrm>
            <a:custGeom>
              <a:avLst/>
              <a:gdLst>
                <a:gd name="T0" fmla="*/ 350 w 700"/>
                <a:gd name="T1" fmla="*/ 131 h 699"/>
                <a:gd name="T2" fmla="*/ 131 w 700"/>
                <a:gd name="T3" fmla="*/ 349 h 699"/>
                <a:gd name="T4" fmla="*/ 350 w 700"/>
                <a:gd name="T5" fmla="*/ 568 h 699"/>
                <a:gd name="T6" fmla="*/ 568 w 700"/>
                <a:gd name="T7" fmla="*/ 349 h 699"/>
                <a:gd name="T8" fmla="*/ 350 w 700"/>
                <a:gd name="T9" fmla="*/ 131 h 699"/>
                <a:gd name="T10" fmla="*/ 350 w 700"/>
                <a:gd name="T11" fmla="*/ 699 h 699"/>
                <a:gd name="T12" fmla="*/ 0 w 700"/>
                <a:gd name="T13" fmla="*/ 349 h 699"/>
                <a:gd name="T14" fmla="*/ 350 w 700"/>
                <a:gd name="T15" fmla="*/ 0 h 699"/>
                <a:gd name="T16" fmla="*/ 700 w 700"/>
                <a:gd name="T17" fmla="*/ 349 h 699"/>
                <a:gd name="T18" fmla="*/ 350 w 700"/>
                <a:gd name="T19" fmla="*/ 699 h 699"/>
                <a:gd name="T20" fmla="*/ 350 w 700"/>
                <a:gd name="T21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0" h="699">
                  <a:moveTo>
                    <a:pt x="350" y="131"/>
                  </a:moveTo>
                  <a:cubicBezTo>
                    <a:pt x="229" y="131"/>
                    <a:pt x="131" y="229"/>
                    <a:pt x="131" y="349"/>
                  </a:cubicBezTo>
                  <a:cubicBezTo>
                    <a:pt x="131" y="470"/>
                    <a:pt x="229" y="568"/>
                    <a:pt x="350" y="568"/>
                  </a:cubicBezTo>
                  <a:cubicBezTo>
                    <a:pt x="470" y="568"/>
                    <a:pt x="568" y="470"/>
                    <a:pt x="568" y="349"/>
                  </a:cubicBezTo>
                  <a:cubicBezTo>
                    <a:pt x="568" y="229"/>
                    <a:pt x="470" y="131"/>
                    <a:pt x="350" y="131"/>
                  </a:cubicBezTo>
                  <a:close/>
                  <a:moveTo>
                    <a:pt x="350" y="699"/>
                  </a:moveTo>
                  <a:cubicBezTo>
                    <a:pt x="157" y="699"/>
                    <a:pt x="0" y="542"/>
                    <a:pt x="0" y="349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49"/>
                  </a:cubicBezTo>
                  <a:cubicBezTo>
                    <a:pt x="700" y="542"/>
                    <a:pt x="543" y="699"/>
                    <a:pt x="350" y="699"/>
                  </a:cubicBezTo>
                  <a:lnTo>
                    <a:pt x="350" y="699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2458713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19947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21376"/>
            <a:ext cx="10826496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 Creation: Layer Factory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883585"/>
            <a:ext cx="10826496" cy="4990005"/>
          </a:xfrm>
        </p:spPr>
        <p:txBody>
          <a:bodyPr/>
          <a:lstStyle/>
          <a:p>
            <a:r>
              <a:rPr lang="en-US" dirty="0"/>
              <a:t>Create and Add Layer to Active Map: </a:t>
            </a:r>
            <a:r>
              <a:rPr lang="en-US" dirty="0" err="1"/>
              <a:t>LayerFactory</a:t>
            </a:r>
            <a:r>
              <a:rPr lang="en-US" dirty="0"/>
              <a:t> class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Layers can be created with Renderers all in one shot with the </a:t>
            </a:r>
            <a:r>
              <a:rPr lang="en-US" dirty="0" err="1"/>
              <a:t>LayerFactory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08086" y="4310129"/>
            <a:ext cx="10375827" cy="206227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91440" tIns="91440" rIns="91440" bIns="91440" rtlCol="0">
            <a:noAutofit/>
          </a:bodyPr>
          <a:lstStyle/>
          <a:p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map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.Active.Map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LayerFactory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.CreateFeatureLayer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Uri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@"c:\data\countydata.gdb\counties"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map, 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layerName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"Population Density (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sq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mi) Year 2010"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rendererDefinition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GraduatedColorsRendererDefinition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"POP10_SQMI"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649384-74DF-474C-8991-E2041DCAD13D}"/>
              </a:ext>
            </a:extLst>
          </p:cNvPr>
          <p:cNvSpPr txBox="1"/>
          <p:nvPr/>
        </p:nvSpPr>
        <p:spPr>
          <a:xfrm>
            <a:off x="390939" y="1341264"/>
            <a:ext cx="11410122" cy="241288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91440" tIns="91440" rIns="91440" bIns="9144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nn-NO" dirty="0">
                <a:solidFill>
                  <a:srgbClr val="008000"/>
                </a:solidFill>
                <a:latin typeface="Consolas" panose="020B0609020204030204" pitchFamily="49" charset="0"/>
              </a:rPr>
              <a:t>* string url = @"c:\data\project.gdb\DEM";  					//Raster File GDB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* string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= @"c:\connections\mySDEConnection.sde\roads";	//SDE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FeatureClass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* string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= @"c:\data\roads.shp";  							//Shapefile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* string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= @"https://...arcgisonline.com/../services/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LandMarks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FeatureServer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/0";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*/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@"c:\data\project.gdb\roads"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nn-NO" dirty="0">
                <a:solidFill>
                  <a:srgbClr val="008000"/>
                </a:solidFill>
                <a:latin typeface="Consolas" panose="020B0609020204030204" pitchFamily="49" charset="0"/>
              </a:rPr>
              <a:t>File GDB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FeatureClass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Uri uri = </a:t>
            </a:r>
            <a:r>
              <a:rPr lang="it-IT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 Uri(url);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(()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LayerFactory.Instance.CreateLayer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MapView.Active.Map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266908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213" y="682625"/>
            <a:ext cx="8813987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 Renderer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783771" y="1391482"/>
            <a:ext cx="10369296" cy="3427413"/>
          </a:xfrm>
        </p:spPr>
        <p:txBody>
          <a:bodyPr/>
          <a:lstStyle/>
          <a:p>
            <a:r>
              <a:rPr lang="en-US" sz="2400" dirty="0"/>
              <a:t>Feature layers have a renderer. </a:t>
            </a:r>
          </a:p>
          <a:p>
            <a:r>
              <a:rPr lang="en-US" sz="2400" dirty="0"/>
              <a:t>The renderer controls the layer symbology and how it is applied when the layer is displayed.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C1DF2C-F7B4-4486-AFB8-943C898393FE}"/>
              </a:ext>
            </a:extLst>
          </p:cNvPr>
          <p:cNvSpPr/>
          <p:nvPr/>
        </p:nvSpPr>
        <p:spPr bwMode="auto">
          <a:xfrm>
            <a:off x="908304" y="2987419"/>
            <a:ext cx="10774434" cy="332250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2B91AF"/>
                </a:solidFill>
                <a:latin typeface="Consolas" panose="020B0609020204030204" pitchFamily="49" charset="0"/>
              </a:rPr>
              <a:t>FeatureLayer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BasicFeatureLayer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	…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FeatureClass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GetFeatureClass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	…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RendererDefinition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rendererDefinition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GetRenderer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RecalculateRenderer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SetRenderer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updatedRenderer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	…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6655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261" y="682625"/>
            <a:ext cx="8742269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 Renderers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841504"/>
            <a:ext cx="10369296" cy="3427413"/>
          </a:xfrm>
        </p:spPr>
        <p:txBody>
          <a:bodyPr/>
          <a:lstStyle/>
          <a:p>
            <a:r>
              <a:rPr lang="en-US" sz="3200" dirty="0"/>
              <a:t>API provides various methods to create renderers.</a:t>
            </a:r>
          </a:p>
          <a:p>
            <a:r>
              <a:rPr lang="en-US" sz="3200" dirty="0"/>
              <a:t>This session focuses on the following renderers:</a:t>
            </a:r>
          </a:p>
          <a:p>
            <a:pPr lvl="1"/>
            <a:r>
              <a:rPr lang="en-US" sz="2800" dirty="0"/>
              <a:t>Simple renderer</a:t>
            </a:r>
          </a:p>
          <a:p>
            <a:pPr lvl="1"/>
            <a:r>
              <a:rPr lang="en-US" sz="2800" dirty="0"/>
              <a:t>Advanced renderers:</a:t>
            </a:r>
          </a:p>
          <a:p>
            <a:pPr lvl="2"/>
            <a:r>
              <a:rPr lang="en-US" sz="2400" dirty="0"/>
              <a:t>Unique value renderer</a:t>
            </a:r>
          </a:p>
          <a:p>
            <a:pPr lvl="2"/>
            <a:r>
              <a:rPr lang="en-US" sz="2400" dirty="0"/>
              <a:t>Procedural Symbols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8944336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2802" y="682625"/>
            <a:ext cx="8825940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 Renderer: Simple Renderer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914400" y="1593854"/>
            <a:ext cx="10369296" cy="3427413"/>
          </a:xfrm>
        </p:spPr>
        <p:txBody>
          <a:bodyPr/>
          <a:lstStyle/>
          <a:p>
            <a:r>
              <a:rPr lang="en-US" sz="2400" dirty="0"/>
              <a:t>Create a simple renderer (same symbol for all features):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82802" y="2267478"/>
            <a:ext cx="10293096" cy="4199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91440" tIns="91440" rIns="9144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CIMStroke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outline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SymbolFactory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.ConstructStroke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ColorFactory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.BlueRGB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2.0,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SimpleLineStyle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.Solid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CIMPolygonSymbol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fillWithOutline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SymbolFactory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.ConstructPolygonSymbol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ColorFactory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.RedRGB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SimpleFillStyle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.Solid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outline);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CIMSimpleRenderer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simpleRenderer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layer.GetRenderer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CIMSimpleRenderer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//Update the symbol of the current simple renderer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simpleRenderer.Symbol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fillWithOutline.MakeSymbolReference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//Update the feature layer renderer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layer.SetRenderer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simpleRenderer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4893390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Layer: Advanced renderers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092264" y="3974732"/>
            <a:ext cx="4095780" cy="1885964"/>
          </a:xfrm>
        </p:spPr>
      </p:pic>
      <p:sp>
        <p:nvSpPr>
          <p:cNvPr id="7" name="TextBox 6"/>
          <p:cNvSpPr txBox="1"/>
          <p:nvPr/>
        </p:nvSpPr>
        <p:spPr>
          <a:xfrm>
            <a:off x="761053" y="1635697"/>
            <a:ext cx="10257184" cy="233903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For more advanced renderers use the </a:t>
            </a:r>
            <a:r>
              <a:rPr lang="en-US" sz="2400" b="1" dirty="0" err="1"/>
              <a:t>RendererDefinition</a:t>
            </a:r>
            <a:r>
              <a:rPr lang="en-US" sz="2400" b="1" dirty="0"/>
              <a:t> classes method.</a:t>
            </a:r>
          </a:p>
          <a:p>
            <a:pPr marL="285750" indent="-285750" algn="l" ea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Many </a:t>
            </a:r>
            <a:r>
              <a:rPr lang="en-US" sz="2400" b="1" dirty="0" err="1"/>
              <a:t>RendererDefintion</a:t>
            </a:r>
            <a:r>
              <a:rPr lang="en-US" sz="2400" b="1" dirty="0"/>
              <a:t> classes are available.</a:t>
            </a:r>
          </a:p>
          <a:p>
            <a:pPr marL="342900" indent="-342900" algn="l" eaLnBrk="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1425965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738664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Feature Layer Renderer: Unique Value Renderer</a:t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8462" y="2226365"/>
            <a:ext cx="2620235" cy="4240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2625" y="3563459"/>
            <a:ext cx="7236177" cy="298339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//construct unique value renderer definition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UniqueValueRendererDefinition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uvr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UniqueValueRendererDefinition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ValueFields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{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"Parcel type"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},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ColorRamp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colorRamp.ColorRamp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//set the renderer to the feature layer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layer.SetRenderer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layer.CreateRenderer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uvr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});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160559"/>
            <a:ext cx="7461250" cy="213398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Define a new </a:t>
            </a:r>
            <a:r>
              <a:rPr lang="en-US" sz="2400" b="1" dirty="0" err="1"/>
              <a:t>RendererDefinition</a:t>
            </a:r>
            <a:r>
              <a:rPr lang="en-US" sz="2400" b="1" dirty="0"/>
              <a:t>.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Call Feature Layer’s </a:t>
            </a:r>
            <a:r>
              <a:rPr lang="en-US" sz="2400" b="1" dirty="0" err="1"/>
              <a:t>CreateRenderer</a:t>
            </a:r>
            <a:r>
              <a:rPr lang="en-US" sz="2400" b="1" dirty="0"/>
              <a:t> method with the </a:t>
            </a:r>
            <a:br>
              <a:rPr lang="en-US" sz="2400" b="1" dirty="0"/>
            </a:br>
            <a:r>
              <a:rPr lang="en-US" sz="2400" b="1" dirty="0" err="1"/>
              <a:t>RendererDefinition</a:t>
            </a:r>
            <a:r>
              <a:rPr lang="en-US" sz="2400" b="1" dirty="0"/>
              <a:t> to get a </a:t>
            </a:r>
            <a:r>
              <a:rPr lang="en-US" sz="2400" b="1" dirty="0" err="1"/>
              <a:t>CIMRenderer</a:t>
            </a:r>
            <a:r>
              <a:rPr lang="en-US" sz="2400" b="1" dirty="0"/>
              <a:t>.</a:t>
            </a:r>
          </a:p>
          <a:p>
            <a:pPr marL="342900" indent="-3429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Call </a:t>
            </a:r>
            <a:r>
              <a:rPr lang="en-US" sz="2400" b="1" dirty="0" err="1"/>
              <a:t>SetRenderer</a:t>
            </a:r>
            <a:r>
              <a:rPr lang="en-US" sz="2400" b="1" dirty="0"/>
              <a:t> on Feature Layer with the </a:t>
            </a:r>
            <a:r>
              <a:rPr lang="en-US" sz="2400" b="1" dirty="0" err="1"/>
              <a:t>CIMRenderer</a:t>
            </a:r>
            <a:r>
              <a:rPr lang="en-US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64221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1466</Words>
  <Application>Microsoft Office PowerPoint</Application>
  <PresentationFormat>Widescreen</PresentationFormat>
  <Paragraphs>342</Paragraphs>
  <Slides>32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ＭＳ Ｐゴシック</vt:lpstr>
      <vt:lpstr>Arial</vt:lpstr>
      <vt:lpstr>Avenir LT Std 55 Roman</vt:lpstr>
      <vt:lpstr>Avenir LT Std 65 Medium</vt:lpstr>
      <vt:lpstr>Browallia New</vt:lpstr>
      <vt:lpstr>Calibri</vt:lpstr>
      <vt:lpstr>Consolas</vt:lpstr>
      <vt:lpstr>Lucida Grande</vt:lpstr>
      <vt:lpstr>2_Esri_Corporate_Template-Dark</vt:lpstr>
      <vt:lpstr>ArcGIS Pro SDK for .NET: Layer Customization and Layout Customization</vt:lpstr>
      <vt:lpstr>Session Overview</vt:lpstr>
      <vt:lpstr>Map and Feature Layer</vt:lpstr>
      <vt:lpstr>Feature Layer Creation: Layer Factory</vt:lpstr>
      <vt:lpstr>Feature Layer Renderer</vt:lpstr>
      <vt:lpstr>Feature Layer Renderers</vt:lpstr>
      <vt:lpstr>Feature Layer Renderer: Simple Renderer</vt:lpstr>
      <vt:lpstr>Feature Layer: Advanced renderers</vt:lpstr>
      <vt:lpstr>Feature Layer Renderer: Unique Value Renderer </vt:lpstr>
      <vt:lpstr>Feature Layer Renderer: Procedural Symbols</vt:lpstr>
      <vt:lpstr>Demo: Renderers</vt:lpstr>
      <vt:lpstr>Feature Layer: Labels</vt:lpstr>
      <vt:lpstr>Feature Layer: Labels</vt:lpstr>
      <vt:lpstr>Feature Layer: Set ‘Arcade’ label expression</vt:lpstr>
      <vt:lpstr>Add Labels to Polygon Feature Class</vt:lpstr>
      <vt:lpstr>Creating Layouts using the ArcGIS Pro API</vt:lpstr>
      <vt:lpstr>Layout class</vt:lpstr>
      <vt:lpstr>Layout Class Creation</vt:lpstr>
      <vt:lpstr>Layout Elements</vt:lpstr>
      <vt:lpstr>Layout Element Creation</vt:lpstr>
      <vt:lpstr>Layout Element Coordinates</vt:lpstr>
      <vt:lpstr>Layout Element Creation</vt:lpstr>
      <vt:lpstr>Demo – Create a Layout with code</vt:lpstr>
      <vt:lpstr>Layout Creation using a Spatial Map Series</vt:lpstr>
      <vt:lpstr>Layout Creation using a Spatial Map Series</vt:lpstr>
      <vt:lpstr>Layout class &amp; CIMLayout class</vt:lpstr>
      <vt:lpstr>CIMSpatialMapSeries class</vt:lpstr>
      <vt:lpstr>Layout: Enable Spatial Map Series</vt:lpstr>
      <vt:lpstr>Demo – Layout with Map Series</vt:lpstr>
      <vt:lpstr>ArcGIS Pro SDK for .NET Tech Sessions 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2018-10-24T07:51:42Z</dcterms:modified>
</cp:coreProperties>
</file>