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70"/>
  </p:sldMasterIdLst>
  <p:notesMasterIdLst>
    <p:notesMasterId r:id="rId120"/>
  </p:notesMasterIdLst>
  <p:handoutMasterIdLst>
    <p:handoutMasterId r:id="rId121"/>
  </p:handoutMasterIdLst>
  <p:sldIdLst>
    <p:sldId id="587" r:id="rId71"/>
    <p:sldId id="598" r:id="rId72"/>
    <p:sldId id="601" r:id="rId73"/>
    <p:sldId id="602" r:id="rId74"/>
    <p:sldId id="603" r:id="rId75"/>
    <p:sldId id="604" r:id="rId76"/>
    <p:sldId id="605" r:id="rId77"/>
    <p:sldId id="606" r:id="rId78"/>
    <p:sldId id="607" r:id="rId79"/>
    <p:sldId id="608" r:id="rId80"/>
    <p:sldId id="641" r:id="rId81"/>
    <p:sldId id="609" r:id="rId82"/>
    <p:sldId id="611" r:id="rId83"/>
    <p:sldId id="682" r:id="rId84"/>
    <p:sldId id="614" r:id="rId85"/>
    <p:sldId id="683" r:id="rId86"/>
    <p:sldId id="653" r:id="rId87"/>
    <p:sldId id="662" r:id="rId88"/>
    <p:sldId id="654" r:id="rId89"/>
    <p:sldId id="655" r:id="rId90"/>
    <p:sldId id="656" r:id="rId91"/>
    <p:sldId id="666" r:id="rId92"/>
    <p:sldId id="667" r:id="rId93"/>
    <p:sldId id="669" r:id="rId94"/>
    <p:sldId id="624" r:id="rId95"/>
    <p:sldId id="627" r:id="rId96"/>
    <p:sldId id="681" r:id="rId97"/>
    <p:sldId id="597" r:id="rId98"/>
    <p:sldId id="635" r:id="rId99"/>
    <p:sldId id="613" r:id="rId100"/>
    <p:sldId id="651" r:id="rId101"/>
    <p:sldId id="652" r:id="rId102"/>
    <p:sldId id="625" r:id="rId103"/>
    <p:sldId id="626" r:id="rId104"/>
    <p:sldId id="643" r:id="rId105"/>
    <p:sldId id="645" r:id="rId106"/>
    <p:sldId id="646" r:id="rId107"/>
    <p:sldId id="612" r:id="rId108"/>
    <p:sldId id="668" r:id="rId109"/>
    <p:sldId id="610" r:id="rId110"/>
    <p:sldId id="636" r:id="rId111"/>
    <p:sldId id="637" r:id="rId112"/>
    <p:sldId id="638" r:id="rId113"/>
    <p:sldId id="639" r:id="rId114"/>
    <p:sldId id="640" r:id="rId115"/>
    <p:sldId id="663" r:id="rId116"/>
    <p:sldId id="660" r:id="rId117"/>
    <p:sldId id="661" r:id="rId118"/>
    <p:sldId id="631" r:id="rId1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035"/>
    <a:srgbClr val="A7B0B1"/>
    <a:srgbClr val="CEDCDE"/>
    <a:srgbClr val="35AC46"/>
    <a:srgbClr val="FAB056"/>
    <a:srgbClr val="FF4519"/>
    <a:srgbClr val="FF9999"/>
    <a:srgbClr val="FF7C80"/>
    <a:srgbClr val="DDF3FF"/>
    <a:srgbClr val="7BD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2" autoAdjust="0"/>
    <p:restoredTop sz="79531" autoAdjust="0"/>
  </p:normalViewPr>
  <p:slideViewPr>
    <p:cSldViewPr snapToGrid="0" snapToObjects="1" showGuides="1">
      <p:cViewPr varScale="1">
        <p:scale>
          <a:sx n="69" d="100"/>
          <a:sy n="69" d="100"/>
        </p:scale>
        <p:origin x="1286" y="58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01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117" Type="http://schemas.openxmlformats.org/officeDocument/2006/relationships/slide" Target="slides/slide47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slide" Target="slides/slide14.xml"/><Relationship Id="rId89" Type="http://schemas.openxmlformats.org/officeDocument/2006/relationships/slide" Target="slides/slide19.xml"/><Relationship Id="rId112" Type="http://schemas.openxmlformats.org/officeDocument/2006/relationships/slide" Target="slides/slide42.xml"/><Relationship Id="rId16" Type="http://schemas.openxmlformats.org/officeDocument/2006/relationships/customXml" Target="../customXml/item16.xml"/><Relationship Id="rId107" Type="http://schemas.openxmlformats.org/officeDocument/2006/relationships/slide" Target="slides/slide37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slide" Target="slides/slide4.xml"/><Relationship Id="rId79" Type="http://schemas.openxmlformats.org/officeDocument/2006/relationships/slide" Target="slides/slide9.xml"/><Relationship Id="rId102" Type="http://schemas.openxmlformats.org/officeDocument/2006/relationships/slide" Target="slides/slide32.xml"/><Relationship Id="rId123" Type="http://schemas.openxmlformats.org/officeDocument/2006/relationships/viewProps" Target="viewProps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slide" Target="slides/slide12.xml"/><Relationship Id="rId90" Type="http://schemas.openxmlformats.org/officeDocument/2006/relationships/slide" Target="slides/slide20.xml"/><Relationship Id="rId95" Type="http://schemas.openxmlformats.org/officeDocument/2006/relationships/slide" Target="slides/slide25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slide" Target="slides/slide7.xml"/><Relationship Id="rId100" Type="http://schemas.openxmlformats.org/officeDocument/2006/relationships/slide" Target="slides/slide30.xml"/><Relationship Id="rId105" Type="http://schemas.openxmlformats.org/officeDocument/2006/relationships/slide" Target="slides/slide35.xml"/><Relationship Id="rId113" Type="http://schemas.openxmlformats.org/officeDocument/2006/relationships/slide" Target="slides/slide43.xml"/><Relationship Id="rId118" Type="http://schemas.openxmlformats.org/officeDocument/2006/relationships/slide" Target="slides/slide48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2.xml"/><Relationship Id="rId80" Type="http://schemas.openxmlformats.org/officeDocument/2006/relationships/slide" Target="slides/slide10.xml"/><Relationship Id="rId85" Type="http://schemas.openxmlformats.org/officeDocument/2006/relationships/slide" Target="slides/slide15.xml"/><Relationship Id="rId93" Type="http://schemas.openxmlformats.org/officeDocument/2006/relationships/slide" Target="slides/slide23.xml"/><Relationship Id="rId98" Type="http://schemas.openxmlformats.org/officeDocument/2006/relationships/slide" Target="slides/slide28.xml"/><Relationship Id="rId12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slide" Target="slides/slide33.xml"/><Relationship Id="rId108" Type="http://schemas.openxmlformats.org/officeDocument/2006/relationships/slide" Target="slides/slide38.xml"/><Relationship Id="rId116" Type="http://schemas.openxmlformats.org/officeDocument/2006/relationships/slide" Target="slides/slide46.xml"/><Relationship Id="rId124" Type="http://schemas.openxmlformats.org/officeDocument/2006/relationships/theme" Target="theme/theme1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1.xml"/><Relationship Id="rId75" Type="http://schemas.openxmlformats.org/officeDocument/2006/relationships/slide" Target="slides/slide5.xml"/><Relationship Id="rId83" Type="http://schemas.openxmlformats.org/officeDocument/2006/relationships/slide" Target="slides/slide13.xml"/><Relationship Id="rId88" Type="http://schemas.openxmlformats.org/officeDocument/2006/relationships/slide" Target="slides/slide18.xml"/><Relationship Id="rId91" Type="http://schemas.openxmlformats.org/officeDocument/2006/relationships/slide" Target="slides/slide21.xml"/><Relationship Id="rId96" Type="http://schemas.openxmlformats.org/officeDocument/2006/relationships/slide" Target="slides/slide26.xml"/><Relationship Id="rId111" Type="http://schemas.openxmlformats.org/officeDocument/2006/relationships/slide" Target="slides/slide4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slide" Target="slides/slide36.xml"/><Relationship Id="rId114" Type="http://schemas.openxmlformats.org/officeDocument/2006/relationships/slide" Target="slides/slide44.xml"/><Relationship Id="rId119" Type="http://schemas.openxmlformats.org/officeDocument/2006/relationships/slide" Target="slides/slide49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3.xml"/><Relationship Id="rId78" Type="http://schemas.openxmlformats.org/officeDocument/2006/relationships/slide" Target="slides/slide8.xml"/><Relationship Id="rId81" Type="http://schemas.openxmlformats.org/officeDocument/2006/relationships/slide" Target="slides/slide11.xml"/><Relationship Id="rId86" Type="http://schemas.openxmlformats.org/officeDocument/2006/relationships/slide" Target="slides/slide16.xml"/><Relationship Id="rId94" Type="http://schemas.openxmlformats.org/officeDocument/2006/relationships/slide" Target="slides/slide24.xml"/><Relationship Id="rId99" Type="http://schemas.openxmlformats.org/officeDocument/2006/relationships/slide" Target="slides/slide29.xml"/><Relationship Id="rId101" Type="http://schemas.openxmlformats.org/officeDocument/2006/relationships/slide" Target="slides/slide31.xml"/><Relationship Id="rId122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slide" Target="slides/slide3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6.xml"/><Relationship Id="rId97" Type="http://schemas.openxmlformats.org/officeDocument/2006/relationships/slide" Target="slides/slide27.xml"/><Relationship Id="rId104" Type="http://schemas.openxmlformats.org/officeDocument/2006/relationships/slide" Target="slides/slide34.xml"/><Relationship Id="rId120" Type="http://schemas.openxmlformats.org/officeDocument/2006/relationships/notesMaster" Target="notesMasters/notesMaster1.xml"/><Relationship Id="rId125" Type="http://schemas.openxmlformats.org/officeDocument/2006/relationships/tableStyles" Target="tableStyles.xml"/><Relationship Id="rId7" Type="http://schemas.openxmlformats.org/officeDocument/2006/relationships/customXml" Target="../customXml/item7.xml"/><Relationship Id="rId71" Type="http://schemas.openxmlformats.org/officeDocument/2006/relationships/slide" Target="slides/slide1.xml"/><Relationship Id="rId92" Type="http://schemas.openxmlformats.org/officeDocument/2006/relationships/slide" Target="slides/slide2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slide" Target="slides/slide17.xml"/><Relationship Id="rId110" Type="http://schemas.openxmlformats.org/officeDocument/2006/relationships/slide" Target="slides/slide40.xml"/><Relationship Id="rId115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10/23/2018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Esri</a:t>
            </a:r>
            <a:r>
              <a:rPr lang="en-US" baseline="0" dirty="0"/>
              <a:t> Corporate Template-Dark v3.4</a:t>
            </a:r>
          </a:p>
          <a:p>
            <a:r>
              <a:rPr lang="en-US" baseline="0" dirty="0"/>
              <a:t>16:9 version – January 29, 2017</a:t>
            </a:r>
          </a:p>
          <a:p>
            <a:endParaRPr lang="en-US" baseline="0" dirty="0"/>
          </a:p>
          <a:p>
            <a:r>
              <a:rPr lang="en-US" baseline="0" dirty="0"/>
              <a:t>For more templates, sample files, and icons, see https://compass.esri.com/resources/presentations/Pages/Main.aspx</a:t>
            </a:r>
          </a:p>
          <a:p>
            <a:endParaRPr lang="en-US" baseline="0" dirty="0"/>
          </a:p>
          <a:p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To add footer</a:t>
            </a:r>
            <a:r>
              <a:rPr lang="en-US" sz="1200" b="1" kern="1200" baseline="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text in Windows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On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Home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tab, under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Insert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click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Text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and then click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Header and Footer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Click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Slide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tab, select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Footer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check box, and then type the footer text that you want.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Click either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Apply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or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Apply to All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.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b="0" kern="120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To add footer</a:t>
            </a:r>
            <a:r>
              <a:rPr lang="en-US" sz="1200" b="1" kern="1200" baseline="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text on a Mac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On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View 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menu, select</a:t>
            </a:r>
            <a:r>
              <a:rPr lang="en-US" sz="1200" b="0" kern="1200" baseline="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Header and Footer.</a:t>
            </a:r>
            <a:endParaRPr lang="en-US" sz="1200" b="0" kern="120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Select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Footer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check box and then type the footer text that you want.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Click either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Apply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or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Apply to All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.</a:t>
            </a:r>
          </a:p>
          <a:p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	</a:t>
            </a:r>
          </a:p>
          <a:p>
            <a:r>
              <a:rPr lang="en-US" sz="1400" b="1" kern="1200" dirty="0">
                <a:solidFill>
                  <a:schemeClr val="bg2"/>
                </a:solidFill>
                <a:latin typeface="Arial"/>
                <a:ea typeface="+mn-ea"/>
                <a:cs typeface="+mn-cs"/>
              </a:rPr>
              <a:t>If footers don't appear on the slides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	</a:t>
            </a:r>
          </a:p>
          <a:p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If footers don't appear on title slides, in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Header and Footer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dialog box make sure the </a:t>
            </a:r>
            <a:r>
              <a:rPr lang="en-US" sz="1200" b="1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Don't show on title slide</a:t>
            </a:r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check box is not selected.</a:t>
            </a:r>
          </a:p>
          <a:p>
            <a:r>
              <a:rPr lang="en-US" sz="1200" b="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If the footers are missing from other slides, the placeholders for these items might have been removed from specific slide layouts or the slide master.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107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want</a:t>
            </a:r>
            <a:r>
              <a:rPr lang="en-US" baseline="0" dirty="0"/>
              <a:t> to determine dataset compatibility programmatically at runtime we have included some feature layer extensions with the necessary code in the Appendix at the back of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234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want</a:t>
            </a:r>
            <a:r>
              <a:rPr lang="en-US" baseline="0" dirty="0"/>
              <a:t> to determine dataset compatibility programmatically at runtime we have included some feature layer extensions with the necessary code in the Appendix at the back of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138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/>
              <a:t>Unsubscribe to stop receiving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983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/>
              <a:t>Unsubscribe to stop receiving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9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/>
              <a:t>Unsubscribe to stop receiving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28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/>
              <a:t>Unsubscribe to stop receiving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39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main difference is actually</a:t>
            </a:r>
            <a:r>
              <a:rPr lang="en-US" baseline="0" dirty="0"/>
              <a:t> in the UI – whether or not an operation shows up as undo-able or not (direct no, versioned yes)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TODO – note about recursion, don’t dispose the row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26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(Moxie has this intro</a:t>
            </a:r>
            <a:r>
              <a:rPr lang="en-US" baseline="0" dirty="0"/>
              <a:t> section)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46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73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74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versioned edit cannot be mixed with a non-versioned edit from the same workspace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12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completeness</a:t>
            </a:r>
            <a:r>
              <a:rPr lang="en-US" baseline="0" dirty="0"/>
              <a:t> we cover </a:t>
            </a:r>
            <a:r>
              <a:rPr lang="en-US" baseline="0" dirty="0" err="1"/>
              <a:t>EditCompletedEvent</a:t>
            </a:r>
            <a:r>
              <a:rPr lang="en-US" baseline="0" dirty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278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completeness</a:t>
            </a:r>
            <a:r>
              <a:rPr lang="en-US" baseline="0" dirty="0"/>
              <a:t> we cover </a:t>
            </a:r>
            <a:r>
              <a:rPr lang="en-US" baseline="0" dirty="0" err="1"/>
              <a:t>EditCompletedEvent</a:t>
            </a:r>
            <a:r>
              <a:rPr lang="en-US" baseline="0" dirty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4775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completeness</a:t>
            </a:r>
            <a:r>
              <a:rPr lang="en-US" baseline="0" dirty="0"/>
              <a:t> we cover </a:t>
            </a:r>
            <a:r>
              <a:rPr lang="en-US" baseline="0" dirty="0" err="1"/>
              <a:t>EditCompletedEvent</a:t>
            </a:r>
            <a:r>
              <a:rPr lang="en-US" baseline="0" dirty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480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the use of </a:t>
            </a:r>
            <a:r>
              <a:rPr lang="en-US" dirty="0" err="1"/>
              <a:t>ArcGIS.Core.Data.Row.HasValueChanged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127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6688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7932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2755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Row level events are fired </a:t>
            </a:r>
            <a:r>
              <a:rPr lang="en-US" i="1" dirty="0"/>
              <a:t>during</a:t>
            </a:r>
            <a:r>
              <a:rPr lang="en-US" dirty="0"/>
              <a:t> the transaction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8026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annotation, the basic pattern is the same. </a:t>
            </a:r>
            <a:r>
              <a:rPr lang="en-US" dirty="0" err="1"/>
              <a:t>Addditionally</a:t>
            </a:r>
            <a:r>
              <a:rPr lang="en-US" dirty="0"/>
              <a:t>:</a:t>
            </a:r>
          </a:p>
          <a:p>
            <a:r>
              <a:rPr lang="en-US" dirty="0"/>
              <a:t>Access</a:t>
            </a:r>
            <a:r>
              <a:rPr lang="en-US" baseline="0" dirty="0"/>
              <a:t> the </a:t>
            </a:r>
            <a:r>
              <a:rPr lang="en-US" baseline="0" dirty="0" err="1"/>
              <a:t>CIMTextGraphic</a:t>
            </a:r>
            <a:r>
              <a:rPr lang="en-US" baseline="0" dirty="0"/>
              <a:t> from the </a:t>
            </a:r>
            <a:r>
              <a:rPr lang="en-US" baseline="0" dirty="0" err="1"/>
              <a:t>annotationFeature</a:t>
            </a:r>
            <a:r>
              <a:rPr lang="en-US" baseline="0" dirty="0"/>
              <a:t>.</a:t>
            </a:r>
          </a:p>
          <a:p>
            <a:r>
              <a:rPr lang="en-US" baseline="0" dirty="0"/>
              <a:t>Modify the </a:t>
            </a:r>
            <a:r>
              <a:rPr lang="en-US" baseline="0" dirty="0" err="1"/>
              <a:t>CIMTextGraphic</a:t>
            </a:r>
            <a:r>
              <a:rPr lang="en-US" baseline="0" dirty="0"/>
              <a:t> rather than trying to modify the anno using the override fields. The override fields are not guaranteed to exist on a given annotation.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6096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7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Does </a:t>
            </a:r>
            <a:r>
              <a:rPr lang="en-US" u="sng" dirty="0"/>
              <a:t>NOT</a:t>
            </a:r>
            <a:r>
              <a:rPr lang="en-US" dirty="0"/>
              <a:t> need to be run on the </a:t>
            </a:r>
            <a:r>
              <a:rPr lang="en-US" dirty="0" err="1"/>
              <a:t>QueuedTask</a:t>
            </a:r>
            <a:r>
              <a:rPr lang="en-US" dirty="0"/>
              <a:t>…..but….many of the API methods you likely will use (to perform an edit) </a:t>
            </a:r>
            <a:r>
              <a:rPr lang="en-US" u="sng" dirty="0"/>
              <a:t>do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535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</a:t>
            </a:r>
            <a:r>
              <a:rPr lang="en-US" baseline="0" dirty="0"/>
              <a:t> need to examine the properties of the underlying </a:t>
            </a:r>
            <a:r>
              <a:rPr lang="en-US" baseline="0" dirty="0" err="1"/>
              <a:t>datastore</a:t>
            </a:r>
            <a:r>
              <a:rPr lang="en-US" baseline="0" dirty="0"/>
              <a:t> for the given layer’s feature class.</a:t>
            </a:r>
          </a:p>
          <a:p>
            <a:endParaRPr lang="en-US" baseline="0" dirty="0"/>
          </a:p>
          <a:p>
            <a:r>
              <a:rPr lang="en-US" baseline="0" dirty="0" err="1"/>
              <a:t>RegistrationType</a:t>
            </a:r>
            <a:r>
              <a:rPr lang="en-US" baseline="0" dirty="0"/>
              <a:t>: Versioned, </a:t>
            </a:r>
            <a:r>
              <a:rPr lang="en-US" baseline="0" dirty="0" err="1"/>
              <a:t>Nonversioned</a:t>
            </a:r>
            <a:r>
              <a:rPr lang="en-US" baseline="0" dirty="0"/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Arial"/>
                <a:ea typeface="+mn-ea"/>
                <a:cs typeface="+mn-cs"/>
              </a:rPr>
              <a:t>VersionedWithMoveToBase</a:t>
            </a:r>
            <a:endParaRPr lang="en-US" baseline="0" dirty="0"/>
          </a:p>
          <a:p>
            <a:r>
              <a:rPr lang="en-US" baseline="0" dirty="0" err="1"/>
              <a:t>GeodatabaseType</a:t>
            </a:r>
            <a:r>
              <a:rPr lang="en-US" baseline="0" dirty="0"/>
              <a:t> – File, Local, Remote, Service</a:t>
            </a:r>
          </a:p>
          <a:p>
            <a:r>
              <a:rPr lang="en-US" baseline="0" dirty="0"/>
              <a:t>Connector (</a:t>
            </a:r>
            <a:r>
              <a:rPr lang="en-US" baseline="0" dirty="0" err="1"/>
              <a:t>ie</a:t>
            </a:r>
            <a:r>
              <a:rPr lang="en-US" baseline="0" dirty="0"/>
              <a:t> Connection Properties): </a:t>
            </a:r>
            <a:r>
              <a:rPr lang="en-US" sz="1200" kern="1200" dirty="0" err="1">
                <a:solidFill>
                  <a:schemeClr val="tx1"/>
                </a:solidFill>
                <a:latin typeface="Arial"/>
                <a:ea typeface="+mn-ea"/>
                <a:cs typeface="+mn-cs"/>
              </a:rPr>
              <a:t>DatabaseConnectionProperties</a:t>
            </a:r>
            <a:r>
              <a:rPr lang="en-US" sz="120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Arial"/>
                <a:ea typeface="+mn-ea"/>
                <a:cs typeface="+mn-cs"/>
              </a:rPr>
              <a:t>ServiceConnectionProperties</a:t>
            </a:r>
            <a:r>
              <a:rPr lang="en-US" sz="120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Arial"/>
                <a:ea typeface="+mn-ea"/>
                <a:cs typeface="+mn-cs"/>
              </a:rPr>
              <a:t>DatabaseConnection</a:t>
            </a:r>
            <a:r>
              <a:rPr lang="en-US" sz="1200" kern="120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File,</a:t>
            </a:r>
            <a:r>
              <a:rPr lang="en-US" sz="1200" kern="1200" baseline="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Arial"/>
                <a:ea typeface="+mn-ea"/>
                <a:cs typeface="+mn-cs"/>
              </a:rPr>
              <a:t>FileSystem</a:t>
            </a:r>
            <a:r>
              <a:rPr lang="en-US" sz="1200" kern="1200" baseline="0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SQL Lite</a:t>
            </a:r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531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Row level events are fired </a:t>
            </a:r>
            <a:r>
              <a:rPr lang="en-US" i="1" dirty="0"/>
              <a:t>during</a:t>
            </a:r>
            <a:r>
              <a:rPr lang="en-US" dirty="0"/>
              <a:t> the transaction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266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Row level events are fired </a:t>
            </a:r>
            <a:r>
              <a:rPr lang="en-US" i="1" dirty="0"/>
              <a:t>during</a:t>
            </a:r>
            <a:r>
              <a:rPr lang="en-US" dirty="0"/>
              <a:t> the transaction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6475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main difference is actually</a:t>
            </a:r>
            <a:r>
              <a:rPr lang="en-US" baseline="0" dirty="0"/>
              <a:t> in the UI – whether or not an operation shows up as undo-able or not (direct no, versioned yes)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374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We’ll cover how to ensure compatibility of the datasets with one another later in the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09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caveat being that</a:t>
            </a:r>
            <a:r>
              <a:rPr lang="en-US" baseline="0" dirty="0"/>
              <a:t> some edits are not undo-able/redo-able and some edits are applied immediately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55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/>
              <a:t>Note: use the Action&lt;long&gt; </a:t>
            </a:r>
            <a:r>
              <a:rPr lang="en-US" dirty="0" err="1"/>
              <a:t>param</a:t>
            </a:r>
            <a:r>
              <a:rPr lang="en-US" dirty="0"/>
              <a:t> of create to capture the newly created </a:t>
            </a:r>
            <a:r>
              <a:rPr lang="en-US" dirty="0" err="1"/>
              <a:t>oid</a:t>
            </a:r>
            <a:r>
              <a:rPr lang="en-US" dirty="0"/>
              <a:t> - public void Create(….,….., </a:t>
            </a:r>
            <a:r>
              <a:rPr lang="en-US" sz="1800" dirty="0">
                <a:solidFill>
                  <a:schemeClr val="tx2"/>
                </a:solidFill>
              </a:rPr>
              <a:t>Action&lt;long&gt; result = null</a:t>
            </a:r>
            <a:r>
              <a:rPr lang="en-US" dirty="0"/>
              <a:t>);</a:t>
            </a:r>
          </a:p>
          <a:p>
            <a:pPr lvl="1"/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742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Establish the callback</a:t>
            </a:r>
            <a:r>
              <a:rPr lang="en-US" baseline="0" dirty="0"/>
              <a:t> passing in as parameters which-ever datasets and non-</a:t>
            </a:r>
            <a:r>
              <a:rPr lang="en-US" baseline="0" dirty="0" err="1"/>
              <a:t>gis</a:t>
            </a:r>
            <a:r>
              <a:rPr lang="en-US" baseline="0" dirty="0"/>
              <a:t> data you intend to edit</a:t>
            </a:r>
          </a:p>
          <a:p>
            <a:r>
              <a:rPr lang="en-US" baseline="0" dirty="0"/>
              <a:t>Use non-recycling cursors</a:t>
            </a:r>
          </a:p>
          <a:p>
            <a:r>
              <a:rPr lang="en-US" baseline="0" dirty="0"/>
              <a:t>You are responsible for implementing your editing processes for each feature and/or row.</a:t>
            </a:r>
          </a:p>
          <a:p>
            <a:r>
              <a:rPr lang="en-US" baseline="0" dirty="0"/>
              <a:t>Call store on the edited feature or row to commit the change</a:t>
            </a:r>
          </a:p>
          <a:p>
            <a:r>
              <a:rPr lang="en-US" baseline="0" dirty="0"/>
              <a:t>Invalidate all datasets that you edit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1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want</a:t>
            </a:r>
            <a:r>
              <a:rPr lang="en-US" baseline="0" dirty="0"/>
              <a:t> to determine dataset compatibility programmatically at runtime we have included some feature layer extensions with the necessary code in the Appendix at the back of this presentation.</a:t>
            </a:r>
          </a:p>
          <a:p>
            <a:endParaRPr lang="en-US" baseline="0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Let’s talk about Dataset Compatibility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EditOperationType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. When we talk about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EditOperationType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</a:t>
            </a:r>
            <a:r>
              <a:rPr lang="en-US" sz="1200" b="1" i="1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enum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there are two possible values – Long meaning edits are placed on the Undo stack and Short meaning edits are applied immediately.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By default, however,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EditOperationType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property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is set to null which means there can be both – Long and Short or what we call mixed mode.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975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want</a:t>
            </a:r>
            <a:r>
              <a:rPr lang="en-US" baseline="0" dirty="0"/>
              <a:t> to determine dataset compatibility programmatically at runtime we have included some feature layer extensions with the necessary code in the Appendix at the back of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0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10/23/2018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10/23/2018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10/23/2018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D59FD0-5E7A-D44E-BEB8-93E564F2C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" y="0"/>
            <a:ext cx="12189677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604100" y="563201"/>
            <a:ext cx="1274860" cy="46101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752514" y="439272"/>
            <a:ext cx="7202358" cy="1580537"/>
          </a:xfrm>
        </p:spPr>
        <p:txBody>
          <a:bodyPr/>
          <a:lstStyle/>
          <a:p>
            <a:pPr algn="l"/>
            <a:r>
              <a:rPr lang="en-US" sz="4000" b="0" dirty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Advanced Editing and Edit Operations</a:t>
            </a:r>
            <a:endParaRPr lang="en-US" sz="4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752513" y="2133780"/>
            <a:ext cx="7202359" cy="914400"/>
          </a:xfrm>
        </p:spPr>
        <p:txBody>
          <a:bodyPr/>
          <a:lstStyle/>
          <a:p>
            <a:pPr algn="l"/>
            <a:r>
              <a:rPr lang="en-US" dirty="0"/>
              <a:t>Charlie Macleod</a:t>
            </a:r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0CB671CE-E2FE-1042-81A5-D2CBD96D8B5D}"/>
              </a:ext>
            </a:extLst>
          </p:cNvPr>
          <p:cNvSpPr txBox="1">
            <a:spLocks noChangeAspect="1"/>
          </p:cNvSpPr>
          <p:nvPr/>
        </p:nvSpPr>
        <p:spPr bwMode="white">
          <a:xfrm>
            <a:off x="630995" y="1390971"/>
            <a:ext cx="2829388" cy="101134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/>
            <a:r>
              <a:rPr lang="en-US" sz="1900" b="1" dirty="0">
                <a:solidFill>
                  <a:schemeClr val="tx1">
                    <a:alpha val="40000"/>
                  </a:schemeClr>
                </a:solidFill>
                <a:latin typeface="+mj-lt"/>
              </a:rPr>
              <a:t>DEVELOPER </a:t>
            </a:r>
            <a:br>
              <a:rPr lang="en-US" sz="1900" b="1" dirty="0">
                <a:solidFill>
                  <a:schemeClr val="tx1">
                    <a:alpha val="40000"/>
                  </a:schemeClr>
                </a:solidFill>
                <a:latin typeface="+mj-lt"/>
              </a:rPr>
            </a:br>
            <a:r>
              <a:rPr lang="en-US" sz="1900" b="1" dirty="0">
                <a:solidFill>
                  <a:schemeClr val="tx1">
                    <a:alpha val="40000"/>
                  </a:schemeClr>
                </a:solidFill>
                <a:latin typeface="+mj-lt"/>
              </a:rPr>
              <a:t>SUMMIT </a:t>
            </a:r>
          </a:p>
          <a:p>
            <a:pPr algn="l"/>
            <a:r>
              <a:rPr lang="en-US" sz="1400" dirty="0">
                <a:solidFill>
                  <a:schemeClr val="tx1">
                    <a:alpha val="40000"/>
                  </a:schemeClr>
                </a:solidFill>
                <a:latin typeface="+mj-lt"/>
              </a:rPr>
              <a:t>EUROPE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D1CD6D2-2797-6841-9F5B-543228593460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622030" y="2010847"/>
            <a:ext cx="964724" cy="0"/>
          </a:xfrm>
          <a:prstGeom prst="line">
            <a:avLst/>
          </a:prstGeom>
          <a:noFill/>
          <a:ln w="12700" cap="flat" cmpd="sng" algn="ctr">
            <a:solidFill>
              <a:schemeClr val="tx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53008192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Callback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08777" y="1715292"/>
            <a:ext cx="10369296" cy="3427413"/>
          </a:xfrm>
        </p:spPr>
        <p:txBody>
          <a:bodyPr/>
          <a:lstStyle/>
          <a:p>
            <a:r>
              <a:rPr lang="en-US" dirty="0"/>
              <a:t>Certain </a:t>
            </a:r>
            <a:r>
              <a:rPr lang="en-US" i="1" dirty="0"/>
              <a:t>specialized</a:t>
            </a:r>
            <a:r>
              <a:rPr lang="en-US" dirty="0"/>
              <a:t> scenarios require “custom” handling beyond what the coarse-grained API provides. They are:</a:t>
            </a:r>
          </a:p>
          <a:p>
            <a:pPr lvl="1"/>
            <a:r>
              <a:rPr lang="en-US" dirty="0"/>
              <a:t>An edit that must span both GIS and Non-GIS data (non-registered tables)</a:t>
            </a:r>
          </a:p>
          <a:p>
            <a:pPr lvl="1"/>
            <a:r>
              <a:rPr lang="en-US" dirty="0"/>
              <a:t>An edit that (needs to) edit data that is not in the project</a:t>
            </a:r>
          </a:p>
          <a:p>
            <a:pPr lvl="1"/>
            <a:r>
              <a:rPr lang="en-US" dirty="0"/>
              <a:t>An edit for which there is no coarse-grained API</a:t>
            </a:r>
          </a:p>
          <a:p>
            <a:pPr lvl="2"/>
            <a:r>
              <a:rPr lang="en-US" dirty="0"/>
              <a:t>Use of </a:t>
            </a:r>
            <a:r>
              <a:rPr lang="en-US" dirty="0" err="1"/>
              <a:t>editOp.Modify</a:t>
            </a:r>
            <a:r>
              <a:rPr lang="en-US" dirty="0"/>
              <a:t> or Inspector is also possible</a:t>
            </a:r>
          </a:p>
          <a:p>
            <a:pPr lvl="1"/>
            <a:r>
              <a:rPr lang="en-US" dirty="0"/>
              <a:t>At 2.1, editing Edit Annotation text properties</a:t>
            </a:r>
          </a:p>
          <a:p>
            <a:pPr lvl="2"/>
            <a:endParaRPr lang="en-US" dirty="0"/>
          </a:p>
          <a:p>
            <a:pPr marL="621792" lvl="2" indent="0">
              <a:buNone/>
            </a:pPr>
            <a:endParaRPr lang="en-US" dirty="0"/>
          </a:p>
          <a:p>
            <a:r>
              <a:rPr lang="en-US" dirty="0"/>
              <a:t>For these scenarios, use a Callback</a:t>
            </a:r>
          </a:p>
          <a:p>
            <a:r>
              <a:rPr lang="en-US" dirty="0"/>
              <a:t>The callback is executed when the </a:t>
            </a:r>
            <a:r>
              <a:rPr lang="en-US" dirty="0" err="1"/>
              <a:t>editOp.Execute</a:t>
            </a:r>
            <a:r>
              <a:rPr lang="en-US" dirty="0"/>
              <a:t>() is called.</a:t>
            </a:r>
          </a:p>
          <a:p>
            <a:pPr lvl="1"/>
            <a:r>
              <a:rPr lang="en-US" dirty="0"/>
              <a:t>Pass in, as parameters, at least one dataset </a:t>
            </a:r>
            <a:r>
              <a:rPr lang="en-US"/>
              <a:t>per datastore </a:t>
            </a:r>
            <a:r>
              <a:rPr lang="en-US" dirty="0"/>
              <a:t>that will be edited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4558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Callback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/>
              <a:t>Considerations: </a:t>
            </a:r>
          </a:p>
          <a:p>
            <a:pPr lvl="1"/>
            <a:r>
              <a:rPr lang="en-US" sz="2200" dirty="0"/>
              <a:t>All edits must be done “by hand”</a:t>
            </a:r>
          </a:p>
          <a:p>
            <a:pPr lvl="2"/>
            <a:r>
              <a:rPr lang="en-US" sz="2000" dirty="0"/>
              <a:t>Cannot mix in edit operation calls within the callback </a:t>
            </a:r>
            <a:r>
              <a:rPr lang="en-US" sz="2000" i="1" dirty="0"/>
              <a:t>itself</a:t>
            </a:r>
          </a:p>
          <a:p>
            <a:pPr lvl="1"/>
            <a:r>
              <a:rPr lang="en-US" sz="2000" dirty="0"/>
              <a:t>Use non-recycling cursors to update rows</a:t>
            </a:r>
          </a:p>
          <a:p>
            <a:pPr lvl="2"/>
            <a:r>
              <a:rPr lang="en-US" sz="1800" dirty="0"/>
              <a:t>Retrieve all necessary fields in your query filters</a:t>
            </a:r>
          </a:p>
          <a:p>
            <a:pPr lvl="2"/>
            <a:r>
              <a:rPr lang="en-US" sz="1800" dirty="0"/>
              <a:t>(Safest to use </a:t>
            </a:r>
            <a:r>
              <a:rPr lang="en-US" sz="1800" dirty="0" err="1"/>
              <a:t>qf.SubFields</a:t>
            </a:r>
            <a:r>
              <a:rPr lang="en-US" sz="1800" dirty="0"/>
              <a:t> = “*”)</a:t>
            </a:r>
          </a:p>
          <a:p>
            <a:pPr lvl="1"/>
            <a:r>
              <a:rPr lang="en-US" sz="2000" dirty="0"/>
              <a:t>You are responsible for calling Store, </a:t>
            </a:r>
            <a:r>
              <a:rPr lang="en-US" sz="2000" dirty="0" err="1"/>
              <a:t>CreateRow</a:t>
            </a:r>
            <a:r>
              <a:rPr lang="en-US" sz="2000" dirty="0"/>
              <a:t>, </a:t>
            </a:r>
            <a:r>
              <a:rPr lang="en-US" sz="2000" dirty="0" err="1"/>
              <a:t>etc</a:t>
            </a:r>
            <a:endParaRPr lang="en-US" sz="2000" dirty="0"/>
          </a:p>
          <a:p>
            <a:pPr lvl="1"/>
            <a:r>
              <a:rPr lang="en-US" sz="2000" dirty="0"/>
              <a:t>You are responsible for feature or feature dataset invalidation</a:t>
            </a:r>
          </a:p>
          <a:p>
            <a:pPr lvl="2"/>
            <a:r>
              <a:rPr lang="en-US" sz="1800" dirty="0"/>
              <a:t>Use the provided context that is passed in to you in your callback</a:t>
            </a:r>
          </a:p>
          <a:p>
            <a:pPr lvl="2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2450286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77" y="333309"/>
            <a:ext cx="10826496" cy="369332"/>
          </a:xfrm>
        </p:spPr>
        <p:txBody>
          <a:bodyPr/>
          <a:lstStyle/>
          <a:p>
            <a:r>
              <a:rPr lang="en-US" dirty="0"/>
              <a:t>Edit Operations Callback – General Pattern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51713"/>
            <a:ext cx="10369296" cy="342741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625" y="874643"/>
            <a:ext cx="10186012" cy="5732986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“Do callback"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featLayer1 = ...</a:t>
            </a:r>
          </a:p>
          <a:p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Callback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((context) =&gt;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//Do all your edits here – use non-recycling cursors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qf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...;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using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featLayer1.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GetTable().Search(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qf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rc.MoveNext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context.Invalidate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rc.Current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);//Invalidate the row </a:t>
            </a:r>
            <a:r>
              <a:rPr lang="en-US" sz="1600" b="1" u="sng" dirty="0">
                <a:solidFill>
                  <a:srgbClr val="008000"/>
                </a:solidFill>
                <a:latin typeface="Consolas" panose="020B0609020204030204" pitchFamily="49" charset="0"/>
              </a:rPr>
              <a:t>before</a:t>
            </a:r>
            <a:endParaRPr lang="en-US" sz="1600" b="1" u="sng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//Do edits...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rc.Current.Store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//call store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context.Invalidate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rc.Current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);//Invalidate the row </a:t>
            </a:r>
            <a:r>
              <a:rPr lang="en-US" sz="1600" b="1" u="sng" dirty="0">
                <a:solidFill>
                  <a:srgbClr val="008000"/>
                </a:solidFill>
                <a:latin typeface="Consolas" panose="020B0609020204030204" pitchFamily="49" charset="0"/>
              </a:rPr>
              <a:t>after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  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}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 //Edit the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non_versioned_table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here, etc.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//Note: can also invalidate </a:t>
            </a:r>
            <a:r>
              <a:rPr lang="en-US" sz="1400" b="1" dirty="0">
                <a:solidFill>
                  <a:srgbClr val="008000"/>
                </a:solidFill>
                <a:latin typeface="Consolas" panose="020B0609020204030204" pitchFamily="49" charset="0"/>
              </a:rPr>
              <a:t>any datasets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(instead of rows)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400" b="1" i="1" dirty="0" err="1">
                <a:solidFill>
                  <a:srgbClr val="008000"/>
                </a:solidFill>
                <a:latin typeface="Consolas" panose="020B0609020204030204" pitchFamily="49" charset="0"/>
              </a:rPr>
              <a:t>context.Invalidate</a:t>
            </a:r>
            <a:r>
              <a:rPr lang="en-US" sz="1400" b="1" i="1" dirty="0">
                <a:solidFill>
                  <a:srgbClr val="008000"/>
                </a:solidFill>
                <a:latin typeface="Consolas" panose="020B0609020204030204" pitchFamily="49" charset="0"/>
              </a:rPr>
              <a:t>(featLayer1.GetTable());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- simpler but less efficient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},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featLayer1.</a:t>
            </a:r>
            <a:r>
              <a:rPr lang="en-US" sz="1600" b="1" dirty="0">
                <a:solidFill>
                  <a:srgbClr val="000000"/>
                </a:solidFill>
                <a:latin typeface="Consolas" panose="020B0609020204030204" pitchFamily="49" charset="0"/>
              </a:rPr>
              <a:t>GetTable()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non_versioned_table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,...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//Pass as parameters the datasets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                                     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//and tables you will be editing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57727305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Callback demo</a:t>
            </a:r>
          </a:p>
        </p:txBody>
      </p:sp>
    </p:spTree>
    <p:extLst>
      <p:ext uri="{BB962C8B-B14F-4D97-AF65-F5344CB8AC3E}">
        <p14:creationId xmlns:p14="http://schemas.microsoft.com/office/powerpoint/2010/main" val="280700400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Dataset Compatibility and </a:t>
            </a:r>
            <a:r>
              <a:rPr lang="en-US" dirty="0" err="1"/>
              <a:t>EditOperationType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10149"/>
            <a:ext cx="10597896" cy="4336469"/>
          </a:xfrm>
        </p:spPr>
        <p:txBody>
          <a:bodyPr/>
          <a:lstStyle/>
          <a:p>
            <a:r>
              <a:rPr lang="en-US" dirty="0"/>
              <a:t>public Nullable&lt;</a:t>
            </a:r>
            <a:r>
              <a:rPr lang="en-US" dirty="0" err="1"/>
              <a:t>EditOperationType</a:t>
            </a:r>
            <a:r>
              <a:rPr lang="en-US" dirty="0"/>
              <a:t>&gt; </a:t>
            </a:r>
            <a:r>
              <a:rPr lang="en-US" dirty="0" err="1"/>
              <a:t>EditOperationType</a:t>
            </a:r>
            <a:r>
              <a:rPr lang="en-US" dirty="0"/>
              <a:t> { get; set;}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By default, </a:t>
            </a:r>
            <a:r>
              <a:rPr lang="en-US" dirty="0" err="1">
                <a:latin typeface="Consolas" panose="020B0609020204030204" pitchFamily="49" charset="0"/>
              </a:rPr>
              <a:t>EditOperationType</a:t>
            </a:r>
            <a:r>
              <a:rPr lang="en-US" dirty="0"/>
              <a:t> property returns null or “mixed mode”</a:t>
            </a:r>
          </a:p>
          <a:p>
            <a:pPr lvl="1"/>
            <a:r>
              <a:rPr lang="en-US" dirty="0"/>
              <a:t>long </a:t>
            </a:r>
            <a:r>
              <a:rPr lang="en-US" u="sng" dirty="0"/>
              <a:t>and</a:t>
            </a:r>
            <a:r>
              <a:rPr lang="en-US" dirty="0"/>
              <a:t> short in the same operation is ok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EFB691-3488-4DCC-9B8F-FE2E08BBB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1165" y="2080936"/>
            <a:ext cx="6911665" cy="289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094874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</a:t>
            </a:r>
            <a:r>
              <a:rPr lang="en-US" dirty="0" err="1"/>
              <a:t>EditOperationType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10150"/>
            <a:ext cx="10597896" cy="4230894"/>
          </a:xfrm>
        </p:spPr>
        <p:txBody>
          <a:bodyPr/>
          <a:lstStyle/>
          <a:p>
            <a:r>
              <a:rPr lang="en-US" dirty="0"/>
              <a:t>In mixed mode (</a:t>
            </a:r>
            <a:r>
              <a:rPr lang="en-US" dirty="0" err="1">
                <a:latin typeface="Consolas" panose="020B0609020204030204" pitchFamily="49" charset="0"/>
              </a:rPr>
              <a:t>editOp.EditOperationType</a:t>
            </a:r>
            <a:r>
              <a:rPr lang="en-US" dirty="0"/>
              <a:t> == null )</a:t>
            </a:r>
          </a:p>
          <a:p>
            <a:pPr lvl="1"/>
            <a:r>
              <a:rPr lang="en-US" dirty="0"/>
              <a:t>Dataset Compatibility is not checked (ok to mix)</a:t>
            </a:r>
          </a:p>
          <a:p>
            <a:pPr lvl="1"/>
            <a:r>
              <a:rPr lang="en-US" dirty="0"/>
              <a:t>Long transactions go on the undo/redo stack</a:t>
            </a:r>
          </a:p>
          <a:p>
            <a:pPr lvl="2"/>
            <a:r>
              <a:rPr lang="en-US" dirty="0"/>
              <a:t>Edit sessions established on underlying datastores</a:t>
            </a:r>
          </a:p>
          <a:p>
            <a:pPr lvl="1"/>
            <a:r>
              <a:rPr lang="en-US" dirty="0"/>
              <a:t>Short transactions are committed immediately</a:t>
            </a:r>
          </a:p>
          <a:p>
            <a:pPr lvl="2"/>
            <a:r>
              <a:rPr lang="en-US" dirty="0"/>
              <a:t>No edit session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591465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</a:t>
            </a:r>
            <a:r>
              <a:rPr lang="en-US" dirty="0" err="1"/>
              <a:t>EditOperationType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10149"/>
            <a:ext cx="10597896" cy="4665226"/>
          </a:xfrm>
        </p:spPr>
        <p:txBody>
          <a:bodyPr/>
          <a:lstStyle/>
          <a:p>
            <a:r>
              <a:rPr lang="en-US" dirty="0"/>
              <a:t>To enforce dataset compatibility explicitly set </a:t>
            </a:r>
            <a:r>
              <a:rPr lang="en-US" dirty="0" err="1">
                <a:latin typeface="Consolas" panose="020B0609020204030204" pitchFamily="49" charset="0"/>
              </a:rPr>
              <a:t>EditOperationType</a:t>
            </a:r>
            <a:r>
              <a:rPr lang="en-US" dirty="0"/>
              <a:t> = to Long or Short</a:t>
            </a:r>
          </a:p>
          <a:p>
            <a:pPr lvl="1"/>
            <a:r>
              <a:rPr lang="en-US" dirty="0"/>
              <a:t>Setting </a:t>
            </a:r>
            <a:r>
              <a:rPr lang="en-US" sz="2200" dirty="0" err="1">
                <a:latin typeface="Consolas" panose="020B0609020204030204" pitchFamily="49" charset="0"/>
              </a:rPr>
              <a:t>EditOperationType</a:t>
            </a:r>
            <a:r>
              <a:rPr lang="en-US" dirty="0"/>
              <a:t> = </a:t>
            </a:r>
            <a:r>
              <a:rPr lang="en-US" sz="2200" dirty="0">
                <a:latin typeface="Consolas" panose="020B0609020204030204" pitchFamily="49" charset="0"/>
              </a:rPr>
              <a:t>Long</a:t>
            </a:r>
            <a:r>
              <a:rPr lang="en-US" dirty="0"/>
              <a:t> disallows datasets with “short” semantics</a:t>
            </a:r>
          </a:p>
          <a:p>
            <a:pPr lvl="1"/>
            <a:r>
              <a:rPr lang="en-US" dirty="0"/>
              <a:t>And vice versa for Setting </a:t>
            </a:r>
            <a:r>
              <a:rPr lang="en-US" sz="2200" dirty="0" err="1">
                <a:latin typeface="Consolas" panose="020B0609020204030204" pitchFamily="49" charset="0"/>
              </a:rPr>
              <a:t>EditOperationType</a:t>
            </a:r>
            <a:r>
              <a:rPr lang="en-US" dirty="0"/>
              <a:t> = </a:t>
            </a:r>
            <a:r>
              <a:rPr lang="en-US" sz="2200" dirty="0">
                <a:latin typeface="Consolas" panose="020B0609020204030204" pitchFamily="49" charset="0"/>
              </a:rPr>
              <a:t>Short</a:t>
            </a:r>
          </a:p>
          <a:p>
            <a:pPr lvl="1"/>
            <a:r>
              <a:rPr lang="en-US" dirty="0"/>
              <a:t>Generally speaking, setting </a:t>
            </a:r>
            <a:r>
              <a:rPr lang="en-US" dirty="0" err="1"/>
              <a:t>EditOperationType</a:t>
            </a:r>
            <a:r>
              <a:rPr lang="en-US" dirty="0"/>
              <a:t> provides for a consistent Undo/Redo experience (by extension, Save and Discard):</a:t>
            </a:r>
          </a:p>
          <a:p>
            <a:pPr marL="283464" lvl="1" indent="0">
              <a:buNone/>
            </a:pPr>
            <a:endParaRPr lang="en-US" dirty="0"/>
          </a:p>
          <a:p>
            <a:r>
              <a:rPr lang="en-US" dirty="0"/>
              <a:t>Execute will fail if your operation mixes datasets with “short” and “long” semantics.</a:t>
            </a:r>
          </a:p>
          <a:p>
            <a:pPr lvl="1"/>
            <a:r>
              <a:rPr lang="en-US" sz="2000" dirty="0" err="1">
                <a:latin typeface="Consolas" panose="020B0609020204030204" pitchFamily="49" charset="0"/>
              </a:rPr>
              <a:t>editOp.Execute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dirty="0"/>
              <a:t>will return </a:t>
            </a:r>
            <a:r>
              <a:rPr lang="en-US" sz="2000" dirty="0">
                <a:latin typeface="Consolas" panose="020B0609020204030204" pitchFamily="49" charset="0"/>
              </a:rPr>
              <a:t>false</a:t>
            </a:r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80492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37567"/>
            <a:ext cx="10826496" cy="369332"/>
          </a:xfrm>
        </p:spPr>
        <p:txBody>
          <a:bodyPr/>
          <a:lstStyle/>
          <a:p>
            <a:r>
              <a:rPr lang="en-US" dirty="0"/>
              <a:t>Edit Operations – Determining Edit Operation Type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94477" y="982011"/>
            <a:ext cx="10597896" cy="4336469"/>
          </a:xfrm>
        </p:spPr>
        <p:txBody>
          <a:bodyPr/>
          <a:lstStyle/>
          <a:p>
            <a:pPr lvl="1"/>
            <a:r>
              <a:rPr lang="en-US" dirty="0"/>
              <a:t>Check underlying </a:t>
            </a:r>
            <a:r>
              <a:rPr lang="en-US" dirty="0" err="1">
                <a:latin typeface="Consolas" panose="020B0609020204030204" pitchFamily="49" charset="0"/>
              </a:rPr>
              <a:t>GeodatabaseType</a:t>
            </a:r>
            <a:r>
              <a:rPr lang="en-US" dirty="0"/>
              <a:t> and </a:t>
            </a:r>
            <a:r>
              <a:rPr lang="en-US" dirty="0" err="1">
                <a:latin typeface="Consolas" panose="020B0609020204030204" pitchFamily="49" charset="0"/>
              </a:rPr>
              <a:t>RegistrationType</a:t>
            </a:r>
            <a:r>
              <a:rPr lang="en-US" dirty="0"/>
              <a:t> of the feature class:</a:t>
            </a:r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11443"/>
              </p:ext>
            </p:extLst>
          </p:nvPr>
        </p:nvGraphicFramePr>
        <p:xfrm>
          <a:off x="682625" y="3125410"/>
          <a:ext cx="10946998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04563">
                  <a:extLst>
                    <a:ext uri="{9D8B030D-6E8A-4147-A177-3AD203B41FA5}">
                      <a16:colId xmlns:a16="http://schemas.microsoft.com/office/drawing/2014/main" val="426997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GeodatabaseType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RegistrationType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Version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EditOperationType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253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FileSystem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LONG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Shape file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LocalDatabase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LONG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File GDB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RemoteDatabase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Versioned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LONG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Enterprise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RemoteDatabase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NonVersioned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SHORT</a:t>
                      </a:r>
                    </a:p>
                  </a:txBody>
                  <a:tcPr>
                    <a:solidFill>
                      <a:srgbClr val="A7B0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Enterprise (Direct)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Service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NonVersioned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SHORT</a:t>
                      </a:r>
                    </a:p>
                  </a:txBody>
                  <a:tcPr>
                    <a:solidFill>
                      <a:srgbClr val="A7B0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Hosted or  “Standard”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Service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Versioned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Default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SHORT</a:t>
                      </a:r>
                    </a:p>
                  </a:txBody>
                  <a:tcPr>
                    <a:solidFill>
                      <a:srgbClr val="A7B0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Branch Versioned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Service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Versioned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Named</a:t>
                      </a: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LONG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Branch Versioned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060314" y="1533168"/>
            <a:ext cx="9824936" cy="82367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6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526566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Edit Operation Types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9709" y="1326084"/>
            <a:ext cx="10878550" cy="4958806"/>
          </a:xfrm>
        </p:spPr>
        <p:txBody>
          <a:bodyPr/>
          <a:lstStyle/>
          <a:p>
            <a:r>
              <a:rPr lang="en-US" dirty="0"/>
              <a:t>Summary of characteristics by Long and Short type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200" dirty="0"/>
          </a:p>
          <a:p>
            <a:endParaRPr lang="en-US" b="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8D234FE-0C34-4DE2-9C3A-B2A9AF1CF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020923"/>
              </p:ext>
            </p:extLst>
          </p:nvPr>
        </p:nvGraphicFramePr>
        <p:xfrm>
          <a:off x="603865" y="2053102"/>
          <a:ext cx="11064394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4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1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0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3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4558">
                  <a:extLst>
                    <a:ext uri="{9D8B030D-6E8A-4147-A177-3AD203B41FA5}">
                      <a16:colId xmlns:a16="http://schemas.microsoft.com/office/drawing/2014/main" val="22614076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GeodatabaseType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RegistrationType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CancelEdit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Undo/Redo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Save/Discard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253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FileSystem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LocalDatabase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RemoteDatabase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Versioned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RemoteDatabase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NonVersioned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Service</a:t>
                      </a:r>
                    </a:p>
                  </a:txBody>
                  <a:tcP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NonVersioned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PARTIAL*</a:t>
                      </a:r>
                    </a:p>
                  </a:txBody>
                  <a:tcPr>
                    <a:solidFill>
                      <a:srgbClr val="F9A0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Service</a:t>
                      </a:r>
                    </a:p>
                  </a:txBody>
                  <a:tcP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Versioned (Default)</a:t>
                      </a:r>
                    </a:p>
                  </a:txBody>
                  <a:tcP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Service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Versioned (Named)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2922985-4615-4660-B83D-DA4295673C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555526"/>
              </p:ext>
            </p:extLst>
          </p:nvPr>
        </p:nvGraphicFramePr>
        <p:xfrm>
          <a:off x="1144778" y="5645047"/>
          <a:ext cx="309088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474">
                  <a:extLst>
                    <a:ext uri="{9D8B030D-6E8A-4147-A177-3AD203B41FA5}">
                      <a16:colId xmlns:a16="http://schemas.microsoft.com/office/drawing/2014/main" val="3279729332"/>
                    </a:ext>
                  </a:extLst>
                </a:gridCol>
                <a:gridCol w="862885">
                  <a:extLst>
                    <a:ext uri="{9D8B030D-6E8A-4147-A177-3AD203B41FA5}">
                      <a16:colId xmlns:a16="http://schemas.microsoft.com/office/drawing/2014/main" val="1340086188"/>
                    </a:ext>
                  </a:extLst>
                </a:gridCol>
                <a:gridCol w="412123">
                  <a:extLst>
                    <a:ext uri="{9D8B030D-6E8A-4147-A177-3AD203B41FA5}">
                      <a16:colId xmlns:a16="http://schemas.microsoft.com/office/drawing/2014/main" val="1826019177"/>
                    </a:ext>
                  </a:extLst>
                </a:gridCol>
                <a:gridCol w="1339403">
                  <a:extLst>
                    <a:ext uri="{9D8B030D-6E8A-4147-A177-3AD203B41FA5}">
                      <a16:colId xmlns:a16="http://schemas.microsoft.com/office/drawing/2014/main" val="3457431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229508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3319EDF-84B3-46D5-AE0B-4CFAA960D1BA}"/>
              </a:ext>
            </a:extLst>
          </p:cNvPr>
          <p:cNvSpPr txBox="1"/>
          <p:nvPr/>
        </p:nvSpPr>
        <p:spPr>
          <a:xfrm>
            <a:off x="5788310" y="5757858"/>
            <a:ext cx="5358110" cy="383147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r>
              <a:rPr lang="en-US" sz="2800" b="1" baseline="30000" dirty="0"/>
              <a:t>*</a:t>
            </a:r>
            <a:r>
              <a:rPr lang="en-US" sz="2000" b="1" dirty="0">
                <a:ea typeface="+mn-ea"/>
                <a:cs typeface="+mn-cs"/>
              </a:rPr>
              <a:t>2.2 and earlier - Create cannot be canceled</a:t>
            </a:r>
            <a:endParaRPr lang="en-US" sz="14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644164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Undo and Redo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690258"/>
            <a:ext cx="10369296" cy="3427413"/>
          </a:xfrm>
        </p:spPr>
        <p:txBody>
          <a:bodyPr/>
          <a:lstStyle/>
          <a:p>
            <a:r>
              <a:rPr lang="en-US" dirty="0"/>
              <a:t>For datasets with LONG semantics…</a:t>
            </a:r>
          </a:p>
          <a:p>
            <a:pPr lvl="1"/>
            <a:r>
              <a:rPr lang="en-US" sz="2000" dirty="0"/>
              <a:t>Call Undo/Redo on the edit operation</a:t>
            </a:r>
          </a:p>
          <a:p>
            <a:pPr lvl="2"/>
            <a:r>
              <a:rPr lang="en-US" sz="2000" dirty="0" err="1">
                <a:latin typeface="Consolas" panose="020B0609020204030204" pitchFamily="49" charset="0"/>
              </a:rPr>
              <a:t>editOp.UndoAsync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/>
              <a:t>+ overloads, </a:t>
            </a:r>
            <a:r>
              <a:rPr lang="en-US" sz="2000" dirty="0" err="1">
                <a:latin typeface="Consolas" panose="020B0609020204030204" pitchFamily="49" charset="0"/>
              </a:rPr>
              <a:t>RedoAsync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/>
              <a:t>+ overloads</a:t>
            </a:r>
          </a:p>
          <a:p>
            <a:r>
              <a:rPr lang="en-US" dirty="0"/>
              <a:t>For Save or Discard:</a:t>
            </a:r>
          </a:p>
          <a:p>
            <a:pPr lvl="1"/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SaveEditsAsync</a:t>
            </a:r>
            <a:r>
              <a:rPr lang="en-US" dirty="0">
                <a:latin typeface="Consolas" panose="020B0609020204030204" pitchFamily="49" charset="0"/>
              </a:rPr>
              <a:t>()</a:t>
            </a:r>
            <a:r>
              <a:rPr lang="en-US" dirty="0"/>
              <a:t> or </a:t>
            </a:r>
            <a:r>
              <a:rPr lang="en-US" dirty="0" err="1">
                <a:latin typeface="Consolas" panose="020B0609020204030204" pitchFamily="49" charset="0"/>
              </a:rPr>
              <a:t>DiscardEditsAsync</a:t>
            </a:r>
            <a:r>
              <a:rPr lang="en-US" dirty="0">
                <a:latin typeface="Consolas" panose="020B0609020204030204" pitchFamily="49" charset="0"/>
              </a:rPr>
              <a:t>()</a:t>
            </a:r>
            <a:r>
              <a:rPr lang="en-US" dirty="0"/>
              <a:t> on the current project</a:t>
            </a:r>
          </a:p>
          <a:p>
            <a:pPr lvl="2"/>
            <a:r>
              <a:rPr lang="en-US" sz="1800" dirty="0"/>
              <a:t>Use </a:t>
            </a:r>
            <a:r>
              <a:rPr lang="en-US" sz="1800" dirty="0" err="1">
                <a:latin typeface="Consolas" panose="020B0609020204030204" pitchFamily="49" charset="0"/>
              </a:rPr>
              <a:t>HasEdits</a:t>
            </a:r>
            <a:r>
              <a:rPr lang="en-US" sz="1800" dirty="0"/>
              <a:t> to check if there are pending edits</a:t>
            </a:r>
          </a:p>
          <a:p>
            <a:pPr lvl="2"/>
            <a:endParaRPr lang="en-US" sz="1800" dirty="0"/>
          </a:p>
          <a:p>
            <a:pPr lvl="1"/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26601D-BEA4-43DC-8D09-E18F06A93EFB}"/>
              </a:ext>
            </a:extLst>
          </p:cNvPr>
          <p:cNvSpPr/>
          <p:nvPr/>
        </p:nvSpPr>
        <p:spPr bwMode="auto">
          <a:xfrm>
            <a:off x="1030940" y="4198198"/>
            <a:ext cx="7553325" cy="1412916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.Current.HasEdits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await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.Current.SaveEditsAsync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//await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Project.Current.DiscardEditsAsync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3979102810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Session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  <a:p>
            <a:pPr lvl="1"/>
            <a:r>
              <a:rPr lang="en-US" dirty="0"/>
              <a:t>Recap of Basic workflow</a:t>
            </a:r>
          </a:p>
          <a:p>
            <a:pPr lvl="1"/>
            <a:r>
              <a:rPr lang="en-US" dirty="0"/>
              <a:t>Chaining operations</a:t>
            </a:r>
          </a:p>
          <a:p>
            <a:pPr lvl="1"/>
            <a:r>
              <a:rPr lang="en-US" dirty="0" err="1"/>
              <a:t>EditOperation</a:t>
            </a:r>
            <a:r>
              <a:rPr lang="en-US" dirty="0"/>
              <a:t> Callback</a:t>
            </a:r>
          </a:p>
          <a:p>
            <a:r>
              <a:rPr lang="en-US" dirty="0"/>
              <a:t>Edit Operation Type</a:t>
            </a:r>
          </a:p>
          <a:p>
            <a:pPr lvl="1"/>
            <a:r>
              <a:rPr lang="en-US" dirty="0"/>
              <a:t>Dataset compatibility – short and long transaction types</a:t>
            </a:r>
          </a:p>
          <a:p>
            <a:pPr lvl="2"/>
            <a:r>
              <a:rPr lang="en-US" dirty="0"/>
              <a:t>Toward consistent Undo/Redo, Save/Discard, Cancel edit behavior</a:t>
            </a:r>
          </a:p>
          <a:p>
            <a:r>
              <a:rPr lang="en-US" dirty="0"/>
              <a:t>Row–level events and </a:t>
            </a:r>
            <a:r>
              <a:rPr lang="en-US" dirty="0" err="1"/>
              <a:t>CancelEdit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marL="28346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28432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Demo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690258"/>
            <a:ext cx="10369296" cy="3427413"/>
          </a:xfrm>
        </p:spPr>
        <p:txBody>
          <a:bodyPr/>
          <a:lstStyle/>
          <a:p>
            <a:r>
              <a:rPr lang="en-US" dirty="0"/>
              <a:t>Demo Dataset Compatibility</a:t>
            </a:r>
          </a:p>
        </p:txBody>
      </p:sp>
    </p:spTree>
    <p:extLst>
      <p:ext uri="{BB962C8B-B14F-4D97-AF65-F5344CB8AC3E}">
        <p14:creationId xmlns:p14="http://schemas.microsoft.com/office/powerpoint/2010/main" val="371826095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RowEditEvents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/>
              <a:t>Row Events available for:</a:t>
            </a:r>
          </a:p>
          <a:p>
            <a:pPr lvl="1"/>
            <a:r>
              <a:rPr lang="en-US" dirty="0"/>
              <a:t>Creates                    </a:t>
            </a:r>
            <a:r>
              <a:rPr lang="en-US" sz="2000" dirty="0">
                <a:latin typeface="Consolas" panose="020B0609020204030204" pitchFamily="49" charset="0"/>
              </a:rPr>
              <a:t>- </a:t>
            </a:r>
            <a:r>
              <a:rPr lang="en-US" sz="2000" dirty="0" err="1">
                <a:latin typeface="Consolas" panose="020B0609020204030204" pitchFamily="49" charset="0"/>
              </a:rPr>
              <a:t>RowCreatedEvent</a:t>
            </a:r>
            <a:endParaRPr lang="en-US" sz="2000" dirty="0">
              <a:latin typeface="Consolas" panose="020B0609020204030204" pitchFamily="49" charset="0"/>
            </a:endParaRPr>
          </a:p>
          <a:p>
            <a:pPr lvl="1"/>
            <a:r>
              <a:rPr lang="en-US" dirty="0"/>
              <a:t>Changes (updates) </a:t>
            </a:r>
            <a:r>
              <a:rPr lang="en-US" sz="2000" dirty="0">
                <a:latin typeface="Consolas" panose="020B0609020204030204" pitchFamily="49" charset="0"/>
              </a:rPr>
              <a:t>- </a:t>
            </a:r>
            <a:r>
              <a:rPr lang="en-US" sz="2000" dirty="0" err="1">
                <a:latin typeface="Consolas" panose="020B0609020204030204" pitchFamily="49" charset="0"/>
              </a:rPr>
              <a:t>RowChangedEvent</a:t>
            </a:r>
            <a:endParaRPr lang="en-US" sz="2000" dirty="0">
              <a:latin typeface="Consolas" panose="020B0609020204030204" pitchFamily="49" charset="0"/>
            </a:endParaRPr>
          </a:p>
          <a:p>
            <a:pPr lvl="1"/>
            <a:r>
              <a:rPr lang="en-US" dirty="0"/>
              <a:t>Deletes                     </a:t>
            </a:r>
            <a:r>
              <a:rPr lang="en-US" sz="2000" dirty="0">
                <a:latin typeface="Consolas" panose="020B0609020204030204" pitchFamily="49" charset="0"/>
              </a:rPr>
              <a:t>- </a:t>
            </a:r>
            <a:r>
              <a:rPr lang="en-US" sz="2000" dirty="0" err="1">
                <a:latin typeface="Consolas" panose="020B0609020204030204" pitchFamily="49" charset="0"/>
              </a:rPr>
              <a:t>RowDeletedEvent</a:t>
            </a:r>
            <a:endParaRPr lang="en-US" sz="2000" dirty="0">
              <a:latin typeface="Consolas" panose="020B0609020204030204" pitchFamily="49" charset="0"/>
            </a:endParaRP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r>
              <a:rPr lang="en-US" dirty="0"/>
              <a:t>Events are on a per-dataset basis</a:t>
            </a:r>
          </a:p>
          <a:p>
            <a:pPr lvl="1"/>
            <a:r>
              <a:rPr lang="en-US" dirty="0"/>
              <a:t>Broadcast only for those datasets for which you registered for the given event</a:t>
            </a:r>
          </a:p>
          <a:p>
            <a:pPr lvl="1"/>
            <a:r>
              <a:rPr lang="en-US" dirty="0"/>
              <a:t>Use Subscribe and Unsubscribe to register/unregister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590FDD-46AF-40BB-9B21-70CE67E5DFFB}"/>
              </a:ext>
            </a:extLst>
          </p:cNvPr>
          <p:cNvSpPr txBox="1"/>
          <p:nvPr/>
        </p:nvSpPr>
        <p:spPr>
          <a:xfrm>
            <a:off x="682625" y="4712391"/>
            <a:ext cx="10369296" cy="150018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fc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SubscriptionToken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token 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RowCreatedEvent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RowEventHandler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), fc);</a:t>
            </a: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RowCreatedEvent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.Unsubscribe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(token);</a:t>
            </a:r>
            <a:endParaRPr lang="en-US" sz="16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9526893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RowEditEvents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/>
              <a:t>Use Row Events to:</a:t>
            </a:r>
          </a:p>
          <a:p>
            <a:pPr lvl="1"/>
            <a:r>
              <a:rPr lang="en-US" dirty="0"/>
              <a:t>Make changes to </a:t>
            </a:r>
            <a:r>
              <a:rPr lang="en-US" i="1" dirty="0"/>
              <a:t>the</a:t>
            </a:r>
            <a:r>
              <a:rPr lang="en-US" dirty="0"/>
              <a:t> row being edited (passed in the event argument)</a:t>
            </a:r>
          </a:p>
          <a:p>
            <a:pPr lvl="2"/>
            <a:r>
              <a:rPr lang="en-US" dirty="0"/>
              <a:t>Changes to the row become part of the on-going transaction</a:t>
            </a:r>
          </a:p>
          <a:p>
            <a:pPr lvl="1"/>
            <a:r>
              <a:rPr lang="en-US" dirty="0"/>
              <a:t>Validate row attributes that have been changed</a:t>
            </a:r>
          </a:p>
          <a:p>
            <a:pPr lvl="1"/>
            <a:r>
              <a:rPr lang="en-US" dirty="0"/>
              <a:t>Cancel row transactions (e.g. those that fail validation)</a:t>
            </a:r>
          </a:p>
          <a:p>
            <a:pPr lvl="1"/>
            <a:r>
              <a:rPr lang="en-US" dirty="0"/>
              <a:t>Log edits</a:t>
            </a:r>
          </a:p>
          <a:p>
            <a:pPr lvl="2"/>
            <a:r>
              <a:rPr lang="en-US" dirty="0"/>
              <a:t>Changes to other tables must use </a:t>
            </a:r>
            <a:r>
              <a:rPr lang="en-US" dirty="0" err="1"/>
              <a:t>Core.Data</a:t>
            </a:r>
            <a:r>
              <a:rPr lang="en-US" dirty="0"/>
              <a:t> API within row events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448905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RowEditEvents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08777" y="1341544"/>
            <a:ext cx="10369296" cy="5187844"/>
          </a:xfrm>
        </p:spPr>
        <p:txBody>
          <a:bodyPr/>
          <a:lstStyle/>
          <a:p>
            <a:pPr lvl="1"/>
            <a:r>
              <a:rPr lang="en-US" sz="2000" dirty="0"/>
              <a:t>Use the </a:t>
            </a:r>
            <a:r>
              <a:rPr lang="en-US" sz="2000" dirty="0" err="1"/>
              <a:t>RowChangedEventArgs</a:t>
            </a:r>
            <a:r>
              <a:rPr lang="en-US" sz="2000" dirty="0"/>
              <a:t> parameter to:</a:t>
            </a:r>
          </a:p>
          <a:p>
            <a:pPr lvl="2"/>
            <a:r>
              <a:rPr lang="en-US" dirty="0"/>
              <a:t>Access the Row being edited</a:t>
            </a:r>
          </a:p>
          <a:p>
            <a:pPr lvl="2"/>
            <a:r>
              <a:rPr lang="en-US" dirty="0" err="1"/>
              <a:t>EditType</a:t>
            </a:r>
            <a:r>
              <a:rPr lang="en-US" dirty="0"/>
              <a:t> (Create, Change, Delete)</a:t>
            </a:r>
          </a:p>
          <a:p>
            <a:pPr lvl="2"/>
            <a:r>
              <a:rPr lang="en-US" dirty="0"/>
              <a:t>Call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</a:rPr>
              <a:t>CancelEdit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on the </a:t>
            </a:r>
            <a:r>
              <a:rPr lang="en-US" dirty="0" err="1">
                <a:latin typeface="Consolas" panose="020B0609020204030204" pitchFamily="49" charset="0"/>
              </a:rPr>
              <a:t>RowChangedEventsArgs</a:t>
            </a:r>
            <a:r>
              <a:rPr lang="en-US" dirty="0"/>
              <a:t> to abort the transaction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68412" y="2984436"/>
            <a:ext cx="8632825" cy="2173352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sealed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RowChangedEventArgs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Guid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Guid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CancelEdit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+ overloads...</a:t>
            </a:r>
            <a:r>
              <a:rPr lang="en-US" sz="1600" dirty="0"/>
              <a:t>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CancelEdit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errorMessage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canOverride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35225456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RowEditEvents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08777" y="1341544"/>
            <a:ext cx="10369296" cy="5187844"/>
          </a:xfrm>
        </p:spPr>
        <p:txBody>
          <a:bodyPr/>
          <a:lstStyle/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BFD95D-5A19-47BC-9402-5D3C53B772A1}"/>
              </a:ext>
            </a:extLst>
          </p:cNvPr>
          <p:cNvSpPr txBox="1"/>
          <p:nvPr/>
        </p:nvSpPr>
        <p:spPr>
          <a:xfrm>
            <a:off x="682626" y="1734581"/>
            <a:ext cx="10595448" cy="2951719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RowChangedEvent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=&gt; {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//Validate any </a:t>
            </a:r>
            <a:r>
              <a:rPr lang="en-US" sz="1600" b="1" dirty="0">
                <a:solidFill>
                  <a:srgbClr val="008000"/>
                </a:solidFill>
                <a:latin typeface="Consolas" panose="020B0609020204030204" pitchFamily="49" charset="0"/>
              </a:rPr>
              <a:t>change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to “police district”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HasValueChanged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rc.Row.FindField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))) 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ValidateDistrict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]))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//Cancel edits with invalid “police district” values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CancelEdit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$"Police district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]}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 is invalid"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}, 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crimes_fc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b="1" dirty="0"/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10310864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Demo row events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829520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Editing - Summary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39798"/>
            <a:ext cx="10946296" cy="4267196"/>
          </a:xfrm>
        </p:spPr>
        <p:txBody>
          <a:bodyPr/>
          <a:lstStyle/>
          <a:p>
            <a:r>
              <a:rPr lang="en-US" dirty="0" err="1"/>
              <a:t>EditOperations</a:t>
            </a:r>
            <a:endParaRPr lang="en-US" dirty="0"/>
          </a:p>
          <a:p>
            <a:pPr lvl="1"/>
            <a:r>
              <a:rPr lang="en-US" dirty="0"/>
              <a:t>Coarse-grained methods that can be combined into a single transaction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ChainedOperations</a:t>
            </a:r>
            <a:r>
              <a:rPr lang="en-US" dirty="0"/>
              <a:t> when one operation is dependent on another</a:t>
            </a:r>
          </a:p>
          <a:p>
            <a:pPr lvl="1"/>
            <a:r>
              <a:rPr lang="en-US" dirty="0"/>
              <a:t>Use Callback in special scenarios only</a:t>
            </a:r>
          </a:p>
          <a:p>
            <a:pPr marL="283464" lvl="1" indent="0">
              <a:buNone/>
            </a:pPr>
            <a:endParaRPr lang="en-US" dirty="0"/>
          </a:p>
          <a:p>
            <a:r>
              <a:rPr lang="en-US" dirty="0"/>
              <a:t>Dataset compatibility and </a:t>
            </a:r>
            <a:r>
              <a:rPr lang="en-US" dirty="0" err="1"/>
              <a:t>EditOperationType</a:t>
            </a:r>
            <a:r>
              <a:rPr lang="en-US" dirty="0"/>
              <a:t> implications</a:t>
            </a:r>
          </a:p>
          <a:p>
            <a:pPr lvl="1"/>
            <a:r>
              <a:rPr lang="en-US" dirty="0"/>
              <a:t>Explicitly set for consistent undo/redo, save/discard behavior</a:t>
            </a:r>
          </a:p>
          <a:p>
            <a:pPr marL="283464" lvl="1" indent="0">
              <a:buNone/>
            </a:pPr>
            <a:endParaRPr lang="en-US" dirty="0"/>
          </a:p>
          <a:p>
            <a:r>
              <a:rPr lang="en-US" dirty="0"/>
              <a:t>Row events for validation, cancel edit</a:t>
            </a:r>
          </a:p>
        </p:txBody>
      </p:sp>
    </p:spTree>
    <p:extLst>
      <p:ext uri="{BB962C8B-B14F-4D97-AF65-F5344CB8AC3E}">
        <p14:creationId xmlns:p14="http://schemas.microsoft.com/office/powerpoint/2010/main" val="956519467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C11625B-06B5-433A-8EF8-53DC29F157CA}"/>
              </a:ext>
            </a:extLst>
          </p:cNvPr>
          <p:cNvGrpSpPr/>
          <p:nvPr/>
        </p:nvGrpSpPr>
        <p:grpSpPr>
          <a:xfrm>
            <a:off x="-1" y="6772"/>
            <a:ext cx="12192002" cy="6858001"/>
            <a:chOff x="-1" y="-1"/>
            <a:chExt cx="12192002" cy="685800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9935CFF-DD32-4DFA-A206-7CB1F5F62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1B01F0-97B3-4106-A7E2-9108C24A6889}"/>
                </a:ext>
              </a:extLst>
            </p:cNvPr>
            <p:cNvSpPr/>
            <p:nvPr/>
          </p:nvSpPr>
          <p:spPr bwMode="auto">
            <a:xfrm>
              <a:off x="1" y="0"/>
              <a:ext cx="12192000" cy="6858000"/>
            </a:xfrm>
            <a:prstGeom prst="rect">
              <a:avLst/>
            </a:prstGeom>
            <a:gradFill flip="none" rotWithShape="1">
              <a:gsLst>
                <a:gs pos="35000">
                  <a:srgbClr val="00DFDD">
                    <a:alpha val="40000"/>
                  </a:srgbClr>
                </a:gs>
                <a:gs pos="61000">
                  <a:srgbClr val="00DFDD">
                    <a:alpha val="20000"/>
                  </a:srgbClr>
                </a:gs>
                <a:gs pos="100000">
                  <a:srgbClr val="00DFDD">
                    <a:alpha val="0"/>
                  </a:srgbClr>
                </a:gs>
                <a:gs pos="0">
                  <a:srgbClr val="00DFD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E73971-18D6-4EEC-A52C-2037CC08B1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6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50000"/>
                      </a14:imgEffect>
                    </a14:imgLayer>
                  </a14:imgProps>
                </a:ext>
              </a:extLst>
            </a:blip>
            <a:srcRect l="66472" t="29354"/>
            <a:stretch/>
          </p:blipFill>
          <p:spPr>
            <a:xfrm>
              <a:off x="-1" y="-1"/>
              <a:ext cx="1877239" cy="427371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F56740C-7A8D-4EFA-B971-007C31AB8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 amt="10000"/>
            </a:blip>
            <a:srcRect r="16105"/>
            <a:stretch/>
          </p:blipFill>
          <p:spPr>
            <a:xfrm>
              <a:off x="8213841" y="1591056"/>
              <a:ext cx="3978159" cy="5266944"/>
            </a:xfrm>
            <a:prstGeom prst="rect">
              <a:avLst/>
            </a:prstGeom>
            <a:effectLst>
              <a:outerShdw blurRad="1270000" dist="38100" dir="2700000" algn="tl" rotWithShape="0">
                <a:srgbClr val="00DFDD">
                  <a:alpha val="30000"/>
                </a:srgbClr>
              </a:outerShdw>
            </a:effectLst>
          </p:spPr>
        </p:pic>
      </p:grpSp>
      <p:sp>
        <p:nvSpPr>
          <p:cNvPr id="7" name="TextBox 6"/>
          <p:cNvSpPr txBox="1"/>
          <p:nvPr/>
        </p:nvSpPr>
        <p:spPr>
          <a:xfrm>
            <a:off x="-335047" y="1457965"/>
            <a:ext cx="12192000" cy="1063313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2600" b="1" dirty="0">
                <a:latin typeface="+mj-lt"/>
                <a:cs typeface="Browallia New" panose="020B0604020202020204" pitchFamily="34" charset="-34"/>
              </a:rPr>
              <a:t>Thank You to Our Sponsors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FE2302-6E17-43EB-B10B-0DF5E0554D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621" y="2783354"/>
            <a:ext cx="4719910" cy="65438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FD60282-514A-405F-9168-A6A16290CBC6}"/>
              </a:ext>
            </a:extLst>
          </p:cNvPr>
          <p:cNvGrpSpPr/>
          <p:nvPr/>
        </p:nvGrpSpPr>
        <p:grpSpPr>
          <a:xfrm>
            <a:off x="3495824" y="3843647"/>
            <a:ext cx="4530257" cy="1063312"/>
            <a:chOff x="3368360" y="3806857"/>
            <a:chExt cx="4530257" cy="1063312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9FB2433C-7B17-4187-821E-237BCBABC44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63226" y="3922278"/>
              <a:ext cx="4035391" cy="94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8522934D-1BA4-4B9A-824F-2EF7115BA5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8427" y="3896308"/>
              <a:ext cx="649241" cy="626878"/>
            </a:xfrm>
            <a:custGeom>
              <a:avLst/>
              <a:gdLst>
                <a:gd name="T0" fmla="*/ 779 w 779"/>
                <a:gd name="T1" fmla="*/ 376 h 752"/>
                <a:gd name="T2" fmla="*/ 390 w 779"/>
                <a:gd name="T3" fmla="*/ 0 h 752"/>
                <a:gd name="T4" fmla="*/ 0 w 779"/>
                <a:gd name="T5" fmla="*/ 376 h 752"/>
                <a:gd name="T6" fmla="*/ 390 w 779"/>
                <a:gd name="T7" fmla="*/ 752 h 752"/>
                <a:gd name="T8" fmla="*/ 779 w 779"/>
                <a:gd name="T9" fmla="*/ 376 h 752"/>
                <a:gd name="T10" fmla="*/ 600 w 779"/>
                <a:gd name="T11" fmla="*/ 376 h 752"/>
                <a:gd name="T12" fmla="*/ 390 w 779"/>
                <a:gd name="T13" fmla="*/ 591 h 752"/>
                <a:gd name="T14" fmla="*/ 179 w 779"/>
                <a:gd name="T15" fmla="*/ 376 h 752"/>
                <a:gd name="T16" fmla="*/ 390 w 779"/>
                <a:gd name="T17" fmla="*/ 161 h 752"/>
                <a:gd name="T18" fmla="*/ 600 w 779"/>
                <a:gd name="T19" fmla="*/ 376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9" h="752">
                  <a:moveTo>
                    <a:pt x="779" y="376"/>
                  </a:moveTo>
                  <a:cubicBezTo>
                    <a:pt x="779" y="150"/>
                    <a:pt x="606" y="0"/>
                    <a:pt x="390" y="0"/>
                  </a:cubicBezTo>
                  <a:cubicBezTo>
                    <a:pt x="173" y="0"/>
                    <a:pt x="0" y="150"/>
                    <a:pt x="0" y="376"/>
                  </a:cubicBezTo>
                  <a:cubicBezTo>
                    <a:pt x="0" y="601"/>
                    <a:pt x="173" y="752"/>
                    <a:pt x="390" y="752"/>
                  </a:cubicBezTo>
                  <a:cubicBezTo>
                    <a:pt x="606" y="752"/>
                    <a:pt x="779" y="601"/>
                    <a:pt x="779" y="376"/>
                  </a:cubicBezTo>
                  <a:close/>
                  <a:moveTo>
                    <a:pt x="600" y="376"/>
                  </a:moveTo>
                  <a:cubicBezTo>
                    <a:pt x="600" y="488"/>
                    <a:pt x="521" y="591"/>
                    <a:pt x="390" y="591"/>
                  </a:cubicBezTo>
                  <a:cubicBezTo>
                    <a:pt x="258" y="591"/>
                    <a:pt x="179" y="488"/>
                    <a:pt x="179" y="376"/>
                  </a:cubicBezTo>
                  <a:cubicBezTo>
                    <a:pt x="179" y="264"/>
                    <a:pt x="258" y="161"/>
                    <a:pt x="390" y="161"/>
                  </a:cubicBezTo>
                  <a:cubicBezTo>
                    <a:pt x="521" y="161"/>
                    <a:pt x="600" y="264"/>
                    <a:pt x="600" y="3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E4FDEC-BBA0-41F3-BF6C-D66304F1F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31" y="3897029"/>
              <a:ext cx="541755" cy="627599"/>
            </a:xfrm>
            <a:custGeom>
              <a:avLst/>
              <a:gdLst>
                <a:gd name="T0" fmla="*/ 650 w 650"/>
                <a:gd name="T1" fmla="*/ 109 h 753"/>
                <a:gd name="T2" fmla="*/ 390 w 650"/>
                <a:gd name="T3" fmla="*/ 0 h 753"/>
                <a:gd name="T4" fmla="*/ 0 w 650"/>
                <a:gd name="T5" fmla="*/ 377 h 753"/>
                <a:gd name="T6" fmla="*/ 390 w 650"/>
                <a:gd name="T7" fmla="*/ 753 h 753"/>
                <a:gd name="T8" fmla="*/ 648 w 650"/>
                <a:gd name="T9" fmla="*/ 653 h 753"/>
                <a:gd name="T10" fmla="*/ 529 w 650"/>
                <a:gd name="T11" fmla="*/ 524 h 753"/>
                <a:gd name="T12" fmla="*/ 390 w 650"/>
                <a:gd name="T13" fmla="*/ 592 h 753"/>
                <a:gd name="T14" fmla="*/ 179 w 650"/>
                <a:gd name="T15" fmla="*/ 377 h 753"/>
                <a:gd name="T16" fmla="*/ 390 w 650"/>
                <a:gd name="T17" fmla="*/ 161 h 753"/>
                <a:gd name="T18" fmla="*/ 526 w 650"/>
                <a:gd name="T19" fmla="*/ 233 h 753"/>
                <a:gd name="T20" fmla="*/ 650 w 650"/>
                <a:gd name="T21" fmla="*/ 109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0" h="753">
                  <a:moveTo>
                    <a:pt x="650" y="109"/>
                  </a:moveTo>
                  <a:cubicBezTo>
                    <a:pt x="581" y="33"/>
                    <a:pt x="481" y="0"/>
                    <a:pt x="390" y="0"/>
                  </a:cubicBezTo>
                  <a:cubicBezTo>
                    <a:pt x="173" y="0"/>
                    <a:pt x="0" y="151"/>
                    <a:pt x="0" y="377"/>
                  </a:cubicBezTo>
                  <a:cubicBezTo>
                    <a:pt x="0" y="602"/>
                    <a:pt x="173" y="753"/>
                    <a:pt x="390" y="753"/>
                  </a:cubicBezTo>
                  <a:cubicBezTo>
                    <a:pt x="452" y="753"/>
                    <a:pt x="575" y="726"/>
                    <a:pt x="648" y="653"/>
                  </a:cubicBezTo>
                  <a:lnTo>
                    <a:pt x="529" y="524"/>
                  </a:lnTo>
                  <a:cubicBezTo>
                    <a:pt x="496" y="568"/>
                    <a:pt x="445" y="592"/>
                    <a:pt x="390" y="592"/>
                  </a:cubicBezTo>
                  <a:cubicBezTo>
                    <a:pt x="258" y="592"/>
                    <a:pt x="179" y="489"/>
                    <a:pt x="179" y="377"/>
                  </a:cubicBezTo>
                  <a:cubicBezTo>
                    <a:pt x="179" y="265"/>
                    <a:pt x="258" y="161"/>
                    <a:pt x="390" y="161"/>
                  </a:cubicBezTo>
                  <a:cubicBezTo>
                    <a:pt x="437" y="161"/>
                    <a:pt x="484" y="190"/>
                    <a:pt x="526" y="233"/>
                  </a:cubicBezTo>
                  <a:lnTo>
                    <a:pt x="650" y="10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DA1DC9E2-A9C1-48BC-94EE-491A2AEC2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9184" y="3894144"/>
              <a:ext cx="942842" cy="629763"/>
            </a:xfrm>
            <a:custGeom>
              <a:avLst/>
              <a:gdLst>
                <a:gd name="T0" fmla="*/ 0 w 1132"/>
                <a:gd name="T1" fmla="*/ 755 h 755"/>
                <a:gd name="T2" fmla="*/ 183 w 1132"/>
                <a:gd name="T3" fmla="*/ 755 h 755"/>
                <a:gd name="T4" fmla="*/ 183 w 1132"/>
                <a:gd name="T5" fmla="*/ 338 h 755"/>
                <a:gd name="T6" fmla="*/ 330 w 1132"/>
                <a:gd name="T7" fmla="*/ 178 h 755"/>
                <a:gd name="T8" fmla="*/ 475 w 1132"/>
                <a:gd name="T9" fmla="*/ 340 h 755"/>
                <a:gd name="T10" fmla="*/ 475 w 1132"/>
                <a:gd name="T11" fmla="*/ 755 h 755"/>
                <a:gd name="T12" fmla="*/ 658 w 1132"/>
                <a:gd name="T13" fmla="*/ 755 h 755"/>
                <a:gd name="T14" fmla="*/ 658 w 1132"/>
                <a:gd name="T15" fmla="*/ 341 h 755"/>
                <a:gd name="T16" fmla="*/ 802 w 1132"/>
                <a:gd name="T17" fmla="*/ 180 h 755"/>
                <a:gd name="T18" fmla="*/ 950 w 1132"/>
                <a:gd name="T19" fmla="*/ 354 h 755"/>
                <a:gd name="T20" fmla="*/ 950 w 1132"/>
                <a:gd name="T21" fmla="*/ 755 h 755"/>
                <a:gd name="T22" fmla="*/ 1132 w 1132"/>
                <a:gd name="T23" fmla="*/ 755 h 755"/>
                <a:gd name="T24" fmla="*/ 1132 w 1132"/>
                <a:gd name="T25" fmla="*/ 333 h 755"/>
                <a:gd name="T26" fmla="*/ 858 w 1132"/>
                <a:gd name="T27" fmla="*/ 6 h 755"/>
                <a:gd name="T28" fmla="*/ 571 w 1132"/>
                <a:gd name="T29" fmla="*/ 130 h 755"/>
                <a:gd name="T30" fmla="*/ 336 w 1132"/>
                <a:gd name="T31" fmla="*/ 6 h 755"/>
                <a:gd name="T32" fmla="*/ 183 w 1132"/>
                <a:gd name="T33" fmla="*/ 50 h 755"/>
                <a:gd name="T34" fmla="*/ 113 w 1132"/>
                <a:gd name="T35" fmla="*/ 62 h 755"/>
                <a:gd name="T36" fmla="*/ 1 w 1132"/>
                <a:gd name="T37" fmla="*/ 61 h 755"/>
                <a:gd name="T38" fmla="*/ 0 w 1132"/>
                <a:gd name="T39" fmla="*/ 75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2" h="755">
                  <a:moveTo>
                    <a:pt x="0" y="755"/>
                  </a:moveTo>
                  <a:lnTo>
                    <a:pt x="183" y="755"/>
                  </a:lnTo>
                  <a:lnTo>
                    <a:pt x="183" y="338"/>
                  </a:lnTo>
                  <a:cubicBezTo>
                    <a:pt x="183" y="257"/>
                    <a:pt x="234" y="178"/>
                    <a:pt x="330" y="178"/>
                  </a:cubicBezTo>
                  <a:cubicBezTo>
                    <a:pt x="419" y="178"/>
                    <a:pt x="473" y="248"/>
                    <a:pt x="475" y="340"/>
                  </a:cubicBezTo>
                  <a:lnTo>
                    <a:pt x="475" y="755"/>
                  </a:lnTo>
                  <a:lnTo>
                    <a:pt x="658" y="755"/>
                  </a:lnTo>
                  <a:lnTo>
                    <a:pt x="658" y="341"/>
                  </a:lnTo>
                  <a:cubicBezTo>
                    <a:pt x="657" y="223"/>
                    <a:pt x="741" y="181"/>
                    <a:pt x="802" y="180"/>
                  </a:cubicBezTo>
                  <a:cubicBezTo>
                    <a:pt x="912" y="177"/>
                    <a:pt x="950" y="268"/>
                    <a:pt x="950" y="354"/>
                  </a:cubicBezTo>
                  <a:lnTo>
                    <a:pt x="950" y="755"/>
                  </a:lnTo>
                  <a:lnTo>
                    <a:pt x="1132" y="755"/>
                  </a:lnTo>
                  <a:lnTo>
                    <a:pt x="1132" y="333"/>
                  </a:lnTo>
                  <a:cubicBezTo>
                    <a:pt x="1132" y="158"/>
                    <a:pt x="1053" y="16"/>
                    <a:pt x="858" y="6"/>
                  </a:cubicBezTo>
                  <a:cubicBezTo>
                    <a:pt x="732" y="0"/>
                    <a:pt x="625" y="37"/>
                    <a:pt x="571" y="130"/>
                  </a:cubicBezTo>
                  <a:cubicBezTo>
                    <a:pt x="524" y="34"/>
                    <a:pt x="417" y="4"/>
                    <a:pt x="336" y="6"/>
                  </a:cubicBezTo>
                  <a:cubicBezTo>
                    <a:pt x="262" y="7"/>
                    <a:pt x="206" y="42"/>
                    <a:pt x="183" y="50"/>
                  </a:cubicBezTo>
                  <a:cubicBezTo>
                    <a:pt x="152" y="60"/>
                    <a:pt x="124" y="62"/>
                    <a:pt x="113" y="62"/>
                  </a:cubicBezTo>
                  <a:cubicBezTo>
                    <a:pt x="81" y="62"/>
                    <a:pt x="1" y="61"/>
                    <a:pt x="1" y="61"/>
                  </a:cubicBezTo>
                  <a:lnTo>
                    <a:pt x="0" y="75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49F783C-297B-4C9D-A787-12F23D4D47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6132" y="3897751"/>
              <a:ext cx="604515" cy="627599"/>
            </a:xfrm>
            <a:custGeom>
              <a:avLst/>
              <a:gdLst>
                <a:gd name="T0" fmla="*/ 726 w 726"/>
                <a:gd name="T1" fmla="*/ 439 h 753"/>
                <a:gd name="T2" fmla="*/ 726 w 726"/>
                <a:gd name="T3" fmla="*/ 390 h 753"/>
                <a:gd name="T4" fmla="*/ 390 w 726"/>
                <a:gd name="T5" fmla="*/ 0 h 753"/>
                <a:gd name="T6" fmla="*/ 0 w 726"/>
                <a:gd name="T7" fmla="*/ 376 h 753"/>
                <a:gd name="T8" fmla="*/ 390 w 726"/>
                <a:gd name="T9" fmla="*/ 753 h 753"/>
                <a:gd name="T10" fmla="*/ 693 w 726"/>
                <a:gd name="T11" fmla="*/ 609 h 753"/>
                <a:gd name="T12" fmla="*/ 565 w 726"/>
                <a:gd name="T13" fmla="*/ 512 h 753"/>
                <a:gd name="T14" fmla="*/ 372 w 726"/>
                <a:gd name="T15" fmla="*/ 609 h 753"/>
                <a:gd name="T16" fmla="*/ 179 w 726"/>
                <a:gd name="T17" fmla="*/ 439 h 753"/>
                <a:gd name="T18" fmla="*/ 726 w 726"/>
                <a:gd name="T19" fmla="*/ 439 h 753"/>
                <a:gd name="T20" fmla="*/ 547 w 726"/>
                <a:gd name="T21" fmla="*/ 305 h 753"/>
                <a:gd name="T22" fmla="*/ 179 w 726"/>
                <a:gd name="T23" fmla="*/ 305 h 753"/>
                <a:gd name="T24" fmla="*/ 365 w 726"/>
                <a:gd name="T25" fmla="*/ 134 h 753"/>
                <a:gd name="T26" fmla="*/ 547 w 726"/>
                <a:gd name="T27" fmla="*/ 305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6" h="753">
                  <a:moveTo>
                    <a:pt x="726" y="439"/>
                  </a:moveTo>
                  <a:lnTo>
                    <a:pt x="726" y="390"/>
                  </a:lnTo>
                  <a:cubicBezTo>
                    <a:pt x="726" y="140"/>
                    <a:pt x="590" y="0"/>
                    <a:pt x="390" y="0"/>
                  </a:cubicBezTo>
                  <a:cubicBezTo>
                    <a:pt x="173" y="0"/>
                    <a:pt x="0" y="151"/>
                    <a:pt x="0" y="376"/>
                  </a:cubicBezTo>
                  <a:cubicBezTo>
                    <a:pt x="0" y="602"/>
                    <a:pt x="173" y="753"/>
                    <a:pt x="390" y="753"/>
                  </a:cubicBezTo>
                  <a:cubicBezTo>
                    <a:pt x="503" y="753"/>
                    <a:pt x="610" y="712"/>
                    <a:pt x="693" y="609"/>
                  </a:cubicBezTo>
                  <a:lnTo>
                    <a:pt x="565" y="512"/>
                  </a:lnTo>
                  <a:cubicBezTo>
                    <a:pt x="520" y="567"/>
                    <a:pt x="462" y="609"/>
                    <a:pt x="372" y="609"/>
                  </a:cubicBezTo>
                  <a:cubicBezTo>
                    <a:pt x="272" y="609"/>
                    <a:pt x="191" y="545"/>
                    <a:pt x="179" y="439"/>
                  </a:cubicBezTo>
                  <a:lnTo>
                    <a:pt x="726" y="439"/>
                  </a:lnTo>
                  <a:close/>
                  <a:moveTo>
                    <a:pt x="547" y="305"/>
                  </a:moveTo>
                  <a:lnTo>
                    <a:pt x="179" y="305"/>
                  </a:lnTo>
                  <a:cubicBezTo>
                    <a:pt x="193" y="201"/>
                    <a:pt x="258" y="134"/>
                    <a:pt x="365" y="134"/>
                  </a:cubicBezTo>
                  <a:cubicBezTo>
                    <a:pt x="477" y="134"/>
                    <a:pt x="545" y="200"/>
                    <a:pt x="547" y="30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44AFEB6A-8EF6-48CA-87D8-0C8F4F0815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8360" y="3896308"/>
              <a:ext cx="642027" cy="944285"/>
            </a:xfrm>
            <a:custGeom>
              <a:avLst/>
              <a:gdLst>
                <a:gd name="T0" fmla="*/ 383 w 770"/>
                <a:gd name="T1" fmla="*/ 0 h 1133"/>
                <a:gd name="T2" fmla="*/ 4 w 770"/>
                <a:gd name="T3" fmla="*/ 371 h 1133"/>
                <a:gd name="T4" fmla="*/ 348 w 770"/>
                <a:gd name="T5" fmla="*/ 743 h 1133"/>
                <a:gd name="T6" fmla="*/ 604 w 770"/>
                <a:gd name="T7" fmla="*/ 659 h 1133"/>
                <a:gd name="T8" fmla="*/ 604 w 770"/>
                <a:gd name="T9" fmla="*/ 731 h 1133"/>
                <a:gd name="T10" fmla="*/ 564 w 770"/>
                <a:gd name="T11" fmla="*/ 877 h 1133"/>
                <a:gd name="T12" fmla="*/ 428 w 770"/>
                <a:gd name="T13" fmla="*/ 953 h 1133"/>
                <a:gd name="T14" fmla="*/ 196 w 770"/>
                <a:gd name="T15" fmla="*/ 877 h 1133"/>
                <a:gd name="T16" fmla="*/ 75 w 770"/>
                <a:gd name="T17" fmla="*/ 1000 h 1133"/>
                <a:gd name="T18" fmla="*/ 382 w 770"/>
                <a:gd name="T19" fmla="*/ 1130 h 1133"/>
                <a:gd name="T20" fmla="*/ 725 w 770"/>
                <a:gd name="T21" fmla="*/ 948 h 1133"/>
                <a:gd name="T22" fmla="*/ 769 w 770"/>
                <a:gd name="T23" fmla="*/ 664 h 1133"/>
                <a:gd name="T24" fmla="*/ 769 w 770"/>
                <a:gd name="T25" fmla="*/ 86 h 1133"/>
                <a:gd name="T26" fmla="*/ 641 w 770"/>
                <a:gd name="T27" fmla="*/ 81 h 1133"/>
                <a:gd name="T28" fmla="*/ 564 w 770"/>
                <a:gd name="T29" fmla="*/ 46 h 1133"/>
                <a:gd name="T30" fmla="*/ 383 w 770"/>
                <a:gd name="T31" fmla="*/ 0 h 1133"/>
                <a:gd name="T32" fmla="*/ 395 w 770"/>
                <a:gd name="T33" fmla="*/ 159 h 1133"/>
                <a:gd name="T34" fmla="*/ 540 w 770"/>
                <a:gd name="T35" fmla="*/ 205 h 1133"/>
                <a:gd name="T36" fmla="*/ 597 w 770"/>
                <a:gd name="T37" fmla="*/ 366 h 1133"/>
                <a:gd name="T38" fmla="*/ 390 w 770"/>
                <a:gd name="T39" fmla="*/ 584 h 1133"/>
                <a:gd name="T40" fmla="*/ 182 w 770"/>
                <a:gd name="T41" fmla="*/ 377 h 1133"/>
                <a:gd name="T42" fmla="*/ 395 w 770"/>
                <a:gd name="T43" fmla="*/ 159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0" h="1133">
                  <a:moveTo>
                    <a:pt x="383" y="0"/>
                  </a:moveTo>
                  <a:cubicBezTo>
                    <a:pt x="168" y="8"/>
                    <a:pt x="8" y="155"/>
                    <a:pt x="4" y="371"/>
                  </a:cubicBezTo>
                  <a:cubicBezTo>
                    <a:pt x="0" y="578"/>
                    <a:pt x="165" y="732"/>
                    <a:pt x="348" y="743"/>
                  </a:cubicBezTo>
                  <a:cubicBezTo>
                    <a:pt x="468" y="750"/>
                    <a:pt x="562" y="704"/>
                    <a:pt x="604" y="659"/>
                  </a:cubicBezTo>
                  <a:lnTo>
                    <a:pt x="604" y="731"/>
                  </a:lnTo>
                  <a:cubicBezTo>
                    <a:pt x="604" y="749"/>
                    <a:pt x="605" y="818"/>
                    <a:pt x="564" y="877"/>
                  </a:cubicBezTo>
                  <a:cubicBezTo>
                    <a:pt x="524" y="924"/>
                    <a:pt x="494" y="942"/>
                    <a:pt x="428" y="953"/>
                  </a:cubicBezTo>
                  <a:cubicBezTo>
                    <a:pt x="355" y="966"/>
                    <a:pt x="270" y="945"/>
                    <a:pt x="196" y="877"/>
                  </a:cubicBezTo>
                  <a:lnTo>
                    <a:pt x="75" y="1000"/>
                  </a:lnTo>
                  <a:cubicBezTo>
                    <a:pt x="186" y="1100"/>
                    <a:pt x="290" y="1128"/>
                    <a:pt x="382" y="1130"/>
                  </a:cubicBezTo>
                  <a:cubicBezTo>
                    <a:pt x="520" y="1133"/>
                    <a:pt x="678" y="1047"/>
                    <a:pt x="725" y="948"/>
                  </a:cubicBezTo>
                  <a:cubicBezTo>
                    <a:pt x="770" y="854"/>
                    <a:pt x="769" y="763"/>
                    <a:pt x="769" y="664"/>
                  </a:cubicBezTo>
                  <a:lnTo>
                    <a:pt x="769" y="86"/>
                  </a:lnTo>
                  <a:cubicBezTo>
                    <a:pt x="769" y="86"/>
                    <a:pt x="671" y="89"/>
                    <a:pt x="641" y="81"/>
                  </a:cubicBezTo>
                  <a:cubicBezTo>
                    <a:pt x="607" y="72"/>
                    <a:pt x="589" y="58"/>
                    <a:pt x="564" y="46"/>
                  </a:cubicBezTo>
                  <a:cubicBezTo>
                    <a:pt x="535" y="31"/>
                    <a:pt x="484" y="1"/>
                    <a:pt x="383" y="0"/>
                  </a:cubicBezTo>
                  <a:close/>
                  <a:moveTo>
                    <a:pt x="395" y="159"/>
                  </a:moveTo>
                  <a:cubicBezTo>
                    <a:pt x="457" y="157"/>
                    <a:pt x="495" y="167"/>
                    <a:pt x="540" y="205"/>
                  </a:cubicBezTo>
                  <a:cubicBezTo>
                    <a:pt x="581" y="240"/>
                    <a:pt x="597" y="302"/>
                    <a:pt x="597" y="366"/>
                  </a:cubicBezTo>
                  <a:cubicBezTo>
                    <a:pt x="598" y="483"/>
                    <a:pt x="519" y="584"/>
                    <a:pt x="390" y="584"/>
                  </a:cubicBezTo>
                  <a:cubicBezTo>
                    <a:pt x="261" y="584"/>
                    <a:pt x="182" y="487"/>
                    <a:pt x="182" y="377"/>
                  </a:cubicBezTo>
                  <a:cubicBezTo>
                    <a:pt x="182" y="253"/>
                    <a:pt x="273" y="161"/>
                    <a:pt x="395" y="1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A1C0CA6-6352-4610-AD14-4CA59A19B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4227" y="3806857"/>
              <a:ext cx="805058" cy="808665"/>
            </a:xfrm>
            <a:custGeom>
              <a:avLst/>
              <a:gdLst>
                <a:gd name="T0" fmla="*/ 0 w 966"/>
                <a:gd name="T1" fmla="*/ 485 h 970"/>
                <a:gd name="T2" fmla="*/ 483 w 966"/>
                <a:gd name="T3" fmla="*/ 970 h 970"/>
                <a:gd name="T4" fmla="*/ 966 w 966"/>
                <a:gd name="T5" fmla="*/ 485 h 970"/>
                <a:gd name="T6" fmla="*/ 483 w 966"/>
                <a:gd name="T7" fmla="*/ 0 h 970"/>
                <a:gd name="T8" fmla="*/ 0 w 966"/>
                <a:gd name="T9" fmla="*/ 485 h 970"/>
                <a:gd name="T10" fmla="*/ 222 w 966"/>
                <a:gd name="T11" fmla="*/ 485 h 970"/>
                <a:gd name="T12" fmla="*/ 483 w 966"/>
                <a:gd name="T13" fmla="*/ 208 h 970"/>
                <a:gd name="T14" fmla="*/ 744 w 966"/>
                <a:gd name="T15" fmla="*/ 485 h 970"/>
                <a:gd name="T16" fmla="*/ 483 w 966"/>
                <a:gd name="T17" fmla="*/ 762 h 970"/>
                <a:gd name="T18" fmla="*/ 222 w 966"/>
                <a:gd name="T19" fmla="*/ 485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6" h="970">
                  <a:moveTo>
                    <a:pt x="0" y="485"/>
                  </a:moveTo>
                  <a:cubicBezTo>
                    <a:pt x="0" y="775"/>
                    <a:pt x="215" y="970"/>
                    <a:pt x="483" y="970"/>
                  </a:cubicBezTo>
                  <a:cubicBezTo>
                    <a:pt x="751" y="970"/>
                    <a:pt x="966" y="775"/>
                    <a:pt x="966" y="485"/>
                  </a:cubicBezTo>
                  <a:cubicBezTo>
                    <a:pt x="966" y="194"/>
                    <a:pt x="751" y="0"/>
                    <a:pt x="483" y="0"/>
                  </a:cubicBezTo>
                  <a:cubicBezTo>
                    <a:pt x="215" y="0"/>
                    <a:pt x="0" y="194"/>
                    <a:pt x="0" y="485"/>
                  </a:cubicBezTo>
                  <a:close/>
                  <a:moveTo>
                    <a:pt x="222" y="485"/>
                  </a:moveTo>
                  <a:cubicBezTo>
                    <a:pt x="222" y="341"/>
                    <a:pt x="320" y="208"/>
                    <a:pt x="483" y="208"/>
                  </a:cubicBezTo>
                  <a:cubicBezTo>
                    <a:pt x="646" y="208"/>
                    <a:pt x="744" y="341"/>
                    <a:pt x="744" y="485"/>
                  </a:cubicBezTo>
                  <a:cubicBezTo>
                    <a:pt x="744" y="629"/>
                    <a:pt x="646" y="762"/>
                    <a:pt x="483" y="762"/>
                  </a:cubicBezTo>
                  <a:cubicBezTo>
                    <a:pt x="320" y="762"/>
                    <a:pt x="222" y="629"/>
                    <a:pt x="222" y="48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7DE62C6-486F-49CB-ACA5-6021C43CF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4849" y="3843647"/>
              <a:ext cx="817322" cy="728592"/>
            </a:xfrm>
            <a:custGeom>
              <a:avLst/>
              <a:gdLst>
                <a:gd name="T0" fmla="*/ 203 w 981"/>
                <a:gd name="T1" fmla="*/ 437 h 874"/>
                <a:gd name="T2" fmla="*/ 531 w 981"/>
                <a:gd name="T3" fmla="*/ 147 h 874"/>
                <a:gd name="T4" fmla="*/ 774 w 981"/>
                <a:gd name="T5" fmla="*/ 437 h 874"/>
                <a:gd name="T6" fmla="*/ 446 w 981"/>
                <a:gd name="T7" fmla="*/ 727 h 874"/>
                <a:gd name="T8" fmla="*/ 203 w 981"/>
                <a:gd name="T9" fmla="*/ 437 h 874"/>
                <a:gd name="T10" fmla="*/ 35 w 981"/>
                <a:gd name="T11" fmla="*/ 450 h 874"/>
                <a:gd name="T12" fmla="*/ 418 w 981"/>
                <a:gd name="T13" fmla="*/ 874 h 874"/>
                <a:gd name="T14" fmla="*/ 945 w 981"/>
                <a:gd name="T15" fmla="*/ 434 h 874"/>
                <a:gd name="T16" fmla="*/ 570 w 981"/>
                <a:gd name="T17" fmla="*/ 0 h 874"/>
                <a:gd name="T18" fmla="*/ 35 w 981"/>
                <a:gd name="T19" fmla="*/ 45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1" h="874">
                  <a:moveTo>
                    <a:pt x="203" y="437"/>
                  </a:moveTo>
                  <a:cubicBezTo>
                    <a:pt x="228" y="269"/>
                    <a:pt x="355" y="147"/>
                    <a:pt x="531" y="147"/>
                  </a:cubicBezTo>
                  <a:cubicBezTo>
                    <a:pt x="707" y="147"/>
                    <a:pt x="799" y="269"/>
                    <a:pt x="774" y="437"/>
                  </a:cubicBezTo>
                  <a:cubicBezTo>
                    <a:pt x="749" y="606"/>
                    <a:pt x="622" y="727"/>
                    <a:pt x="446" y="727"/>
                  </a:cubicBezTo>
                  <a:cubicBezTo>
                    <a:pt x="270" y="727"/>
                    <a:pt x="178" y="606"/>
                    <a:pt x="203" y="437"/>
                  </a:cubicBezTo>
                  <a:close/>
                  <a:moveTo>
                    <a:pt x="35" y="450"/>
                  </a:moveTo>
                  <a:cubicBezTo>
                    <a:pt x="0" y="692"/>
                    <a:pt x="160" y="874"/>
                    <a:pt x="418" y="874"/>
                  </a:cubicBezTo>
                  <a:cubicBezTo>
                    <a:pt x="676" y="874"/>
                    <a:pt x="910" y="677"/>
                    <a:pt x="945" y="434"/>
                  </a:cubicBezTo>
                  <a:cubicBezTo>
                    <a:pt x="981" y="192"/>
                    <a:pt x="828" y="0"/>
                    <a:pt x="570" y="0"/>
                  </a:cubicBezTo>
                  <a:cubicBezTo>
                    <a:pt x="312" y="0"/>
                    <a:pt x="71" y="207"/>
                    <a:pt x="35" y="450"/>
                  </a:cubicBezTo>
                </a:path>
              </a:pathLst>
            </a:custGeom>
            <a:solidFill>
              <a:schemeClr val="tx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0F19E7B-4458-4FAB-9E93-20A56E6E1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0991" y="3920113"/>
              <a:ext cx="582874" cy="582874"/>
            </a:xfrm>
            <a:custGeom>
              <a:avLst/>
              <a:gdLst>
                <a:gd name="T0" fmla="*/ 350 w 700"/>
                <a:gd name="T1" fmla="*/ 131 h 699"/>
                <a:gd name="T2" fmla="*/ 131 w 700"/>
                <a:gd name="T3" fmla="*/ 349 h 699"/>
                <a:gd name="T4" fmla="*/ 350 w 700"/>
                <a:gd name="T5" fmla="*/ 568 h 699"/>
                <a:gd name="T6" fmla="*/ 568 w 700"/>
                <a:gd name="T7" fmla="*/ 349 h 699"/>
                <a:gd name="T8" fmla="*/ 350 w 700"/>
                <a:gd name="T9" fmla="*/ 131 h 699"/>
                <a:gd name="T10" fmla="*/ 350 w 700"/>
                <a:gd name="T11" fmla="*/ 699 h 699"/>
                <a:gd name="T12" fmla="*/ 0 w 700"/>
                <a:gd name="T13" fmla="*/ 349 h 699"/>
                <a:gd name="T14" fmla="*/ 350 w 700"/>
                <a:gd name="T15" fmla="*/ 0 h 699"/>
                <a:gd name="T16" fmla="*/ 700 w 700"/>
                <a:gd name="T17" fmla="*/ 349 h 699"/>
                <a:gd name="T18" fmla="*/ 350 w 700"/>
                <a:gd name="T19" fmla="*/ 699 h 699"/>
                <a:gd name="T20" fmla="*/ 350 w 700"/>
                <a:gd name="T21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0" h="699">
                  <a:moveTo>
                    <a:pt x="350" y="131"/>
                  </a:moveTo>
                  <a:cubicBezTo>
                    <a:pt x="229" y="131"/>
                    <a:pt x="131" y="229"/>
                    <a:pt x="131" y="349"/>
                  </a:cubicBezTo>
                  <a:cubicBezTo>
                    <a:pt x="131" y="470"/>
                    <a:pt x="229" y="568"/>
                    <a:pt x="350" y="568"/>
                  </a:cubicBezTo>
                  <a:cubicBezTo>
                    <a:pt x="470" y="568"/>
                    <a:pt x="568" y="470"/>
                    <a:pt x="568" y="349"/>
                  </a:cubicBezTo>
                  <a:cubicBezTo>
                    <a:pt x="568" y="229"/>
                    <a:pt x="470" y="131"/>
                    <a:pt x="350" y="131"/>
                  </a:cubicBezTo>
                  <a:close/>
                  <a:moveTo>
                    <a:pt x="350" y="699"/>
                  </a:moveTo>
                  <a:cubicBezTo>
                    <a:pt x="157" y="699"/>
                    <a:pt x="0" y="542"/>
                    <a:pt x="0" y="349"/>
                  </a:cubicBezTo>
                  <a:cubicBezTo>
                    <a:pt x="0" y="157"/>
                    <a:pt x="157" y="0"/>
                    <a:pt x="350" y="0"/>
                  </a:cubicBezTo>
                  <a:cubicBezTo>
                    <a:pt x="543" y="0"/>
                    <a:pt x="700" y="157"/>
                    <a:pt x="700" y="349"/>
                  </a:cubicBezTo>
                  <a:cubicBezTo>
                    <a:pt x="700" y="542"/>
                    <a:pt x="543" y="699"/>
                    <a:pt x="350" y="699"/>
                  </a:cubicBezTo>
                  <a:lnTo>
                    <a:pt x="350" y="69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9405794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A76A36B-DC9C-E341-8E6E-81A24FA8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82"/>
            <a:ext cx="12188952" cy="6859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587431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4383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RowEditEvents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/>
              <a:t>Note:</a:t>
            </a:r>
          </a:p>
          <a:p>
            <a:pPr lvl="1"/>
            <a:r>
              <a:rPr lang="en-US" sz="2000" dirty="0"/>
              <a:t>If you wish to edit a separate table in the row event callback (</a:t>
            </a:r>
            <a:r>
              <a:rPr lang="en-US" sz="2000" dirty="0" err="1"/>
              <a:t>eg</a:t>
            </a:r>
            <a:r>
              <a:rPr lang="en-US" sz="2000" dirty="0"/>
              <a:t> for audit trial) you </a:t>
            </a:r>
            <a:r>
              <a:rPr lang="en-US" sz="2000" u="sng" dirty="0"/>
              <a:t>cannot</a:t>
            </a:r>
            <a:r>
              <a:rPr lang="en-US" sz="2000" dirty="0"/>
              <a:t> use an edit operation.</a:t>
            </a:r>
          </a:p>
          <a:p>
            <a:pPr lvl="2"/>
            <a:r>
              <a:rPr lang="en-US" sz="1800" dirty="0"/>
              <a:t>Use the </a:t>
            </a:r>
            <a:r>
              <a:rPr lang="en-US" sz="1800" dirty="0" err="1"/>
              <a:t>ArcGIS.Core.Data</a:t>
            </a:r>
            <a:r>
              <a:rPr lang="en-US" sz="1800" dirty="0"/>
              <a:t> API. For example:</a:t>
            </a:r>
          </a:p>
          <a:p>
            <a:pPr lvl="2"/>
            <a:endParaRPr lang="en-US" sz="1800" dirty="0"/>
          </a:p>
          <a:p>
            <a:pPr marL="1042416" lvl="3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var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rowBuffer</a:t>
            </a:r>
            <a:r>
              <a:rPr lang="en-US" sz="2000" dirty="0">
                <a:latin typeface="Consolas" panose="020B0609020204030204" pitchFamily="49" charset="0"/>
              </a:rPr>
              <a:t> = </a:t>
            </a:r>
            <a:r>
              <a:rPr lang="en-US" sz="2000" dirty="0" err="1">
                <a:latin typeface="Consolas" panose="020B0609020204030204" pitchFamily="49" charset="0"/>
              </a:rPr>
              <a:t>history_table.CreateRowBuffer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</a:p>
          <a:p>
            <a:pPr marL="1042416" lvl="3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rowBuffer</a:t>
            </a:r>
            <a:r>
              <a:rPr lang="en-US" sz="2000" dirty="0">
                <a:latin typeface="Consolas" panose="020B0609020204030204" pitchFamily="49" charset="0"/>
              </a:rPr>
              <a:t>[“DESCRIPTION”] = “Edit description here”;</a:t>
            </a:r>
          </a:p>
          <a:p>
            <a:pPr marL="1042416" lvl="3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history_table.CreateRow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 err="1">
                <a:latin typeface="Consolas" panose="020B0609020204030204" pitchFamily="49" charset="0"/>
              </a:rPr>
              <a:t>rowBuffer</a:t>
            </a:r>
            <a:r>
              <a:rPr lang="en-US" sz="2000" dirty="0">
                <a:latin typeface="Consolas" panose="020B0609020204030204" pitchFamily="49" charset="0"/>
              </a:rPr>
              <a:t>)</a:t>
            </a:r>
          </a:p>
          <a:p>
            <a:pPr marL="1042416" lvl="3" indent="0">
              <a:buNone/>
            </a:pPr>
            <a:endParaRPr lang="en-US" dirty="0"/>
          </a:p>
          <a:p>
            <a:pPr lvl="1"/>
            <a:r>
              <a:rPr lang="en-US" dirty="0"/>
              <a:t>Other:</a:t>
            </a:r>
          </a:p>
          <a:p>
            <a:pPr lvl="2"/>
            <a:r>
              <a:rPr lang="en-US" sz="1800" dirty="0" err="1"/>
              <a:t>RowEvent</a:t>
            </a:r>
            <a:r>
              <a:rPr lang="en-US" sz="1800" dirty="0"/>
              <a:t> callbacks are called on the </a:t>
            </a:r>
            <a:r>
              <a:rPr lang="en-US" sz="1800" dirty="0" err="1"/>
              <a:t>QueuedTask</a:t>
            </a:r>
            <a:r>
              <a:rPr lang="en-US" sz="1800" dirty="0"/>
              <a:t> thread. </a:t>
            </a:r>
          </a:p>
          <a:p>
            <a:pPr lvl="2"/>
            <a:r>
              <a:rPr lang="en-US" sz="1800" dirty="0"/>
              <a:t>You do NOT need to wrap code in a </a:t>
            </a:r>
            <a:r>
              <a:rPr lang="en-US" sz="1800" dirty="0" err="1"/>
              <a:t>QueuedTask</a:t>
            </a:r>
            <a:r>
              <a:rPr lang="en-US" sz="1800" dirty="0"/>
              <a:t> within your row event callback</a:t>
            </a:r>
          </a:p>
          <a:p>
            <a:pPr lvl="3"/>
            <a:r>
              <a:rPr lang="en-US" sz="1800" dirty="0"/>
              <a:t>It is redundant</a:t>
            </a:r>
          </a:p>
        </p:txBody>
      </p:sp>
    </p:spTree>
    <p:extLst>
      <p:ext uri="{BB962C8B-B14F-4D97-AF65-F5344CB8AC3E}">
        <p14:creationId xmlns:p14="http://schemas.microsoft.com/office/powerpoint/2010/main" val="136007558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738664"/>
          </a:xfrm>
        </p:spPr>
        <p:txBody>
          <a:bodyPr/>
          <a:lstStyle/>
          <a:p>
            <a:r>
              <a:rPr lang="en-US" dirty="0"/>
              <a:t>Edit Operations – Basic Workflow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/>
              <a:t>Recap:</a:t>
            </a:r>
          </a:p>
          <a:p>
            <a:r>
              <a:rPr lang="en-US" dirty="0"/>
              <a:t>Best Practice: Use Edit Operations for feature edits (or Inspector)</a:t>
            </a:r>
          </a:p>
          <a:p>
            <a:pPr lvl="1"/>
            <a:r>
              <a:rPr lang="en-US" dirty="0"/>
              <a:t>Coarse-grained API</a:t>
            </a:r>
          </a:p>
          <a:p>
            <a:pPr lvl="2"/>
            <a:r>
              <a:rPr lang="en-US" dirty="0"/>
              <a:t>Individual methods for:</a:t>
            </a:r>
          </a:p>
          <a:p>
            <a:pPr lvl="3"/>
            <a:r>
              <a:rPr lang="en-US" sz="1600" dirty="0"/>
              <a:t>Create, Modify, Delete, Cut, Clip, Merge, Reshape, Rotate, Split, Scale, Move,…</a:t>
            </a:r>
          </a:p>
          <a:p>
            <a:pPr lvl="1"/>
            <a:r>
              <a:rPr lang="en-US" dirty="0"/>
              <a:t>Executes edits against the underlying </a:t>
            </a:r>
            <a:r>
              <a:rPr lang="en-US" dirty="0" err="1"/>
              <a:t>datastores</a:t>
            </a:r>
            <a:endParaRPr lang="en-US" dirty="0"/>
          </a:p>
          <a:p>
            <a:pPr lvl="1"/>
            <a:r>
              <a:rPr lang="en-US" dirty="0"/>
              <a:t>Adds undo/redo on the Operation Manager*</a:t>
            </a:r>
          </a:p>
          <a:p>
            <a:pPr lvl="1"/>
            <a:r>
              <a:rPr lang="en-US" dirty="0"/>
              <a:t>Invalidates affected </a:t>
            </a:r>
            <a:r>
              <a:rPr lang="en-US" dirty="0" err="1"/>
              <a:t>MapMember</a:t>
            </a:r>
            <a:r>
              <a:rPr lang="en-US" dirty="0"/>
              <a:t> caches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sz="1600" dirty="0"/>
              <a:t>*Non-versioned edits cannot be undone</a:t>
            </a:r>
          </a:p>
        </p:txBody>
      </p:sp>
    </p:spTree>
    <p:extLst>
      <p:ext uri="{BB962C8B-B14F-4D97-AF65-F5344CB8AC3E}">
        <p14:creationId xmlns:p14="http://schemas.microsoft.com/office/powerpoint/2010/main" val="3588315241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Edit Operation Types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9709" y="1676404"/>
            <a:ext cx="10369296" cy="3427413"/>
          </a:xfrm>
        </p:spPr>
        <p:txBody>
          <a:bodyPr/>
          <a:lstStyle/>
          <a:p>
            <a:r>
              <a:rPr lang="en-US" dirty="0"/>
              <a:t>Recap – Edit Operation Types</a:t>
            </a:r>
          </a:p>
          <a:p>
            <a:pPr lvl="1"/>
            <a:r>
              <a:rPr lang="en-US" sz="2000" dirty="0">
                <a:latin typeface="Consolas" panose="020B0609020204030204" pitchFamily="49" charset="0"/>
              </a:rPr>
              <a:t>Long</a:t>
            </a:r>
            <a:r>
              <a:rPr lang="en-US" dirty="0"/>
              <a:t> – </a:t>
            </a:r>
            <a:r>
              <a:rPr lang="en-US" dirty="0" err="1"/>
              <a:t>FileGDB</a:t>
            </a:r>
            <a:r>
              <a:rPr lang="en-US" dirty="0"/>
              <a:t>, File (shape), and Versioned* data:</a:t>
            </a:r>
          </a:p>
          <a:p>
            <a:pPr lvl="2"/>
            <a:r>
              <a:rPr lang="en-US" dirty="0"/>
              <a:t>Starts an underlying edit session</a:t>
            </a:r>
          </a:p>
          <a:p>
            <a:pPr lvl="2"/>
            <a:r>
              <a:rPr lang="en-US" dirty="0"/>
              <a:t>Supports Undo/Redo</a:t>
            </a:r>
          </a:p>
          <a:p>
            <a:pPr lvl="2"/>
            <a:r>
              <a:rPr lang="en-US" dirty="0"/>
              <a:t>All edits are either saved or discarded at the end of the session</a:t>
            </a:r>
          </a:p>
          <a:p>
            <a:pPr lvl="2"/>
            <a:endParaRPr lang="en-US" dirty="0"/>
          </a:p>
          <a:p>
            <a:pPr lvl="1"/>
            <a:r>
              <a:rPr lang="en-US" sz="2000" dirty="0">
                <a:latin typeface="Consolas" panose="020B0609020204030204" pitchFamily="49" charset="0"/>
              </a:rPr>
              <a:t>Short</a:t>
            </a:r>
            <a:r>
              <a:rPr lang="en-US" dirty="0"/>
              <a:t> - Enterprise non-versioned, Hosted, and Standard feature services:</a:t>
            </a:r>
          </a:p>
          <a:p>
            <a:pPr lvl="2"/>
            <a:r>
              <a:rPr lang="en-US" dirty="0"/>
              <a:t>No edit session</a:t>
            </a:r>
          </a:p>
          <a:p>
            <a:pPr lvl="2"/>
            <a:r>
              <a:rPr lang="en-US" dirty="0"/>
              <a:t>No Undo/Redo</a:t>
            </a:r>
          </a:p>
          <a:p>
            <a:pPr lvl="2"/>
            <a:r>
              <a:rPr lang="en-US" dirty="0"/>
              <a:t>All edits are saved or discarded immediately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*DEFAULT  on branch-versioned exhibits short transaction behavior</a:t>
            </a:r>
          </a:p>
        </p:txBody>
      </p:sp>
    </p:spTree>
    <p:extLst>
      <p:ext uri="{BB962C8B-B14F-4D97-AF65-F5344CB8AC3E}">
        <p14:creationId xmlns:p14="http://schemas.microsoft.com/office/powerpoint/2010/main" val="1955671664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77" y="1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EditCompletedEvent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71717" y="1345379"/>
            <a:ext cx="10937662" cy="4646859"/>
          </a:xfrm>
        </p:spPr>
        <p:txBody>
          <a:bodyPr/>
          <a:lstStyle/>
          <a:p>
            <a:r>
              <a:rPr lang="en-US" dirty="0"/>
              <a:t>Subscribe for notifications of </a:t>
            </a:r>
            <a:r>
              <a:rPr lang="en-US" u="sng" dirty="0"/>
              <a:t>all</a:t>
            </a:r>
            <a:r>
              <a:rPr lang="en-US" dirty="0"/>
              <a:t> transactions on </a:t>
            </a:r>
            <a:r>
              <a:rPr lang="en-US" u="sng" dirty="0"/>
              <a:t>all</a:t>
            </a:r>
            <a:r>
              <a:rPr lang="en-US" dirty="0"/>
              <a:t> datasets in Pro session. </a:t>
            </a:r>
          </a:p>
          <a:p>
            <a:pPr lvl="1"/>
            <a:r>
              <a:rPr lang="en-US" dirty="0"/>
              <a:t>Global: Across any Map in Project</a:t>
            </a:r>
          </a:p>
          <a:p>
            <a:pPr lvl="1"/>
            <a:r>
              <a:rPr lang="en-US" dirty="0"/>
              <a:t>All Creates, Modify/Updates, Deletes, Undo/Redo, Save, Discard, Reconcile, Post, Change Version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4677" y="3059085"/>
            <a:ext cx="8403799" cy="130720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ArcGIS.Desktop.Editing.Events.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EditCompletedEvent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HandleEdits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6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Task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HandleEdits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EditCompletedEventArgs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602962565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77" y="1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EditCompletedEvent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71717" y="1345379"/>
            <a:ext cx="10937662" cy="2720783"/>
          </a:xfrm>
        </p:spPr>
        <p:txBody>
          <a:bodyPr/>
          <a:lstStyle/>
          <a:p>
            <a:r>
              <a:rPr lang="en-US" dirty="0"/>
              <a:t>Check the incoming </a:t>
            </a:r>
            <a:r>
              <a:rPr lang="en-US" dirty="0" err="1"/>
              <a:t>EditCompletedEventArgs.CompletedType</a:t>
            </a:r>
            <a:r>
              <a:rPr lang="en-US" dirty="0"/>
              <a:t> for an indication of the initiating edit type:</a:t>
            </a:r>
          </a:p>
          <a:p>
            <a:pPr marL="283464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0787" y="2280603"/>
            <a:ext cx="8403799" cy="376027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 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Task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HandleEdits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EditCompletedEventArgs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</a:rPr>
              <a:t>...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ec.CompletedType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//Create, Modify, Delete, Reconcile, Post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//Change Version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.Undo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.Redo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.Save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.Discard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//TODO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}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33215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EditCompletedEvent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690698" cy="4503902"/>
          </a:xfrm>
        </p:spPr>
        <p:txBody>
          <a:bodyPr/>
          <a:lstStyle/>
          <a:p>
            <a:r>
              <a:rPr lang="en-US" dirty="0"/>
              <a:t>For edits that Create, Modify, Delete features, check the  corresponding Creates, Modifies, Deletes collections…</a:t>
            </a:r>
          </a:p>
          <a:p>
            <a:endParaRPr lang="en-US" sz="1400" dirty="0"/>
          </a:p>
          <a:p>
            <a:pPr lvl="1"/>
            <a:r>
              <a:rPr lang="en-US" sz="1600" dirty="0"/>
              <a:t>public </a:t>
            </a:r>
            <a:r>
              <a:rPr lang="en-US" sz="1600" dirty="0" err="1"/>
              <a:t>IReadOnlyDictionary</a:t>
            </a:r>
            <a:r>
              <a:rPr lang="en-US" sz="1600" dirty="0"/>
              <a:t>&lt;</a:t>
            </a:r>
            <a:r>
              <a:rPr lang="en-US" sz="1600" dirty="0" err="1"/>
              <a:t>MapMember</a:t>
            </a:r>
            <a:r>
              <a:rPr lang="en-US" sz="1600" dirty="0"/>
              <a:t>, </a:t>
            </a:r>
            <a:r>
              <a:rPr lang="en-US" sz="1600" dirty="0" err="1"/>
              <a:t>IReadOnlyCollection</a:t>
            </a:r>
            <a:r>
              <a:rPr lang="en-US" sz="1600" dirty="0"/>
              <a:t>&lt;long&gt;&gt; </a:t>
            </a:r>
            <a:r>
              <a:rPr lang="en-US" dirty="0">
                <a:solidFill>
                  <a:schemeClr val="tx2"/>
                </a:solidFill>
              </a:rPr>
              <a:t>Creates,</a:t>
            </a:r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1600" dirty="0"/>
              <a:t>public </a:t>
            </a:r>
            <a:r>
              <a:rPr lang="en-US" sz="1600" dirty="0" err="1"/>
              <a:t>IReadOnlyDictionary</a:t>
            </a:r>
            <a:r>
              <a:rPr lang="en-US" sz="1600" dirty="0"/>
              <a:t>&lt;</a:t>
            </a:r>
            <a:r>
              <a:rPr lang="en-US" sz="1600" dirty="0" err="1"/>
              <a:t>MapMember</a:t>
            </a:r>
            <a:r>
              <a:rPr lang="en-US" sz="1600" dirty="0"/>
              <a:t>, </a:t>
            </a:r>
            <a:r>
              <a:rPr lang="en-US" sz="1600" dirty="0" err="1"/>
              <a:t>IReadOnlyCollection</a:t>
            </a:r>
            <a:r>
              <a:rPr lang="en-US" sz="1600" dirty="0"/>
              <a:t>&lt;long&gt;&gt; </a:t>
            </a:r>
            <a:r>
              <a:rPr lang="en-US" dirty="0">
                <a:solidFill>
                  <a:schemeClr val="tx2"/>
                </a:solidFill>
              </a:rPr>
              <a:t>Modifies </a:t>
            </a:r>
            <a:r>
              <a:rPr lang="en-US" dirty="0"/>
              <a:t>and</a:t>
            </a:r>
          </a:p>
          <a:p>
            <a:pPr lvl="1"/>
            <a:r>
              <a:rPr lang="en-US" sz="1600" dirty="0"/>
              <a:t>public </a:t>
            </a:r>
            <a:r>
              <a:rPr lang="en-US" sz="1600" dirty="0" err="1"/>
              <a:t>IReadOnlyDictionary</a:t>
            </a:r>
            <a:r>
              <a:rPr lang="en-US" sz="1600" dirty="0"/>
              <a:t>&lt;</a:t>
            </a:r>
            <a:r>
              <a:rPr lang="en-US" sz="1600" dirty="0" err="1"/>
              <a:t>MapMember</a:t>
            </a:r>
            <a:r>
              <a:rPr lang="en-US" sz="1600" dirty="0"/>
              <a:t>, </a:t>
            </a:r>
            <a:r>
              <a:rPr lang="en-US" sz="1600" dirty="0" err="1"/>
              <a:t>IReadOnlyCollection</a:t>
            </a:r>
            <a:r>
              <a:rPr lang="en-US" sz="1600" dirty="0"/>
              <a:t>&lt;long&gt;&gt; </a:t>
            </a:r>
            <a:r>
              <a:rPr lang="en-US" dirty="0">
                <a:solidFill>
                  <a:schemeClr val="tx2"/>
                </a:solidFill>
              </a:rPr>
              <a:t>Deletes</a:t>
            </a:r>
          </a:p>
          <a:p>
            <a:pPr lvl="1"/>
            <a:endParaRPr lang="en-US" sz="1400" dirty="0"/>
          </a:p>
          <a:p>
            <a:pPr lvl="1"/>
            <a:r>
              <a:rPr lang="en-US" sz="1600" dirty="0"/>
              <a:t>…</a:t>
            </a:r>
            <a:r>
              <a:rPr lang="en-US" dirty="0"/>
              <a:t>to determine the editing activity for the given operation that triggered the event</a:t>
            </a:r>
            <a:r>
              <a:rPr lang="en-US" sz="1600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 Includes:</a:t>
            </a:r>
          </a:p>
          <a:p>
            <a:pPr lvl="2"/>
            <a:r>
              <a:rPr lang="en-US" dirty="0"/>
              <a:t>All Create, Modify/Update, Delete edit operations</a:t>
            </a:r>
          </a:p>
          <a:p>
            <a:pPr lvl="2"/>
            <a:r>
              <a:rPr lang="en-US" dirty="0"/>
              <a:t>Undo, Redo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857119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</a:t>
            </a:r>
            <a:r>
              <a:rPr lang="en-US" dirty="0" err="1"/>
              <a:t>EditCompletedEvent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7245" y="1537231"/>
            <a:ext cx="11097255" cy="479730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EditCompletedEvent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HandleEdits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Task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HandleEdits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EditCompletedEventArgs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e)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SelectionSet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MapView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.Active.Map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foreach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pair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e.Creates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// handle adds. In your code check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e.Creates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!= null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MapMember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member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pair.Key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(member,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}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foreach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pair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e.Modifies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// handle modifies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MapMember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member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pair.Key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(member,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}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// assign it to the map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selSet.Set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 }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9227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and Utility Network Associations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08777" y="1420591"/>
            <a:ext cx="10369296" cy="4661803"/>
          </a:xfrm>
        </p:spPr>
        <p:txBody>
          <a:bodyPr/>
          <a:lstStyle/>
          <a:p>
            <a:r>
              <a:rPr lang="en-US" dirty="0"/>
              <a:t>In a Utility Network Topology </a:t>
            </a:r>
            <a:r>
              <a:rPr lang="en-US" sz="1800" dirty="0"/>
              <a:t>features are related to each other through geometric coincidence and association mechanisms</a:t>
            </a:r>
          </a:p>
          <a:p>
            <a:r>
              <a:rPr lang="en-US" sz="1800" dirty="0"/>
              <a:t>An association is used when features to be “</a:t>
            </a:r>
            <a:r>
              <a:rPr lang="en-US" sz="1800" i="1" dirty="0"/>
              <a:t>associated”</a:t>
            </a:r>
            <a:r>
              <a:rPr lang="en-US" sz="1800" dirty="0"/>
              <a:t> are not necessarily geometrically coincident. One feature can have many associations.</a:t>
            </a:r>
          </a:p>
          <a:p>
            <a:r>
              <a:rPr lang="en-US" sz="1800" dirty="0"/>
              <a:t>To create an association:</a:t>
            </a:r>
          </a:p>
          <a:p>
            <a:pPr lvl="1"/>
            <a:r>
              <a:rPr lang="en-US" sz="1600" dirty="0"/>
              <a:t>Create or select the features to be associated</a:t>
            </a:r>
          </a:p>
          <a:p>
            <a:pPr lvl="1"/>
            <a:r>
              <a:rPr lang="en-US" sz="1600" dirty="0"/>
              <a:t>Create the association description</a:t>
            </a:r>
          </a:p>
          <a:p>
            <a:pPr lvl="1"/>
            <a:r>
              <a:rPr lang="en-US" sz="1600" dirty="0"/>
              <a:t>Create the association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8996" y="3644760"/>
            <a:ext cx="5279119" cy="280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21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and </a:t>
            </a:r>
            <a:r>
              <a:rPr lang="en-US" dirty="0" err="1"/>
              <a:t>CreateEx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24593" y="1322618"/>
            <a:ext cx="10369296" cy="3427413"/>
          </a:xfrm>
        </p:spPr>
        <p:txBody>
          <a:bodyPr/>
          <a:lstStyle/>
          <a:p>
            <a:r>
              <a:rPr lang="en-US" dirty="0"/>
              <a:t>It is (usually) desirable to create the features and association in a single transaction</a:t>
            </a:r>
          </a:p>
          <a:p>
            <a:pPr lvl="1"/>
            <a:r>
              <a:rPr lang="en-US" dirty="0"/>
              <a:t>Similar to attachments, the challenge is we need the features </a:t>
            </a:r>
            <a:r>
              <a:rPr lang="en-US" u="sng" dirty="0"/>
              <a:t>before</a:t>
            </a:r>
            <a:r>
              <a:rPr lang="en-US" dirty="0"/>
              <a:t> we can associate them</a:t>
            </a:r>
          </a:p>
          <a:p>
            <a:r>
              <a:rPr lang="en-US" dirty="0"/>
              <a:t>Use </a:t>
            </a:r>
            <a:r>
              <a:rPr lang="en-US" dirty="0" err="1"/>
              <a:t>EditOperation.CreateEx</a:t>
            </a:r>
            <a:r>
              <a:rPr lang="en-US" dirty="0"/>
              <a:t> (not “Create”)</a:t>
            </a:r>
          </a:p>
          <a:p>
            <a:pPr lvl="1"/>
            <a:r>
              <a:rPr lang="en-US" dirty="0"/>
              <a:t>Returns a </a:t>
            </a:r>
            <a:r>
              <a:rPr lang="en-US" dirty="0" err="1"/>
              <a:t>RowToken</a:t>
            </a:r>
            <a:r>
              <a:rPr lang="en-US" dirty="0"/>
              <a:t> or “placeholder” that can be used in lieu of the feature (“to be” created) to create the association (via </a:t>
            </a:r>
            <a:r>
              <a:rPr lang="en-US" dirty="0" err="1"/>
              <a:t>RowHandle</a:t>
            </a:r>
            <a:r>
              <a:rPr lang="en-US" dirty="0"/>
              <a:t>)</a:t>
            </a:r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r>
              <a:rPr lang="en-US" dirty="0"/>
              <a:t>Call </a:t>
            </a:r>
            <a:r>
              <a:rPr lang="en-US" dirty="0" err="1"/>
              <a:t>EditOperation.Execute</a:t>
            </a:r>
            <a:r>
              <a:rPr lang="en-US" dirty="0"/>
              <a:t> to create the features and the association in one shot.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625" y="3546762"/>
            <a:ext cx="10740573" cy="183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922553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and </a:t>
            </a:r>
            <a:r>
              <a:rPr lang="en-US" dirty="0" err="1"/>
              <a:t>CreateEx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2625" y="1396876"/>
            <a:ext cx="10186012" cy="420382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“Create pole + transformer bank. Attach bank to pole"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//Create the transformer and pole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 err="1">
                <a:solidFill>
                  <a:srgbClr val="2B91AF"/>
                </a:solidFill>
                <a:latin typeface="Consolas" panose="020B0609020204030204" pitchFamily="49" charset="0"/>
              </a:rPr>
              <a:t>RowToken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transToken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editOp.CreateEx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transformerLayer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transAttrib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 err="1">
                <a:solidFill>
                  <a:srgbClr val="2B91AF"/>
                </a:solidFill>
                <a:latin typeface="Consolas" panose="020B0609020204030204" pitchFamily="49" charset="0"/>
              </a:rPr>
              <a:t>RowToken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poleToken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editOp.CreateEx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poleAttrib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//Create association using the row tokens not features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poleAttachment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tructuralAttachmentAssociationDescription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RowHandle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poleToken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RowHandle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transToken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poleAttachment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//Execute the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EditOperation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editOp.ExecuteAsync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22859442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Toward Guidelines :</a:t>
            </a:r>
          </a:p>
          <a:p>
            <a:endParaRPr lang="en-US" dirty="0"/>
          </a:p>
          <a:p>
            <a:r>
              <a:rPr lang="en-US" dirty="0"/>
              <a:t>Generally speaking, </a:t>
            </a:r>
            <a:r>
              <a:rPr lang="en-US" u="sng" dirty="0"/>
              <a:t>avoid mixing short and long edit operation types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Will provide for a consistent Undo/Redo experience (by extension, Save and Discard):</a:t>
            </a:r>
          </a:p>
          <a:p>
            <a:pPr marL="283464" lvl="1" indent="0">
              <a:buNone/>
            </a:pPr>
            <a:endParaRPr lang="en-US" dirty="0"/>
          </a:p>
          <a:p>
            <a:pPr lvl="1"/>
            <a:r>
              <a:rPr lang="en-US" dirty="0"/>
              <a:t>Less stringent requirement for consistent Cancel Edit behavior</a:t>
            </a:r>
          </a:p>
          <a:p>
            <a:pPr lvl="2"/>
            <a:r>
              <a:rPr lang="en-US" dirty="0"/>
              <a:t>Direct edits </a:t>
            </a:r>
            <a:r>
              <a:rPr lang="en-US" u="sng" dirty="0"/>
              <a:t>can</a:t>
            </a:r>
            <a:r>
              <a:rPr lang="en-US" dirty="0"/>
              <a:t> be canceled (but Direct edits </a:t>
            </a:r>
            <a:r>
              <a:rPr lang="en-US" i="1" u="sng" dirty="0"/>
              <a:t>cannot</a:t>
            </a:r>
            <a:r>
              <a:rPr lang="en-US" dirty="0"/>
              <a:t> be undone/redone)</a:t>
            </a:r>
          </a:p>
          <a:p>
            <a:pPr lvl="2"/>
            <a:r>
              <a:rPr lang="en-US" dirty="0"/>
              <a:t>Definitely avoid mixing in non-branch feature services and DEFAULT on branch versioned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79376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369332"/>
          </a:xfrm>
        </p:spPr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– </a:t>
            </a:r>
            <a:r>
              <a:rPr lang="en-US" dirty="0" err="1"/>
              <a:t>CancelEdit</a:t>
            </a:r>
            <a:r>
              <a:rPr lang="en-US" dirty="0"/>
              <a:t> Considerations for Feature Services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94253" y="1559429"/>
            <a:ext cx="10369296" cy="3427413"/>
          </a:xfrm>
        </p:spPr>
        <p:txBody>
          <a:bodyPr/>
          <a:lstStyle/>
          <a:p>
            <a:r>
              <a:rPr lang="en-US" dirty="0"/>
              <a:t>Recall - </a:t>
            </a:r>
            <a:r>
              <a:rPr lang="en-US" sz="2000" dirty="0" err="1"/>
              <a:t>CancelEdit</a:t>
            </a:r>
            <a:r>
              <a:rPr lang="en-US" sz="2000" dirty="0"/>
              <a:t> varies across feature service types</a:t>
            </a:r>
          </a:p>
          <a:p>
            <a:pPr lvl="1"/>
            <a:r>
              <a:rPr lang="en-US" dirty="0"/>
              <a:t>All support cancel of modify and delete</a:t>
            </a:r>
          </a:p>
          <a:p>
            <a:pPr lvl="1"/>
            <a:r>
              <a:rPr lang="en-US" dirty="0"/>
              <a:t>Create cannot be cancelled for Hosted and Standard</a:t>
            </a:r>
          </a:p>
          <a:p>
            <a:pPr lvl="2"/>
            <a:r>
              <a:rPr lang="en-US" dirty="0"/>
              <a:t>Without a VMS, the feature OID must be acquired </a:t>
            </a:r>
            <a:r>
              <a:rPr lang="en-US" u="sng" dirty="0"/>
              <a:t>before</a:t>
            </a:r>
            <a:r>
              <a:rPr lang="en-US" dirty="0"/>
              <a:t> the event.</a:t>
            </a:r>
          </a:p>
          <a:p>
            <a:pPr lvl="2"/>
            <a:r>
              <a:rPr lang="en-US" dirty="0"/>
              <a:t>Hence, when the event fires, the feature has already been created…</a:t>
            </a:r>
          </a:p>
          <a:p>
            <a:pPr lvl="3"/>
            <a:r>
              <a:rPr lang="en-US" dirty="0"/>
              <a:t>….and so cannot be cancelled</a:t>
            </a:r>
          </a:p>
          <a:p>
            <a:pPr lvl="2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234" y="1926869"/>
            <a:ext cx="4165575" cy="399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0064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Basic Workflow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4004"/>
            <a:ext cx="10369296" cy="3427413"/>
          </a:xfrm>
        </p:spPr>
        <p:txBody>
          <a:bodyPr/>
          <a:lstStyle/>
          <a:p>
            <a:r>
              <a:rPr lang="en-US" dirty="0"/>
              <a:t>Example combining many coarse-grained methods (on different datasets):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914400" y="2358887"/>
            <a:ext cx="10257183" cy="388288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"Simple edit operation"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//Add three points - 1 point to each layer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start_pt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(pointsLayer2,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.Instance.Move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start_pt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distance, 0.0));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(pointsLayer3,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.Instance.Move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start_pt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distance * 2, 0.0));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//Modify two polygons - 1 polygon in two layers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(polyLayer2, 1,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.Instance.Buffer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(boundary, distance));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(polyLayer3, 1,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.Instance.Buffer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(boundary, distance * 2));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//Execute the operations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editOp.ExecuteAsync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815087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Callback – Key points for Annotation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Use a non-recycling cursor to access the annotation feature(s)</a:t>
            </a:r>
          </a:p>
          <a:p>
            <a:r>
              <a:rPr lang="en-US" dirty="0"/>
              <a:t>Use </a:t>
            </a:r>
            <a:r>
              <a:rPr lang="en-US" dirty="0" err="1"/>
              <a:t>annotationFeature.GetGraphic</a:t>
            </a:r>
            <a:r>
              <a:rPr lang="en-US" dirty="0"/>
              <a:t>() and </a:t>
            </a:r>
            <a:r>
              <a:rPr lang="en-US" dirty="0" err="1"/>
              <a:t>SetGraphic</a:t>
            </a:r>
            <a:r>
              <a:rPr lang="en-US" dirty="0"/>
              <a:t>() to access the stored </a:t>
            </a:r>
            <a:r>
              <a:rPr lang="en-US" dirty="0" err="1"/>
              <a:t>CIMTextGraphic</a:t>
            </a:r>
            <a:endParaRPr lang="en-US" dirty="0"/>
          </a:p>
          <a:p>
            <a:pPr lvl="1"/>
            <a:r>
              <a:rPr lang="en-US" dirty="0"/>
              <a:t>Avoid trying to modify attributes on the </a:t>
            </a:r>
            <a:r>
              <a:rPr lang="en-US" dirty="0" err="1"/>
              <a:t>annotationFeature</a:t>
            </a:r>
            <a:r>
              <a:rPr lang="en-US" dirty="0"/>
              <a:t> (</a:t>
            </a:r>
            <a:r>
              <a:rPr lang="en-US" dirty="0" err="1"/>
              <a:t>eg</a:t>
            </a:r>
            <a:r>
              <a:rPr lang="en-US" dirty="0"/>
              <a:t> via the Inspector)</a:t>
            </a:r>
          </a:p>
          <a:p>
            <a:pPr lvl="1"/>
            <a:r>
              <a:rPr lang="en-US" dirty="0"/>
              <a:t>Experience will be enhanced in 2018 to avoid having to use the callback and </a:t>
            </a:r>
            <a:r>
              <a:rPr lang="en-US" dirty="0" err="1"/>
              <a:t>CIMTextGraphic</a:t>
            </a:r>
            <a:r>
              <a:rPr lang="en-US" dirty="0"/>
              <a:t>  to update overrides like Text, Color, Font, Justification, etc.</a:t>
            </a:r>
          </a:p>
        </p:txBody>
      </p:sp>
    </p:spTree>
    <p:extLst>
      <p:ext uri="{BB962C8B-B14F-4D97-AF65-F5344CB8AC3E}">
        <p14:creationId xmlns:p14="http://schemas.microsoft.com/office/powerpoint/2010/main" val="3295888320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Toward Guidelines and Dataset Compatibility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10149"/>
            <a:ext cx="10597896" cy="4336469"/>
          </a:xfrm>
        </p:spPr>
        <p:txBody>
          <a:bodyPr/>
          <a:lstStyle/>
          <a:p>
            <a:r>
              <a:rPr lang="en-US" dirty="0"/>
              <a:t>How to determine dataset compatibility </a:t>
            </a:r>
            <a:r>
              <a:rPr lang="en-US" sz="1800" dirty="0"/>
              <a:t>– (</a:t>
            </a:r>
            <a:r>
              <a:rPr lang="en-US" i="1" u="sng" dirty="0"/>
              <a:t>if</a:t>
            </a:r>
            <a:r>
              <a:rPr lang="en-US" dirty="0"/>
              <a:t> your goal </a:t>
            </a:r>
            <a:r>
              <a:rPr lang="en-US" i="1" dirty="0"/>
              <a:t>is</a:t>
            </a:r>
            <a:r>
              <a:rPr lang="en-US" dirty="0"/>
              <a:t> a consistent edit experience)</a:t>
            </a:r>
          </a:p>
          <a:p>
            <a:endParaRPr lang="en-US" dirty="0"/>
          </a:p>
          <a:p>
            <a:r>
              <a:rPr lang="en-US" dirty="0"/>
              <a:t>Analyze the underlying layer dataset and connection properties</a:t>
            </a:r>
          </a:p>
          <a:p>
            <a:pPr lvl="1"/>
            <a:r>
              <a:rPr lang="en-US" dirty="0"/>
              <a:t>Geodatabase type – </a:t>
            </a:r>
            <a:r>
              <a:rPr lang="en-US" dirty="0" err="1"/>
              <a:t>FileSystem</a:t>
            </a:r>
            <a:r>
              <a:rPr lang="en-US" dirty="0"/>
              <a:t>, </a:t>
            </a:r>
            <a:r>
              <a:rPr lang="en-US" dirty="0" err="1"/>
              <a:t>LocalDatabase</a:t>
            </a:r>
            <a:r>
              <a:rPr lang="en-US" dirty="0"/>
              <a:t>, </a:t>
            </a:r>
            <a:r>
              <a:rPr lang="en-US" dirty="0" err="1"/>
              <a:t>RemoteDatabase</a:t>
            </a:r>
            <a:r>
              <a:rPr lang="en-US" dirty="0"/>
              <a:t>, Service</a:t>
            </a:r>
          </a:p>
          <a:p>
            <a:pPr lvl="1"/>
            <a:r>
              <a:rPr lang="en-US" dirty="0"/>
              <a:t>Registration type – Versioned, Non-versioned, </a:t>
            </a:r>
            <a:r>
              <a:rPr lang="en-US" dirty="0" err="1"/>
              <a:t>VersionedWithMoveToBase</a:t>
            </a:r>
            <a:endParaRPr lang="en-US" dirty="0"/>
          </a:p>
          <a:p>
            <a:pPr lvl="1"/>
            <a:r>
              <a:rPr lang="en-US" dirty="0"/>
              <a:t>Connection properties – Database connection, service connection, </a:t>
            </a:r>
            <a:r>
              <a:rPr lang="en-US" dirty="0" err="1"/>
              <a:t>etc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Can infer versioned/non-versioned, undo/redo, cancelable, etc. from the combination of these properties and if it is ok to mix</a:t>
            </a:r>
          </a:p>
          <a:p>
            <a:pPr lvl="3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56549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Determining Dataset Compatibility – Basic Functions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85144" y="1286937"/>
            <a:ext cx="10369296" cy="34274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7245" y="1286937"/>
            <a:ext cx="11204488" cy="475364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//Will throw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CalledOnWrongThreadException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if called from the UI!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??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RegistrationType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.Nonversioned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Connector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GetConnnectionProperties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GetConnector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352748607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738664"/>
          </a:xfrm>
        </p:spPr>
        <p:txBody>
          <a:bodyPr/>
          <a:lstStyle/>
          <a:p>
            <a:r>
              <a:rPr lang="en-US" dirty="0"/>
              <a:t>Edit Operations - Determining Dataset Compatibility – Versioned, Non-Versioned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625" y="1522465"/>
            <a:ext cx="11204488" cy="421331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Continued (1)…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RegistrationType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.Nonversioned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IsBranchVersioned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//does the underlying Geodatabase support versioning?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IsVersioningSupported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??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featureLayer.GetConnnectionProperties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DatabaseConnectionProperties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//Utility network fc only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DatabaseConnectionProperties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Branch.Length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 0;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ServiceConnectionProperties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70923512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Determining Dataset Compatibility – </a:t>
            </a:r>
            <a:r>
              <a:rPr lang="en-US" dirty="0" err="1"/>
              <a:t>Undo,Redo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629" y="1534784"/>
            <a:ext cx="11204488" cy="450579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Continued (3)…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SupportsUndoRedo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.FileSystem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||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.LocalDatabase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//File GDB and Shape Files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.RemoteDatabase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&amp;&amp;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featLayer.IsVersioned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//Branch versioned is special case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featLayer.IsBranchVersioned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((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GetVersionManager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vmgr.GetCurrentVersion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GetParent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//non-default support undo/redo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89447150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Determining Dataset Compatibility – </a:t>
            </a:r>
            <a:r>
              <a:rPr lang="en-US" dirty="0" err="1"/>
              <a:t>CancelEdit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629" y="1534785"/>
            <a:ext cx="11204488" cy="421331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Continued (4)…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SupportsCancelEdit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.Service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//Branch versioned is special case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featLayer.IsBranchVersioned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((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GetVersionManager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vmgr.GetCurrentVersion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GetParent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//non-default supports cancel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//Hosted fs do not support cancel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40447510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Edit Operation Types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9709" y="1326084"/>
            <a:ext cx="10369296" cy="5246910"/>
          </a:xfrm>
        </p:spPr>
        <p:txBody>
          <a:bodyPr/>
          <a:lstStyle/>
          <a:p>
            <a:r>
              <a:rPr lang="en-US" dirty="0"/>
              <a:t>Summary of characteristics by Long and Short type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200" dirty="0"/>
          </a:p>
          <a:p>
            <a:endParaRPr lang="en-US" b="0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sz="1800" dirty="0"/>
              <a:t>*Default on branch versioned has short transaction semantics</a:t>
            </a:r>
          </a:p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899670" y="1845129"/>
          <a:ext cx="8509796" cy="4110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7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7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2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Cancel Edit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Undo/Redo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Save/Discard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File (Shape)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File Geodatabase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Enterprise Versioned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99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Feature Service*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Branch Versioned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7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Enterprise Direct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A7B0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Feature Service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Hosted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A7B0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Partial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9A0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Feature Service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“Standard”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A7B0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Partial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9A0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832047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369332"/>
          </a:xfrm>
        </p:spPr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– </a:t>
            </a:r>
            <a:r>
              <a:rPr lang="en-US" dirty="0" err="1"/>
              <a:t>CancelEdit</a:t>
            </a:r>
            <a:r>
              <a:rPr lang="en-US" dirty="0"/>
              <a:t> for Feature Services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455519"/>
            <a:ext cx="10369296" cy="3427413"/>
          </a:xfrm>
        </p:spPr>
        <p:txBody>
          <a:bodyPr/>
          <a:lstStyle/>
          <a:p>
            <a:r>
              <a:rPr lang="en-US" dirty="0"/>
              <a:t>Divide Feature Services into two categories:</a:t>
            </a:r>
          </a:p>
          <a:p>
            <a:pPr lvl="1"/>
            <a:r>
              <a:rPr lang="en-US" dirty="0"/>
              <a:t>Those “buddied” with a Version Management Service</a:t>
            </a:r>
          </a:p>
          <a:p>
            <a:pPr lvl="2"/>
            <a:r>
              <a:rPr lang="en-US" dirty="0"/>
              <a:t>Branch Versioned</a:t>
            </a:r>
          </a:p>
          <a:p>
            <a:pPr lvl="1"/>
            <a:r>
              <a:rPr lang="en-US" dirty="0"/>
              <a:t>Those without a buddy Version </a:t>
            </a:r>
            <a:r>
              <a:rPr lang="en-US" dirty="0" err="1"/>
              <a:t>Mangament</a:t>
            </a:r>
            <a:r>
              <a:rPr lang="en-US" dirty="0"/>
              <a:t> Service</a:t>
            </a:r>
          </a:p>
          <a:p>
            <a:pPr lvl="2"/>
            <a:r>
              <a:rPr lang="en-US" dirty="0"/>
              <a:t>Everything else: Hosted, Standard (whether connected to a version or not)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 algn="ctr"/>
            <a:r>
              <a:rPr lang="en-US" sz="1600" dirty="0"/>
              <a:t>*Might be bug. Cancel edit does not cancel.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92332" y="3429109"/>
          <a:ext cx="8264510" cy="2958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7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7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80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0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907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RowCreated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Shape 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</a:rPr>
                        <a:t>or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Shape + attributes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RowChanged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Shape only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Move)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RowChanged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Attribute only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update value)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RowChanged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Shape + Attribute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RowDeleted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0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No VMS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After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9A0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After</a:t>
                      </a:r>
                      <a:r>
                        <a:rPr lang="en-US" sz="2000" b="1" baseline="3000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9A0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0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0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0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With VMS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r>
                        <a:rPr lang="en-US" sz="2000" b="1" baseline="3000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Before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5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086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After = 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cancel edit       Before = Can cancel edit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205386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738664"/>
          </a:xfrm>
        </p:spPr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</a:t>
            </a:r>
            <a:r>
              <a:rPr lang="en-US" dirty="0" err="1"/>
              <a:t>RowEditEvents</a:t>
            </a:r>
            <a:r>
              <a:rPr lang="en-US" dirty="0"/>
              <a:t> - Special Considerations for Feature Services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2132907"/>
            <a:ext cx="10369296" cy="3427413"/>
          </a:xfrm>
        </p:spPr>
        <p:txBody>
          <a:bodyPr/>
          <a:lstStyle/>
          <a:p>
            <a:r>
              <a:rPr lang="en-US" dirty="0"/>
              <a:t>Difference between Create for Branch vs Create for Hosted/Standard</a:t>
            </a:r>
          </a:p>
          <a:p>
            <a:pPr lvl="1"/>
            <a:r>
              <a:rPr lang="en-US" dirty="0"/>
              <a:t>Branch:</a:t>
            </a:r>
          </a:p>
          <a:p>
            <a:pPr lvl="2"/>
            <a:r>
              <a:rPr lang="en-US" dirty="0"/>
              <a:t>The VMS can pre-allocate OIDs so the Object ID of the feature to-be-created is already known</a:t>
            </a:r>
          </a:p>
          <a:p>
            <a:pPr lvl="2"/>
            <a:r>
              <a:rPr lang="en-US" dirty="0"/>
              <a:t>OID is provided to </a:t>
            </a:r>
            <a:r>
              <a:rPr lang="en-US" dirty="0" err="1"/>
              <a:t>RowCreate</a:t>
            </a:r>
            <a:r>
              <a:rPr lang="en-US" dirty="0"/>
              <a:t> ~before~ the </a:t>
            </a:r>
            <a:r>
              <a:rPr lang="en-US" dirty="0" err="1"/>
              <a:t>applyEdits</a:t>
            </a:r>
            <a:r>
              <a:rPr lang="en-US" dirty="0"/>
              <a:t> call (hence it can be cancelled)</a:t>
            </a:r>
          </a:p>
          <a:p>
            <a:pPr marL="621792" lvl="2" indent="0">
              <a:buNone/>
            </a:pPr>
            <a:endParaRPr lang="en-US" dirty="0"/>
          </a:p>
          <a:p>
            <a:pPr lvl="1"/>
            <a:r>
              <a:rPr lang="en-US" dirty="0"/>
              <a:t>Hosted/Standard</a:t>
            </a:r>
          </a:p>
          <a:p>
            <a:pPr lvl="2"/>
            <a:r>
              <a:rPr lang="en-US" dirty="0"/>
              <a:t>For non-VMS, the row has to be created to acquire its OID (no pre-allocation)</a:t>
            </a:r>
          </a:p>
          <a:p>
            <a:pPr lvl="2"/>
            <a:r>
              <a:rPr lang="en-US" dirty="0"/>
              <a:t>OID is provided to </a:t>
            </a:r>
            <a:r>
              <a:rPr lang="en-US" dirty="0" err="1"/>
              <a:t>RowCreate</a:t>
            </a:r>
            <a:r>
              <a:rPr lang="en-US" dirty="0"/>
              <a:t> ~after~ the </a:t>
            </a:r>
            <a:r>
              <a:rPr lang="en-US" dirty="0" err="1"/>
              <a:t>applyEdits</a:t>
            </a:r>
            <a:r>
              <a:rPr lang="en-US" dirty="0"/>
              <a:t> call (hence it cannot be cancelled)</a:t>
            </a:r>
            <a:endParaRPr lang="en-US" u="sng" dirty="0"/>
          </a:p>
          <a:p>
            <a:pPr lvl="1"/>
            <a:endParaRPr lang="en-US" u="sng" dirty="0"/>
          </a:p>
          <a:p>
            <a:pPr lvl="1"/>
            <a:endParaRPr lang="en-US" u="sng" dirty="0"/>
          </a:p>
          <a:p>
            <a:pPr lvl="1"/>
            <a:endParaRPr lang="en-US" u="sng" dirty="0"/>
          </a:p>
          <a:p>
            <a:pPr marL="283464" lvl="1" indent="0">
              <a:buNone/>
            </a:pPr>
            <a:endParaRPr lang="en-US" u="sng" dirty="0"/>
          </a:p>
          <a:p>
            <a:pPr marL="283464" lvl="1" indent="0">
              <a:buNone/>
            </a:pPr>
            <a:endParaRPr lang="en-US" u="sng" dirty="0"/>
          </a:p>
          <a:p>
            <a:pPr lvl="1"/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065852263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51171729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Execute() and </a:t>
            </a:r>
            <a:r>
              <a:rPr lang="en-US" dirty="0" err="1"/>
              <a:t>ExecuteAsync</a:t>
            </a:r>
            <a:r>
              <a:rPr lang="en-US" dirty="0"/>
              <a:t>()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411827"/>
            <a:ext cx="10369296" cy="3427413"/>
          </a:xfrm>
        </p:spPr>
        <p:txBody>
          <a:bodyPr/>
          <a:lstStyle/>
          <a:p>
            <a:r>
              <a:rPr lang="en-US" dirty="0"/>
              <a:t>On Execute:</a:t>
            </a:r>
          </a:p>
          <a:p>
            <a:pPr lvl="1"/>
            <a:r>
              <a:rPr lang="en-US" dirty="0"/>
              <a:t>Edits are executed sequentially in a predefined order regardless of how they are declared</a:t>
            </a:r>
          </a:p>
          <a:p>
            <a:pPr lvl="2"/>
            <a:r>
              <a:rPr lang="en-US" dirty="0"/>
              <a:t>Order is not important</a:t>
            </a:r>
          </a:p>
          <a:p>
            <a:pPr lvl="2"/>
            <a:r>
              <a:rPr lang="en-US" dirty="0"/>
              <a:t>A session is started per </a:t>
            </a:r>
            <a:r>
              <a:rPr lang="en-US" dirty="0" err="1"/>
              <a:t>datastore</a:t>
            </a:r>
            <a:r>
              <a:rPr lang="en-US" dirty="0"/>
              <a:t> (i.e. “workspace” - if not already started)</a:t>
            </a:r>
          </a:p>
          <a:p>
            <a:pPr lvl="1"/>
            <a:r>
              <a:rPr lang="en-US" dirty="0"/>
              <a:t>Individual edits </a:t>
            </a:r>
            <a:r>
              <a:rPr lang="en-US" u="sng" dirty="0"/>
              <a:t>must be independent </a:t>
            </a:r>
            <a:r>
              <a:rPr lang="en-US" dirty="0"/>
              <a:t>of one another</a:t>
            </a:r>
          </a:p>
          <a:p>
            <a:pPr lvl="2"/>
            <a:r>
              <a:rPr lang="en-US" dirty="0"/>
              <a:t>Dependent edits require </a:t>
            </a:r>
            <a:r>
              <a:rPr lang="en-US" i="1" dirty="0"/>
              <a:t>chaining</a:t>
            </a:r>
          </a:p>
          <a:p>
            <a:pPr lvl="1"/>
            <a:r>
              <a:rPr lang="en-US" dirty="0"/>
              <a:t>On success an undo operation is placed on the undo stack (if undo-able)</a:t>
            </a:r>
          </a:p>
          <a:p>
            <a:pPr lvl="1"/>
            <a:r>
              <a:rPr lang="en-US" dirty="0"/>
              <a:t>On failure (of any edit), all preceding edits for </a:t>
            </a:r>
            <a:r>
              <a:rPr lang="en-US" i="1" dirty="0"/>
              <a:t>that</a:t>
            </a:r>
            <a:r>
              <a:rPr lang="en-US" dirty="0"/>
              <a:t> edit operation are rolled back</a:t>
            </a:r>
          </a:p>
          <a:p>
            <a:pPr lvl="1"/>
            <a:endParaRPr lang="en-US" sz="1200" dirty="0"/>
          </a:p>
          <a:p>
            <a:r>
              <a:rPr lang="en-US" dirty="0"/>
              <a:t>On Save or Cancel all sessions are ended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Save: Edits saved across all datastores (workspaces)</a:t>
            </a:r>
          </a:p>
          <a:p>
            <a:pPr lvl="2"/>
            <a:r>
              <a:rPr lang="en-US" dirty="0"/>
              <a:t>Cancel: Edits rolled back across all datastores (workspaces)</a:t>
            </a:r>
          </a:p>
          <a:p>
            <a:pPr lvl="2"/>
            <a:r>
              <a:rPr lang="en-US" dirty="0"/>
              <a:t>Undo/redo is cleared</a:t>
            </a:r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416293" y="4838901"/>
            <a:ext cx="7553325" cy="645298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.Current.HasEdits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await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.Current.SaveEditsAsync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475664066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033229126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 - Chaining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08777" y="1551012"/>
            <a:ext cx="10369296" cy="3427413"/>
          </a:xfrm>
        </p:spPr>
        <p:txBody>
          <a:bodyPr/>
          <a:lstStyle/>
          <a:p>
            <a:r>
              <a:rPr lang="en-US" dirty="0"/>
              <a:t>A chained operation is an edit operation that links to a previous </a:t>
            </a:r>
            <a:r>
              <a:rPr lang="en-US" dirty="0" err="1"/>
              <a:t>EditOperation</a:t>
            </a:r>
            <a:endParaRPr lang="en-US" dirty="0"/>
          </a:p>
          <a:p>
            <a:pPr lvl="1"/>
            <a:r>
              <a:rPr lang="en-US" dirty="0"/>
              <a:t>Both operations become part of the </a:t>
            </a:r>
            <a:r>
              <a:rPr lang="en-US" u="sng" dirty="0"/>
              <a:t>same undo/redo item</a:t>
            </a:r>
          </a:p>
          <a:p>
            <a:pPr lvl="2"/>
            <a:r>
              <a:rPr lang="en-US" dirty="0"/>
              <a:t>Normally, each edit operation has its own undo/redo item</a:t>
            </a:r>
          </a:p>
          <a:p>
            <a:pPr lvl="2"/>
            <a:endParaRPr lang="en-US" dirty="0"/>
          </a:p>
          <a:p>
            <a:r>
              <a:rPr lang="en-US" dirty="0"/>
              <a:t>Use a chained operation when the edit you require is dependent on the results of a previous </a:t>
            </a:r>
            <a:r>
              <a:rPr lang="en-US" dirty="0" err="1"/>
              <a:t>EditOperation</a:t>
            </a:r>
            <a:r>
              <a:rPr lang="en-US" dirty="0"/>
              <a:t> being completed.</a:t>
            </a:r>
          </a:p>
          <a:p>
            <a:pPr lvl="1"/>
            <a:r>
              <a:rPr lang="en-US" dirty="0"/>
              <a:t>The classic scenario is adding a feature attachment as part of feature creation.</a:t>
            </a:r>
          </a:p>
          <a:p>
            <a:pPr lvl="2"/>
            <a:r>
              <a:rPr lang="en-US" dirty="0"/>
              <a:t>To add the attachment, the OID of the feature must already exist (i.e. the feature must have </a:t>
            </a:r>
            <a:r>
              <a:rPr lang="en-US" i="1" u="sng" dirty="0"/>
              <a:t>been</a:t>
            </a:r>
            <a:r>
              <a:rPr lang="en-US" dirty="0"/>
              <a:t> ~created~ and not be </a:t>
            </a:r>
            <a:r>
              <a:rPr lang="en-US" i="1" u="sng" dirty="0"/>
              <a:t>being</a:t>
            </a:r>
            <a:r>
              <a:rPr lang="en-US" dirty="0"/>
              <a:t> created…)</a:t>
            </a:r>
          </a:p>
          <a:p>
            <a:pPr lvl="2"/>
            <a:endParaRPr lang="en-US" dirty="0"/>
          </a:p>
          <a:p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editOp.CreateChainedOperation</a:t>
            </a:r>
            <a:r>
              <a:rPr lang="en-US" dirty="0">
                <a:latin typeface="Consolas" panose="020B0609020204030204" pitchFamily="49" charset="0"/>
              </a:rPr>
              <a:t>() </a:t>
            </a:r>
            <a:r>
              <a:rPr lang="en-US" dirty="0"/>
              <a:t>to create a chained operation</a:t>
            </a:r>
          </a:p>
          <a:p>
            <a:pPr lvl="1"/>
            <a:r>
              <a:rPr lang="en-US" dirty="0"/>
              <a:t>(Instead of “</a:t>
            </a:r>
            <a:r>
              <a:rPr lang="en-US" dirty="0">
                <a:latin typeface="Consolas" panose="020B0609020204030204" pitchFamily="49" charset="0"/>
              </a:rPr>
              <a:t>new </a:t>
            </a:r>
            <a:r>
              <a:rPr lang="en-US" dirty="0" err="1">
                <a:latin typeface="Consolas" panose="020B0609020204030204" pitchFamily="49" charset="0"/>
              </a:rPr>
              <a:t>EditOperation</a:t>
            </a:r>
            <a:r>
              <a:rPr lang="en-US" dirty="0"/>
              <a:t>”)</a:t>
            </a:r>
          </a:p>
          <a:p>
            <a:pPr lvl="1"/>
            <a:endParaRPr lang="en-US" dirty="0"/>
          </a:p>
          <a:p>
            <a:r>
              <a:rPr lang="en-US" dirty="0"/>
              <a:t>Note: Utility Network users use </a:t>
            </a:r>
            <a:r>
              <a:rPr lang="en-US" dirty="0" err="1"/>
              <a:t>CreateEx</a:t>
            </a:r>
            <a:r>
              <a:rPr lang="en-US" dirty="0"/>
              <a:t> overloads and </a:t>
            </a:r>
            <a:r>
              <a:rPr lang="en-US" i="1" dirty="0"/>
              <a:t>Associations</a:t>
            </a:r>
          </a:p>
        </p:txBody>
      </p:sp>
    </p:spTree>
    <p:extLst>
      <p:ext uri="{BB962C8B-B14F-4D97-AF65-F5344CB8AC3E}">
        <p14:creationId xmlns:p14="http://schemas.microsoft.com/office/powerpoint/2010/main" val="2030497571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- To Chain Edits: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278050"/>
            <a:ext cx="10369296" cy="3427413"/>
          </a:xfrm>
        </p:spPr>
        <p:txBody>
          <a:bodyPr/>
          <a:lstStyle/>
          <a:p>
            <a:pPr lvl="1"/>
            <a:r>
              <a:rPr lang="en-US" dirty="0"/>
              <a:t>Create the “initiating” edit operation (this is the one that shows up in the undo/redo stack)</a:t>
            </a:r>
          </a:p>
          <a:p>
            <a:pPr lvl="1"/>
            <a:r>
              <a:rPr lang="en-US" dirty="0"/>
              <a:t> Execute it</a:t>
            </a:r>
          </a:p>
          <a:p>
            <a:pPr lvl="1"/>
            <a:r>
              <a:rPr lang="en-US" dirty="0"/>
              <a:t>If it succeeds, call </a:t>
            </a: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editOp.CreateChainedOperation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()</a:t>
            </a:r>
            <a:r>
              <a:rPr lang="en-US" dirty="0"/>
              <a:t> to create the dependent /”chained” operation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10364" y="2745045"/>
            <a:ext cx="10113818" cy="381478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"Create new facility record"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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this is what shows up as the undo/redo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Dictionary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object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"SHAPE"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 = ...;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long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-1;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(facilities,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//capture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oid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//do the create.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Note: Execute() needs a </a:t>
            </a:r>
            <a:r>
              <a:rPr lang="en-US" sz="16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QueuedTask</a:t>
            </a:r>
            <a:endParaRPr lang="en-US" sz="1600" b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//create succeeded so chain a new operation to add the attachment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chained_op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CreateChainedOperation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chained_op.AddAttachment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(facilities,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800000"/>
                </a:solidFill>
                <a:latin typeface="Consolas" panose="020B0609020204030204" pitchFamily="49" charset="0"/>
              </a:rPr>
              <a:t>@"E:\Attachments\Hydrant_1.jpg"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chained_op.Execute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}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3852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Chained operation demo</a:t>
            </a:r>
          </a:p>
        </p:txBody>
      </p:sp>
    </p:spTree>
    <p:extLst>
      <p:ext uri="{BB962C8B-B14F-4D97-AF65-F5344CB8AC3E}">
        <p14:creationId xmlns:p14="http://schemas.microsoft.com/office/powerpoint/2010/main" val="144116057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14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81E133DB-697E-4C10-B192-8899027B1EC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31CC4743-1CD8-4E65-B9C9-B2D97D941F63"/>
    <ds:schemaRef ds:uri="http://schemas.microsoft.com/sharepoint/v3"/>
    <ds:schemaRef ds:uri="http://purl.org/dc/terms/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35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9DFD1C86-1EB4-4C12-A4D7-0D79811B58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5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1DD45739-5A11-4470-9CFE-9FE0F8B3B077}">
  <ds:schemaRefs>
    <ds:schemaRef ds:uri="Microsoft.SharePoint.Taxonomy.ContentTypeSync"/>
  </ds:schemaRefs>
</ds:datastoreItem>
</file>

<file path=customXml/itemProps67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69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0</TotalTime>
  <Words>4518</Words>
  <Application>Microsoft Office PowerPoint</Application>
  <PresentationFormat>Widescreen</PresentationFormat>
  <Paragraphs>832</Paragraphs>
  <Slides>49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ＭＳ Ｐゴシック</vt:lpstr>
      <vt:lpstr>Arial</vt:lpstr>
      <vt:lpstr>Avenir LT Std 55 Roman</vt:lpstr>
      <vt:lpstr>Browallia New</vt:lpstr>
      <vt:lpstr>Calibri</vt:lpstr>
      <vt:lpstr>Consolas</vt:lpstr>
      <vt:lpstr>Lucida Grande</vt:lpstr>
      <vt:lpstr>Segoe UI</vt:lpstr>
      <vt:lpstr>Times New Roman</vt:lpstr>
      <vt:lpstr>Wingdings</vt:lpstr>
      <vt:lpstr>Esri_Corporate_Template-Dark</vt:lpstr>
      <vt:lpstr>Advanced Editing and Edit Operations</vt:lpstr>
      <vt:lpstr>Edit Operations - Session Overview</vt:lpstr>
      <vt:lpstr>Edit Operations – Basic Workflow </vt:lpstr>
      <vt:lpstr>Edit Operations – Basic Workflow</vt:lpstr>
      <vt:lpstr>Edit Operations – Execute() and ExecuteAsync()</vt:lpstr>
      <vt:lpstr>Edit Operations</vt:lpstr>
      <vt:lpstr>Edit Operations  - Chaining</vt:lpstr>
      <vt:lpstr>EditOperations - To Chain Edits:</vt:lpstr>
      <vt:lpstr>Edit Operations</vt:lpstr>
      <vt:lpstr>Edit Operations - Callback</vt:lpstr>
      <vt:lpstr>Edit Operations - Callback</vt:lpstr>
      <vt:lpstr>Edit Operations Callback – General Pattern</vt:lpstr>
      <vt:lpstr>Edit Operations</vt:lpstr>
      <vt:lpstr>Edit Operations – Dataset Compatibility and EditOperationType</vt:lpstr>
      <vt:lpstr>Edit Operations – EditOperationType</vt:lpstr>
      <vt:lpstr>Edit Operations – EditOperationType</vt:lpstr>
      <vt:lpstr>Edit Operations – Determining Edit Operation Type</vt:lpstr>
      <vt:lpstr>Edit Operations – Edit Operation Types</vt:lpstr>
      <vt:lpstr>EditOperations - Undo and Redo</vt:lpstr>
      <vt:lpstr>EditOperations - Demo</vt:lpstr>
      <vt:lpstr>EditOperations - RowEditEvents</vt:lpstr>
      <vt:lpstr>EditOperations - RowEditEvents</vt:lpstr>
      <vt:lpstr>EditOperations - RowEditEvents</vt:lpstr>
      <vt:lpstr>EditOperations - RowEditEvents</vt:lpstr>
      <vt:lpstr>Edit Operations</vt:lpstr>
      <vt:lpstr>Advanced Editing - Summary</vt:lpstr>
      <vt:lpstr>PowerPoint Presentation</vt:lpstr>
      <vt:lpstr>PowerPoint Presentation</vt:lpstr>
      <vt:lpstr>EditOperations - RowEditEvents</vt:lpstr>
      <vt:lpstr>Edit Operations – Edit Operation Types</vt:lpstr>
      <vt:lpstr>EditOperations - EditCompletedEvent</vt:lpstr>
      <vt:lpstr>EditOperations - EditCompletedEvent</vt:lpstr>
      <vt:lpstr>EditOperations - EditCompletedEvent</vt:lpstr>
      <vt:lpstr>Edit Operations - EditCompletedEvent</vt:lpstr>
      <vt:lpstr>Edit Operations and Utility Network Associations</vt:lpstr>
      <vt:lpstr>Edit Operations and CreateEx</vt:lpstr>
      <vt:lpstr>Edit Operations and CreateEx</vt:lpstr>
      <vt:lpstr>Edit Operations</vt:lpstr>
      <vt:lpstr>EditOperations – CancelEdit Considerations for Feature Services</vt:lpstr>
      <vt:lpstr>Edit Operations Callback – Key points for Annotation</vt:lpstr>
      <vt:lpstr>Edit Operations – Toward Guidelines and Dataset Compatibility</vt:lpstr>
      <vt:lpstr>Edit Operations - Determining Dataset Compatibility – Basic Functions</vt:lpstr>
      <vt:lpstr>Edit Operations - Determining Dataset Compatibility – Versioned, Non-Versioned</vt:lpstr>
      <vt:lpstr>Edit Operations - Determining Dataset Compatibility – Undo,Redo</vt:lpstr>
      <vt:lpstr>Edit Operations - Determining Dataset Compatibility – CancelEdit</vt:lpstr>
      <vt:lpstr>Edit Operations – Edit Operation Types</vt:lpstr>
      <vt:lpstr>EditOperations – CancelEdit for Feature Services</vt:lpstr>
      <vt:lpstr>EditOperations - RowEditEvents - Special Considerations for Feature Services</vt:lpstr>
      <vt:lpstr>Edit Operations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2018-01-02T19:19:05Z</dcterms:created>
  <dcterms:modified xsi:type="dcterms:W3CDTF">2018-10-24T06:13:43Z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