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799" r:id="rId70"/>
  </p:sldMasterIdLst>
  <p:notesMasterIdLst>
    <p:notesMasterId r:id="rId126"/>
  </p:notesMasterIdLst>
  <p:handoutMasterIdLst>
    <p:handoutMasterId r:id="rId127"/>
  </p:handoutMasterIdLst>
  <p:sldIdLst>
    <p:sldId id="587" r:id="rId71"/>
    <p:sldId id="589" r:id="rId72"/>
    <p:sldId id="590" r:id="rId73"/>
    <p:sldId id="591" r:id="rId74"/>
    <p:sldId id="598" r:id="rId75"/>
    <p:sldId id="600" r:id="rId76"/>
    <p:sldId id="667" r:id="rId77"/>
    <p:sldId id="680" r:id="rId78"/>
    <p:sldId id="677" r:id="rId79"/>
    <p:sldId id="603" r:id="rId80"/>
    <p:sldId id="635" r:id="rId81"/>
    <p:sldId id="638" r:id="rId82"/>
    <p:sldId id="636" r:id="rId83"/>
    <p:sldId id="637" r:id="rId84"/>
    <p:sldId id="604" r:id="rId85"/>
    <p:sldId id="618" r:id="rId86"/>
    <p:sldId id="639" r:id="rId87"/>
    <p:sldId id="619" r:id="rId88"/>
    <p:sldId id="640" r:id="rId89"/>
    <p:sldId id="620" r:id="rId90"/>
    <p:sldId id="611" r:id="rId91"/>
    <p:sldId id="691" r:id="rId92"/>
    <p:sldId id="646" r:id="rId93"/>
    <p:sldId id="613" r:id="rId94"/>
    <p:sldId id="647" r:id="rId95"/>
    <p:sldId id="668" r:id="rId96"/>
    <p:sldId id="673" r:id="rId97"/>
    <p:sldId id="674" r:id="rId98"/>
    <p:sldId id="671" r:id="rId99"/>
    <p:sldId id="615" r:id="rId100"/>
    <p:sldId id="626" r:id="rId101"/>
    <p:sldId id="690" r:id="rId102"/>
    <p:sldId id="678" r:id="rId103"/>
    <p:sldId id="655" r:id="rId104"/>
    <p:sldId id="679" r:id="rId105"/>
    <p:sldId id="657" r:id="rId106"/>
    <p:sldId id="658" r:id="rId107"/>
    <p:sldId id="675" r:id="rId108"/>
    <p:sldId id="659" r:id="rId109"/>
    <p:sldId id="652" r:id="rId110"/>
    <p:sldId id="660" r:id="rId111"/>
    <p:sldId id="661" r:id="rId112"/>
    <p:sldId id="662" r:id="rId113"/>
    <p:sldId id="689" r:id="rId114"/>
    <p:sldId id="597" r:id="rId115"/>
    <p:sldId id="688" r:id="rId116"/>
    <p:sldId id="681" r:id="rId117"/>
    <p:sldId id="682" r:id="rId118"/>
    <p:sldId id="683" r:id="rId119"/>
    <p:sldId id="684" r:id="rId120"/>
    <p:sldId id="676" r:id="rId121"/>
    <p:sldId id="632" r:id="rId122"/>
    <p:sldId id="633" r:id="rId123"/>
    <p:sldId id="686" r:id="rId124"/>
    <p:sldId id="687" r:id="rId1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8EB7"/>
    <a:srgbClr val="7BDBF4"/>
    <a:srgbClr val="E0F4FE"/>
    <a:srgbClr val="0073B4"/>
    <a:srgbClr val="00B9F2"/>
    <a:srgbClr val="007AC2"/>
    <a:srgbClr val="C0E8FF"/>
    <a:srgbClr val="C8EBFF"/>
    <a:srgbClr val="053264"/>
    <a:srgbClr val="8DE7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8" autoAdjust="0"/>
    <p:restoredTop sz="79531" autoAdjust="0"/>
  </p:normalViewPr>
  <p:slideViewPr>
    <p:cSldViewPr snapToGrid="0" snapToObjects="1" showGuides="1">
      <p:cViewPr varScale="1">
        <p:scale>
          <a:sx n="69" d="100"/>
          <a:sy n="69" d="100"/>
        </p:scale>
        <p:origin x="1114" y="58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slide" Target="slides/slide47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slide" Target="slides/slide14.xml"/><Relationship Id="rId89" Type="http://schemas.openxmlformats.org/officeDocument/2006/relationships/slide" Target="slides/slide19.xml"/><Relationship Id="rId112" Type="http://schemas.openxmlformats.org/officeDocument/2006/relationships/slide" Target="slides/slide42.xml"/><Relationship Id="rId16" Type="http://schemas.openxmlformats.org/officeDocument/2006/relationships/customXml" Target="../customXml/item16.xml"/><Relationship Id="rId107" Type="http://schemas.openxmlformats.org/officeDocument/2006/relationships/slide" Target="slides/slide37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4.xml"/><Relationship Id="rId79" Type="http://schemas.openxmlformats.org/officeDocument/2006/relationships/slide" Target="slides/slide9.xml"/><Relationship Id="rId102" Type="http://schemas.openxmlformats.org/officeDocument/2006/relationships/slide" Target="slides/slide32.xml"/><Relationship Id="rId123" Type="http://schemas.openxmlformats.org/officeDocument/2006/relationships/slide" Target="slides/slide53.xml"/><Relationship Id="rId128" Type="http://schemas.openxmlformats.org/officeDocument/2006/relationships/presProps" Target="presProps.xml"/><Relationship Id="rId5" Type="http://schemas.openxmlformats.org/officeDocument/2006/relationships/customXml" Target="../customXml/item5.xml"/><Relationship Id="rId90" Type="http://schemas.openxmlformats.org/officeDocument/2006/relationships/slide" Target="slides/slide20.xml"/><Relationship Id="rId95" Type="http://schemas.openxmlformats.org/officeDocument/2006/relationships/slide" Target="slides/slide25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customXml" Target="../customXml/item64.xml"/><Relationship Id="rId69" Type="http://schemas.openxmlformats.org/officeDocument/2006/relationships/customXml" Target="../customXml/item69.xml"/><Relationship Id="rId77" Type="http://schemas.openxmlformats.org/officeDocument/2006/relationships/slide" Target="slides/slide7.xml"/><Relationship Id="rId100" Type="http://schemas.openxmlformats.org/officeDocument/2006/relationships/slide" Target="slides/slide30.xml"/><Relationship Id="rId105" Type="http://schemas.openxmlformats.org/officeDocument/2006/relationships/slide" Target="slides/slide35.xml"/><Relationship Id="rId113" Type="http://schemas.openxmlformats.org/officeDocument/2006/relationships/slide" Target="slides/slide43.xml"/><Relationship Id="rId118" Type="http://schemas.openxmlformats.org/officeDocument/2006/relationships/slide" Target="slides/slide48.xml"/><Relationship Id="rId126" Type="http://schemas.openxmlformats.org/officeDocument/2006/relationships/notesMaster" Target="notesMasters/notesMaster1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2.xml"/><Relationship Id="rId80" Type="http://schemas.openxmlformats.org/officeDocument/2006/relationships/slide" Target="slides/slide10.xml"/><Relationship Id="rId85" Type="http://schemas.openxmlformats.org/officeDocument/2006/relationships/slide" Target="slides/slide15.xml"/><Relationship Id="rId93" Type="http://schemas.openxmlformats.org/officeDocument/2006/relationships/slide" Target="slides/slide23.xml"/><Relationship Id="rId98" Type="http://schemas.openxmlformats.org/officeDocument/2006/relationships/slide" Target="slides/slide28.xml"/><Relationship Id="rId121" Type="http://schemas.openxmlformats.org/officeDocument/2006/relationships/slide" Target="slides/slide5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customXml" Target="../customXml/item67.xml"/><Relationship Id="rId103" Type="http://schemas.openxmlformats.org/officeDocument/2006/relationships/slide" Target="slides/slide33.xml"/><Relationship Id="rId108" Type="http://schemas.openxmlformats.org/officeDocument/2006/relationships/slide" Target="slides/slide38.xml"/><Relationship Id="rId116" Type="http://schemas.openxmlformats.org/officeDocument/2006/relationships/slide" Target="slides/slide46.xml"/><Relationship Id="rId124" Type="http://schemas.openxmlformats.org/officeDocument/2006/relationships/slide" Target="slides/slide54.xml"/><Relationship Id="rId129" Type="http://schemas.openxmlformats.org/officeDocument/2006/relationships/viewProps" Target="viewProps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Master" Target="slideMasters/slideMaster1.xml"/><Relationship Id="rId75" Type="http://schemas.openxmlformats.org/officeDocument/2006/relationships/slide" Target="slides/slide5.xml"/><Relationship Id="rId83" Type="http://schemas.openxmlformats.org/officeDocument/2006/relationships/slide" Target="slides/slide13.xml"/><Relationship Id="rId88" Type="http://schemas.openxmlformats.org/officeDocument/2006/relationships/slide" Target="slides/slide18.xml"/><Relationship Id="rId91" Type="http://schemas.openxmlformats.org/officeDocument/2006/relationships/slide" Target="slides/slide21.xml"/><Relationship Id="rId96" Type="http://schemas.openxmlformats.org/officeDocument/2006/relationships/slide" Target="slides/slide26.xml"/><Relationship Id="rId111" Type="http://schemas.openxmlformats.org/officeDocument/2006/relationships/slide" Target="slides/slide4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slide" Target="slides/slide36.xml"/><Relationship Id="rId114" Type="http://schemas.openxmlformats.org/officeDocument/2006/relationships/slide" Target="slides/slide44.xml"/><Relationship Id="rId119" Type="http://schemas.openxmlformats.org/officeDocument/2006/relationships/slide" Target="slides/slide49.xml"/><Relationship Id="rId127" Type="http://schemas.openxmlformats.org/officeDocument/2006/relationships/handoutMaster" Target="handoutMasters/handoutMaster1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3.xml"/><Relationship Id="rId78" Type="http://schemas.openxmlformats.org/officeDocument/2006/relationships/slide" Target="slides/slide8.xml"/><Relationship Id="rId81" Type="http://schemas.openxmlformats.org/officeDocument/2006/relationships/slide" Target="slides/slide11.xml"/><Relationship Id="rId86" Type="http://schemas.openxmlformats.org/officeDocument/2006/relationships/slide" Target="slides/slide16.xml"/><Relationship Id="rId94" Type="http://schemas.openxmlformats.org/officeDocument/2006/relationships/slide" Target="slides/slide24.xml"/><Relationship Id="rId99" Type="http://schemas.openxmlformats.org/officeDocument/2006/relationships/slide" Target="slides/slide29.xml"/><Relationship Id="rId101" Type="http://schemas.openxmlformats.org/officeDocument/2006/relationships/slide" Target="slides/slide31.xml"/><Relationship Id="rId122" Type="http://schemas.openxmlformats.org/officeDocument/2006/relationships/slide" Target="slides/slide52.xml"/><Relationship Id="rId13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6.xml"/><Relationship Id="rId97" Type="http://schemas.openxmlformats.org/officeDocument/2006/relationships/slide" Target="slides/slide27.xml"/><Relationship Id="rId104" Type="http://schemas.openxmlformats.org/officeDocument/2006/relationships/slide" Target="slides/slide34.xml"/><Relationship Id="rId120" Type="http://schemas.openxmlformats.org/officeDocument/2006/relationships/slide" Target="slides/slide50.xml"/><Relationship Id="rId125" Type="http://schemas.openxmlformats.org/officeDocument/2006/relationships/slide" Target="slides/slide55.xml"/><Relationship Id="rId7" Type="http://schemas.openxmlformats.org/officeDocument/2006/relationships/customXml" Target="../customXml/item7.xml"/><Relationship Id="rId71" Type="http://schemas.openxmlformats.org/officeDocument/2006/relationships/slide" Target="slides/slide1.xml"/><Relationship Id="rId92" Type="http://schemas.openxmlformats.org/officeDocument/2006/relationships/slide" Target="slides/slide22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slide" Target="slides/slide17.xml"/><Relationship Id="rId110" Type="http://schemas.openxmlformats.org/officeDocument/2006/relationships/slide" Target="slides/slide40.xml"/><Relationship Id="rId115" Type="http://schemas.openxmlformats.org/officeDocument/2006/relationships/slide" Target="slides/slide45.xml"/><Relationship Id="rId131" Type="http://schemas.openxmlformats.org/officeDocument/2006/relationships/tableStyles" Target="tableStyles.xml"/><Relationship Id="rId61" Type="http://schemas.openxmlformats.org/officeDocument/2006/relationships/customXml" Target="../customXml/item61.xml"/><Relationship Id="rId82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10/23/2018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Esri</a:t>
            </a:r>
            <a:r>
              <a:rPr lang="en-US" baseline="0" dirty="0"/>
              <a:t> Corporate Template-Dark v3.4</a:t>
            </a:r>
          </a:p>
          <a:p>
            <a:r>
              <a:rPr lang="en-US" baseline="0" dirty="0"/>
              <a:t>16:9 version – January 29, 2017</a:t>
            </a:r>
          </a:p>
          <a:p>
            <a:endParaRPr lang="en-US" baseline="0" dirty="0"/>
          </a:p>
          <a:p>
            <a:r>
              <a:rPr lang="en-US" baseline="0" dirty="0"/>
              <a:t>For more templates, sample files, and icons, see https://compass.esri.com/resources/presentations/Pages/Main.aspx</a:t>
            </a:r>
          </a:p>
          <a:p>
            <a:endParaRPr lang="en-US" baseline="0" dirty="0"/>
          </a:p>
          <a:p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To add footer</a:t>
            </a:r>
            <a:r>
              <a:rPr lang="en-US" sz="1200" b="1" kern="1200" baseline="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text in Windows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On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Home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tab, under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Insert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, click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Text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, and then click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Header and Footer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Click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Slide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tab, select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Footer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check box, and then type the footer text that you want.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Click either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Apply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or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Apply to All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.</a:t>
            </a:r>
          </a:p>
          <a:p>
            <a:pPr marL="228600" lvl="0" indent="-228600">
              <a:buFont typeface="+mj-lt"/>
              <a:buAutoNum type="arabicPeriod"/>
            </a:pPr>
            <a:endParaRPr lang="en-US" sz="1200" b="0" kern="1200" dirty="0">
              <a:solidFill>
                <a:schemeClr val="tx1"/>
              </a:solidFill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To add footer</a:t>
            </a:r>
            <a:r>
              <a:rPr lang="en-US" sz="1200" b="1" kern="1200" baseline="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text on a Mac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On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View 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menu, select</a:t>
            </a:r>
            <a:r>
              <a:rPr lang="en-US" sz="1200" b="0" kern="1200" baseline="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Header and Footer.</a:t>
            </a:r>
            <a:endParaRPr lang="en-US" sz="1200" b="0" kern="1200" dirty="0">
              <a:solidFill>
                <a:schemeClr val="tx1"/>
              </a:solidFill>
              <a:latin typeface="Arial"/>
              <a:ea typeface="+mn-ea"/>
              <a:cs typeface="+mn-cs"/>
            </a:endParaRPr>
          </a:p>
          <a:p>
            <a:pPr marL="228600" lvl="0" indent="-228600">
              <a:buFont typeface="+mj-lt"/>
              <a:buAutoNum type="arabicPeriod"/>
            </a:pP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Select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Footer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check box and then type the footer text that you want.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Click either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Apply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or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Apply to All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.</a:t>
            </a:r>
          </a:p>
          <a:p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	</a:t>
            </a:r>
          </a:p>
          <a:p>
            <a:r>
              <a:rPr lang="en-US" sz="1400" b="1" kern="1200" dirty="0">
                <a:solidFill>
                  <a:schemeClr val="bg2"/>
                </a:solidFill>
                <a:latin typeface="Arial"/>
                <a:ea typeface="+mn-ea"/>
                <a:cs typeface="+mn-cs"/>
              </a:rPr>
              <a:t>If footers don't appear on the slides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	</a:t>
            </a:r>
          </a:p>
          <a:p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If footers don't appear on title slides, in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Header and Footer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dialog box make sure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Don't show on title slide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check box is not selected.</a:t>
            </a:r>
          </a:p>
          <a:p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If the footers are missing from other slides, the placeholders for these items might have been removed from specific slide layouts or the slide master.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5161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Now that we have our custom properties implemented,</a:t>
            </a:r>
            <a:r>
              <a:rPr lang="en-US" baseline="0" dirty="0"/>
              <a:t> let’s provide a UI to allow them to be interactively updated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0021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Now that we have our custom properties implemented,</a:t>
            </a:r>
            <a:r>
              <a:rPr lang="en-US" baseline="0" dirty="0"/>
              <a:t> let’s provide a UI to allow them to be interactively updated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3833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Now that we have our custom properties implemented,</a:t>
            </a:r>
            <a:r>
              <a:rPr lang="en-US" baseline="0" dirty="0"/>
              <a:t> let’s provide a UI to allow them to be interactively updated</a:t>
            </a:r>
          </a:p>
          <a:p>
            <a:endParaRPr lang="en-US" baseline="0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/>
              <a:t>Note: Template automatically stubs out a </a:t>
            </a:r>
            <a:r>
              <a:rPr lang="en-US" sz="1200" b="0" dirty="0" err="1">
                <a:latin typeface="Consolas" panose="020B0609020204030204" pitchFamily="49" charset="0"/>
              </a:rPr>
              <a:t>CommitAsync</a:t>
            </a:r>
            <a:r>
              <a:rPr lang="en-US" sz="1200" b="0" dirty="0"/>
              <a:t> for you</a:t>
            </a:r>
            <a:endParaRPr lang="en-US" sz="1200" b="0" dirty="0">
              <a:latin typeface="Consolas" panose="020B0609020204030204" pitchFamily="49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7240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8225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0934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7194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2454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0991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657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01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2170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7636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To illustrate this, I'm going to show the use of categories by this report window (that comes in our add-in). Out of the box it will come with a basic, default report. Then, using Categories we will see how to add additional reports to it, at runtime, with each report being contained in a completely separate add-in.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7744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2524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pPr lvl="2"/>
            <a:r>
              <a:rPr lang="en-US" b="0" dirty="0"/>
              <a:t>Metadata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578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4170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pPr lvl="2"/>
            <a:r>
              <a:rPr lang="en-US" b="0" dirty="0"/>
              <a:t>Metadata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3610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0162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891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9355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76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69456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a component element is NOT an instance of the custom class….think of it as a DAML</a:t>
            </a:r>
            <a:r>
              <a:rPr lang="en-US" baseline="0" dirty="0"/>
              <a:t> record read from the </a:t>
            </a:r>
            <a:r>
              <a:rPr lang="en-US" baseline="0" dirty="0" err="1"/>
              <a:t>Config.daml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8420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>
                <a:solidFill>
                  <a:prstClr val="black"/>
                </a:solidFill>
              </a:rPr>
              <a:pPr/>
              <a:t>31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19186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90100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08431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Framework handles</a:t>
            </a:r>
            <a:r>
              <a:rPr lang="en-US" baseline="0" dirty="0"/>
              <a:t> hooking up the binding between View and </a:t>
            </a:r>
            <a:r>
              <a:rPr lang="en-US" baseline="0" dirty="0" err="1"/>
              <a:t>ViewModel</a:t>
            </a:r>
            <a:r>
              <a:rPr lang="en-US" baseline="0" dirty="0"/>
              <a:t> when the </a:t>
            </a:r>
            <a:r>
              <a:rPr lang="en-US" baseline="0" dirty="0" err="1"/>
              <a:t>EmbeddableControl</a:t>
            </a:r>
            <a:r>
              <a:rPr lang="en-US" baseline="0" dirty="0"/>
              <a:t> is created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60162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31139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Framework handles</a:t>
            </a:r>
            <a:r>
              <a:rPr lang="en-US" baseline="0" dirty="0"/>
              <a:t> hooking up the binding between View and </a:t>
            </a:r>
            <a:r>
              <a:rPr lang="en-US" baseline="0" dirty="0" err="1"/>
              <a:t>ViewModel</a:t>
            </a:r>
            <a:r>
              <a:rPr lang="en-US" baseline="0" dirty="0"/>
              <a:t> when the </a:t>
            </a:r>
            <a:r>
              <a:rPr lang="en-US" baseline="0" dirty="0" err="1"/>
              <a:t>EmbeddableControl</a:t>
            </a:r>
            <a:r>
              <a:rPr lang="en-US" baseline="0" dirty="0"/>
              <a:t> is created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91388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Framework handles</a:t>
            </a:r>
            <a:r>
              <a:rPr lang="en-US" baseline="0" dirty="0"/>
              <a:t> hooking up the binding between View and </a:t>
            </a:r>
            <a:r>
              <a:rPr lang="en-US" baseline="0" dirty="0" err="1"/>
              <a:t>ViewModel</a:t>
            </a:r>
            <a:r>
              <a:rPr lang="en-US" baseline="0" dirty="0"/>
              <a:t> when the </a:t>
            </a:r>
            <a:r>
              <a:rPr lang="en-US" baseline="0" dirty="0" err="1"/>
              <a:t>EmbeddableControl</a:t>
            </a:r>
            <a:r>
              <a:rPr lang="en-US" baseline="0" dirty="0"/>
              <a:t> is created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198655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a component element is NOT an instance of the custom class….think of it as a DAML</a:t>
            </a:r>
            <a:r>
              <a:rPr lang="en-US" baseline="0" dirty="0"/>
              <a:t> record read from the </a:t>
            </a:r>
            <a:r>
              <a:rPr lang="en-US" baseline="0" dirty="0" err="1"/>
              <a:t>Config.daml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87689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dirty="0">
                <a:latin typeface="Consolas" panose="020B0609020204030204" pitchFamily="49" charset="0"/>
              </a:rPr>
              <a:t>Note that in our embeddable control we have impleme</a:t>
            </a:r>
            <a:r>
              <a:rPr lang="en-US" baseline="0" dirty="0">
                <a:latin typeface="Consolas" panose="020B0609020204030204" pitchFamily="49" charset="0"/>
              </a:rPr>
              <a:t>nted the required “</a:t>
            </a:r>
            <a:r>
              <a:rPr lang="en-US" baseline="0" dirty="0" err="1">
                <a:latin typeface="Consolas" panose="020B0609020204030204" pitchFamily="49" charset="0"/>
              </a:rPr>
              <a:t>IAcmeCategoryComponent</a:t>
            </a:r>
            <a:endParaRPr lang="en-US" b="0" dirty="0">
              <a:latin typeface="Consolas" panose="020B0609020204030204" pitchFamily="49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>
                <a:solidFill>
                  <a:prstClr val="black"/>
                </a:solidFill>
              </a:rPr>
              <a:pPr/>
              <a:t>40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1472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72407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ReportContent</a:t>
            </a:r>
            <a:r>
              <a:rPr lang="en-US" baseline="0" dirty="0"/>
              <a:t> is a property in our </a:t>
            </a:r>
            <a:r>
              <a:rPr lang="en-US" baseline="0" dirty="0" err="1"/>
              <a:t>ViewModel</a:t>
            </a:r>
            <a:r>
              <a:rPr lang="en-US" baseline="0" dirty="0"/>
              <a:t> of type </a:t>
            </a:r>
            <a:r>
              <a:rPr lang="en-US" baseline="0" dirty="0" err="1"/>
              <a:t>UserControl</a:t>
            </a:r>
            <a:r>
              <a:rPr lang="en-US" baseline="0" dirty="0"/>
              <a:t>. It is bound to the Content of our </a:t>
            </a:r>
            <a:r>
              <a:rPr lang="en-US" baseline="0" dirty="0" err="1"/>
              <a:t>ContentPresenter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>
                <a:solidFill>
                  <a:prstClr val="black"/>
                </a:solidFill>
              </a:rPr>
              <a:pPr/>
              <a:t>41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86689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27279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338940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(Moxie has this intro</a:t>
            </a:r>
            <a:r>
              <a:rPr lang="en-US" baseline="0" dirty="0"/>
              <a:t> section)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7333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93733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86162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44612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83448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9883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1354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OnReadSettingsAsync</a:t>
            </a:r>
            <a:r>
              <a:rPr lang="en-US" dirty="0"/>
              <a:t>  </a:t>
            </a:r>
            <a:r>
              <a:rPr lang="en-US" dirty="0" err="1"/>
              <a:t>preceeds</a:t>
            </a:r>
            <a:r>
              <a:rPr lang="en-US" dirty="0"/>
              <a:t> the </a:t>
            </a:r>
            <a:r>
              <a:rPr lang="en-US" dirty="0" err="1"/>
              <a:t>ProjectOpenedEvent</a:t>
            </a:r>
            <a:endParaRPr lang="en-US" dirty="0"/>
          </a:p>
          <a:p>
            <a:r>
              <a:rPr lang="en-US" dirty="0"/>
              <a:t>Reset</a:t>
            </a:r>
            <a:r>
              <a:rPr lang="en-US" baseline="0" dirty="0"/>
              <a:t> any custom flags, as needed, in the </a:t>
            </a:r>
            <a:r>
              <a:rPr lang="en-US" baseline="0" dirty="0" err="1"/>
              <a:t>ProjectClosedEvent</a:t>
            </a:r>
            <a:endParaRPr lang="en-US" baseline="0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emphasize that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OnReadSettingsAsync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doesn’t get called for your module if you don’t have any settings saved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21778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6119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58297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541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873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6662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1793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Now that we have our custom properties implemented,</a:t>
            </a:r>
            <a:r>
              <a:rPr lang="en-US" baseline="0" dirty="0"/>
              <a:t> let’s provide a UI to allow them to be interactively updated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008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10/23/2018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10013894" y="572078"/>
            <a:ext cx="1274495" cy="46553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10/23/2018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155255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_User Screen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User Screens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D0726-017F-9249-8B2E-2A4DDB444ED8}" type="datetime1">
              <a:rPr lang="en-US" smtClean="0"/>
              <a:t>10/23/2018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79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10/23/2018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10/23/2018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6A5A8CDF-B04C-41D3-90E6-1B24FA66A1A1}"/>
              </a:ext>
            </a:extLst>
          </p:cNvPr>
          <p:cNvGrpSpPr/>
          <p:nvPr userDrawn="1"/>
        </p:nvGrpSpPr>
        <p:grpSpPr>
          <a:xfrm>
            <a:off x="2" y="0"/>
            <a:ext cx="12192000" cy="6859283"/>
            <a:chOff x="0" y="-1284"/>
            <a:chExt cx="12192000" cy="6859283"/>
          </a:xfrm>
          <a:effectLst/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0AC0321-6A44-45FA-8031-EAF3247227E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rgbClr val="6BEAC7"/>
                </a:gs>
                <a:gs pos="85000">
                  <a:srgbClr val="0192FF"/>
                </a:gs>
              </a:gsLst>
              <a:lin ang="135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0929492-D88E-4EE9-AB7A-44B22C3AC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0400" y="-1284"/>
              <a:ext cx="5181600" cy="279983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BFEB574-E7B2-4804-B1EC-882EDC2501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5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826"/>
            <a:stretch/>
          </p:blipFill>
          <p:spPr>
            <a:xfrm>
              <a:off x="2" y="4682564"/>
              <a:ext cx="12191998" cy="2175435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18" name="Title 8">
            <a:extLst>
              <a:ext uri="{FF2B5EF4-FFF2-40B4-BE49-F238E27FC236}">
                <a16:creationId xmlns:a16="http://schemas.microsoft.com/office/drawing/2014/main" id="{3DCA2033-CA7D-495C-958A-19D3CA4D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pPr algn="l"/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A0AF6DE7-FB64-49FD-96AF-0590F27717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280390376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10/23/2018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10/23/2018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10/23/2018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10/23/2018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10/23/2018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10/23/2018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10/23/2018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10/23/2018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8560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10/23/2018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08" r:id="rId9"/>
    <p:sldLayoutId id="2147486809" r:id="rId10"/>
    <p:sldLayoutId id="2147486810" r:id="rId11"/>
    <p:sldLayoutId id="2147486811" r:id="rId12"/>
    <p:sldLayoutId id="2147486812" r:id="rId13"/>
    <p:sldLayoutId id="2147486816" r:id="rId14"/>
    <p:sldLayoutId id="2147486817" r:id="rId15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D59FD0-5E7A-D44E-BEB8-93E564F2C4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1" y="0"/>
            <a:ext cx="12189677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604100" y="563201"/>
            <a:ext cx="1274860" cy="46101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752514" y="439272"/>
            <a:ext cx="7202358" cy="1580537"/>
          </a:xfrm>
        </p:spPr>
        <p:txBody>
          <a:bodyPr/>
          <a:lstStyle/>
          <a:p>
            <a:pPr algn="l"/>
            <a:r>
              <a:rPr lang="en-US" sz="4000" dirty="0"/>
              <a:t>Advanced Customization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752513" y="2133780"/>
            <a:ext cx="7202359" cy="914400"/>
          </a:xfrm>
        </p:spPr>
        <p:txBody>
          <a:bodyPr/>
          <a:lstStyle/>
          <a:p>
            <a:pPr algn="l"/>
            <a:r>
              <a:rPr lang="en-US" dirty="0"/>
              <a:t>Charlie Macleod</a:t>
            </a:r>
          </a:p>
        </p:txBody>
      </p:sp>
      <p:sp>
        <p:nvSpPr>
          <p:cNvPr id="12" name="Subtitle 3">
            <a:extLst>
              <a:ext uri="{FF2B5EF4-FFF2-40B4-BE49-F238E27FC236}">
                <a16:creationId xmlns:a16="http://schemas.microsoft.com/office/drawing/2014/main" id="{0CB671CE-E2FE-1042-81A5-D2CBD96D8B5D}"/>
              </a:ext>
            </a:extLst>
          </p:cNvPr>
          <p:cNvSpPr txBox="1">
            <a:spLocks noChangeAspect="1"/>
          </p:cNvSpPr>
          <p:nvPr/>
        </p:nvSpPr>
        <p:spPr bwMode="white">
          <a:xfrm>
            <a:off x="630995" y="1390971"/>
            <a:ext cx="2829388" cy="101134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900" b="1" dirty="0">
                <a:solidFill>
                  <a:schemeClr val="tx1">
                    <a:alpha val="40000"/>
                  </a:schemeClr>
                </a:solidFill>
                <a:latin typeface="+mj-lt"/>
              </a:rPr>
              <a:t>DEVELOPER </a:t>
            </a:r>
            <a:br>
              <a:rPr lang="en-US" sz="1900" b="1" dirty="0">
                <a:solidFill>
                  <a:schemeClr val="tx1">
                    <a:alpha val="40000"/>
                  </a:schemeClr>
                </a:solidFill>
                <a:latin typeface="+mj-lt"/>
              </a:rPr>
            </a:br>
            <a:r>
              <a:rPr lang="en-US" sz="1900" b="1" dirty="0">
                <a:solidFill>
                  <a:schemeClr val="tx1">
                    <a:alpha val="40000"/>
                  </a:schemeClr>
                </a:solidFill>
                <a:latin typeface="+mj-lt"/>
              </a:rPr>
              <a:t>SUMMIT </a:t>
            </a:r>
          </a:p>
          <a:p>
            <a:pPr algn="l"/>
            <a:r>
              <a:rPr lang="en-US" sz="1400" dirty="0">
                <a:solidFill>
                  <a:schemeClr val="tx1">
                    <a:alpha val="40000"/>
                  </a:schemeClr>
                </a:solidFill>
                <a:latin typeface="+mj-lt"/>
              </a:rPr>
              <a:t>EUROPE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1CD6D2-2797-6841-9F5B-543228593460}"/>
              </a:ext>
            </a:extLst>
          </p:cNvPr>
          <p:cNvCxnSpPr>
            <a:cxnSpLocks noChangeAspect="1"/>
          </p:cNvCxnSpPr>
          <p:nvPr/>
        </p:nvCxnSpPr>
        <p:spPr bwMode="auto">
          <a:xfrm>
            <a:off x="622030" y="2010847"/>
            <a:ext cx="964724" cy="0"/>
          </a:xfrm>
          <a:prstGeom prst="line">
            <a:avLst/>
          </a:prstGeom>
          <a:noFill/>
          <a:ln w="12700" cap="flat" cmpd="sng" algn="ctr">
            <a:solidFill>
              <a:schemeClr val="tx1">
                <a:alpha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353008192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Project Options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50167" y="1673023"/>
            <a:ext cx="10369296" cy="3427413"/>
          </a:xfrm>
        </p:spPr>
        <p:txBody>
          <a:bodyPr/>
          <a:lstStyle/>
          <a:p>
            <a:r>
              <a:rPr lang="en-US" b="0" dirty="0"/>
              <a:t>Add Project and Application options to the Pro Options “Property Sheet”</a:t>
            </a:r>
          </a:p>
          <a:p>
            <a:pPr lvl="1"/>
            <a:r>
              <a:rPr lang="en-US" b="0" dirty="0"/>
              <a:t>Provide a property page for both project and application options</a:t>
            </a:r>
          </a:p>
          <a:p>
            <a:pPr lvl="2"/>
            <a:r>
              <a:rPr lang="en-US" b="0" dirty="0"/>
              <a:t>Use the Pro SDK Property Sheet item template</a:t>
            </a:r>
          </a:p>
          <a:p>
            <a:pPr lvl="2"/>
            <a:r>
              <a:rPr lang="en-US" b="0" dirty="0"/>
              <a:t>Update property sheet with </a:t>
            </a:r>
            <a:r>
              <a:rPr lang="en-US" b="0" dirty="0" err="1"/>
              <a:t>refID</a:t>
            </a:r>
            <a:r>
              <a:rPr lang="en-US" b="0" dirty="0"/>
              <a:t>= “</a:t>
            </a:r>
            <a:r>
              <a:rPr lang="en-US" altLang="en-US" b="0" dirty="0" err="1">
                <a:latin typeface="Consolas" panose="020B0609020204030204" pitchFamily="49" charset="0"/>
              </a:rPr>
              <a:t>esri_core_optionsPropertySheet</a:t>
            </a:r>
            <a:r>
              <a:rPr lang="en-US" b="0" dirty="0">
                <a:latin typeface="Consolas" panose="020B0609020204030204" pitchFamily="49" charset="0"/>
              </a:rPr>
              <a:t>”</a:t>
            </a:r>
            <a:r>
              <a:rPr lang="en-US" b="0" dirty="0"/>
              <a:t> </a:t>
            </a:r>
          </a:p>
          <a:p>
            <a:pPr lvl="3"/>
            <a:r>
              <a:rPr lang="en-US" sz="1600" b="0" dirty="0" err="1"/>
              <a:t>Config.daml</a:t>
            </a:r>
            <a:endParaRPr lang="en-US" sz="1600" b="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4444" y="3643788"/>
            <a:ext cx="8323809" cy="2514286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473FD26-96EF-40CC-BFA3-C009FCA3C1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169701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Project Options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50167" y="1524819"/>
            <a:ext cx="10369296" cy="3427413"/>
          </a:xfrm>
        </p:spPr>
        <p:txBody>
          <a:bodyPr/>
          <a:lstStyle/>
          <a:p>
            <a:r>
              <a:rPr lang="en-US" b="0" dirty="0"/>
              <a:t>Add Project and Application property pages</a:t>
            </a:r>
          </a:p>
          <a:p>
            <a:pPr lvl="1"/>
            <a:r>
              <a:rPr lang="en-US" b="0" dirty="0"/>
              <a:t>Add New Item -&gt; ArcGIS -&gt; ArcGIS Pro Property Sheet</a:t>
            </a:r>
          </a:p>
          <a:p>
            <a:pPr lvl="2"/>
            <a:r>
              <a:rPr lang="en-US" sz="1800" b="0" dirty="0"/>
              <a:t>Adds an individual property page view + view model</a:t>
            </a:r>
          </a:p>
          <a:p>
            <a:pPr lvl="2"/>
            <a:r>
              <a:rPr lang="en-US" sz="1800" b="0" dirty="0"/>
              <a:t>Adds a custom property sheet container – declared in the </a:t>
            </a:r>
            <a:r>
              <a:rPr lang="en-US" sz="1800" b="0" dirty="0" err="1"/>
              <a:t>Config.daml</a:t>
            </a:r>
            <a:endParaRPr lang="en-US" sz="1800" b="0" dirty="0"/>
          </a:p>
          <a:p>
            <a:pPr lvl="2"/>
            <a:r>
              <a:rPr lang="en-US" sz="1800" b="0" dirty="0"/>
              <a:t>Adds a button to show the custom property sheet container</a:t>
            </a:r>
          </a:p>
          <a:p>
            <a:pPr lvl="1"/>
            <a:r>
              <a:rPr lang="en-US" b="0" dirty="0"/>
              <a:t>For our purposes we only need the page(s) – view and view models</a:t>
            </a:r>
          </a:p>
          <a:p>
            <a:pPr lvl="2"/>
            <a:r>
              <a:rPr lang="en-US" sz="1800" b="0" dirty="0"/>
              <a:t>The rest of the generated content can either be deleted or ignored.</a:t>
            </a:r>
          </a:p>
          <a:p>
            <a:pPr lvl="1"/>
            <a:endParaRPr lang="en-US" b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9216" y="4489414"/>
            <a:ext cx="7840358" cy="1748249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95C8FE-55C5-4AA7-864D-302C904BA96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488274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Property Page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50167" y="1524819"/>
            <a:ext cx="10369296" cy="3427413"/>
          </a:xfrm>
        </p:spPr>
        <p:txBody>
          <a:bodyPr/>
          <a:lstStyle/>
          <a:p>
            <a:r>
              <a:rPr lang="en-US" b="0" dirty="0"/>
              <a:t>Page View: Implement using standard WPF (User Control)</a:t>
            </a:r>
          </a:p>
          <a:p>
            <a:r>
              <a:rPr lang="en-US" b="0" dirty="0"/>
              <a:t>Page View Model:</a:t>
            </a:r>
          </a:p>
          <a:p>
            <a:pPr lvl="1"/>
            <a:r>
              <a:rPr lang="en-US" b="0" dirty="0"/>
              <a:t>Derives from </a:t>
            </a:r>
            <a:r>
              <a:rPr lang="en-US" dirty="0" err="1">
                <a:latin typeface="Consolas" panose="020B0609020204030204" pitchFamily="49" charset="0"/>
              </a:rPr>
              <a:t>ArcGIS.Desktop.Framework.Contracts.Page</a:t>
            </a:r>
            <a:endParaRPr lang="en-US" dirty="0">
              <a:latin typeface="Consolas" panose="020B0609020204030204" pitchFamily="49" charset="0"/>
            </a:endParaRPr>
          </a:p>
          <a:p>
            <a:pPr lvl="1"/>
            <a:r>
              <a:rPr lang="en-US" b="0" dirty="0"/>
              <a:t>You must implement a </a:t>
            </a:r>
            <a:r>
              <a:rPr lang="en-US" dirty="0" err="1"/>
              <a:t>CommitAsync</a:t>
            </a:r>
            <a:r>
              <a:rPr lang="en-US" b="0" dirty="0"/>
              <a:t> override for your “Save” logic</a:t>
            </a:r>
            <a:r>
              <a:rPr lang="en-US" sz="1800" b="0" dirty="0"/>
              <a:t>.</a:t>
            </a:r>
          </a:p>
          <a:p>
            <a:pPr lvl="2"/>
            <a:r>
              <a:rPr lang="en-US" sz="1800" b="0" dirty="0" err="1">
                <a:latin typeface="Consolas" panose="020B0609020204030204" pitchFamily="49" charset="0"/>
              </a:rPr>
              <a:t>CommitAsync</a:t>
            </a:r>
            <a:r>
              <a:rPr lang="en-US" sz="1800" b="0" dirty="0"/>
              <a:t> is called when the user clicks OK on the property sheet</a:t>
            </a:r>
          </a:p>
          <a:p>
            <a:pPr lvl="3"/>
            <a:r>
              <a:rPr lang="en-US" sz="1800" b="0" dirty="0"/>
              <a:t>It is only called if your page is dirty (</a:t>
            </a:r>
            <a:r>
              <a:rPr lang="en-US" sz="1800" b="0" dirty="0" err="1">
                <a:latin typeface="Consolas" panose="020B0609020204030204" pitchFamily="49" charset="0"/>
              </a:rPr>
              <a:t>IsModified</a:t>
            </a:r>
            <a:r>
              <a:rPr lang="en-US" sz="1800" b="0" dirty="0">
                <a:latin typeface="Consolas" panose="020B0609020204030204" pitchFamily="49" charset="0"/>
              </a:rPr>
              <a:t> = true</a:t>
            </a:r>
            <a:r>
              <a:rPr lang="en-US" sz="1800" b="0" dirty="0"/>
              <a:t>)</a:t>
            </a:r>
          </a:p>
          <a:p>
            <a:pPr lvl="1"/>
            <a:r>
              <a:rPr lang="en-US" b="0" dirty="0"/>
              <a:t>Set </a:t>
            </a:r>
            <a:r>
              <a:rPr lang="en-US" dirty="0" err="1">
                <a:latin typeface="Consolas" panose="020B0609020204030204" pitchFamily="49" charset="0"/>
              </a:rPr>
              <a:t>this.IsModified</a:t>
            </a:r>
            <a:r>
              <a:rPr lang="en-US" dirty="0">
                <a:latin typeface="Consolas" panose="020B0609020204030204" pitchFamily="49" charset="0"/>
              </a:rPr>
              <a:t> = true </a:t>
            </a:r>
            <a:r>
              <a:rPr lang="en-US" b="0" dirty="0"/>
              <a:t>whenever a property value is </a:t>
            </a:r>
            <a:r>
              <a:rPr lang="en-US" b="0" u="sng" dirty="0"/>
              <a:t>changed</a:t>
            </a:r>
          </a:p>
          <a:p>
            <a:pPr lvl="2"/>
            <a:r>
              <a:rPr lang="en-US" sz="1800" b="0" dirty="0"/>
              <a:t>Marks the page as </a:t>
            </a:r>
            <a:r>
              <a:rPr lang="en-US" sz="1800" dirty="0"/>
              <a:t>dirty</a:t>
            </a:r>
            <a:r>
              <a:rPr lang="en-US" b="0" dirty="0"/>
              <a:t>.</a:t>
            </a:r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pPr marL="1042416" lvl="3" indent="0">
              <a:buNone/>
            </a:pPr>
            <a:endParaRPr lang="en-US" b="0" dirty="0"/>
          </a:p>
          <a:p>
            <a:pPr lvl="1"/>
            <a:r>
              <a:rPr lang="en-US" b="0" dirty="0"/>
              <a:t>Override </a:t>
            </a:r>
            <a:r>
              <a:rPr lang="en-US" dirty="0" err="1">
                <a:latin typeface="Consolas" panose="020B0609020204030204" pitchFamily="49" charset="0"/>
              </a:rPr>
              <a:t>InitializeAsync</a:t>
            </a:r>
            <a:r>
              <a:rPr lang="en-US" dirty="0"/>
              <a:t> </a:t>
            </a:r>
            <a:r>
              <a:rPr lang="en-US" b="0" dirty="0"/>
              <a:t>and</a:t>
            </a:r>
            <a:r>
              <a:rPr lang="en-US" dirty="0"/>
              <a:t> </a:t>
            </a:r>
            <a:r>
              <a:rPr lang="en-US" dirty="0" err="1">
                <a:latin typeface="Consolas" panose="020B0609020204030204" pitchFamily="49" charset="0"/>
              </a:rPr>
              <a:t>Uninitialize</a:t>
            </a:r>
            <a:r>
              <a:rPr lang="en-US" dirty="0"/>
              <a:t> </a:t>
            </a:r>
            <a:r>
              <a:rPr lang="en-US" b="0" dirty="0"/>
              <a:t>as needed:</a:t>
            </a:r>
          </a:p>
          <a:p>
            <a:pPr lvl="2"/>
            <a:r>
              <a:rPr lang="en-US" b="0" dirty="0"/>
              <a:t>Executed when the page is loaded and destroyed respectively.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4482" y="4504991"/>
            <a:ext cx="7260719" cy="806542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SetProperty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_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trackChanges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value, () =&gt;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TrackChanges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.IsModified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0331" y="898068"/>
            <a:ext cx="1695238" cy="4438095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C873B3A-6094-4817-9715-9295DB305D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787101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Project Options - </a:t>
            </a:r>
            <a:r>
              <a:rPr lang="en-US" sz="2800" b="0" dirty="0" err="1"/>
              <a:t>Config.daml</a:t>
            </a:r>
            <a:r>
              <a:rPr lang="en-US" sz="2800" b="0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indent="0">
              <a:buNone/>
            </a:pPr>
            <a:endParaRPr lang="en-US" b="0" dirty="0"/>
          </a:p>
          <a:p>
            <a:endParaRPr lang="en-US" b="0" dirty="0"/>
          </a:p>
        </p:txBody>
      </p:sp>
      <p:sp>
        <p:nvSpPr>
          <p:cNvPr id="3" name="TextBox 2"/>
          <p:cNvSpPr txBox="1"/>
          <p:nvPr/>
        </p:nvSpPr>
        <p:spPr>
          <a:xfrm>
            <a:off x="682625" y="2055986"/>
            <a:ext cx="10826496" cy="434947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modules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insertModule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...&gt; 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AdvCustomizationStart_UI_ShowPropertySheet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Show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PropertySheet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loadOnClick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...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&gt;&lt;/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insertSheet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AdvCustomizationStart_UI_PropertySheet1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...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page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AdvCustomizationStart_UI_ProjectOptions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Project Tracking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ProjectOptionsViewModel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group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Group 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page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insertSheet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44079" y="1598786"/>
            <a:ext cx="985058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285750" indent="-285750" algn="l" eaLnBrk="0" hangingPunct="0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ea typeface="+mn-ea"/>
                <a:cs typeface="+mn-cs"/>
              </a:rPr>
              <a:t>Delete “extra” content resulting from template generation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8F39B1-F633-4B8F-9359-FA08CBF97E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567879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Project Options - </a:t>
            </a:r>
            <a:r>
              <a:rPr lang="en-US" sz="2800" b="0" dirty="0" err="1"/>
              <a:t>Config.daml</a:t>
            </a:r>
            <a:r>
              <a:rPr lang="en-US" sz="2800" b="0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indent="0">
              <a:buNone/>
            </a:pPr>
            <a:endParaRPr lang="en-US" b="0" dirty="0"/>
          </a:p>
          <a:p>
            <a:endParaRPr lang="en-US" b="0" dirty="0"/>
          </a:p>
        </p:txBody>
      </p:sp>
      <p:sp>
        <p:nvSpPr>
          <p:cNvPr id="3" name="TextBox 2"/>
          <p:cNvSpPr txBox="1"/>
          <p:nvPr/>
        </p:nvSpPr>
        <p:spPr>
          <a:xfrm>
            <a:off x="682625" y="2133600"/>
            <a:ext cx="10826496" cy="434947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modules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insertModule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...&gt; 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trike="dblStrike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trike="dblStrike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trike="dblStrike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trike="dblStrike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AdvCustomizationStart_UI_ShowPropertySheet</a:t>
            </a:r>
            <a:r>
              <a:rPr lang="en-US" strike="dblStrike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trike="dblStrike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trike="dblStrike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Show </a:t>
            </a:r>
            <a:r>
              <a:rPr lang="en-US" strike="dblStrike" dirty="0" err="1">
                <a:solidFill>
                  <a:srgbClr val="0000FF"/>
                </a:solidFill>
                <a:latin typeface="Consolas" panose="020B0609020204030204" pitchFamily="49" charset="0"/>
              </a:rPr>
              <a:t>PropertySheet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 1</a:t>
            </a:r>
            <a:r>
              <a:rPr lang="en-US" strike="dblStrike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trike="dblStrike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trike="dblStrike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trike="dblStrike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trike="dblStrike" dirty="0" err="1">
                <a:solidFill>
                  <a:srgbClr val="FF0000"/>
                </a:solidFill>
                <a:latin typeface="Consolas" panose="020B0609020204030204" pitchFamily="49" charset="0"/>
              </a:rPr>
              <a:t>loadOnClick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trike="dblStrike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trike="dblStrike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trike="dblStrike" dirty="0">
                <a:solidFill>
                  <a:srgbClr val="FF0000"/>
                </a:solidFill>
                <a:latin typeface="Consolas" panose="020B0609020204030204" pitchFamily="49" charset="0"/>
              </a:rPr>
              <a:t>...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&gt;&lt;/</a:t>
            </a:r>
            <a:r>
              <a:rPr lang="en-US" strike="dblStrike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trike="dblStrike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insertSheet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trike="dblStrike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trike="dblStrike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AdvCustomizationStart_UI_PropertySheet1</a:t>
            </a:r>
            <a:r>
              <a:rPr lang="en-US" strike="dblStrike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trike="dblStrike" dirty="0">
                <a:solidFill>
                  <a:srgbClr val="FF0000"/>
                </a:solidFill>
                <a:latin typeface="Consolas" panose="020B0609020204030204" pitchFamily="49" charset="0"/>
              </a:rPr>
              <a:t>...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trike="dblStrike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page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AdvCustomizationStart_UI_ProjectOptions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Project Tracking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ProjectOptionsViewModel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group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Group 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page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trike="dblStrike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insertSheet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44079" y="1598786"/>
            <a:ext cx="985058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285750" indent="-285750" algn="l" eaLnBrk="0" hangingPunct="0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ea typeface="+mn-ea"/>
                <a:cs typeface="+mn-cs"/>
              </a:rPr>
              <a:t>Delete “extra” content resulting from template generation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C93DBB8-196F-4CA0-9734-FA0D6555D4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181018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Project Options - </a:t>
            </a:r>
            <a:r>
              <a:rPr lang="en-US" sz="2800" b="0" dirty="0" err="1"/>
              <a:t>Config.daml</a:t>
            </a:r>
            <a:r>
              <a:rPr lang="en-US" sz="2800" b="0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indent="0">
              <a:buNone/>
            </a:pPr>
            <a:endParaRPr lang="en-US" b="0" dirty="0"/>
          </a:p>
          <a:p>
            <a:endParaRPr lang="en-US" b="0" dirty="0"/>
          </a:p>
        </p:txBody>
      </p:sp>
      <p:sp>
        <p:nvSpPr>
          <p:cNvPr id="3" name="TextBox 2"/>
          <p:cNvSpPr txBox="1"/>
          <p:nvPr/>
        </p:nvSpPr>
        <p:spPr>
          <a:xfrm>
            <a:off x="682625" y="1619792"/>
            <a:ext cx="10826496" cy="472473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20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updateSheet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esri_core_optionsPropertySheet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updateSheet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26F8630-632A-4AE6-AA99-2CF30D7D5F9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95064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Project Options - </a:t>
            </a:r>
            <a:r>
              <a:rPr lang="en-US" sz="2800" b="0" dirty="0" err="1"/>
              <a:t>Config.daml</a:t>
            </a:r>
            <a:r>
              <a:rPr lang="en-US" sz="2800" b="0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indent="0">
              <a:buNone/>
            </a:pPr>
            <a:endParaRPr lang="en-US" b="0" dirty="0"/>
          </a:p>
          <a:p>
            <a:endParaRPr lang="en-US" b="0" dirty="0"/>
          </a:p>
        </p:txBody>
      </p:sp>
      <p:sp>
        <p:nvSpPr>
          <p:cNvPr id="3" name="TextBox 2"/>
          <p:cNvSpPr txBox="1"/>
          <p:nvPr/>
        </p:nvSpPr>
        <p:spPr>
          <a:xfrm>
            <a:off x="682625" y="1619792"/>
            <a:ext cx="10826496" cy="472473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20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updateSheet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esri_core_optionsPropertySheet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&lt;!--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Use group=Project for the Project section in the settings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AdvCustomizationStart_UI_ProjectOptions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Project Tracking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group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Group 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updateSheet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A2AE3EE-A6E5-4975-A4B2-2E03B0F952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242252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Project Options - </a:t>
            </a:r>
            <a:r>
              <a:rPr lang="en-US" sz="2800" b="0" dirty="0" err="1"/>
              <a:t>Config.daml</a:t>
            </a:r>
            <a:r>
              <a:rPr lang="en-US" sz="2800" b="0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indent="0">
              <a:buNone/>
            </a:pPr>
            <a:endParaRPr lang="en-US" b="0" dirty="0"/>
          </a:p>
          <a:p>
            <a:endParaRPr lang="en-US" b="0" dirty="0"/>
          </a:p>
        </p:txBody>
      </p:sp>
      <p:sp>
        <p:nvSpPr>
          <p:cNvPr id="3" name="TextBox 2"/>
          <p:cNvSpPr txBox="1"/>
          <p:nvPr/>
        </p:nvSpPr>
        <p:spPr>
          <a:xfrm>
            <a:off x="682625" y="1619792"/>
            <a:ext cx="10826496" cy="472473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20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updateSheet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esri_core_optionsPropertySheet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&lt;!--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Use group=Project for the Project section in the settings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AdvCustomizationStart_UI_ProjectOptions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Project Settings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group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Project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updateSheet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/>
          </a:p>
        </p:txBody>
      </p:sp>
      <p:sp>
        <p:nvSpPr>
          <p:cNvPr id="6" name="Rectangle 5"/>
          <p:cNvSpPr/>
          <p:nvPr/>
        </p:nvSpPr>
        <p:spPr bwMode="auto">
          <a:xfrm>
            <a:off x="7606142" y="3131127"/>
            <a:ext cx="2396836" cy="332509"/>
          </a:xfrm>
          <a:prstGeom prst="rect">
            <a:avLst/>
          </a:prstGeom>
          <a:noFill/>
          <a:ln w="254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ACCA7E1-4ABC-451C-9E08-AB957013CF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546689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Project Options - </a:t>
            </a:r>
            <a:r>
              <a:rPr lang="en-US" sz="2800" b="0" dirty="0" err="1"/>
              <a:t>Config.daml</a:t>
            </a:r>
            <a:r>
              <a:rPr lang="en-US" sz="2800" b="0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indent="0">
              <a:buNone/>
            </a:pPr>
            <a:endParaRPr lang="en-US" b="0" dirty="0"/>
          </a:p>
          <a:p>
            <a:endParaRPr lang="en-US" b="0" dirty="0"/>
          </a:p>
        </p:txBody>
      </p:sp>
      <p:sp>
        <p:nvSpPr>
          <p:cNvPr id="3" name="TextBox 2"/>
          <p:cNvSpPr txBox="1"/>
          <p:nvPr/>
        </p:nvSpPr>
        <p:spPr>
          <a:xfrm>
            <a:off x="682625" y="1619792"/>
            <a:ext cx="10826496" cy="472473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20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updateSheet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esri_core_optionsPropertySheet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&lt;!--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Use group=Project for the Project section in the settings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AdvCustomizationStart_UI_ProjectOptions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Project Settings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group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Project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&lt;!--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Use group=Application for the Application section in the settings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AdvCustomizationStart_UI_ApplicationOptions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Save Tracking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ApplicationOptionsViewModel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group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Group 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ApplicationOptionsView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updateSheet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6A9CCBE-B014-4B3A-B22F-237FBB7711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841880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Project Options - </a:t>
            </a:r>
            <a:r>
              <a:rPr lang="en-US" sz="2800" b="0" dirty="0" err="1"/>
              <a:t>Config.daml</a:t>
            </a:r>
            <a:r>
              <a:rPr lang="en-US" sz="2800" b="0" dirty="0"/>
              <a:t> 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b="0"/>
              <a:t>Subhead Here</a:t>
            </a:r>
            <a:endParaRPr lang="en-US" b="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indent="0">
              <a:buNone/>
            </a:pPr>
            <a:endParaRPr lang="en-US" b="0" dirty="0"/>
          </a:p>
          <a:p>
            <a:endParaRPr lang="en-US" b="0" dirty="0"/>
          </a:p>
        </p:txBody>
      </p:sp>
      <p:sp>
        <p:nvSpPr>
          <p:cNvPr id="3" name="TextBox 2"/>
          <p:cNvSpPr txBox="1"/>
          <p:nvPr/>
        </p:nvSpPr>
        <p:spPr>
          <a:xfrm>
            <a:off x="682625" y="1625181"/>
            <a:ext cx="10826496" cy="472473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20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updateSheet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esri_core_optionsPropertySheet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&lt;!--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Use group=Project for the Project section in the settings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AdvCustomizationStart_UI_ProjectOptions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Project Settings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group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Project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&lt;!--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Use group=Application for the Application section in the settings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AdvCustomizationStart_UI_ApplicationOptions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Save Tracking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ApplicationOptionsViewModel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group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Application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ApplicationOptionsView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updateSheet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/>
          </a:p>
        </p:txBody>
      </p:sp>
      <p:sp>
        <p:nvSpPr>
          <p:cNvPr id="7" name="Rectangle 6"/>
          <p:cNvSpPr/>
          <p:nvPr/>
        </p:nvSpPr>
        <p:spPr bwMode="auto">
          <a:xfrm>
            <a:off x="6521738" y="4613817"/>
            <a:ext cx="2802371" cy="332509"/>
          </a:xfrm>
          <a:prstGeom prst="rect">
            <a:avLst/>
          </a:prstGeom>
          <a:noFill/>
          <a:ln w="254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9217794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EFFD487-8F4C-884F-B88A-4ABC099643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6851" cy="6857999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and Extensibility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  <a:p>
            <a:pPr lvl="1"/>
            <a:r>
              <a:rPr lang="en-US" dirty="0"/>
              <a:t>Custom project and application settings</a:t>
            </a:r>
          </a:p>
          <a:p>
            <a:pPr lvl="2"/>
            <a:r>
              <a:rPr lang="en-US" dirty="0"/>
              <a:t>Project options</a:t>
            </a:r>
          </a:p>
          <a:p>
            <a:pPr lvl="1"/>
            <a:r>
              <a:rPr lang="en-US" dirty="0"/>
              <a:t>Categories</a:t>
            </a:r>
          </a:p>
          <a:p>
            <a:pPr lvl="2"/>
            <a:r>
              <a:rPr lang="en-US" dirty="0"/>
              <a:t>Embeddable Controls for plug and play UI</a:t>
            </a:r>
          </a:p>
          <a:p>
            <a:endParaRPr lang="en-US" b="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b="0"/>
              <a:t>Subhead Here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663123049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0" dirty="0"/>
              <a:t>Demo</a:t>
            </a:r>
          </a:p>
          <a:p>
            <a:endParaRPr lang="en-US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7ECD7C-68D0-43D3-A4A7-F2B47D5998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606054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1225" y="1712576"/>
            <a:ext cx="10369296" cy="3427413"/>
          </a:xfrm>
        </p:spPr>
        <p:txBody>
          <a:bodyPr/>
          <a:lstStyle/>
          <a:p>
            <a:r>
              <a:rPr lang="en-US" b="0" dirty="0"/>
              <a:t>DAML Categories p</a:t>
            </a:r>
            <a:r>
              <a:rPr lang="en-US" sz="2000" b="0" dirty="0"/>
              <a:t>rovides a </a:t>
            </a:r>
            <a:r>
              <a:rPr lang="en-US" sz="2000" u="sng" dirty="0"/>
              <a:t>custom</a:t>
            </a:r>
            <a:r>
              <a:rPr lang="en-US" sz="2000" b="0" dirty="0"/>
              <a:t> extensibility mechanism</a:t>
            </a:r>
          </a:p>
          <a:p>
            <a:pPr lvl="2"/>
            <a:r>
              <a:rPr lang="en-US" sz="1800" b="0" dirty="0"/>
              <a:t>Allows you, the Add-in developer, to provide your own extensibility beyond what DAML “out of the box” provides</a:t>
            </a:r>
          </a:p>
          <a:p>
            <a:pPr lvl="3"/>
            <a:r>
              <a:rPr lang="en-US" sz="1800" b="0" dirty="0" err="1"/>
              <a:t>Eg</a:t>
            </a:r>
            <a:r>
              <a:rPr lang="en-US" sz="1800" b="0" dirty="0"/>
              <a:t>  optional “filters” or “analysis algorithms” or other capabilities that can be augmented by additional add-ins</a:t>
            </a:r>
          </a:p>
          <a:p>
            <a:pPr lvl="2"/>
            <a:endParaRPr lang="en-US" dirty="0"/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endParaRPr lang="en-US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4417B14-FF87-4D74-A149-FACCEEF3DE6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441048-EBA2-4C2C-8EA1-E34971C236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4423" y="3712699"/>
            <a:ext cx="3313534" cy="24626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234E68-0C47-42A0-936E-453F51EB21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6292" y="3734007"/>
            <a:ext cx="3313534" cy="2427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764065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1225" y="1712576"/>
            <a:ext cx="10369296" cy="3427413"/>
          </a:xfrm>
        </p:spPr>
        <p:txBody>
          <a:bodyPr/>
          <a:lstStyle/>
          <a:p>
            <a:pPr lvl="1"/>
            <a:r>
              <a:rPr lang="en-US" sz="2000" b="0" dirty="0"/>
              <a:t>There are two roles involved:</a:t>
            </a:r>
          </a:p>
          <a:p>
            <a:pPr lvl="2"/>
            <a:r>
              <a:rPr lang="en-US" sz="1800" b="0" dirty="0"/>
              <a:t>The </a:t>
            </a:r>
            <a:r>
              <a:rPr lang="en-US" sz="1800" dirty="0"/>
              <a:t>Host</a:t>
            </a:r>
            <a:r>
              <a:rPr lang="en-US" sz="1800" b="0" dirty="0"/>
              <a:t> or “</a:t>
            </a:r>
            <a:r>
              <a:rPr lang="en-US" sz="1800" dirty="0"/>
              <a:t>Owner</a:t>
            </a:r>
            <a:r>
              <a:rPr lang="en-US" sz="1800" b="0" dirty="0"/>
              <a:t>”: </a:t>
            </a:r>
            <a:r>
              <a:rPr lang="en-US" sz="1800" i="1" dirty="0"/>
              <a:t>defines</a:t>
            </a:r>
            <a:r>
              <a:rPr lang="en-US" sz="1800" b="0" dirty="0"/>
              <a:t> the category and is responsible for </a:t>
            </a:r>
            <a:r>
              <a:rPr lang="en-US" sz="1800" i="1" dirty="0"/>
              <a:t>loading</a:t>
            </a:r>
            <a:r>
              <a:rPr lang="en-US" sz="1800" b="0" dirty="0"/>
              <a:t> any customizations</a:t>
            </a:r>
          </a:p>
          <a:p>
            <a:pPr lvl="3"/>
            <a:r>
              <a:rPr lang="en-US" sz="1600" b="0" dirty="0"/>
              <a:t>“Main” module add-in</a:t>
            </a:r>
          </a:p>
          <a:p>
            <a:pPr lvl="2"/>
            <a:r>
              <a:rPr lang="en-US" sz="1800" dirty="0"/>
              <a:t>Component providers: </a:t>
            </a:r>
            <a:r>
              <a:rPr lang="en-US" sz="1800" b="0" dirty="0"/>
              <a:t>responsible for </a:t>
            </a:r>
            <a:r>
              <a:rPr lang="en-US" sz="1800" i="1" dirty="0"/>
              <a:t>providing</a:t>
            </a:r>
            <a:r>
              <a:rPr lang="en-US" sz="1800" b="0" dirty="0"/>
              <a:t> any customizations</a:t>
            </a:r>
          </a:p>
          <a:p>
            <a:pPr lvl="3"/>
            <a:r>
              <a:rPr lang="en-US" sz="1600" b="0" dirty="0"/>
              <a:t>“Enhancement/options” add-ins</a:t>
            </a:r>
          </a:p>
          <a:p>
            <a:pPr lvl="2"/>
            <a:endParaRPr lang="en-US" dirty="0"/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endParaRPr lang="en-US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4417B14-FF87-4D74-A149-FACCEEF3DE6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571628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1"/>
            <a:r>
              <a:rPr lang="en-US" sz="2000" b="0" dirty="0"/>
              <a:t>The Host or Owner:</a:t>
            </a:r>
          </a:p>
          <a:p>
            <a:pPr lvl="2"/>
            <a:r>
              <a:rPr lang="en-US" sz="1800" b="0" dirty="0"/>
              <a:t>Creates the category in the </a:t>
            </a:r>
            <a:r>
              <a:rPr lang="en-US" sz="1800" b="0" dirty="0" err="1"/>
              <a:t>Config.daml</a:t>
            </a:r>
            <a:endParaRPr lang="en-US" sz="1800" b="0" dirty="0"/>
          </a:p>
          <a:p>
            <a:pPr lvl="2"/>
            <a:r>
              <a:rPr lang="en-US" sz="1800" b="0" dirty="0"/>
              <a:t>Defines the requirements to “be in” the category</a:t>
            </a:r>
          </a:p>
          <a:p>
            <a:pPr lvl="3"/>
            <a:r>
              <a:rPr lang="en-US" sz="1600" b="0" dirty="0" err="1"/>
              <a:t>Eg</a:t>
            </a:r>
            <a:r>
              <a:rPr lang="en-US" sz="1600" b="0" dirty="0"/>
              <a:t> Implement a proprietary interface, etc.</a:t>
            </a:r>
          </a:p>
          <a:p>
            <a:pPr lvl="2"/>
            <a:r>
              <a:rPr lang="en-US" sz="1800" b="0" dirty="0"/>
              <a:t>Uses Framework to find and retrieve category components at runtime</a:t>
            </a:r>
          </a:p>
          <a:p>
            <a:pPr lvl="3"/>
            <a:r>
              <a:rPr lang="en-US" b="0" dirty="0"/>
              <a:t>Use </a:t>
            </a:r>
            <a:r>
              <a:rPr lang="en-US" sz="1600" dirty="0" err="1">
                <a:latin typeface="Consolas" panose="020B0609020204030204" pitchFamily="49" charset="0"/>
              </a:rPr>
              <a:t>Categories.GetComponentElements</a:t>
            </a:r>
            <a:r>
              <a:rPr lang="en-US" sz="1600" dirty="0">
                <a:latin typeface="Consolas" panose="020B0609020204030204" pitchFamily="49" charset="0"/>
              </a:rPr>
              <a:t>(“</a:t>
            </a:r>
            <a:r>
              <a:rPr lang="en-US" sz="1600" dirty="0" err="1">
                <a:latin typeface="Consolas" panose="020B0609020204030204" pitchFamily="49" charset="0"/>
              </a:rPr>
              <a:t>Your_Category_Id</a:t>
            </a:r>
            <a:r>
              <a:rPr lang="en-US" sz="1600" dirty="0">
                <a:latin typeface="Consolas" panose="020B0609020204030204" pitchFamily="49" charset="0"/>
              </a:rPr>
              <a:t>")</a:t>
            </a:r>
            <a:endParaRPr lang="en-US" b="0" dirty="0">
              <a:latin typeface="Consolas" panose="020B0609020204030204" pitchFamily="49" charset="0"/>
            </a:endParaRPr>
          </a:p>
          <a:p>
            <a:pPr lvl="3"/>
            <a:r>
              <a:rPr lang="en-US" sz="1600" b="0" dirty="0"/>
              <a:t>It is the Host’s responsibility to document and enforce requirements for a category!</a:t>
            </a:r>
            <a:endParaRPr lang="en-US" dirty="0"/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endParaRPr lang="en-US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713E309-DDA7-40CC-B3DD-AA70442CD12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35278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Categories – The Host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682625" y="1528196"/>
            <a:ext cx="10369296" cy="4382747"/>
          </a:xfrm>
        </p:spPr>
        <p:txBody>
          <a:bodyPr/>
          <a:lstStyle/>
          <a:p>
            <a:r>
              <a:rPr lang="en-US" b="0" dirty="0"/>
              <a:t>Defines the category ID in the </a:t>
            </a:r>
            <a:r>
              <a:rPr lang="en-US" b="0" dirty="0" err="1"/>
              <a:t>Config.daml</a:t>
            </a: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r>
              <a:rPr lang="en-US" b="0" dirty="0"/>
              <a:t>Documents category requirements – these are </a:t>
            </a:r>
            <a:r>
              <a:rPr lang="en-US" b="0" i="1" u="sng" dirty="0"/>
              <a:t>your</a:t>
            </a:r>
            <a:r>
              <a:rPr lang="en-US" b="0" dirty="0"/>
              <a:t> requirements</a:t>
            </a:r>
          </a:p>
          <a:p>
            <a:pPr lvl="1"/>
            <a:r>
              <a:rPr lang="en-US" b="0" dirty="0" err="1"/>
              <a:t>Eg</a:t>
            </a:r>
            <a:r>
              <a:rPr lang="en-US" b="0" dirty="0"/>
              <a:t>: custom </a:t>
            </a:r>
            <a:r>
              <a:rPr lang="en-US" b="0" dirty="0" err="1"/>
              <a:t>daml</a:t>
            </a:r>
            <a:r>
              <a:rPr lang="en-US" b="0" dirty="0"/>
              <a:t> attributes and xml content. An interface that must be implemented, etc.</a:t>
            </a:r>
          </a:p>
          <a:p>
            <a:pPr marL="0" indent="0">
              <a:buNone/>
            </a:pPr>
            <a:endParaRPr lang="en-US" b="0" dirty="0"/>
          </a:p>
        </p:txBody>
      </p:sp>
      <p:sp>
        <p:nvSpPr>
          <p:cNvPr id="3" name="TextBox 2"/>
          <p:cNvSpPr txBox="1"/>
          <p:nvPr/>
        </p:nvSpPr>
        <p:spPr>
          <a:xfrm>
            <a:off x="761747" y="2002973"/>
            <a:ext cx="9296654" cy="93617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insertCategory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AcmeCustom_Reports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"/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1747" y="4170556"/>
            <a:ext cx="10080171" cy="1925053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interface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IAcmeCustomReport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Label {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Title {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Details {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RunAsync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  <a:endParaRPr lang="en-US" sz="1600" b="1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29A389C-0E78-4E17-87AE-ABB9E5245E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844743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Categories - Component Provider(s)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1"/>
            <a:r>
              <a:rPr lang="en-US" b="0" dirty="0"/>
              <a:t>Component providers are usually external modules (to the host).</a:t>
            </a:r>
          </a:p>
          <a:p>
            <a:pPr marL="621792" lvl="2" indent="0">
              <a:buNone/>
            </a:pPr>
            <a:endParaRPr lang="en-US" b="0" dirty="0"/>
          </a:p>
          <a:p>
            <a:pPr lvl="1"/>
            <a:r>
              <a:rPr lang="en-US" sz="2000" b="0" dirty="0"/>
              <a:t>Implement the component</a:t>
            </a:r>
          </a:p>
          <a:p>
            <a:pPr lvl="2"/>
            <a:r>
              <a:rPr lang="en-US" sz="1800" b="0" dirty="0"/>
              <a:t>Typically just a standard .NET class</a:t>
            </a:r>
          </a:p>
          <a:p>
            <a:pPr lvl="2"/>
            <a:r>
              <a:rPr lang="en-US" sz="1800" b="0" dirty="0"/>
              <a:t>Implements any interfaces required by “host” (</a:t>
            </a:r>
            <a:r>
              <a:rPr lang="en-US" sz="1800" b="0" dirty="0" err="1"/>
              <a:t>eg</a:t>
            </a:r>
            <a:r>
              <a:rPr lang="en-US" sz="1800" b="0" dirty="0"/>
              <a:t> “</a:t>
            </a:r>
            <a:r>
              <a:rPr lang="en-US" sz="1800" b="0" dirty="0" err="1"/>
              <a:t>IAcmeCustomReports</a:t>
            </a:r>
            <a:r>
              <a:rPr lang="en-US" sz="1800" b="0" dirty="0"/>
              <a:t>”)</a:t>
            </a:r>
            <a:endParaRPr lang="en-US" sz="1600" b="0" dirty="0"/>
          </a:p>
          <a:p>
            <a:pPr lvl="2"/>
            <a:r>
              <a:rPr lang="en-US" sz="1800" b="0" dirty="0"/>
              <a:t>Register component within the category in the </a:t>
            </a:r>
            <a:r>
              <a:rPr lang="en-US" sz="1800" b="0" dirty="0" err="1"/>
              <a:t>Config.daml</a:t>
            </a:r>
            <a:endParaRPr lang="en-US" sz="1800" b="0" dirty="0"/>
          </a:p>
          <a:p>
            <a:pPr marL="621792" lvl="2" indent="0">
              <a:buNone/>
            </a:pPr>
            <a:endParaRPr lang="en-US" sz="1600" b="0" dirty="0"/>
          </a:p>
          <a:p>
            <a:pPr lvl="2"/>
            <a:r>
              <a:rPr lang="en-US" sz="1800" b="0" dirty="0"/>
              <a:t>Note: Components will be instantiated by the </a:t>
            </a:r>
            <a:r>
              <a:rPr lang="en-US" sz="1800" dirty="0"/>
              <a:t>Host</a:t>
            </a:r>
            <a:r>
              <a:rPr lang="en-US" sz="1800" b="0" dirty="0"/>
              <a:t>.</a:t>
            </a:r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endParaRPr lang="en-US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B7B8E24-1314-4871-9EA5-4E22F76A00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30546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Categories – The Provider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682625" y="1528196"/>
            <a:ext cx="10369296" cy="4382747"/>
          </a:xfrm>
        </p:spPr>
        <p:txBody>
          <a:bodyPr/>
          <a:lstStyle/>
          <a:p>
            <a:r>
              <a:rPr lang="en-US" b="0" dirty="0"/>
              <a:t>Add an </a:t>
            </a:r>
            <a:r>
              <a:rPr lang="en-US" dirty="0" err="1">
                <a:latin typeface="Consolas" panose="020B0609020204030204" pitchFamily="49" charset="0"/>
              </a:rPr>
              <a:t>updateCategory</a:t>
            </a:r>
            <a:r>
              <a:rPr lang="en-US" b="0" dirty="0"/>
              <a:t> element with </a:t>
            </a:r>
            <a:r>
              <a:rPr lang="en-US" b="0" dirty="0" err="1"/>
              <a:t>refID</a:t>
            </a:r>
            <a:r>
              <a:rPr lang="en-US" b="0" dirty="0"/>
              <a:t>=“the target category “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5745" y="2481948"/>
            <a:ext cx="11117155" cy="395151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AcmeCustom_Reports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03B8871-96BD-40A1-B4C2-595A20C05F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293476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Categories – The Provider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682625" y="1528196"/>
            <a:ext cx="10369296" cy="4382747"/>
          </a:xfrm>
        </p:spPr>
        <p:txBody>
          <a:bodyPr/>
          <a:lstStyle/>
          <a:p>
            <a:r>
              <a:rPr lang="en-US" b="0" dirty="0"/>
              <a:t>Add an </a:t>
            </a:r>
            <a:r>
              <a:rPr lang="en-US" dirty="0" err="1">
                <a:latin typeface="Consolas" panose="020B0609020204030204" pitchFamily="49" charset="0"/>
              </a:rPr>
              <a:t>insertComponent</a:t>
            </a:r>
            <a:r>
              <a:rPr lang="en-US" b="0" dirty="0"/>
              <a:t> child element </a:t>
            </a:r>
          </a:p>
          <a:p>
            <a:pPr lvl="1"/>
            <a:r>
              <a:rPr lang="en-US" b="0" dirty="0"/>
              <a:t>“</a:t>
            </a:r>
            <a:r>
              <a:rPr lang="en-US" b="0" dirty="0" err="1"/>
              <a:t>className</a:t>
            </a:r>
            <a:r>
              <a:rPr lang="en-US" b="0" dirty="0"/>
              <a:t>” must point to the code-behind file that contains the category implementation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5745" y="2481948"/>
            <a:ext cx="11117155" cy="395151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AcmeCustom_Reports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&lt;!--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This element is required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Acme_DefaultReport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CustomReport1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1BC945E-6AC3-45DE-9A45-5438DA32D2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104706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Categories – The Provider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682625" y="1528196"/>
            <a:ext cx="10369296" cy="4382747"/>
          </a:xfrm>
        </p:spPr>
        <p:txBody>
          <a:bodyPr/>
          <a:lstStyle/>
          <a:p>
            <a:r>
              <a:rPr lang="en-US" b="0" dirty="0"/>
              <a:t>Add a child content element to the </a:t>
            </a:r>
            <a:r>
              <a:rPr lang="en-US" b="0" dirty="0" err="1"/>
              <a:t>insertComponent</a:t>
            </a:r>
            <a:r>
              <a:rPr lang="en-US" b="0" dirty="0"/>
              <a:t>. It has no attributes or children ….unless….!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5745" y="2481948"/>
            <a:ext cx="11117155" cy="395151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AcmeCustom_Reports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&lt;!--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This element is required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Acme_DefaultReport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CustomReport1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&lt;!–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A content element is REQUIRED. All attributes are </a:t>
            </a:r>
            <a:r>
              <a:rPr lang="en-US" sz="2000" b="1" dirty="0">
                <a:solidFill>
                  <a:srgbClr val="008000"/>
                </a:solidFill>
                <a:latin typeface="Consolas" panose="020B0609020204030204" pitchFamily="49" charset="0"/>
              </a:rPr>
              <a:t>custom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!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   </a:t>
            </a: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5014BEF-9D1F-44A6-A458-604D4523AF7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422940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Categories – The Provider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682625" y="1528196"/>
            <a:ext cx="10369296" cy="4382747"/>
          </a:xfrm>
        </p:spPr>
        <p:txBody>
          <a:bodyPr/>
          <a:lstStyle/>
          <a:p>
            <a:r>
              <a:rPr lang="en-US" b="0" dirty="0"/>
              <a:t>The Category host requires custom content – </a:t>
            </a:r>
            <a:r>
              <a:rPr lang="en-US" b="0" dirty="0" err="1"/>
              <a:t>eg</a:t>
            </a:r>
            <a:r>
              <a:rPr lang="en-US" b="0" dirty="0"/>
              <a:t> custom attributes or custom xml child content….in which case it must be added to the </a:t>
            </a:r>
            <a:r>
              <a:rPr lang="en-US" b="0" dirty="0" err="1"/>
              <a:t>Config.daml</a:t>
            </a:r>
            <a:endParaRPr lang="en-US" b="0" dirty="0"/>
          </a:p>
        </p:txBody>
      </p:sp>
      <p:sp>
        <p:nvSpPr>
          <p:cNvPr id="7" name="TextBox 6"/>
          <p:cNvSpPr txBox="1"/>
          <p:nvPr/>
        </p:nvSpPr>
        <p:spPr>
          <a:xfrm>
            <a:off x="655745" y="2481948"/>
            <a:ext cx="11117155" cy="395151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AcmeCustom_Reports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&lt;!--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This element is required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Acme_DefaultReport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CustomReport1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&lt;!–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A content element is REQUIRED. All attributes are </a:t>
            </a:r>
            <a:r>
              <a:rPr lang="en-US" sz="2000" b="1" dirty="0">
                <a:solidFill>
                  <a:srgbClr val="008000"/>
                </a:solidFill>
                <a:latin typeface="Consolas" panose="020B0609020204030204" pitchFamily="49" charset="0"/>
              </a:rPr>
              <a:t>custom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!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1.0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   &lt;!--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add any custom xml content here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param1 ...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13F8A7-8E00-42AE-B1A3-93136A92F3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433477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Project Settings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0" dirty="0"/>
              <a:t>Project settings are persisted in the project</a:t>
            </a:r>
          </a:p>
          <a:p>
            <a:r>
              <a:rPr lang="en-US" b="0" dirty="0"/>
              <a:t>Override </a:t>
            </a:r>
            <a:r>
              <a:rPr lang="en-US" dirty="0" err="1"/>
              <a:t>OnReadSettingsAsync</a:t>
            </a:r>
            <a:r>
              <a:rPr lang="en-US" dirty="0"/>
              <a:t> </a:t>
            </a:r>
            <a:r>
              <a:rPr lang="en-US" b="0" dirty="0"/>
              <a:t>and </a:t>
            </a:r>
            <a:r>
              <a:rPr lang="en-US" dirty="0" err="1"/>
              <a:t>OnWriteSettingsAsync</a:t>
            </a:r>
            <a:r>
              <a:rPr lang="en-US" dirty="0"/>
              <a:t> </a:t>
            </a:r>
            <a:r>
              <a:rPr lang="en-US" b="0" dirty="0"/>
              <a:t>on the Module class</a:t>
            </a:r>
          </a:p>
          <a:p>
            <a:r>
              <a:rPr lang="en-US" b="0" dirty="0"/>
              <a:t>Your custom settings are passed in via </a:t>
            </a:r>
            <a:r>
              <a:rPr lang="en-US" dirty="0" err="1"/>
              <a:t>OnReadSettingsAsync</a:t>
            </a:r>
            <a:r>
              <a:rPr lang="en-US" dirty="0"/>
              <a:t> </a:t>
            </a:r>
          </a:p>
          <a:p>
            <a:pPr lvl="1"/>
            <a:r>
              <a:rPr lang="en-US" b="0" dirty="0"/>
              <a:t>Whenever a project is opened (that contains your custom settings)</a:t>
            </a:r>
          </a:p>
          <a:p>
            <a:r>
              <a:rPr lang="en-US" b="0" dirty="0"/>
              <a:t>Your custom settings are saved to the project via </a:t>
            </a:r>
            <a:r>
              <a:rPr lang="en-US" dirty="0" err="1"/>
              <a:t>OnWriteSettingsAsync</a:t>
            </a:r>
            <a:r>
              <a:rPr lang="en-US" dirty="0"/>
              <a:t> </a:t>
            </a:r>
          </a:p>
          <a:p>
            <a:pPr lvl="1"/>
            <a:r>
              <a:rPr lang="en-US" b="0" dirty="0"/>
              <a:t>Whenever a project is saved.</a:t>
            </a:r>
          </a:p>
          <a:p>
            <a:pPr marL="0" indent="0">
              <a:buNone/>
            </a:pPr>
            <a:endParaRPr lang="en-US" b="0" dirty="0"/>
          </a:p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256008758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Loading Categories – The Host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4399" y="1828804"/>
            <a:ext cx="10806546" cy="4045523"/>
          </a:xfrm>
        </p:spPr>
        <p:txBody>
          <a:bodyPr/>
          <a:lstStyle/>
          <a:p>
            <a:r>
              <a:rPr lang="en-US" b="0" dirty="0"/>
              <a:t>Implement loading the category components (e.g. in Module Initialize, </a:t>
            </a:r>
            <a:r>
              <a:rPr lang="en-US" b="0" dirty="0" err="1"/>
              <a:t>etc</a:t>
            </a:r>
            <a:r>
              <a:rPr lang="en-US" b="0" dirty="0"/>
              <a:t>)</a:t>
            </a:r>
          </a:p>
          <a:p>
            <a:pPr lvl="1"/>
            <a:r>
              <a:rPr lang="en-US" b="0" dirty="0"/>
              <a:t>Use </a:t>
            </a:r>
            <a:r>
              <a:rPr lang="en-US" sz="2000" dirty="0" err="1">
                <a:latin typeface="Consolas" panose="020B0609020204030204" pitchFamily="49" charset="0"/>
              </a:rPr>
              <a:t>Categories.GetComponentElements</a:t>
            </a:r>
            <a:r>
              <a:rPr lang="en-US" sz="2000" dirty="0">
                <a:latin typeface="Consolas" panose="020B0609020204030204" pitchFamily="49" charset="0"/>
              </a:rPr>
              <a:t>(“</a:t>
            </a:r>
            <a:r>
              <a:rPr lang="en-US" sz="2000" dirty="0" err="1">
                <a:latin typeface="Consolas" panose="020B0609020204030204" pitchFamily="49" charset="0"/>
              </a:rPr>
              <a:t>Your_Category_DAML_Id</a:t>
            </a:r>
            <a:r>
              <a:rPr lang="en-US" sz="2000" dirty="0">
                <a:latin typeface="Consolas" panose="020B0609020204030204" pitchFamily="49" charset="0"/>
              </a:rPr>
              <a:t>")</a:t>
            </a:r>
          </a:p>
          <a:p>
            <a:pPr lvl="2"/>
            <a:r>
              <a:rPr lang="en-US" sz="1800" b="0" dirty="0">
                <a:latin typeface="Consolas" panose="020B0609020204030204" pitchFamily="49" charset="0"/>
              </a:rPr>
              <a:t>Returns an enumeration of </a:t>
            </a:r>
            <a:r>
              <a:rPr lang="en-US" sz="1800" dirty="0" err="1">
                <a:latin typeface="Consolas" panose="020B0609020204030204" pitchFamily="49" charset="0"/>
              </a:rPr>
              <a:t>ArcGIS.Desktop.Framework.ComponentElement</a:t>
            </a:r>
            <a:endParaRPr lang="en-US" sz="1800" dirty="0">
              <a:latin typeface="Consolas" panose="020B0609020204030204" pitchFamily="49" charset="0"/>
            </a:endParaRPr>
          </a:p>
          <a:p>
            <a:pPr lvl="2"/>
            <a:r>
              <a:rPr lang="en-US" sz="1800" dirty="0">
                <a:latin typeface="Consolas" panose="020B0609020204030204" pitchFamily="49" charset="0"/>
              </a:rPr>
              <a:t>Each </a:t>
            </a:r>
            <a:r>
              <a:rPr lang="en-US" sz="1800" dirty="0" err="1">
                <a:latin typeface="Consolas" panose="020B0609020204030204" pitchFamily="49" charset="0"/>
              </a:rPr>
              <a:t>ComponentElement</a:t>
            </a:r>
            <a:r>
              <a:rPr lang="en-US" sz="1800" b="0" dirty="0"/>
              <a:t> represents a component record (from add-in </a:t>
            </a:r>
            <a:r>
              <a:rPr lang="en-US" sz="1800" b="0" dirty="0" err="1"/>
              <a:t>Config.damls</a:t>
            </a:r>
            <a:r>
              <a:rPr lang="en-US" sz="1800" b="0" dirty="0"/>
              <a:t>)</a:t>
            </a:r>
          </a:p>
          <a:p>
            <a:pPr lvl="2"/>
            <a:endParaRPr lang="en-US" sz="1800" b="0" dirty="0"/>
          </a:p>
          <a:p>
            <a:pPr lvl="1"/>
            <a:r>
              <a:rPr lang="en-US" sz="2000" b="0" dirty="0"/>
              <a:t>For each </a:t>
            </a:r>
            <a:r>
              <a:rPr lang="en-US" sz="2000" b="0" dirty="0" err="1">
                <a:latin typeface="Consolas" panose="020B0609020204030204" pitchFamily="49" charset="0"/>
              </a:rPr>
              <a:t>ComponentElement</a:t>
            </a:r>
            <a:r>
              <a:rPr lang="en-US" sz="2000" b="0" dirty="0">
                <a:latin typeface="Consolas" panose="020B0609020204030204" pitchFamily="49" charset="0"/>
              </a:rPr>
              <a:t>:</a:t>
            </a:r>
            <a:endParaRPr lang="en-US" sz="2000" dirty="0">
              <a:latin typeface="Consolas" panose="020B0609020204030204" pitchFamily="49" charset="0"/>
            </a:endParaRPr>
          </a:p>
          <a:p>
            <a:pPr lvl="2"/>
            <a:r>
              <a:rPr lang="en-US" sz="2000" b="0" dirty="0"/>
              <a:t>Use</a:t>
            </a:r>
            <a:r>
              <a:rPr lang="en-US" b="0" dirty="0"/>
              <a:t> </a:t>
            </a:r>
            <a:r>
              <a:rPr lang="en-US" sz="1800" b="0" dirty="0" err="1">
                <a:latin typeface="Consolas" panose="020B0609020204030204" pitchFamily="49" charset="0"/>
              </a:rPr>
              <a:t>GetContent</a:t>
            </a:r>
            <a:r>
              <a:rPr lang="en-US" sz="2000" b="0" dirty="0"/>
              <a:t>() to return the &lt;content/&gt; element from the </a:t>
            </a:r>
            <a:r>
              <a:rPr lang="en-US" sz="2000" b="0" dirty="0" err="1"/>
              <a:t>Config.daml</a:t>
            </a:r>
            <a:endParaRPr lang="en-US" sz="2000" b="0" dirty="0"/>
          </a:p>
          <a:p>
            <a:pPr lvl="3"/>
            <a:r>
              <a:rPr lang="en-US" sz="1800" b="0" dirty="0"/>
              <a:t>Returns a </a:t>
            </a:r>
            <a:r>
              <a:rPr lang="en-US" sz="1800" b="0" dirty="0" err="1">
                <a:latin typeface="Consolas" panose="020B0609020204030204" pitchFamily="49" charset="0"/>
              </a:rPr>
              <a:t>System.Xml.Linq.XElement</a:t>
            </a:r>
            <a:r>
              <a:rPr lang="en-US" sz="1800" b="0" dirty="0">
                <a:latin typeface="Consolas" panose="020B0609020204030204" pitchFamily="49" charset="0"/>
              </a:rPr>
              <a:t>.</a:t>
            </a:r>
          </a:p>
          <a:p>
            <a:pPr lvl="4"/>
            <a:r>
              <a:rPr lang="en-US" sz="1800" b="0" dirty="0">
                <a:latin typeface="+mj-lt"/>
              </a:rPr>
              <a:t>Query it for custom attributes and child elements</a:t>
            </a:r>
          </a:p>
          <a:p>
            <a:pPr lvl="2"/>
            <a:r>
              <a:rPr lang="en-US" sz="1800" b="0" dirty="0"/>
              <a:t>Use </a:t>
            </a:r>
            <a:r>
              <a:rPr lang="en-US" sz="1800" b="0" dirty="0" err="1">
                <a:latin typeface="Consolas" panose="020B0609020204030204" pitchFamily="49" charset="0"/>
              </a:rPr>
              <a:t>CreateComponent</a:t>
            </a:r>
            <a:r>
              <a:rPr lang="en-US" sz="1800" b="0" dirty="0">
                <a:latin typeface="Consolas" panose="020B0609020204030204" pitchFamily="49" charset="0"/>
              </a:rPr>
              <a:t>()</a:t>
            </a:r>
            <a:r>
              <a:rPr lang="en-US" sz="1800" b="0" dirty="0"/>
              <a:t> to instantiate a custom class instance</a:t>
            </a:r>
          </a:p>
          <a:p>
            <a:pPr marL="621792" lvl="2" indent="0">
              <a:buNone/>
            </a:pPr>
            <a:endParaRPr lang="en-US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C0914B3-12E8-492C-86B0-5B339CF429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011863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Loading Categories – The Host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1225" y="1528196"/>
            <a:ext cx="10369296" cy="3427413"/>
          </a:xfrm>
        </p:spPr>
        <p:txBody>
          <a:bodyPr/>
          <a:lstStyle/>
          <a:p>
            <a:r>
              <a:rPr lang="en-US" b="0" dirty="0"/>
              <a:t>Implement loading the category components (e.g. in Module Initialize, </a:t>
            </a:r>
            <a:r>
              <a:rPr lang="en-US" b="0" dirty="0" err="1"/>
              <a:t>etc</a:t>
            </a:r>
            <a:r>
              <a:rPr lang="en-US" b="0" dirty="0"/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0754" y="2321375"/>
            <a:ext cx="10520644" cy="381341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_items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438EB7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IAcmeCustomReport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XNamespace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ns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"http://schemas.esri.com/DADF/Registry"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component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.GetComponentElements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AcmeCustom_Reports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content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component.GetContent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();//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sym typeface="Wingdings" panose="05000000000000000000" pitchFamily="2" charset="2"/>
              </a:rPr>
              <a:t> this is the content from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sym typeface="Wingdings" panose="05000000000000000000" pitchFamily="2" charset="2"/>
              </a:rPr>
              <a:t>Config.daml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version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content.Attribute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"version"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).Value;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param1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content.Element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(ns +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"param1"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//test the component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report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component.CreateComponent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IAcmeCustomReport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(report !=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_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items.Add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(report);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        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ADD2921-F339-4787-A485-68DCB12944C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321565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1D72917-A86E-43B6-AB1F-F43316C8C0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0" y="0"/>
            <a:ext cx="12188952" cy="686343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EC30EA-CDBA-4BED-8D64-B26B87430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269236643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Categories and Embeddable Controls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26428" y="1518200"/>
            <a:ext cx="10369296" cy="4558141"/>
          </a:xfrm>
        </p:spPr>
        <p:txBody>
          <a:bodyPr/>
          <a:lstStyle/>
          <a:p>
            <a:r>
              <a:rPr lang="en-US" b="0" dirty="0"/>
              <a:t>Embeddable Controls</a:t>
            </a:r>
            <a:endParaRPr lang="en-US" sz="1800" b="0" dirty="0"/>
          </a:p>
          <a:p>
            <a:endParaRPr lang="en-US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9EA3C-4D55-4375-BB0D-747E5952E7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572900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Categories and Embeddable Controls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26428" y="1518200"/>
            <a:ext cx="10369296" cy="4558141"/>
          </a:xfrm>
        </p:spPr>
        <p:txBody>
          <a:bodyPr/>
          <a:lstStyle/>
          <a:p>
            <a:r>
              <a:rPr lang="en-US" b="0" dirty="0"/>
              <a:t>Assume we want to provide an extensibility pattern…..as before…..</a:t>
            </a:r>
          </a:p>
          <a:p>
            <a:r>
              <a:rPr lang="en-US" b="0" dirty="0"/>
              <a:t>And….it requires a dynamic UI…</a:t>
            </a:r>
          </a:p>
          <a:p>
            <a:pPr marL="283464" lvl="1" indent="0">
              <a:buNone/>
            </a:pPr>
            <a:endParaRPr lang="en-US" b="0" dirty="0"/>
          </a:p>
          <a:p>
            <a:pPr marL="1042416" lvl="3" indent="0">
              <a:buNone/>
            </a:pPr>
            <a:endParaRPr lang="en-US" sz="1800" b="0" dirty="0"/>
          </a:p>
          <a:p>
            <a:endParaRPr lang="en-US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D386395-7080-4DDF-86DC-C3C40CF65A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9EF31C7-FB9E-4B93-8CAE-55F0BF255D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9730" y="2656841"/>
            <a:ext cx="5715495" cy="381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477066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Categories and Embeddable Controls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682625" y="1528196"/>
            <a:ext cx="10369296" cy="4382747"/>
          </a:xfrm>
        </p:spPr>
        <p:txBody>
          <a:bodyPr/>
          <a:lstStyle/>
          <a:p>
            <a:r>
              <a:rPr lang="en-US" b="0" dirty="0"/>
              <a:t>We need to use something called an “Embeddable Control”</a:t>
            </a:r>
          </a:p>
          <a:p>
            <a:r>
              <a:rPr lang="en-US" b="0" dirty="0"/>
              <a:t>This is an aspect of the Pro SDK</a:t>
            </a:r>
          </a:p>
          <a:p>
            <a:pPr lvl="1"/>
            <a:r>
              <a:rPr lang="en-US" b="0" dirty="0"/>
              <a:t>“ArcGIS Pro Embeddable Control” item template</a:t>
            </a:r>
          </a:p>
          <a:p>
            <a:pPr lvl="1"/>
            <a:r>
              <a:rPr lang="en-US" b="0" dirty="0"/>
              <a:t>An embeddable control consists of:</a:t>
            </a:r>
          </a:p>
          <a:p>
            <a:pPr lvl="2"/>
            <a:r>
              <a:rPr lang="en-US" b="0" dirty="0"/>
              <a:t>A view component –WPF User Control</a:t>
            </a:r>
          </a:p>
          <a:p>
            <a:pPr lvl="2"/>
            <a:r>
              <a:rPr lang="en-US" b="0" dirty="0"/>
              <a:t>A view model component</a:t>
            </a:r>
          </a:p>
          <a:p>
            <a:pPr lvl="3"/>
            <a:r>
              <a:rPr lang="en-US" sz="1600" b="0" dirty="0"/>
              <a:t>Derives from </a:t>
            </a:r>
            <a:r>
              <a:rPr lang="en-US" sz="1600" dirty="0" err="1">
                <a:latin typeface="Consolas" panose="020B0609020204030204" pitchFamily="49" charset="0"/>
              </a:rPr>
              <a:t>ArcGIS.Desktop.Framework.Controls.EmbeddableControl</a:t>
            </a:r>
            <a:endParaRPr lang="en-US" sz="1600" b="0" dirty="0"/>
          </a:p>
          <a:p>
            <a:pPr lvl="2"/>
            <a:endParaRPr lang="en-US" sz="1800" b="0" dirty="0"/>
          </a:p>
          <a:p>
            <a:pPr lvl="2"/>
            <a:endParaRPr lang="en-US" sz="1800" b="0" dirty="0"/>
          </a:p>
          <a:p>
            <a:pPr marL="0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0939" y="4185278"/>
            <a:ext cx="5317798" cy="2419506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5EDD8D0-EBA6-49BF-A4D6-229C85FE9A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955074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Categories and Embeddable Controls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26428" y="1518200"/>
            <a:ext cx="10369296" cy="4558141"/>
          </a:xfrm>
        </p:spPr>
        <p:txBody>
          <a:bodyPr/>
          <a:lstStyle/>
          <a:p>
            <a:r>
              <a:rPr lang="en-US" b="0" dirty="0"/>
              <a:t>For dynamic UI:</a:t>
            </a:r>
          </a:p>
          <a:p>
            <a:r>
              <a:rPr lang="en-US" b="0" dirty="0"/>
              <a:t>As the Host we:</a:t>
            </a:r>
          </a:p>
          <a:p>
            <a:pPr lvl="1"/>
            <a:r>
              <a:rPr lang="en-US" b="0" dirty="0"/>
              <a:t>Define a category same as before</a:t>
            </a:r>
          </a:p>
          <a:p>
            <a:pPr lvl="1"/>
            <a:r>
              <a:rPr lang="en-US" b="0" dirty="0"/>
              <a:t>Define any required custom interfaces, xml content (as before)</a:t>
            </a:r>
          </a:p>
          <a:p>
            <a:pPr lvl="1"/>
            <a:r>
              <a:rPr lang="en-US" u="sng" dirty="0"/>
              <a:t>Require providers to register embeddable controls in our category</a:t>
            </a:r>
          </a:p>
          <a:p>
            <a:pPr lvl="2"/>
            <a:r>
              <a:rPr lang="en-US" b="0" dirty="0"/>
              <a:t>Not “vanilla” .NET classes as before</a:t>
            </a:r>
          </a:p>
          <a:p>
            <a:pPr marL="1042416" lvl="3" indent="0">
              <a:buNone/>
            </a:pPr>
            <a:endParaRPr lang="en-US" sz="1800" b="0" dirty="0"/>
          </a:p>
          <a:p>
            <a:endParaRPr lang="en-US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CC034D-F473-452B-B86E-1C61CE7DB69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646163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Categories and Embeddable Controls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682625" y="1528196"/>
            <a:ext cx="10369296" cy="4382747"/>
          </a:xfrm>
        </p:spPr>
        <p:txBody>
          <a:bodyPr/>
          <a:lstStyle/>
          <a:p>
            <a:r>
              <a:rPr lang="en-US" b="0" dirty="0"/>
              <a:t>For dynamic UI</a:t>
            </a:r>
          </a:p>
          <a:p>
            <a:r>
              <a:rPr lang="en-US" b="0" dirty="0"/>
              <a:t>As the Provider we:</a:t>
            </a:r>
          </a:p>
          <a:p>
            <a:pPr lvl="1"/>
            <a:r>
              <a:rPr lang="en-US" b="0" dirty="0"/>
              <a:t>Implement the component using the Embeddable Control pattern</a:t>
            </a:r>
          </a:p>
          <a:p>
            <a:pPr lvl="2"/>
            <a:r>
              <a:rPr lang="en-US" b="0" dirty="0"/>
              <a:t>Run the Pro SDK Embeddable Control item template</a:t>
            </a:r>
          </a:p>
          <a:p>
            <a:pPr lvl="2"/>
            <a:r>
              <a:rPr lang="en-US" sz="1600" b="0" dirty="0"/>
              <a:t>Implement any required interfaces on the </a:t>
            </a:r>
            <a:r>
              <a:rPr lang="en-US" sz="1600" b="0" dirty="0" err="1"/>
              <a:t>VewModel</a:t>
            </a:r>
            <a:endParaRPr lang="en-US" sz="1600" b="0" dirty="0"/>
          </a:p>
          <a:p>
            <a:pPr lvl="1"/>
            <a:r>
              <a:rPr lang="en-US" sz="1800" b="0" dirty="0"/>
              <a:t>Register the </a:t>
            </a:r>
            <a:r>
              <a:rPr lang="en-US" sz="1800" i="1" dirty="0"/>
              <a:t>embeddable control </a:t>
            </a:r>
            <a:r>
              <a:rPr lang="en-US" sz="1800" b="0" dirty="0"/>
              <a:t>in the category as the category component</a:t>
            </a:r>
          </a:p>
          <a:p>
            <a:pPr lvl="2"/>
            <a:endParaRPr lang="en-US" sz="1800" b="0" dirty="0"/>
          </a:p>
          <a:p>
            <a:pPr lvl="2"/>
            <a:endParaRPr lang="en-US" sz="1800" b="0" dirty="0"/>
          </a:p>
          <a:p>
            <a:pPr marL="0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3BBF11-BDDB-48D5-8684-53D13B7AFA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697963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Categories and Embeddable Controls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682625" y="1528196"/>
            <a:ext cx="10369296" cy="4382747"/>
          </a:xfrm>
        </p:spPr>
        <p:txBody>
          <a:bodyPr/>
          <a:lstStyle/>
          <a:p>
            <a:pPr lvl="1"/>
            <a:r>
              <a:rPr lang="en-US" b="0" dirty="0"/>
              <a:t>Registering the </a:t>
            </a:r>
            <a:r>
              <a:rPr lang="en-US" b="0" u="sng" dirty="0" err="1"/>
              <a:t>EmbeddableControl</a:t>
            </a:r>
            <a:r>
              <a:rPr lang="en-US" b="0" dirty="0"/>
              <a:t> in the target category in the </a:t>
            </a:r>
            <a:r>
              <a:rPr lang="en-US" b="0" dirty="0" err="1"/>
              <a:t>Config.daml</a:t>
            </a:r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</p:txBody>
      </p:sp>
      <p:sp>
        <p:nvSpPr>
          <p:cNvPr id="7" name="TextBox 6"/>
          <p:cNvSpPr txBox="1"/>
          <p:nvPr/>
        </p:nvSpPr>
        <p:spPr>
          <a:xfrm>
            <a:off x="486683" y="2210765"/>
            <a:ext cx="11509375" cy="4108392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&lt;!– Note: </a:t>
            </a:r>
            <a:r>
              <a:rPr lang="en-US" b="1" dirty="0">
                <a:solidFill>
                  <a:srgbClr val="0000FF"/>
                </a:solidFill>
                <a:latin typeface="+mj-lt"/>
              </a:rPr>
              <a:t>item template generates this for you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!! --&gt;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AcmeCustom_Reports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&lt;!–- simply switch out “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esri_embeddableControls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” --&gt;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&lt;!–- In this case, the component is the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EmbeddableControl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ie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the “View Model”) --&gt;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Acme_DefaultReport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DefaultReportViewModel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&lt;!– The content element is the view (i.e.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UserControl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)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  <a:sym typeface="Wingdings" panose="05000000000000000000" pitchFamily="2" charset="2"/>
              </a:rPr>
              <a:t>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DefaultReportView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1.0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    &lt;!--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add any custom xml content here as needed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DDA8E02-C546-4C75-B53B-61AE7C4468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159423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Categories and Embeddable Controls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804671" y="1758214"/>
            <a:ext cx="10806546" cy="4045523"/>
          </a:xfrm>
        </p:spPr>
        <p:txBody>
          <a:bodyPr/>
          <a:lstStyle/>
          <a:p>
            <a:r>
              <a:rPr lang="en-US" b="0" dirty="0"/>
              <a:t>As the Host:</a:t>
            </a:r>
          </a:p>
          <a:p>
            <a:pPr lvl="1"/>
            <a:r>
              <a:rPr lang="en-US" b="0" dirty="0"/>
              <a:t>Use </a:t>
            </a:r>
            <a:r>
              <a:rPr lang="en-US" sz="2000" dirty="0" err="1">
                <a:latin typeface="Consolas" panose="020B0609020204030204" pitchFamily="49" charset="0"/>
              </a:rPr>
              <a:t>Categories.GetComponentElements</a:t>
            </a:r>
            <a:r>
              <a:rPr lang="en-US" sz="2000" dirty="0">
                <a:latin typeface="Consolas" panose="020B0609020204030204" pitchFamily="49" charset="0"/>
              </a:rPr>
              <a:t>(“</a:t>
            </a:r>
            <a:r>
              <a:rPr lang="en-US" sz="2000" dirty="0" err="1">
                <a:latin typeface="Consolas" panose="020B0609020204030204" pitchFamily="49" charset="0"/>
              </a:rPr>
              <a:t>Your_Category_DAML_Id</a:t>
            </a:r>
            <a:r>
              <a:rPr lang="en-US" b="0" dirty="0"/>
              <a:t>") as before</a:t>
            </a:r>
          </a:p>
          <a:p>
            <a:pPr lvl="2"/>
            <a:r>
              <a:rPr lang="en-US" b="0" dirty="0"/>
              <a:t>Can use </a:t>
            </a:r>
            <a:r>
              <a:rPr lang="en-US" b="0" dirty="0" err="1">
                <a:latin typeface="Consolas" panose="020B0609020204030204" pitchFamily="49" charset="0"/>
              </a:rPr>
              <a:t>GetContent</a:t>
            </a:r>
            <a:r>
              <a:rPr lang="en-US" sz="1800" b="0" dirty="0"/>
              <a:t>() , </a:t>
            </a:r>
            <a:r>
              <a:rPr lang="en-US" sz="1800" b="0" dirty="0" err="1"/>
              <a:t>etc</a:t>
            </a:r>
            <a:r>
              <a:rPr lang="en-US" sz="1800" b="0" dirty="0"/>
              <a:t> as needed to check for custom attributes, etc.</a:t>
            </a:r>
          </a:p>
          <a:p>
            <a:pPr lvl="2"/>
            <a:endParaRPr lang="en-US" sz="1800" b="0" dirty="0"/>
          </a:p>
          <a:p>
            <a:pPr lvl="1"/>
            <a:r>
              <a:rPr lang="en-US" b="0" dirty="0"/>
              <a:t>Use </a:t>
            </a:r>
            <a:r>
              <a:rPr lang="en-US" sz="2000" dirty="0" err="1">
                <a:latin typeface="Consolas" panose="020B0609020204030204" pitchFamily="49" charset="0"/>
              </a:rPr>
              <a:t>EmbeddableControl.Create</a:t>
            </a:r>
            <a:r>
              <a:rPr lang="en-US" sz="2000" dirty="0">
                <a:latin typeface="Consolas" panose="020B0609020204030204" pitchFamily="49" charset="0"/>
              </a:rPr>
              <a:t>() </a:t>
            </a:r>
            <a:r>
              <a:rPr lang="en-US" b="0" dirty="0"/>
              <a:t>in lieu of </a:t>
            </a:r>
            <a:r>
              <a:rPr lang="en-US" sz="2000" b="0" dirty="0" err="1">
                <a:latin typeface="Consolas" panose="020B0609020204030204" pitchFamily="49" charset="0"/>
              </a:rPr>
              <a:t>CreateComponent</a:t>
            </a:r>
            <a:r>
              <a:rPr lang="en-US" sz="2000" b="0" dirty="0">
                <a:latin typeface="Consolas" panose="020B0609020204030204" pitchFamily="49" charset="0"/>
              </a:rPr>
              <a:t>()</a:t>
            </a:r>
            <a:r>
              <a:rPr lang="en-US" sz="2000" b="0" dirty="0"/>
              <a:t> to create the embeddable control.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EmbeddableControl.Create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sz="1800" b="0" dirty="0"/>
              <a:t>returns a </a:t>
            </a:r>
            <a:r>
              <a:rPr lang="en-US" sz="1800" dirty="0">
                <a:latin typeface="Consolas" panose="020B0609020204030204" pitchFamily="49" charset="0"/>
              </a:rPr>
              <a:t>Tuple&lt;</a:t>
            </a:r>
            <a:r>
              <a:rPr lang="en-US" sz="1800" dirty="0" err="1">
                <a:latin typeface="Consolas" panose="020B0609020204030204" pitchFamily="49" charset="0"/>
              </a:rPr>
              <a:t>EmbeddableControl</a:t>
            </a:r>
            <a:r>
              <a:rPr lang="en-US" sz="1800" dirty="0">
                <a:latin typeface="Consolas" panose="020B0609020204030204" pitchFamily="49" charset="0"/>
              </a:rPr>
              <a:t>, </a:t>
            </a:r>
            <a:r>
              <a:rPr lang="en-US" sz="1800" dirty="0" err="1">
                <a:latin typeface="Consolas" panose="020B0609020204030204" pitchFamily="49" charset="0"/>
              </a:rPr>
              <a:t>UserControl</a:t>
            </a:r>
            <a:r>
              <a:rPr lang="en-US" sz="1800" dirty="0">
                <a:latin typeface="Consolas" panose="020B0609020204030204" pitchFamily="49" charset="0"/>
              </a:rPr>
              <a:t>&gt;</a:t>
            </a:r>
          </a:p>
          <a:p>
            <a:pPr lvl="2"/>
            <a:r>
              <a:rPr lang="en-US" sz="1800" b="0" dirty="0"/>
              <a:t>The </a:t>
            </a:r>
            <a:r>
              <a:rPr lang="en-US" sz="1800" b="0" dirty="0" err="1"/>
              <a:t>EmbeddableControl</a:t>
            </a:r>
            <a:r>
              <a:rPr lang="en-US" sz="1800" b="0" dirty="0"/>
              <a:t> (View Model) should be tested for any required interfaces</a:t>
            </a:r>
          </a:p>
          <a:p>
            <a:pPr lvl="2"/>
            <a:r>
              <a:rPr lang="en-US" sz="1800" b="0" dirty="0"/>
              <a:t>Host the </a:t>
            </a:r>
            <a:r>
              <a:rPr lang="en-US" sz="1800" b="0" dirty="0" err="1"/>
              <a:t>UserControl</a:t>
            </a:r>
            <a:r>
              <a:rPr lang="en-US" sz="1800" b="0" dirty="0"/>
              <a:t> in the UI (per requirements, whatever they are…)</a:t>
            </a:r>
          </a:p>
          <a:p>
            <a:pPr lvl="3"/>
            <a:r>
              <a:rPr lang="en-US" sz="1600" b="0" dirty="0"/>
              <a:t>Standard WPF pattern is to use a </a:t>
            </a:r>
            <a:r>
              <a:rPr lang="en-US" sz="1600" b="0" dirty="0">
                <a:latin typeface="Consolas" panose="020B0609020204030204" pitchFamily="49" charset="0"/>
              </a:rPr>
              <a:t>&lt;</a:t>
            </a:r>
            <a:r>
              <a:rPr lang="en-US" sz="1600" b="0" dirty="0" err="1">
                <a:latin typeface="Consolas" panose="020B0609020204030204" pitchFamily="49" charset="0"/>
              </a:rPr>
              <a:t>ContentPresenter</a:t>
            </a:r>
            <a:r>
              <a:rPr lang="en-US" sz="1600" b="0" dirty="0">
                <a:latin typeface="Consolas" panose="020B0609020204030204" pitchFamily="49" charset="0"/>
              </a:rPr>
              <a:t> /&gt;</a:t>
            </a:r>
          </a:p>
          <a:p>
            <a:pPr marL="621792" lvl="2" indent="0">
              <a:buNone/>
            </a:pP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666462110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06A1A2C-9903-4B43-89B7-3D84624016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5435"/>
            <a:ext cx="12188952" cy="6863435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Project Settings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682625" y="1528200"/>
            <a:ext cx="10369296" cy="3427413"/>
          </a:xfrm>
        </p:spPr>
        <p:txBody>
          <a:bodyPr/>
          <a:lstStyle/>
          <a:p>
            <a:r>
              <a:rPr lang="en-US" b="0" dirty="0"/>
              <a:t>Settings are stored as key-value pairs. Values must be strings.</a:t>
            </a:r>
          </a:p>
          <a:p>
            <a:r>
              <a:rPr lang="en-US" b="0" dirty="0"/>
              <a:t>Settings are added to the </a:t>
            </a:r>
            <a:r>
              <a:rPr lang="en-US" dirty="0" err="1"/>
              <a:t>ModuleSettingsWriter</a:t>
            </a:r>
            <a:r>
              <a:rPr lang="en-US" dirty="0"/>
              <a:t> </a:t>
            </a:r>
            <a:r>
              <a:rPr lang="en-US" b="0" dirty="0"/>
              <a:t>during a save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9901CF1-3E0E-AF4C-ABAE-67F86CD07C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53" r="38615"/>
          <a:stretch/>
        </p:blipFill>
        <p:spPr>
          <a:xfrm>
            <a:off x="7294791" y="4044"/>
            <a:ext cx="4897209" cy="2678972"/>
          </a:xfrm>
          <a:prstGeom prst="rect">
            <a:avLst/>
          </a:prstGeom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892097" y="2683016"/>
            <a:ext cx="10617024" cy="3368649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Module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private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hasSettings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 //Called on “Save” project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protected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OnWriteSettingsAsync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ModuleSettingsWriter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settings) {</a:t>
            </a:r>
          </a:p>
          <a:p>
            <a:pPr lvl="0"/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settings.Add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(“Setting1”, “Custom_setting_val1”);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settings.Add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(“Setting2”, “Custom_setting_val2”);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...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.FromResult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(0);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0639629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Categories and Embeddable Controls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816429" y="1533624"/>
            <a:ext cx="10369296" cy="3427413"/>
          </a:xfrm>
        </p:spPr>
        <p:txBody>
          <a:bodyPr/>
          <a:lstStyle/>
          <a:p>
            <a:r>
              <a:rPr lang="en-US" b="0" dirty="0"/>
              <a:t>Host: Implement loading the category components (e.g. in Module Initialize, </a:t>
            </a:r>
            <a:r>
              <a:rPr lang="en-US" b="0" dirty="0" err="1"/>
              <a:t>etc</a:t>
            </a:r>
            <a:r>
              <a:rPr lang="en-US" b="0" dirty="0"/>
              <a:t>)</a:t>
            </a:r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b="0" dirty="0"/>
          </a:p>
        </p:txBody>
      </p:sp>
      <p:sp>
        <p:nvSpPr>
          <p:cNvPr id="7" name="TextBox 6"/>
          <p:cNvSpPr txBox="1"/>
          <p:nvPr/>
        </p:nvSpPr>
        <p:spPr>
          <a:xfrm>
            <a:off x="489308" y="2280083"/>
            <a:ext cx="11213130" cy="407611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component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.GetComponentElements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AcmeCustom_Reports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the content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version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component.GetContent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().Attribute(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"version"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).Value;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//Note: we are using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EmbeddableControl.Create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!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embedControl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2000" b="1" dirty="0" err="1">
                <a:solidFill>
                  <a:srgbClr val="438EB7"/>
                </a:solidFill>
                <a:latin typeface="Consolas" panose="020B0609020204030204" pitchFamily="49" charset="0"/>
              </a:rPr>
              <a:t>EmbeddableControl</a:t>
            </a:r>
            <a:r>
              <a:rPr lang="en-US" sz="20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(component.ID,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AcmeCustom_Reports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                               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(embedControl.Item1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438EB7"/>
                </a:solidFill>
                <a:latin typeface="Consolas" panose="020B0609020204030204" pitchFamily="49" charset="0"/>
              </a:rPr>
              <a:t>IAcmeCustomReport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//Item1 is the view model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                                           //Item2 is the view (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UserControl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CustomReports.Add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Tuple&lt;</a:t>
            </a:r>
            <a:r>
              <a:rPr lang="en-US" dirty="0" err="1">
                <a:solidFill>
                  <a:srgbClr val="438EB7"/>
                </a:solidFill>
                <a:latin typeface="Consolas" panose="020B0609020204030204" pitchFamily="49" charset="0"/>
              </a:rPr>
              <a:t>IAcmeCustomReport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 err="1">
                <a:solidFill>
                  <a:srgbClr val="438EB7"/>
                </a:solidFill>
                <a:latin typeface="Consolas" panose="020B0609020204030204" pitchFamily="49" charset="0"/>
              </a:rPr>
              <a:t>UserControl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&gt;(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(</a:t>
            </a:r>
            <a:r>
              <a:rPr lang="en-US" dirty="0" err="1">
                <a:solidFill>
                  <a:srgbClr val="438EB7"/>
                </a:solidFill>
                <a:latin typeface="Consolas" panose="020B0609020204030204" pitchFamily="49" charset="0"/>
              </a:rPr>
              <a:t>IAcmeCustomReport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 embedControl.Item1, embedControl.Item2));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  <a:endParaRPr lang="en-US" sz="16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20604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496838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Categories and Embeddable Controls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588071" y="1249005"/>
            <a:ext cx="10369296" cy="3427413"/>
          </a:xfrm>
        </p:spPr>
        <p:txBody>
          <a:bodyPr/>
          <a:lstStyle/>
          <a:p>
            <a:r>
              <a:rPr lang="en-US" b="0" dirty="0"/>
              <a:t>Host: Show the UI (as/when needed)</a:t>
            </a:r>
          </a:p>
          <a:p>
            <a:pPr lvl="1"/>
            <a:r>
              <a:rPr lang="en-US" b="0" dirty="0"/>
              <a:t>In the Host UI View place a </a:t>
            </a:r>
            <a:r>
              <a:rPr lang="en-US" b="0" dirty="0" err="1"/>
              <a:t>ContentPresenter</a:t>
            </a:r>
            <a:r>
              <a:rPr lang="en-US" b="0" dirty="0"/>
              <a:t> as the placeholder in the </a:t>
            </a:r>
            <a:r>
              <a:rPr lang="en-US" b="0" dirty="0" err="1"/>
              <a:t>xaml</a:t>
            </a:r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marL="283464" lvl="1" indent="0">
              <a:buNone/>
            </a:pPr>
            <a:endParaRPr lang="en-US" sz="800" b="0" dirty="0"/>
          </a:p>
          <a:p>
            <a:pPr marL="283464" lvl="1" indent="0">
              <a:buNone/>
            </a:pPr>
            <a:endParaRPr lang="en-US" sz="800" b="0" dirty="0"/>
          </a:p>
          <a:p>
            <a:pPr lvl="1"/>
            <a:r>
              <a:rPr lang="en-US" b="0" dirty="0"/>
              <a:t>In the Host UI View Model, set category provider’s </a:t>
            </a:r>
            <a:r>
              <a:rPr lang="en-US" b="0" dirty="0" err="1"/>
              <a:t>UserControl</a:t>
            </a:r>
            <a:r>
              <a:rPr lang="en-US" b="0" dirty="0"/>
              <a:t> as the </a:t>
            </a:r>
            <a:r>
              <a:rPr lang="en-US" b="0" dirty="0" err="1"/>
              <a:t>ContentPresenter</a:t>
            </a:r>
            <a:r>
              <a:rPr lang="en-US" b="0" dirty="0"/>
              <a:t> content:</a:t>
            </a:r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b="0" dirty="0"/>
          </a:p>
        </p:txBody>
      </p:sp>
      <p:sp>
        <p:nvSpPr>
          <p:cNvPr id="7" name="TextBox 6"/>
          <p:cNvSpPr txBox="1"/>
          <p:nvPr/>
        </p:nvSpPr>
        <p:spPr>
          <a:xfrm>
            <a:off x="682625" y="4278710"/>
            <a:ext cx="9284187" cy="210758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CustomReports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438EB7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438EB7"/>
                </a:solidFill>
                <a:latin typeface="Consolas" panose="020B0609020204030204" pitchFamily="49" charset="0"/>
              </a:rPr>
              <a:t>Tuple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IAcmeCustomReport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UserControl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...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public 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UserControl</a:t>
            </a:r>
            <a:r>
              <a:rPr lang="en-US" sz="1600" dirty="0">
                <a:solidFill>
                  <a:srgbClr val="438EB7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ReportContent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set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.ReportContent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CustomReports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[0].Item2;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//Item2 is the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UserControl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NotifyPropertyChanged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(“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ReportContent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”);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5745" y="2091885"/>
            <a:ext cx="10910661" cy="144967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UserControl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x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: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=“..."&gt;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DockPanel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LastChildFill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="True"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="Stretch"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Binding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ControlHeight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}"&gt;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ContentPresenter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Binding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ReportContent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}“/&gt;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DockPanel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UserControl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907935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0" dirty="0"/>
              <a:t>Demo</a:t>
            </a:r>
          </a:p>
          <a:p>
            <a:endParaRPr lang="en-US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F37B1E4-F76A-49DB-8582-54734167F9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024215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02208" y="1828804"/>
            <a:ext cx="10369296" cy="3427413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Summary</a:t>
            </a:r>
          </a:p>
          <a:p>
            <a:r>
              <a:rPr lang="en-US" b="0" dirty="0"/>
              <a:t>Override Module Read and Write Settings methods to implement custom project settings</a:t>
            </a:r>
          </a:p>
          <a:p>
            <a:r>
              <a:rPr lang="en-US" b="0" dirty="0"/>
              <a:t>Use .NET for Application properties</a:t>
            </a:r>
          </a:p>
          <a:p>
            <a:pPr lvl="1"/>
            <a:r>
              <a:rPr lang="en-US" b="0" dirty="0"/>
              <a:t>Add Property pages to Project Options for configurable UIs</a:t>
            </a:r>
          </a:p>
          <a:p>
            <a:r>
              <a:rPr lang="en-US" b="0" dirty="0"/>
              <a:t>Implement Categories and custom interfaces for runtime extensibility</a:t>
            </a:r>
          </a:p>
          <a:p>
            <a:pPr lvl="1"/>
            <a:r>
              <a:rPr lang="en-US" b="0" dirty="0"/>
              <a:t>Require providers to implement embeddable controls for dynamic UI</a:t>
            </a:r>
          </a:p>
          <a:p>
            <a:pPr marL="0" indent="0">
              <a:buNone/>
            </a:pPr>
            <a:r>
              <a:rPr lang="en-US" b="0" dirty="0"/>
              <a:t>	</a:t>
            </a:r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r>
              <a:rPr lang="en-US" b="0" dirty="0"/>
              <a:t>	</a:t>
            </a:r>
          </a:p>
          <a:p>
            <a:endParaRPr lang="en-US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B862F24-2270-4F4B-949B-1C87F1B1C4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441723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C11625B-06B5-433A-8EF8-53DC29F157CA}"/>
              </a:ext>
            </a:extLst>
          </p:cNvPr>
          <p:cNvGrpSpPr/>
          <p:nvPr/>
        </p:nvGrpSpPr>
        <p:grpSpPr>
          <a:xfrm>
            <a:off x="-1" y="6772"/>
            <a:ext cx="12192002" cy="6858001"/>
            <a:chOff x="-1" y="-1"/>
            <a:chExt cx="12192002" cy="685800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9935CFF-DD32-4DFA-A206-7CB1F5F62B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A1B01F0-97B3-4106-A7E2-9108C24A6889}"/>
                </a:ext>
              </a:extLst>
            </p:cNvPr>
            <p:cNvSpPr/>
            <p:nvPr/>
          </p:nvSpPr>
          <p:spPr bwMode="auto">
            <a:xfrm>
              <a:off x="1" y="0"/>
              <a:ext cx="12192000" cy="6858000"/>
            </a:xfrm>
            <a:prstGeom prst="rect">
              <a:avLst/>
            </a:prstGeom>
            <a:gradFill flip="none" rotWithShape="1">
              <a:gsLst>
                <a:gs pos="35000">
                  <a:srgbClr val="00DFDD">
                    <a:alpha val="40000"/>
                  </a:srgbClr>
                </a:gs>
                <a:gs pos="61000">
                  <a:srgbClr val="00DFDD">
                    <a:alpha val="20000"/>
                  </a:srgbClr>
                </a:gs>
                <a:gs pos="100000">
                  <a:srgbClr val="00DFDD">
                    <a:alpha val="0"/>
                  </a:srgbClr>
                </a:gs>
                <a:gs pos="0">
                  <a:srgbClr val="00DFDD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0E73971-18D6-4EEC-A52C-2037CC08B1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alphaModFix amt="6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50000"/>
                      </a14:imgEffect>
                    </a14:imgLayer>
                  </a14:imgProps>
                </a:ext>
              </a:extLst>
            </a:blip>
            <a:srcRect l="66472" t="29354"/>
            <a:stretch/>
          </p:blipFill>
          <p:spPr>
            <a:xfrm>
              <a:off x="-1" y="-1"/>
              <a:ext cx="1877239" cy="427371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F56740C-7A8D-4EFA-B971-007C31AB8B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alphaModFix amt="10000"/>
            </a:blip>
            <a:srcRect r="16105"/>
            <a:stretch/>
          </p:blipFill>
          <p:spPr>
            <a:xfrm>
              <a:off x="8213841" y="1591056"/>
              <a:ext cx="3978159" cy="5266944"/>
            </a:xfrm>
            <a:prstGeom prst="rect">
              <a:avLst/>
            </a:prstGeom>
            <a:effectLst>
              <a:outerShdw blurRad="1270000" dist="38100" dir="2700000" algn="tl" rotWithShape="0">
                <a:srgbClr val="00DFDD">
                  <a:alpha val="30000"/>
                </a:srgbClr>
              </a:outerShdw>
            </a:effectLst>
          </p:spPr>
        </p:pic>
      </p:grpSp>
      <p:sp>
        <p:nvSpPr>
          <p:cNvPr id="7" name="TextBox 6"/>
          <p:cNvSpPr txBox="1"/>
          <p:nvPr/>
        </p:nvSpPr>
        <p:spPr>
          <a:xfrm>
            <a:off x="-335047" y="1457965"/>
            <a:ext cx="12192000" cy="1063313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>
            <a:no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2600" b="1" dirty="0">
                <a:latin typeface="+mj-lt"/>
                <a:cs typeface="Browallia New" panose="020B0604020202020204" pitchFamily="34" charset="-34"/>
              </a:rPr>
              <a:t>Thank You to Our Sponsors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6FE2302-6E17-43EB-B10B-0DF5E0554D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621" y="2783354"/>
            <a:ext cx="4719910" cy="65438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FD60282-514A-405F-9168-A6A16290CBC6}"/>
              </a:ext>
            </a:extLst>
          </p:cNvPr>
          <p:cNvGrpSpPr/>
          <p:nvPr/>
        </p:nvGrpSpPr>
        <p:grpSpPr>
          <a:xfrm>
            <a:off x="3495824" y="3843647"/>
            <a:ext cx="4530257" cy="1063312"/>
            <a:chOff x="3368360" y="3806857"/>
            <a:chExt cx="4530257" cy="1063312"/>
          </a:xfrm>
        </p:grpSpPr>
        <p:sp>
          <p:nvSpPr>
            <p:cNvPr id="11" name="AutoShape 3">
              <a:extLst>
                <a:ext uri="{FF2B5EF4-FFF2-40B4-BE49-F238E27FC236}">
                  <a16:creationId xmlns:a16="http://schemas.microsoft.com/office/drawing/2014/main" id="{9FB2433C-7B17-4187-821E-237BCBABC44E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863226" y="3922278"/>
              <a:ext cx="4035391" cy="947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8522934D-1BA4-4B9A-824F-2EF7115BA5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8427" y="3896308"/>
              <a:ext cx="649241" cy="626878"/>
            </a:xfrm>
            <a:custGeom>
              <a:avLst/>
              <a:gdLst>
                <a:gd name="T0" fmla="*/ 779 w 779"/>
                <a:gd name="T1" fmla="*/ 376 h 752"/>
                <a:gd name="T2" fmla="*/ 390 w 779"/>
                <a:gd name="T3" fmla="*/ 0 h 752"/>
                <a:gd name="T4" fmla="*/ 0 w 779"/>
                <a:gd name="T5" fmla="*/ 376 h 752"/>
                <a:gd name="T6" fmla="*/ 390 w 779"/>
                <a:gd name="T7" fmla="*/ 752 h 752"/>
                <a:gd name="T8" fmla="*/ 779 w 779"/>
                <a:gd name="T9" fmla="*/ 376 h 752"/>
                <a:gd name="T10" fmla="*/ 600 w 779"/>
                <a:gd name="T11" fmla="*/ 376 h 752"/>
                <a:gd name="T12" fmla="*/ 390 w 779"/>
                <a:gd name="T13" fmla="*/ 591 h 752"/>
                <a:gd name="T14" fmla="*/ 179 w 779"/>
                <a:gd name="T15" fmla="*/ 376 h 752"/>
                <a:gd name="T16" fmla="*/ 390 w 779"/>
                <a:gd name="T17" fmla="*/ 161 h 752"/>
                <a:gd name="T18" fmla="*/ 600 w 779"/>
                <a:gd name="T19" fmla="*/ 376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9" h="752">
                  <a:moveTo>
                    <a:pt x="779" y="376"/>
                  </a:moveTo>
                  <a:cubicBezTo>
                    <a:pt x="779" y="150"/>
                    <a:pt x="606" y="0"/>
                    <a:pt x="390" y="0"/>
                  </a:cubicBezTo>
                  <a:cubicBezTo>
                    <a:pt x="173" y="0"/>
                    <a:pt x="0" y="150"/>
                    <a:pt x="0" y="376"/>
                  </a:cubicBezTo>
                  <a:cubicBezTo>
                    <a:pt x="0" y="601"/>
                    <a:pt x="173" y="752"/>
                    <a:pt x="390" y="752"/>
                  </a:cubicBezTo>
                  <a:cubicBezTo>
                    <a:pt x="606" y="752"/>
                    <a:pt x="779" y="601"/>
                    <a:pt x="779" y="376"/>
                  </a:cubicBezTo>
                  <a:close/>
                  <a:moveTo>
                    <a:pt x="600" y="376"/>
                  </a:moveTo>
                  <a:cubicBezTo>
                    <a:pt x="600" y="488"/>
                    <a:pt x="521" y="591"/>
                    <a:pt x="390" y="591"/>
                  </a:cubicBezTo>
                  <a:cubicBezTo>
                    <a:pt x="258" y="591"/>
                    <a:pt x="179" y="488"/>
                    <a:pt x="179" y="376"/>
                  </a:cubicBezTo>
                  <a:cubicBezTo>
                    <a:pt x="179" y="264"/>
                    <a:pt x="258" y="161"/>
                    <a:pt x="390" y="161"/>
                  </a:cubicBezTo>
                  <a:cubicBezTo>
                    <a:pt x="521" y="161"/>
                    <a:pt x="600" y="264"/>
                    <a:pt x="600" y="376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AFE4FDEC-BBA0-41F3-BF6C-D66304F1FB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031" y="3897029"/>
              <a:ext cx="541755" cy="627599"/>
            </a:xfrm>
            <a:custGeom>
              <a:avLst/>
              <a:gdLst>
                <a:gd name="T0" fmla="*/ 650 w 650"/>
                <a:gd name="T1" fmla="*/ 109 h 753"/>
                <a:gd name="T2" fmla="*/ 390 w 650"/>
                <a:gd name="T3" fmla="*/ 0 h 753"/>
                <a:gd name="T4" fmla="*/ 0 w 650"/>
                <a:gd name="T5" fmla="*/ 377 h 753"/>
                <a:gd name="T6" fmla="*/ 390 w 650"/>
                <a:gd name="T7" fmla="*/ 753 h 753"/>
                <a:gd name="T8" fmla="*/ 648 w 650"/>
                <a:gd name="T9" fmla="*/ 653 h 753"/>
                <a:gd name="T10" fmla="*/ 529 w 650"/>
                <a:gd name="T11" fmla="*/ 524 h 753"/>
                <a:gd name="T12" fmla="*/ 390 w 650"/>
                <a:gd name="T13" fmla="*/ 592 h 753"/>
                <a:gd name="T14" fmla="*/ 179 w 650"/>
                <a:gd name="T15" fmla="*/ 377 h 753"/>
                <a:gd name="T16" fmla="*/ 390 w 650"/>
                <a:gd name="T17" fmla="*/ 161 h 753"/>
                <a:gd name="T18" fmla="*/ 526 w 650"/>
                <a:gd name="T19" fmla="*/ 233 h 753"/>
                <a:gd name="T20" fmla="*/ 650 w 650"/>
                <a:gd name="T21" fmla="*/ 109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0" h="753">
                  <a:moveTo>
                    <a:pt x="650" y="109"/>
                  </a:moveTo>
                  <a:cubicBezTo>
                    <a:pt x="581" y="33"/>
                    <a:pt x="481" y="0"/>
                    <a:pt x="390" y="0"/>
                  </a:cubicBezTo>
                  <a:cubicBezTo>
                    <a:pt x="173" y="0"/>
                    <a:pt x="0" y="151"/>
                    <a:pt x="0" y="377"/>
                  </a:cubicBezTo>
                  <a:cubicBezTo>
                    <a:pt x="0" y="602"/>
                    <a:pt x="173" y="753"/>
                    <a:pt x="390" y="753"/>
                  </a:cubicBezTo>
                  <a:cubicBezTo>
                    <a:pt x="452" y="753"/>
                    <a:pt x="575" y="726"/>
                    <a:pt x="648" y="653"/>
                  </a:cubicBezTo>
                  <a:lnTo>
                    <a:pt x="529" y="524"/>
                  </a:lnTo>
                  <a:cubicBezTo>
                    <a:pt x="496" y="568"/>
                    <a:pt x="445" y="592"/>
                    <a:pt x="390" y="592"/>
                  </a:cubicBezTo>
                  <a:cubicBezTo>
                    <a:pt x="258" y="592"/>
                    <a:pt x="179" y="489"/>
                    <a:pt x="179" y="377"/>
                  </a:cubicBezTo>
                  <a:cubicBezTo>
                    <a:pt x="179" y="265"/>
                    <a:pt x="258" y="161"/>
                    <a:pt x="390" y="161"/>
                  </a:cubicBezTo>
                  <a:cubicBezTo>
                    <a:pt x="437" y="161"/>
                    <a:pt x="484" y="190"/>
                    <a:pt x="526" y="233"/>
                  </a:cubicBezTo>
                  <a:lnTo>
                    <a:pt x="650" y="109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DA1DC9E2-A9C1-48BC-94EE-491A2AEC2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9184" y="3894144"/>
              <a:ext cx="942842" cy="629763"/>
            </a:xfrm>
            <a:custGeom>
              <a:avLst/>
              <a:gdLst>
                <a:gd name="T0" fmla="*/ 0 w 1132"/>
                <a:gd name="T1" fmla="*/ 755 h 755"/>
                <a:gd name="T2" fmla="*/ 183 w 1132"/>
                <a:gd name="T3" fmla="*/ 755 h 755"/>
                <a:gd name="T4" fmla="*/ 183 w 1132"/>
                <a:gd name="T5" fmla="*/ 338 h 755"/>
                <a:gd name="T6" fmla="*/ 330 w 1132"/>
                <a:gd name="T7" fmla="*/ 178 h 755"/>
                <a:gd name="T8" fmla="*/ 475 w 1132"/>
                <a:gd name="T9" fmla="*/ 340 h 755"/>
                <a:gd name="T10" fmla="*/ 475 w 1132"/>
                <a:gd name="T11" fmla="*/ 755 h 755"/>
                <a:gd name="T12" fmla="*/ 658 w 1132"/>
                <a:gd name="T13" fmla="*/ 755 h 755"/>
                <a:gd name="T14" fmla="*/ 658 w 1132"/>
                <a:gd name="T15" fmla="*/ 341 h 755"/>
                <a:gd name="T16" fmla="*/ 802 w 1132"/>
                <a:gd name="T17" fmla="*/ 180 h 755"/>
                <a:gd name="T18" fmla="*/ 950 w 1132"/>
                <a:gd name="T19" fmla="*/ 354 h 755"/>
                <a:gd name="T20" fmla="*/ 950 w 1132"/>
                <a:gd name="T21" fmla="*/ 755 h 755"/>
                <a:gd name="T22" fmla="*/ 1132 w 1132"/>
                <a:gd name="T23" fmla="*/ 755 h 755"/>
                <a:gd name="T24" fmla="*/ 1132 w 1132"/>
                <a:gd name="T25" fmla="*/ 333 h 755"/>
                <a:gd name="T26" fmla="*/ 858 w 1132"/>
                <a:gd name="T27" fmla="*/ 6 h 755"/>
                <a:gd name="T28" fmla="*/ 571 w 1132"/>
                <a:gd name="T29" fmla="*/ 130 h 755"/>
                <a:gd name="T30" fmla="*/ 336 w 1132"/>
                <a:gd name="T31" fmla="*/ 6 h 755"/>
                <a:gd name="T32" fmla="*/ 183 w 1132"/>
                <a:gd name="T33" fmla="*/ 50 h 755"/>
                <a:gd name="T34" fmla="*/ 113 w 1132"/>
                <a:gd name="T35" fmla="*/ 62 h 755"/>
                <a:gd name="T36" fmla="*/ 1 w 1132"/>
                <a:gd name="T37" fmla="*/ 61 h 755"/>
                <a:gd name="T38" fmla="*/ 0 w 1132"/>
                <a:gd name="T39" fmla="*/ 75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32" h="755">
                  <a:moveTo>
                    <a:pt x="0" y="755"/>
                  </a:moveTo>
                  <a:lnTo>
                    <a:pt x="183" y="755"/>
                  </a:lnTo>
                  <a:lnTo>
                    <a:pt x="183" y="338"/>
                  </a:lnTo>
                  <a:cubicBezTo>
                    <a:pt x="183" y="257"/>
                    <a:pt x="234" y="178"/>
                    <a:pt x="330" y="178"/>
                  </a:cubicBezTo>
                  <a:cubicBezTo>
                    <a:pt x="419" y="178"/>
                    <a:pt x="473" y="248"/>
                    <a:pt x="475" y="340"/>
                  </a:cubicBezTo>
                  <a:lnTo>
                    <a:pt x="475" y="755"/>
                  </a:lnTo>
                  <a:lnTo>
                    <a:pt x="658" y="755"/>
                  </a:lnTo>
                  <a:lnTo>
                    <a:pt x="658" y="341"/>
                  </a:lnTo>
                  <a:cubicBezTo>
                    <a:pt x="657" y="223"/>
                    <a:pt x="741" y="181"/>
                    <a:pt x="802" y="180"/>
                  </a:cubicBezTo>
                  <a:cubicBezTo>
                    <a:pt x="912" y="177"/>
                    <a:pt x="950" y="268"/>
                    <a:pt x="950" y="354"/>
                  </a:cubicBezTo>
                  <a:lnTo>
                    <a:pt x="950" y="755"/>
                  </a:lnTo>
                  <a:lnTo>
                    <a:pt x="1132" y="755"/>
                  </a:lnTo>
                  <a:lnTo>
                    <a:pt x="1132" y="333"/>
                  </a:lnTo>
                  <a:cubicBezTo>
                    <a:pt x="1132" y="158"/>
                    <a:pt x="1053" y="16"/>
                    <a:pt x="858" y="6"/>
                  </a:cubicBezTo>
                  <a:cubicBezTo>
                    <a:pt x="732" y="0"/>
                    <a:pt x="625" y="37"/>
                    <a:pt x="571" y="130"/>
                  </a:cubicBezTo>
                  <a:cubicBezTo>
                    <a:pt x="524" y="34"/>
                    <a:pt x="417" y="4"/>
                    <a:pt x="336" y="6"/>
                  </a:cubicBezTo>
                  <a:cubicBezTo>
                    <a:pt x="262" y="7"/>
                    <a:pt x="206" y="42"/>
                    <a:pt x="183" y="50"/>
                  </a:cubicBezTo>
                  <a:cubicBezTo>
                    <a:pt x="152" y="60"/>
                    <a:pt x="124" y="62"/>
                    <a:pt x="113" y="62"/>
                  </a:cubicBezTo>
                  <a:cubicBezTo>
                    <a:pt x="81" y="62"/>
                    <a:pt x="1" y="61"/>
                    <a:pt x="1" y="61"/>
                  </a:cubicBezTo>
                  <a:lnTo>
                    <a:pt x="0" y="755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F49F783C-297B-4C9D-A787-12F23D4D47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86132" y="3897751"/>
              <a:ext cx="604515" cy="627599"/>
            </a:xfrm>
            <a:custGeom>
              <a:avLst/>
              <a:gdLst>
                <a:gd name="T0" fmla="*/ 726 w 726"/>
                <a:gd name="T1" fmla="*/ 439 h 753"/>
                <a:gd name="T2" fmla="*/ 726 w 726"/>
                <a:gd name="T3" fmla="*/ 390 h 753"/>
                <a:gd name="T4" fmla="*/ 390 w 726"/>
                <a:gd name="T5" fmla="*/ 0 h 753"/>
                <a:gd name="T6" fmla="*/ 0 w 726"/>
                <a:gd name="T7" fmla="*/ 376 h 753"/>
                <a:gd name="T8" fmla="*/ 390 w 726"/>
                <a:gd name="T9" fmla="*/ 753 h 753"/>
                <a:gd name="T10" fmla="*/ 693 w 726"/>
                <a:gd name="T11" fmla="*/ 609 h 753"/>
                <a:gd name="T12" fmla="*/ 565 w 726"/>
                <a:gd name="T13" fmla="*/ 512 h 753"/>
                <a:gd name="T14" fmla="*/ 372 w 726"/>
                <a:gd name="T15" fmla="*/ 609 h 753"/>
                <a:gd name="T16" fmla="*/ 179 w 726"/>
                <a:gd name="T17" fmla="*/ 439 h 753"/>
                <a:gd name="T18" fmla="*/ 726 w 726"/>
                <a:gd name="T19" fmla="*/ 439 h 753"/>
                <a:gd name="T20" fmla="*/ 547 w 726"/>
                <a:gd name="T21" fmla="*/ 305 h 753"/>
                <a:gd name="T22" fmla="*/ 179 w 726"/>
                <a:gd name="T23" fmla="*/ 305 h 753"/>
                <a:gd name="T24" fmla="*/ 365 w 726"/>
                <a:gd name="T25" fmla="*/ 134 h 753"/>
                <a:gd name="T26" fmla="*/ 547 w 726"/>
                <a:gd name="T27" fmla="*/ 305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6" h="753">
                  <a:moveTo>
                    <a:pt x="726" y="439"/>
                  </a:moveTo>
                  <a:lnTo>
                    <a:pt x="726" y="390"/>
                  </a:lnTo>
                  <a:cubicBezTo>
                    <a:pt x="726" y="140"/>
                    <a:pt x="590" y="0"/>
                    <a:pt x="390" y="0"/>
                  </a:cubicBezTo>
                  <a:cubicBezTo>
                    <a:pt x="173" y="0"/>
                    <a:pt x="0" y="151"/>
                    <a:pt x="0" y="376"/>
                  </a:cubicBezTo>
                  <a:cubicBezTo>
                    <a:pt x="0" y="602"/>
                    <a:pt x="173" y="753"/>
                    <a:pt x="390" y="753"/>
                  </a:cubicBezTo>
                  <a:cubicBezTo>
                    <a:pt x="503" y="753"/>
                    <a:pt x="610" y="712"/>
                    <a:pt x="693" y="609"/>
                  </a:cubicBezTo>
                  <a:lnTo>
                    <a:pt x="565" y="512"/>
                  </a:lnTo>
                  <a:cubicBezTo>
                    <a:pt x="520" y="567"/>
                    <a:pt x="462" y="609"/>
                    <a:pt x="372" y="609"/>
                  </a:cubicBezTo>
                  <a:cubicBezTo>
                    <a:pt x="272" y="609"/>
                    <a:pt x="191" y="545"/>
                    <a:pt x="179" y="439"/>
                  </a:cubicBezTo>
                  <a:lnTo>
                    <a:pt x="726" y="439"/>
                  </a:lnTo>
                  <a:close/>
                  <a:moveTo>
                    <a:pt x="547" y="305"/>
                  </a:moveTo>
                  <a:lnTo>
                    <a:pt x="179" y="305"/>
                  </a:lnTo>
                  <a:cubicBezTo>
                    <a:pt x="193" y="201"/>
                    <a:pt x="258" y="134"/>
                    <a:pt x="365" y="134"/>
                  </a:cubicBezTo>
                  <a:cubicBezTo>
                    <a:pt x="477" y="134"/>
                    <a:pt x="545" y="200"/>
                    <a:pt x="547" y="30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44AFEB6A-8EF6-48CA-87D8-0C8F4F0815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8360" y="3896308"/>
              <a:ext cx="642027" cy="944285"/>
            </a:xfrm>
            <a:custGeom>
              <a:avLst/>
              <a:gdLst>
                <a:gd name="T0" fmla="*/ 383 w 770"/>
                <a:gd name="T1" fmla="*/ 0 h 1133"/>
                <a:gd name="T2" fmla="*/ 4 w 770"/>
                <a:gd name="T3" fmla="*/ 371 h 1133"/>
                <a:gd name="T4" fmla="*/ 348 w 770"/>
                <a:gd name="T5" fmla="*/ 743 h 1133"/>
                <a:gd name="T6" fmla="*/ 604 w 770"/>
                <a:gd name="T7" fmla="*/ 659 h 1133"/>
                <a:gd name="T8" fmla="*/ 604 w 770"/>
                <a:gd name="T9" fmla="*/ 731 h 1133"/>
                <a:gd name="T10" fmla="*/ 564 w 770"/>
                <a:gd name="T11" fmla="*/ 877 h 1133"/>
                <a:gd name="T12" fmla="*/ 428 w 770"/>
                <a:gd name="T13" fmla="*/ 953 h 1133"/>
                <a:gd name="T14" fmla="*/ 196 w 770"/>
                <a:gd name="T15" fmla="*/ 877 h 1133"/>
                <a:gd name="T16" fmla="*/ 75 w 770"/>
                <a:gd name="T17" fmla="*/ 1000 h 1133"/>
                <a:gd name="T18" fmla="*/ 382 w 770"/>
                <a:gd name="T19" fmla="*/ 1130 h 1133"/>
                <a:gd name="T20" fmla="*/ 725 w 770"/>
                <a:gd name="T21" fmla="*/ 948 h 1133"/>
                <a:gd name="T22" fmla="*/ 769 w 770"/>
                <a:gd name="T23" fmla="*/ 664 h 1133"/>
                <a:gd name="T24" fmla="*/ 769 w 770"/>
                <a:gd name="T25" fmla="*/ 86 h 1133"/>
                <a:gd name="T26" fmla="*/ 641 w 770"/>
                <a:gd name="T27" fmla="*/ 81 h 1133"/>
                <a:gd name="T28" fmla="*/ 564 w 770"/>
                <a:gd name="T29" fmla="*/ 46 h 1133"/>
                <a:gd name="T30" fmla="*/ 383 w 770"/>
                <a:gd name="T31" fmla="*/ 0 h 1133"/>
                <a:gd name="T32" fmla="*/ 395 w 770"/>
                <a:gd name="T33" fmla="*/ 159 h 1133"/>
                <a:gd name="T34" fmla="*/ 540 w 770"/>
                <a:gd name="T35" fmla="*/ 205 h 1133"/>
                <a:gd name="T36" fmla="*/ 597 w 770"/>
                <a:gd name="T37" fmla="*/ 366 h 1133"/>
                <a:gd name="T38" fmla="*/ 390 w 770"/>
                <a:gd name="T39" fmla="*/ 584 h 1133"/>
                <a:gd name="T40" fmla="*/ 182 w 770"/>
                <a:gd name="T41" fmla="*/ 377 h 1133"/>
                <a:gd name="T42" fmla="*/ 395 w 770"/>
                <a:gd name="T43" fmla="*/ 159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0" h="1133">
                  <a:moveTo>
                    <a:pt x="383" y="0"/>
                  </a:moveTo>
                  <a:cubicBezTo>
                    <a:pt x="168" y="8"/>
                    <a:pt x="8" y="155"/>
                    <a:pt x="4" y="371"/>
                  </a:cubicBezTo>
                  <a:cubicBezTo>
                    <a:pt x="0" y="578"/>
                    <a:pt x="165" y="732"/>
                    <a:pt x="348" y="743"/>
                  </a:cubicBezTo>
                  <a:cubicBezTo>
                    <a:pt x="468" y="750"/>
                    <a:pt x="562" y="704"/>
                    <a:pt x="604" y="659"/>
                  </a:cubicBezTo>
                  <a:lnTo>
                    <a:pt x="604" y="731"/>
                  </a:lnTo>
                  <a:cubicBezTo>
                    <a:pt x="604" y="749"/>
                    <a:pt x="605" y="818"/>
                    <a:pt x="564" y="877"/>
                  </a:cubicBezTo>
                  <a:cubicBezTo>
                    <a:pt x="524" y="924"/>
                    <a:pt x="494" y="942"/>
                    <a:pt x="428" y="953"/>
                  </a:cubicBezTo>
                  <a:cubicBezTo>
                    <a:pt x="355" y="966"/>
                    <a:pt x="270" y="945"/>
                    <a:pt x="196" y="877"/>
                  </a:cubicBezTo>
                  <a:lnTo>
                    <a:pt x="75" y="1000"/>
                  </a:lnTo>
                  <a:cubicBezTo>
                    <a:pt x="186" y="1100"/>
                    <a:pt x="290" y="1128"/>
                    <a:pt x="382" y="1130"/>
                  </a:cubicBezTo>
                  <a:cubicBezTo>
                    <a:pt x="520" y="1133"/>
                    <a:pt x="678" y="1047"/>
                    <a:pt x="725" y="948"/>
                  </a:cubicBezTo>
                  <a:cubicBezTo>
                    <a:pt x="770" y="854"/>
                    <a:pt x="769" y="763"/>
                    <a:pt x="769" y="664"/>
                  </a:cubicBezTo>
                  <a:lnTo>
                    <a:pt x="769" y="86"/>
                  </a:lnTo>
                  <a:cubicBezTo>
                    <a:pt x="769" y="86"/>
                    <a:pt x="671" y="89"/>
                    <a:pt x="641" y="81"/>
                  </a:cubicBezTo>
                  <a:cubicBezTo>
                    <a:pt x="607" y="72"/>
                    <a:pt x="589" y="58"/>
                    <a:pt x="564" y="46"/>
                  </a:cubicBezTo>
                  <a:cubicBezTo>
                    <a:pt x="535" y="31"/>
                    <a:pt x="484" y="1"/>
                    <a:pt x="383" y="0"/>
                  </a:cubicBezTo>
                  <a:close/>
                  <a:moveTo>
                    <a:pt x="395" y="159"/>
                  </a:moveTo>
                  <a:cubicBezTo>
                    <a:pt x="457" y="157"/>
                    <a:pt x="495" y="167"/>
                    <a:pt x="540" y="205"/>
                  </a:cubicBezTo>
                  <a:cubicBezTo>
                    <a:pt x="581" y="240"/>
                    <a:pt x="597" y="302"/>
                    <a:pt x="597" y="366"/>
                  </a:cubicBezTo>
                  <a:cubicBezTo>
                    <a:pt x="598" y="483"/>
                    <a:pt x="519" y="584"/>
                    <a:pt x="390" y="584"/>
                  </a:cubicBezTo>
                  <a:cubicBezTo>
                    <a:pt x="261" y="584"/>
                    <a:pt x="182" y="487"/>
                    <a:pt x="182" y="377"/>
                  </a:cubicBezTo>
                  <a:cubicBezTo>
                    <a:pt x="182" y="253"/>
                    <a:pt x="273" y="161"/>
                    <a:pt x="395" y="159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CA1C0CA6-6352-4610-AD14-4CA59A19B9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4227" y="3806857"/>
              <a:ext cx="805058" cy="808665"/>
            </a:xfrm>
            <a:custGeom>
              <a:avLst/>
              <a:gdLst>
                <a:gd name="T0" fmla="*/ 0 w 966"/>
                <a:gd name="T1" fmla="*/ 485 h 970"/>
                <a:gd name="T2" fmla="*/ 483 w 966"/>
                <a:gd name="T3" fmla="*/ 970 h 970"/>
                <a:gd name="T4" fmla="*/ 966 w 966"/>
                <a:gd name="T5" fmla="*/ 485 h 970"/>
                <a:gd name="T6" fmla="*/ 483 w 966"/>
                <a:gd name="T7" fmla="*/ 0 h 970"/>
                <a:gd name="T8" fmla="*/ 0 w 966"/>
                <a:gd name="T9" fmla="*/ 485 h 970"/>
                <a:gd name="T10" fmla="*/ 222 w 966"/>
                <a:gd name="T11" fmla="*/ 485 h 970"/>
                <a:gd name="T12" fmla="*/ 483 w 966"/>
                <a:gd name="T13" fmla="*/ 208 h 970"/>
                <a:gd name="T14" fmla="*/ 744 w 966"/>
                <a:gd name="T15" fmla="*/ 485 h 970"/>
                <a:gd name="T16" fmla="*/ 483 w 966"/>
                <a:gd name="T17" fmla="*/ 762 h 970"/>
                <a:gd name="T18" fmla="*/ 222 w 966"/>
                <a:gd name="T19" fmla="*/ 485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6" h="970">
                  <a:moveTo>
                    <a:pt x="0" y="485"/>
                  </a:moveTo>
                  <a:cubicBezTo>
                    <a:pt x="0" y="775"/>
                    <a:pt x="215" y="970"/>
                    <a:pt x="483" y="970"/>
                  </a:cubicBezTo>
                  <a:cubicBezTo>
                    <a:pt x="751" y="970"/>
                    <a:pt x="966" y="775"/>
                    <a:pt x="966" y="485"/>
                  </a:cubicBezTo>
                  <a:cubicBezTo>
                    <a:pt x="966" y="194"/>
                    <a:pt x="751" y="0"/>
                    <a:pt x="483" y="0"/>
                  </a:cubicBezTo>
                  <a:cubicBezTo>
                    <a:pt x="215" y="0"/>
                    <a:pt x="0" y="194"/>
                    <a:pt x="0" y="485"/>
                  </a:cubicBezTo>
                  <a:close/>
                  <a:moveTo>
                    <a:pt x="222" y="485"/>
                  </a:moveTo>
                  <a:cubicBezTo>
                    <a:pt x="222" y="341"/>
                    <a:pt x="320" y="208"/>
                    <a:pt x="483" y="208"/>
                  </a:cubicBezTo>
                  <a:cubicBezTo>
                    <a:pt x="646" y="208"/>
                    <a:pt x="744" y="341"/>
                    <a:pt x="744" y="485"/>
                  </a:cubicBezTo>
                  <a:cubicBezTo>
                    <a:pt x="744" y="629"/>
                    <a:pt x="646" y="762"/>
                    <a:pt x="483" y="762"/>
                  </a:cubicBezTo>
                  <a:cubicBezTo>
                    <a:pt x="320" y="762"/>
                    <a:pt x="222" y="629"/>
                    <a:pt x="222" y="48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D7DE62C6-486F-49CB-ACA5-6021C43CFB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4849" y="3843647"/>
              <a:ext cx="817322" cy="728592"/>
            </a:xfrm>
            <a:custGeom>
              <a:avLst/>
              <a:gdLst>
                <a:gd name="T0" fmla="*/ 203 w 981"/>
                <a:gd name="T1" fmla="*/ 437 h 874"/>
                <a:gd name="T2" fmla="*/ 531 w 981"/>
                <a:gd name="T3" fmla="*/ 147 h 874"/>
                <a:gd name="T4" fmla="*/ 774 w 981"/>
                <a:gd name="T5" fmla="*/ 437 h 874"/>
                <a:gd name="T6" fmla="*/ 446 w 981"/>
                <a:gd name="T7" fmla="*/ 727 h 874"/>
                <a:gd name="T8" fmla="*/ 203 w 981"/>
                <a:gd name="T9" fmla="*/ 437 h 874"/>
                <a:gd name="T10" fmla="*/ 35 w 981"/>
                <a:gd name="T11" fmla="*/ 450 h 874"/>
                <a:gd name="T12" fmla="*/ 418 w 981"/>
                <a:gd name="T13" fmla="*/ 874 h 874"/>
                <a:gd name="T14" fmla="*/ 945 w 981"/>
                <a:gd name="T15" fmla="*/ 434 h 874"/>
                <a:gd name="T16" fmla="*/ 570 w 981"/>
                <a:gd name="T17" fmla="*/ 0 h 874"/>
                <a:gd name="T18" fmla="*/ 35 w 981"/>
                <a:gd name="T19" fmla="*/ 45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1" h="874">
                  <a:moveTo>
                    <a:pt x="203" y="437"/>
                  </a:moveTo>
                  <a:cubicBezTo>
                    <a:pt x="228" y="269"/>
                    <a:pt x="355" y="147"/>
                    <a:pt x="531" y="147"/>
                  </a:cubicBezTo>
                  <a:cubicBezTo>
                    <a:pt x="707" y="147"/>
                    <a:pt x="799" y="269"/>
                    <a:pt x="774" y="437"/>
                  </a:cubicBezTo>
                  <a:cubicBezTo>
                    <a:pt x="749" y="606"/>
                    <a:pt x="622" y="727"/>
                    <a:pt x="446" y="727"/>
                  </a:cubicBezTo>
                  <a:cubicBezTo>
                    <a:pt x="270" y="727"/>
                    <a:pt x="178" y="606"/>
                    <a:pt x="203" y="437"/>
                  </a:cubicBezTo>
                  <a:close/>
                  <a:moveTo>
                    <a:pt x="35" y="450"/>
                  </a:moveTo>
                  <a:cubicBezTo>
                    <a:pt x="0" y="692"/>
                    <a:pt x="160" y="874"/>
                    <a:pt x="418" y="874"/>
                  </a:cubicBezTo>
                  <a:cubicBezTo>
                    <a:pt x="676" y="874"/>
                    <a:pt x="910" y="677"/>
                    <a:pt x="945" y="434"/>
                  </a:cubicBezTo>
                  <a:cubicBezTo>
                    <a:pt x="981" y="192"/>
                    <a:pt x="828" y="0"/>
                    <a:pt x="570" y="0"/>
                  </a:cubicBezTo>
                  <a:cubicBezTo>
                    <a:pt x="312" y="0"/>
                    <a:pt x="71" y="207"/>
                    <a:pt x="35" y="450"/>
                  </a:cubicBezTo>
                </a:path>
              </a:pathLst>
            </a:custGeom>
            <a:solidFill>
              <a:schemeClr val="tx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80F19E7B-4458-4FAB-9E93-20A56E6E16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0991" y="3920113"/>
              <a:ext cx="582874" cy="582874"/>
            </a:xfrm>
            <a:custGeom>
              <a:avLst/>
              <a:gdLst>
                <a:gd name="T0" fmla="*/ 350 w 700"/>
                <a:gd name="T1" fmla="*/ 131 h 699"/>
                <a:gd name="T2" fmla="*/ 131 w 700"/>
                <a:gd name="T3" fmla="*/ 349 h 699"/>
                <a:gd name="T4" fmla="*/ 350 w 700"/>
                <a:gd name="T5" fmla="*/ 568 h 699"/>
                <a:gd name="T6" fmla="*/ 568 w 700"/>
                <a:gd name="T7" fmla="*/ 349 h 699"/>
                <a:gd name="T8" fmla="*/ 350 w 700"/>
                <a:gd name="T9" fmla="*/ 131 h 699"/>
                <a:gd name="T10" fmla="*/ 350 w 700"/>
                <a:gd name="T11" fmla="*/ 699 h 699"/>
                <a:gd name="T12" fmla="*/ 0 w 700"/>
                <a:gd name="T13" fmla="*/ 349 h 699"/>
                <a:gd name="T14" fmla="*/ 350 w 700"/>
                <a:gd name="T15" fmla="*/ 0 h 699"/>
                <a:gd name="T16" fmla="*/ 700 w 700"/>
                <a:gd name="T17" fmla="*/ 349 h 699"/>
                <a:gd name="T18" fmla="*/ 350 w 700"/>
                <a:gd name="T19" fmla="*/ 699 h 699"/>
                <a:gd name="T20" fmla="*/ 350 w 700"/>
                <a:gd name="T21" fmla="*/ 699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0" h="699">
                  <a:moveTo>
                    <a:pt x="350" y="131"/>
                  </a:moveTo>
                  <a:cubicBezTo>
                    <a:pt x="229" y="131"/>
                    <a:pt x="131" y="229"/>
                    <a:pt x="131" y="349"/>
                  </a:cubicBezTo>
                  <a:cubicBezTo>
                    <a:pt x="131" y="470"/>
                    <a:pt x="229" y="568"/>
                    <a:pt x="350" y="568"/>
                  </a:cubicBezTo>
                  <a:cubicBezTo>
                    <a:pt x="470" y="568"/>
                    <a:pt x="568" y="470"/>
                    <a:pt x="568" y="349"/>
                  </a:cubicBezTo>
                  <a:cubicBezTo>
                    <a:pt x="568" y="229"/>
                    <a:pt x="470" y="131"/>
                    <a:pt x="350" y="131"/>
                  </a:cubicBezTo>
                  <a:close/>
                  <a:moveTo>
                    <a:pt x="350" y="699"/>
                  </a:moveTo>
                  <a:cubicBezTo>
                    <a:pt x="157" y="699"/>
                    <a:pt x="0" y="542"/>
                    <a:pt x="0" y="349"/>
                  </a:cubicBezTo>
                  <a:cubicBezTo>
                    <a:pt x="0" y="157"/>
                    <a:pt x="157" y="0"/>
                    <a:pt x="350" y="0"/>
                  </a:cubicBezTo>
                  <a:cubicBezTo>
                    <a:pt x="543" y="0"/>
                    <a:pt x="700" y="157"/>
                    <a:pt x="700" y="349"/>
                  </a:cubicBezTo>
                  <a:cubicBezTo>
                    <a:pt x="700" y="542"/>
                    <a:pt x="543" y="699"/>
                    <a:pt x="350" y="699"/>
                  </a:cubicBezTo>
                  <a:lnTo>
                    <a:pt x="350" y="699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9405794"/>
      </p:ext>
    </p:extLst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A76A36B-DC9C-E341-8E6E-81A24FA87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82"/>
            <a:ext cx="12188952" cy="68591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587431"/>
            <a:ext cx="6073985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814383"/>
      </p:ext>
    </p:extLst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0" dirty="0"/>
              <a:t>Categories</a:t>
            </a:r>
          </a:p>
          <a:p>
            <a:endParaRPr lang="en-US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9A42242-2952-4F7F-A5C8-277160A96D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B82EB3-6891-42B0-B6CE-3A83536B1E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304" y="2589732"/>
            <a:ext cx="4149833" cy="30842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CB9144E-58FB-4794-ACC1-D287CFE357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2348" y="2589731"/>
            <a:ext cx="4482822" cy="3088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391056"/>
      </p:ext>
    </p:extLst>
  </p:cSld>
  <p:clrMapOvr>
    <a:masterClrMapping/>
  </p:clrMapOvr>
  <p:transition spd="med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Multi and Versioned Add-ins 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b="0"/>
              <a:t>Subhead Here</a:t>
            </a:r>
            <a:endParaRPr lang="en-US" b="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0" dirty="0"/>
              <a:t>There may be scenarios where you want to deploy:</a:t>
            </a:r>
          </a:p>
          <a:p>
            <a:pPr lvl="1"/>
            <a:r>
              <a:rPr lang="en-US" b="0" dirty="0"/>
              <a:t>Newer versions of the same Add-in</a:t>
            </a:r>
          </a:p>
          <a:p>
            <a:pPr lvl="1"/>
            <a:r>
              <a:rPr lang="en-US" b="0" dirty="0"/>
              <a:t>Augment an existing Add-in with additional capabilities</a:t>
            </a:r>
          </a:p>
          <a:p>
            <a:pPr lvl="1"/>
            <a:r>
              <a:rPr lang="en-US" b="0" dirty="0"/>
              <a:t>…or both</a:t>
            </a:r>
          </a:p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437118542"/>
      </p:ext>
    </p:extLst>
  </p:cSld>
  <p:clrMapOvr>
    <a:masterClrMapping/>
  </p:clrMapOvr>
  <p:transition spd="med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0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- Multi and Versioned Add-ins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585643" y="1329675"/>
            <a:ext cx="10369296" cy="5011506"/>
          </a:xfrm>
        </p:spPr>
        <p:txBody>
          <a:bodyPr/>
          <a:lstStyle/>
          <a:p>
            <a:r>
              <a:rPr lang="en-US" b="0" dirty="0"/>
              <a:t>Versioning your Add-in(s):</a:t>
            </a:r>
          </a:p>
          <a:p>
            <a:r>
              <a:rPr lang="en-US" b="0" dirty="0"/>
              <a:t>	Deploy bug-fixes and feature enhancements</a:t>
            </a:r>
          </a:p>
          <a:p>
            <a:pPr lvl="1"/>
            <a:r>
              <a:rPr lang="en-US" b="0" dirty="0"/>
              <a:t>Update the version attribute on </a:t>
            </a:r>
            <a:r>
              <a:rPr lang="en-US" b="0" dirty="0">
                <a:latin typeface="Consolas" panose="020B0609020204030204" pitchFamily="49" charset="0"/>
              </a:rPr>
              <a:t>&lt;</a:t>
            </a:r>
            <a:r>
              <a:rPr lang="en-US" b="0" dirty="0" err="1">
                <a:latin typeface="Consolas" panose="020B0609020204030204" pitchFamily="49" charset="0"/>
              </a:rPr>
              <a:t>AddInInfo</a:t>
            </a:r>
            <a:r>
              <a:rPr lang="en-US" b="0" dirty="0">
                <a:latin typeface="Consolas" panose="020B0609020204030204" pitchFamily="49" charset="0"/>
              </a:rPr>
              <a:t>&gt; </a:t>
            </a:r>
            <a:r>
              <a:rPr lang="en-US" b="0" dirty="0"/>
              <a:t>in the </a:t>
            </a:r>
            <a:r>
              <a:rPr lang="en-US" b="0" dirty="0" err="1"/>
              <a:t>Config.daml</a:t>
            </a:r>
            <a:endParaRPr lang="en-US" b="0" dirty="0"/>
          </a:p>
          <a:p>
            <a:pPr lvl="1"/>
            <a:r>
              <a:rPr lang="en-US" b="0" dirty="0"/>
              <a:t>Pro will always load the latest version of an Add-in regardless of its location</a:t>
            </a:r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AddInInfo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...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1.0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“          </a:t>
            </a:r>
            <a:r>
              <a:rPr lang="en-US" dirty="0"/>
              <a:t>Earliest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AddInInfo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...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1.0.0.2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AddInInfo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...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1.0.1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</a:p>
          <a:p>
            <a:pPr lvl="1"/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AddInInfo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...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1.3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“           </a:t>
            </a:r>
            <a:r>
              <a:rPr lang="en-US" dirty="0"/>
              <a:t>Latest</a:t>
            </a:r>
          </a:p>
          <a:p>
            <a:pPr marL="621792" lvl="2" indent="0">
              <a:buNone/>
            </a:pPr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endParaRPr lang="en-US" b="0" dirty="0"/>
          </a:p>
        </p:txBody>
      </p:sp>
      <p:sp>
        <p:nvSpPr>
          <p:cNvPr id="6" name="TextBox 5"/>
          <p:cNvSpPr txBox="1"/>
          <p:nvPr/>
        </p:nvSpPr>
        <p:spPr>
          <a:xfrm>
            <a:off x="682625" y="2933724"/>
            <a:ext cx="10826496" cy="135200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ArcGIS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defaultAssembly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Acme_Corp_Addin.dll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....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AddInInfo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{b705ce83-52aa-453f-8095-f6ae60994ce3}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1.0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desktopVersion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2.1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Acme Corp.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Addin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Adds standard Acme workflows to Pro for...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  <p:sp>
        <p:nvSpPr>
          <p:cNvPr id="3" name="Down Arrow 2"/>
          <p:cNvSpPr/>
          <p:nvPr/>
        </p:nvSpPr>
        <p:spPr bwMode="auto">
          <a:xfrm>
            <a:off x="6145567" y="5025288"/>
            <a:ext cx="289198" cy="1080655"/>
          </a:xfrm>
          <a:prstGeom prst="down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4446" y="4530436"/>
            <a:ext cx="4613275" cy="217738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eaLnBrk="0" hangingPunct="0">
              <a:lnSpc>
                <a:spcPts val="1800"/>
              </a:lnSpc>
            </a:pP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  <a:cs typeface="Arial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  <a:cs typeface="Arial"/>
              </a:rPr>
              <a:t>AddInInfo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  <a:cs typeface="Arial"/>
              </a:rPr>
              <a:t> ...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  <a:cs typeface="Arial"/>
              </a:rPr>
              <a:t>version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  <a:cs typeface="Arial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  <a:cs typeface="Arial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  <a:cs typeface="Arial"/>
              </a:rPr>
              <a:t>1.0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  <a:cs typeface="Arial"/>
            </a:endParaRPr>
          </a:p>
          <a:p>
            <a:pPr eaLnBrk="0" hangingPunct="0">
              <a:lnSpc>
                <a:spcPts val="1800"/>
              </a:lnSpc>
            </a:pP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  <a:cs typeface="Arial"/>
            </a:endParaRPr>
          </a:p>
          <a:p>
            <a:pPr eaLnBrk="0" hangingPunct="0">
              <a:lnSpc>
                <a:spcPts val="1800"/>
              </a:lnSpc>
            </a:pP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AddInInfo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...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1.0.0.2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</a:p>
          <a:p>
            <a:pPr eaLnBrk="0" hangingPunct="0">
              <a:lnSpc>
                <a:spcPts val="1800"/>
              </a:lnSpc>
            </a:pP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eaLnBrk="0" hangingPunct="0">
              <a:lnSpc>
                <a:spcPts val="1800"/>
              </a:lnSpc>
            </a:pP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AddInInfo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...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1.0.1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</a:p>
          <a:p>
            <a:pPr eaLnBrk="0" hangingPunct="0">
              <a:lnSpc>
                <a:spcPts val="1800"/>
              </a:lnSpc>
            </a:pP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eaLnBrk="0" hangingPunct="0">
              <a:lnSpc>
                <a:spcPts val="1800"/>
              </a:lnSpc>
            </a:pP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AddInInfo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...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1.3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</a:p>
          <a:p>
            <a:pPr eaLnBrk="0" hangingPunct="0">
              <a:lnSpc>
                <a:spcPts val="1800"/>
              </a:lnSpc>
            </a:pP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eaLnBrk="0" hangingPunct="0">
              <a:lnSpc>
                <a:spcPts val="1800"/>
              </a:lnSpc>
            </a:pP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AddInInfo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...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2.0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</a:p>
          <a:p>
            <a:pPr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1388435"/>
      </p:ext>
    </p:extLst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- Multi and Versioned Add-ins 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b="0"/>
              <a:t>Subhead Here</a:t>
            </a:r>
            <a:endParaRPr lang="en-US" b="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0" dirty="0"/>
              <a:t>“Multi” Add-ins</a:t>
            </a:r>
          </a:p>
          <a:p>
            <a:pPr lvl="1"/>
            <a:r>
              <a:rPr lang="en-US" b="0" dirty="0"/>
              <a:t>Deploy functionality incrementally across multiple Add-ins</a:t>
            </a:r>
          </a:p>
          <a:p>
            <a:pPr lvl="2"/>
            <a:r>
              <a:rPr lang="en-US" b="0" dirty="0"/>
              <a:t>“Core” or “Basic” Add-in + other Add-ins as optional packages or extensions</a:t>
            </a:r>
          </a:p>
          <a:p>
            <a:pPr lvl="3"/>
            <a:r>
              <a:rPr lang="en-US" sz="1600" b="0" dirty="0" err="1"/>
              <a:t>Eg</a:t>
            </a:r>
            <a:r>
              <a:rPr lang="en-US" sz="1600" b="0" dirty="0"/>
              <a:t> extra tools or UI components</a:t>
            </a:r>
          </a:p>
          <a:p>
            <a:endParaRPr lang="en-US" b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733" y="3227029"/>
            <a:ext cx="5361905" cy="15142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3733" y="4844022"/>
            <a:ext cx="5380952" cy="1514286"/>
          </a:xfrm>
          <a:prstGeom prst="rect">
            <a:avLst/>
          </a:prstGeom>
        </p:spPr>
      </p:pic>
      <p:sp>
        <p:nvSpPr>
          <p:cNvPr id="7" name="Left Arrow 6"/>
          <p:cNvSpPr/>
          <p:nvPr/>
        </p:nvSpPr>
        <p:spPr bwMode="auto">
          <a:xfrm>
            <a:off x="6651171" y="3984172"/>
            <a:ext cx="892629" cy="261257"/>
          </a:xfrm>
          <a:prstGeom prst="lef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9" name="Left Arrow 8"/>
          <p:cNvSpPr/>
          <p:nvPr/>
        </p:nvSpPr>
        <p:spPr bwMode="auto">
          <a:xfrm>
            <a:off x="6651171" y="5339908"/>
            <a:ext cx="892629" cy="261257"/>
          </a:xfrm>
          <a:prstGeom prst="lef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69333" y="4037025"/>
            <a:ext cx="2394857" cy="41680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2400" b="1" dirty="0">
                <a:ea typeface="+mn-ea"/>
                <a:cs typeface="+mn-cs"/>
              </a:rPr>
              <a:t>“core” or basic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69333" y="5390455"/>
            <a:ext cx="3410296" cy="41680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2400" b="1" dirty="0">
                <a:ea typeface="+mn-ea"/>
                <a:cs typeface="+mn-cs"/>
              </a:rPr>
              <a:t>“options” or enhanced</a:t>
            </a:r>
          </a:p>
        </p:txBody>
      </p:sp>
    </p:spTree>
    <p:extLst>
      <p:ext uri="{BB962C8B-B14F-4D97-AF65-F5344CB8AC3E}">
        <p14:creationId xmlns:p14="http://schemas.microsoft.com/office/powerpoint/2010/main" val="3728597913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06A1A2C-9903-4B43-89B7-3D84624016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5435"/>
            <a:ext cx="12188952" cy="6863435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Project Settings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682625" y="1343530"/>
            <a:ext cx="10369296" cy="3612083"/>
          </a:xfrm>
        </p:spPr>
        <p:txBody>
          <a:bodyPr/>
          <a:lstStyle/>
          <a:p>
            <a:r>
              <a:rPr lang="en-US" b="0" dirty="0"/>
              <a:t>Settings are retrieved via </a:t>
            </a:r>
            <a:r>
              <a:rPr lang="en-US" dirty="0" err="1"/>
              <a:t>OnReadSettingsAsync</a:t>
            </a:r>
            <a:r>
              <a:rPr lang="en-US" dirty="0"/>
              <a:t>. </a:t>
            </a:r>
            <a:r>
              <a:rPr lang="en-US" b="0" dirty="0"/>
              <a:t>Use the </a:t>
            </a:r>
            <a:r>
              <a:rPr lang="en-US" dirty="0" err="1"/>
              <a:t>ModuleSettingsReader</a:t>
            </a:r>
            <a:endParaRPr lang="en-US" b="0" dirty="0"/>
          </a:p>
          <a:p>
            <a:pPr lvl="1"/>
            <a:r>
              <a:rPr lang="en-US" dirty="0" err="1"/>
              <a:t>OnReadSettingsAsync</a:t>
            </a:r>
            <a:r>
              <a:rPr lang="en-US" dirty="0"/>
              <a:t> is called when the project is opened (</a:t>
            </a:r>
            <a:r>
              <a:rPr lang="en-US" i="1" dirty="0"/>
              <a:t>if you have any settings</a:t>
            </a:r>
            <a:r>
              <a:rPr lang="en-US" dirty="0"/>
              <a:t>)</a:t>
            </a:r>
          </a:p>
          <a:p>
            <a:pPr lvl="1"/>
            <a:r>
              <a:rPr lang="en-US" b="0" dirty="0"/>
              <a:t>You are responsible for your own defaults in the case of a project not having custom settings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69434" y="2578393"/>
            <a:ext cx="10169912" cy="383855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internal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Module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private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hasSettings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   //Called on project open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protected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OnReadSettingsAsync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ModuleSettingsReader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settings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hasSettings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//Set our flag true…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setting1 = settings[“Setting1”];</a:t>
            </a:r>
          </a:p>
          <a:p>
            <a:pPr lvl="0"/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setting2 = settings[“Setting2”];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...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.FromResult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(0);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ProjectOpenedEvent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.Subscribe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)=&gt;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if (!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hasSettings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//We did NOT have custom settings…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  <a:ea typeface="+mn-ea"/>
              <a:cs typeface="+mn-cs"/>
            </a:endParaRPr>
          </a:p>
          <a:p>
            <a:endParaRPr lang="en-US" sz="14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ProjectClosedEvent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.Subscribe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 =&gt;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hasSettings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//reset our flag 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80D63B6-9361-4CB5-8A6A-544BA0BB19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814193"/>
      </p:ext>
    </p:extLst>
  </p:cSld>
  <p:clrMapOvr>
    <a:masterClrMapping/>
  </p:clrMapOvr>
  <p:transition spd="med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- Multi and Versioned Add-ins 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b="0"/>
              <a:t>Subhead Here</a:t>
            </a:r>
            <a:endParaRPr lang="en-US" b="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1225" y="1369264"/>
            <a:ext cx="10369296" cy="3427413"/>
          </a:xfrm>
        </p:spPr>
        <p:txBody>
          <a:bodyPr/>
          <a:lstStyle/>
          <a:p>
            <a:r>
              <a:rPr lang="en-US" b="0" dirty="0"/>
              <a:t>Use “regular” </a:t>
            </a:r>
            <a:r>
              <a:rPr lang="en-US" b="0" dirty="0" err="1"/>
              <a:t>daml</a:t>
            </a:r>
            <a:r>
              <a:rPr lang="en-US" b="0" dirty="0"/>
              <a:t> to update the core Add-in module – typically </a:t>
            </a:r>
            <a:r>
              <a:rPr lang="en-US" b="0" dirty="0" err="1"/>
              <a:t>updateTab</a:t>
            </a:r>
            <a:r>
              <a:rPr lang="en-US" b="0" dirty="0"/>
              <a:t> but you can update menus, property sheets, groups, etc.</a:t>
            </a:r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r>
              <a:rPr lang="en-US" b="0" dirty="0"/>
              <a:t>Option: Add a </a:t>
            </a:r>
            <a:r>
              <a:rPr lang="en-US" b="0" dirty="0" err="1"/>
              <a:t>daml</a:t>
            </a:r>
            <a:r>
              <a:rPr lang="en-US" b="0" dirty="0"/>
              <a:t> dependency to the “core” Add-in in any Add-in that needs to modify or enhance it. </a:t>
            </a:r>
          </a:p>
          <a:p>
            <a:pPr lvl="1"/>
            <a:r>
              <a:rPr lang="en-US" b="0" dirty="0"/>
              <a:t>Important if the enhancements Add-ins load before the core Add-in it needs to modify.</a:t>
            </a:r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</p:txBody>
      </p:sp>
      <p:sp>
        <p:nvSpPr>
          <p:cNvPr id="7" name="TextBox 6"/>
          <p:cNvSpPr txBox="1"/>
          <p:nvPr/>
        </p:nvSpPr>
        <p:spPr>
          <a:xfrm>
            <a:off x="1008207" y="2208407"/>
            <a:ext cx="7035347" cy="189235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updateModule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AdvCustomizationStart_Module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tabs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updateTab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AdvCustomizationStart_Tab1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insertGroup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ExternalCustomizations_Group1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&lt;/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updateTab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tabs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updateModule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20082" y="5347251"/>
            <a:ext cx="7035347" cy="96017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dependencies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dependency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aacc0821-e371-407d-90c6-92fa5eb67b2f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dependencies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615596"/>
      </p:ext>
    </p:extLst>
  </p:cSld>
  <p:clrMapOvr>
    <a:masterClrMapping/>
  </p:clrMapOvr>
  <p:transition spd="med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- Multi and Versioned Add-ins 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b="0"/>
              <a:t>Subhead Here</a:t>
            </a:r>
            <a:endParaRPr lang="en-US" b="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26428" y="1621976"/>
            <a:ext cx="10369296" cy="3427413"/>
          </a:xfrm>
        </p:spPr>
        <p:txBody>
          <a:bodyPr/>
          <a:lstStyle/>
          <a:p>
            <a:r>
              <a:rPr lang="en-US" b="0" dirty="0"/>
              <a:t>Inter-Module Access</a:t>
            </a:r>
          </a:p>
          <a:p>
            <a:pPr lvl="1"/>
            <a:r>
              <a:rPr lang="en-US" b="0" dirty="0"/>
              <a:t>Enhancement add-ins [can] access (your) “main” module settings</a:t>
            </a:r>
          </a:p>
          <a:p>
            <a:pPr lvl="1"/>
            <a:r>
              <a:rPr lang="en-US" b="0" dirty="0"/>
              <a:t>Use </a:t>
            </a:r>
            <a:r>
              <a:rPr lang="en-US" b="0" dirty="0" err="1">
                <a:latin typeface="Consolas" panose="020B0609020204030204" pitchFamily="49" charset="0"/>
              </a:rPr>
              <a:t>FrameworkApplication.FindModule</a:t>
            </a:r>
            <a:r>
              <a:rPr lang="en-US" b="0" dirty="0"/>
              <a:t> with the core module id to retrieve the desired module instance (in this case the one that has the settings)</a:t>
            </a:r>
          </a:p>
          <a:p>
            <a:pPr lvl="2"/>
            <a:r>
              <a:rPr lang="en-US" b="0" dirty="0"/>
              <a:t>Implement an interface of your own design if needed to avoid referencing the “Module1” class</a:t>
            </a:r>
          </a:p>
          <a:p>
            <a:pPr lvl="1"/>
            <a:endParaRPr lang="en-US" b="0" dirty="0"/>
          </a:p>
          <a:p>
            <a:endParaRPr lang="en-US" b="0" dirty="0"/>
          </a:p>
        </p:txBody>
      </p:sp>
      <p:sp>
        <p:nvSpPr>
          <p:cNvPr id="6" name="TextBox 5"/>
          <p:cNvSpPr txBox="1"/>
          <p:nvPr/>
        </p:nvSpPr>
        <p:spPr>
          <a:xfrm>
            <a:off x="682625" y="3900480"/>
            <a:ext cx="11154699" cy="216901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//Access the "core" module using Pro Framework. Cast it to your proprietary interface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//to provide access to underlying settings, properties, as needed...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config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.FindModule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AdvCustomizationStart_Module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IModuleProps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config.SomeProperty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...</a:t>
            </a:r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019898"/>
      </p:ext>
    </p:extLst>
  </p:cSld>
  <p:clrMapOvr>
    <a:masterClrMapping/>
  </p:clrMapOvr>
  <p:transition spd="med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Multi and Versioned Add-ins 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b="0"/>
              <a:t>Subhead Here</a:t>
            </a:r>
            <a:endParaRPr lang="en-US" b="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0" dirty="0"/>
              <a:t>Optional: Export custom events from your Core-</a:t>
            </a:r>
            <a:r>
              <a:rPr lang="en-US" b="0" dirty="0" err="1"/>
              <a:t>Addin</a:t>
            </a:r>
            <a:r>
              <a:rPr lang="en-US" b="0" dirty="0"/>
              <a:t> module</a:t>
            </a:r>
          </a:p>
          <a:p>
            <a:pPr lvl="1"/>
            <a:r>
              <a:rPr lang="en-US" b="0" dirty="0"/>
              <a:t>Define Event </a:t>
            </a:r>
            <a:r>
              <a:rPr lang="en-US" b="0" dirty="0" err="1"/>
              <a:t>Args</a:t>
            </a:r>
            <a:r>
              <a:rPr lang="en-US" b="0" dirty="0"/>
              <a:t> class and Event class also in your “separate” assembly – ‘AcmeLib.dll`*</a:t>
            </a:r>
          </a:p>
          <a:p>
            <a:pPr lvl="2"/>
            <a:r>
              <a:rPr lang="en-US" b="0" dirty="0"/>
              <a:t>Reference ArcGIS.Core.dll</a:t>
            </a:r>
          </a:p>
          <a:p>
            <a:pPr lvl="2"/>
            <a:r>
              <a:rPr lang="en-US" b="0" dirty="0"/>
              <a:t>Reference ArcGIS.Desktop.Framework.dll</a:t>
            </a:r>
          </a:p>
          <a:p>
            <a:pPr lvl="1"/>
            <a:r>
              <a:rPr lang="en-US" b="0" dirty="0"/>
              <a:t>Event derives from: </a:t>
            </a:r>
            <a:r>
              <a:rPr lang="en-US" sz="1800" b="0" dirty="0" err="1">
                <a:latin typeface="Consolas" panose="020B0609020204030204" pitchFamily="49" charset="0"/>
              </a:rPr>
              <a:t>ArcGIS.Core.Events.</a:t>
            </a:r>
            <a:r>
              <a:rPr lang="en-US" sz="1800" dirty="0" err="1">
                <a:latin typeface="Consolas" panose="020B0609020204030204" pitchFamily="49" charset="0"/>
              </a:rPr>
              <a:t>CompositePresentationEvent</a:t>
            </a:r>
            <a:r>
              <a:rPr lang="en-US" sz="1800" dirty="0">
                <a:latin typeface="Consolas" panose="020B0609020204030204" pitchFamily="49" charset="0"/>
              </a:rPr>
              <a:t>&lt;</a:t>
            </a:r>
            <a:r>
              <a:rPr lang="en-US" sz="1800" dirty="0" err="1">
                <a:latin typeface="Consolas" panose="020B0609020204030204" pitchFamily="49" charset="0"/>
              </a:rPr>
              <a:t>CustomEventArgs</a:t>
            </a:r>
            <a:r>
              <a:rPr lang="en-US" sz="1800" dirty="0">
                <a:latin typeface="Consolas" panose="020B0609020204030204" pitchFamily="49" charset="0"/>
              </a:rPr>
              <a:t>&gt;</a:t>
            </a:r>
          </a:p>
          <a:p>
            <a:pPr lvl="2"/>
            <a:r>
              <a:rPr lang="en-US" b="0" dirty="0">
                <a:latin typeface="Consolas" panose="020B0609020204030204" pitchFamily="49" charset="0"/>
              </a:rPr>
              <a:t>Implement a static Subscribe, Unsubscribe, Publish.</a:t>
            </a:r>
          </a:p>
          <a:p>
            <a:pPr lvl="3"/>
            <a:r>
              <a:rPr lang="en-US" sz="1800" b="0" dirty="0"/>
              <a:t>Wrap </a:t>
            </a:r>
            <a:r>
              <a:rPr lang="en-US" sz="1600" dirty="0" err="1">
                <a:latin typeface="Consolas" panose="020B0609020204030204" pitchFamily="49" charset="0"/>
              </a:rPr>
              <a:t>FrameworkApplication.EventAggregator.GetEvent</a:t>
            </a:r>
            <a:r>
              <a:rPr lang="en-US" sz="1600" dirty="0"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latin typeface="Consolas" panose="020B0609020204030204" pitchFamily="49" charset="0"/>
              </a:rPr>
              <a:t>Your_Custom_Event</a:t>
            </a:r>
            <a:r>
              <a:rPr lang="en-US" sz="1600" dirty="0">
                <a:latin typeface="Consolas" panose="020B0609020204030204" pitchFamily="49" charset="0"/>
              </a:rPr>
              <a:t>&gt;()</a:t>
            </a:r>
          </a:p>
          <a:p>
            <a:pPr lvl="2"/>
            <a:r>
              <a:rPr lang="en-US" sz="1800" b="0" dirty="0"/>
              <a:t>Core Module calls </a:t>
            </a:r>
            <a:r>
              <a:rPr lang="en-US" sz="1800" b="0" u="sng" dirty="0"/>
              <a:t>Publish</a:t>
            </a:r>
            <a:r>
              <a:rPr lang="en-US" sz="1800" b="0" dirty="0"/>
              <a:t> to broadcast the event. Listeners call </a:t>
            </a:r>
            <a:r>
              <a:rPr lang="en-US" sz="1800" b="0" u="sng" dirty="0"/>
              <a:t>Subscribe</a:t>
            </a:r>
            <a:r>
              <a:rPr lang="en-US" sz="1800" b="0" dirty="0"/>
              <a:t> and </a:t>
            </a:r>
            <a:r>
              <a:rPr lang="en-US" sz="1800" b="0" u="sng" dirty="0"/>
              <a:t>Unsubscribe</a:t>
            </a:r>
            <a:r>
              <a:rPr lang="en-US" sz="1800" b="0" dirty="0"/>
              <a:t>.</a:t>
            </a:r>
          </a:p>
          <a:p>
            <a:pPr lvl="2"/>
            <a:endParaRPr lang="en-US" sz="1800" b="0" dirty="0"/>
          </a:p>
          <a:p>
            <a:pPr lvl="2"/>
            <a:endParaRPr lang="en-US" sz="1800" b="0" dirty="0"/>
          </a:p>
          <a:p>
            <a:pPr lvl="2"/>
            <a:endParaRPr lang="en-US" sz="1800" b="0" dirty="0"/>
          </a:p>
          <a:p>
            <a:pPr lvl="2"/>
            <a:r>
              <a:rPr lang="en-US" sz="1800" b="0" dirty="0"/>
              <a:t>*Again, this is a preference, not a requirement</a:t>
            </a:r>
          </a:p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629765431"/>
      </p:ext>
    </p:extLst>
  </p:cSld>
  <p:clrMapOvr>
    <a:masterClrMapping/>
  </p:clrMapOvr>
  <p:transition spd="med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Event Implementation 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b="0"/>
              <a:t>Subhead Here</a:t>
            </a:r>
            <a:endParaRPr lang="en-US" b="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0" dirty="0"/>
              <a:t>Text</a:t>
            </a:r>
          </a:p>
          <a:p>
            <a:endParaRPr lang="en-US" b="0" dirty="0"/>
          </a:p>
        </p:txBody>
      </p:sp>
      <p:sp>
        <p:nvSpPr>
          <p:cNvPr id="7" name="TextBox 6"/>
          <p:cNvSpPr txBox="1"/>
          <p:nvPr/>
        </p:nvSpPr>
        <p:spPr>
          <a:xfrm>
            <a:off x="682625" y="1474499"/>
            <a:ext cx="11106604" cy="482833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CustomOptionsEventArgs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EventArgs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{...   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IAcmeConfig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AcmeConfigProperties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=&gt; _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configProps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CustomOptionsEvent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: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CompositePresentationEvent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CustomOptionsEventArgs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SubscriptionToken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Subscribe(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Action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CustomOptionsEventArgs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action,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keepSubscriberReferenceAlive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.EventAggregator.GetEvent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CustomOptionsEvent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&gt;()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.Register(action,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keepSubscriberReferenceAlive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Unsubscribe(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Action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CustomOptionsEventArgs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subscriber)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.EventAggregator.GetEvent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CustomOptionsEvent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&gt;().Unregister(subscriber);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Unsubscribe(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SubscriptionToken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token){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.EventAggregator.GetEvent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CustomOptionsEvent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&gt;().Unregister(token);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Publish(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CustomOptionsEventArgs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payload)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.EventAggregator.GetEvent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CustomOptionsChangedEvent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&gt;().Broadcast(payload);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  <a:endParaRPr lang="en-US" sz="1400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034482"/>
      </p:ext>
    </p:extLst>
  </p:cSld>
  <p:clrMapOvr>
    <a:masterClrMapping/>
  </p:clrMapOvr>
  <p:transition spd="med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18674"/>
            <a:ext cx="10826496" cy="369332"/>
          </a:xfrm>
        </p:spPr>
        <p:txBody>
          <a:bodyPr/>
          <a:lstStyle/>
          <a:p>
            <a:r>
              <a:rPr lang="en-US" dirty="0"/>
              <a:t>ArcGIS Pro SDK for .NET Tech Sessions 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10"/>
            <p:extLst/>
          </p:nvPr>
        </p:nvGraphicFramePr>
        <p:xfrm>
          <a:off x="556181" y="1190518"/>
          <a:ext cx="11253247" cy="5119076"/>
        </p:xfrm>
        <a:graphic>
          <a:graphicData uri="http://schemas.openxmlformats.org/drawingml/2006/table">
            <a:tbl>
              <a:tblPr firstRow="1">
                <a:tableStyleId>{775DCB02-9BB8-47FD-8907-85C794F793BA}</a:tableStyleId>
              </a:tblPr>
              <a:tblGrid>
                <a:gridCol w="1395167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083324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269584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505172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ArcGIS Pro SDK for .NET Tech Sessions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</a:rPr>
                        <a:t>Tue, Mar 06</a:t>
                      </a:r>
                      <a:endParaRPr lang="en-US" sz="1600" b="1" i="0" u="none" strike="noStrike" dirty="0">
                        <a:solidFill>
                          <a:schemeClr val="tx1">
                            <a:lumMod val="8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</a:rPr>
                        <a:t>1:00 pm - 2:00 pm</a:t>
                      </a:r>
                      <a:endParaRPr lang="en-US" sz="1600" b="1" i="0" u="none" strike="noStrike" dirty="0">
                        <a:solidFill>
                          <a:schemeClr val="tx1">
                            <a:lumMod val="8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</a:rPr>
                        <a:t>An Overview of the Geodatabase API</a:t>
                      </a:r>
                      <a:endParaRPr lang="en-US" sz="1600" b="1" i="0" u="none" strike="noStrike" dirty="0">
                        <a:solidFill>
                          <a:schemeClr val="tx1">
                            <a:lumMod val="8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</a:rPr>
                        <a:t>Mojave Learning Center</a:t>
                      </a:r>
                      <a:endParaRPr lang="en-US" sz="1600" b="1" i="0" u="none" strike="noStrike" dirty="0">
                        <a:solidFill>
                          <a:schemeClr val="tx1">
                            <a:lumMod val="8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</a:rPr>
                        <a:t>2:30 pm - 3:30 pm</a:t>
                      </a:r>
                      <a:endParaRPr lang="en-US" sz="1600" b="1" i="0" u="none" strike="noStrike" dirty="0">
                        <a:solidFill>
                          <a:schemeClr val="tx1">
                            <a:lumMod val="8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</a:rPr>
                        <a:t>Beginning Pro Customization and Extensibility</a:t>
                      </a:r>
                      <a:endParaRPr lang="en-US" sz="1600" b="1" i="0" u="none" strike="noStrike" dirty="0">
                        <a:solidFill>
                          <a:schemeClr val="tx1">
                            <a:lumMod val="8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</a:rPr>
                        <a:t>Primrose A</a:t>
                      </a:r>
                      <a:endParaRPr lang="en-US" sz="1600" b="1" i="0" u="none" strike="noStrike" dirty="0">
                        <a:solidFill>
                          <a:schemeClr val="tx1">
                            <a:lumMod val="8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61420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</a:rPr>
                        <a:t>5:30 pm - 6:30 pm</a:t>
                      </a:r>
                      <a:endParaRPr lang="en-US" sz="1600" b="1" i="0" u="none" strike="noStrike" dirty="0">
                        <a:solidFill>
                          <a:schemeClr val="tx1">
                            <a:lumMod val="8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</a:rPr>
                        <a:t>Beginning Editing and Editing UI Patterns</a:t>
                      </a:r>
                      <a:endParaRPr lang="en-US" sz="1600" b="1" i="0" u="none" strike="noStrike" dirty="0">
                        <a:solidFill>
                          <a:schemeClr val="tx1">
                            <a:lumMod val="8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</a:rPr>
                        <a:t>Mojave Learning Center</a:t>
                      </a:r>
                      <a:endParaRPr lang="en-US" sz="1600" b="1" i="0" u="none" strike="noStrike" dirty="0">
                        <a:solidFill>
                          <a:schemeClr val="tx1">
                            <a:lumMod val="8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530042168"/>
                  </a:ext>
                </a:extLst>
              </a:tr>
              <a:tr h="388138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Wed, Mar 07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</a:rPr>
                        <a:t>10:30 am - 11:30 am</a:t>
                      </a:r>
                      <a:endParaRPr lang="en-US" sz="1600" b="1" i="0" u="none" strike="noStrike" dirty="0">
                        <a:solidFill>
                          <a:schemeClr val="tx1">
                            <a:lumMod val="8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</a:rPr>
                        <a:t>Mapping and Layout</a:t>
                      </a:r>
                      <a:endParaRPr lang="en-US" sz="1600" b="1" i="0" u="none" strike="noStrike" dirty="0">
                        <a:solidFill>
                          <a:schemeClr val="tx1">
                            <a:lumMod val="8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</a:rPr>
                        <a:t>Pasadena/Sierra/Ventura</a:t>
                      </a:r>
                      <a:endParaRPr lang="en-US" sz="1600" b="1" i="0" u="none" strike="noStrike" dirty="0">
                        <a:solidFill>
                          <a:schemeClr val="tx1">
                            <a:lumMod val="8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1:00 pm - 2:00 pm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Advanced Pro Customization and Extensibility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Santa Rosa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947581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2:30 pm - 3:30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Pro Application Architecture Overview &amp; API Patterns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Mesquite G-H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7301962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4:00 pm - 5:00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Advanced Editing and Edit Operations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Santa Rosa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282337"/>
                  </a:ext>
                </a:extLst>
              </a:tr>
              <a:tr h="38813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Thu, Mar 08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9:00 am - 3:30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Getting Started Hands-On Training Workshop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Mojave Learning Center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5:30 pm - 6:30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Working with Rasters and Imagery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Santa Rosa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24393935"/>
                  </a:ext>
                </a:extLst>
              </a:tr>
              <a:tr h="388138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Fri, Mar 09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8:30 am - 9:30 am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An Overview of the Utility Network Management API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Mesquite G-H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1960415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10:00 am - 11:00 am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Beginning Pro Customization and Extensibility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Primrose 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405432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1:00 pm - 2:00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Advanced Pro Customization and Extensibility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Mesquite G-H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856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5704137"/>
      </p:ext>
    </p:extLst>
  </p:cSld>
  <p:clrMapOvr>
    <a:masterClrMapping/>
  </p:clrMapOvr>
  <p:transition spd="med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18674"/>
            <a:ext cx="10826496" cy="369332"/>
          </a:xfrm>
        </p:spPr>
        <p:txBody>
          <a:bodyPr/>
          <a:lstStyle/>
          <a:p>
            <a:r>
              <a:rPr lang="en-US" dirty="0"/>
              <a:t>ArcGIS Pro SDK for .NET Demo Theater Sessions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10"/>
            <p:extLst/>
          </p:nvPr>
        </p:nvGraphicFramePr>
        <p:xfrm>
          <a:off x="685799" y="1002840"/>
          <a:ext cx="11125985" cy="2131672"/>
        </p:xfrm>
        <a:graphic>
          <a:graphicData uri="http://schemas.openxmlformats.org/drawingml/2006/table">
            <a:tbl>
              <a:tblPr firstRow="1">
                <a:tableStyleId>{775DCB02-9BB8-47FD-8907-85C794F793BA}</a:tableStyleId>
              </a:tblPr>
              <a:tblGrid>
                <a:gridCol w="146351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096804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4879031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686639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ArcGIS Pro SDK for .NET Demo Theater Presentation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 rowSpan="2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Tue, Mar 06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pm - 1:30 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Getting Started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1 - Oasis 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pm - 4:30 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Custom States and Conditions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2 - Oasis 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0042168"/>
                  </a:ext>
                </a:extLst>
              </a:tr>
              <a:tr h="388138">
                <a:tc rowSpan="2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07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pm - 6:00 pm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UI Controls for the SDK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2 - Oasis 1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9938680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l" fontAlgn="b"/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6:00 pm - 6:30 pm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Raster API and Manipulating Pixel Blocks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2 - Oasis 1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431136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33F5727-5B01-4297-A57D-A6D1CC665CD5}"/>
              </a:ext>
            </a:extLst>
          </p:cNvPr>
          <p:cNvSpPr txBox="1">
            <a:spLocks/>
          </p:cNvSpPr>
          <p:nvPr/>
        </p:nvSpPr>
        <p:spPr>
          <a:xfrm>
            <a:off x="685800" y="3608164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ArcGIS Pro Road Ahead Sessions</a:t>
            </a:r>
          </a:p>
        </p:txBody>
      </p:sp>
      <p:graphicFrame>
        <p:nvGraphicFramePr>
          <p:cNvPr id="5" name="Content Placeholder 6">
            <a:extLst>
              <a:ext uri="{FF2B5EF4-FFF2-40B4-BE49-F238E27FC236}">
                <a16:creationId xmlns:a16="http://schemas.microsoft.com/office/drawing/2014/main" id="{7761FE37-E7B7-486A-9DA1-C37F49E681BD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685800" y="4234204"/>
          <a:ext cx="11125985" cy="1355396"/>
        </p:xfrm>
        <a:graphic>
          <a:graphicData uri="http://schemas.openxmlformats.org/drawingml/2006/table">
            <a:tbl>
              <a:tblPr firstRow="1">
                <a:tableStyleId>{775DCB02-9BB8-47FD-8907-85C794F793BA}</a:tableStyleId>
              </a:tblPr>
              <a:tblGrid>
                <a:gridCol w="146351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096804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4879031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686639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ArcGIS Pro SDK for .NET Demo Theater Presentation           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Tue, Mar 06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pm – 5:00 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Pro: The Road Ahead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tx1">
                              <a:lumMod val="8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Oasis 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388138"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08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pm – 5:00 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Pro: The Road Ahead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B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9938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159001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06A1A2C-9903-4B43-89B7-3D84624016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5435"/>
            <a:ext cx="12188952" cy="6863435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Application Settings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682625" y="1343530"/>
            <a:ext cx="10369296" cy="3612083"/>
          </a:xfrm>
        </p:spPr>
        <p:txBody>
          <a:bodyPr/>
          <a:lstStyle/>
          <a:p>
            <a:r>
              <a:rPr lang="en-US" dirty="0"/>
              <a:t>Application settings get added via .NET property settings</a:t>
            </a:r>
          </a:p>
          <a:p>
            <a:pPr lvl="1"/>
            <a:r>
              <a:rPr lang="en-US" dirty="0"/>
              <a:t>In Visual Studio, add a new  item type of “settings” to your Add-in</a:t>
            </a:r>
          </a:p>
          <a:p>
            <a:pPr lvl="1"/>
            <a:r>
              <a:rPr lang="en-US" dirty="0"/>
              <a:t>Visual studio will automatically generate a settings class for you</a:t>
            </a:r>
          </a:p>
          <a:p>
            <a:pPr lvl="2"/>
            <a:r>
              <a:rPr lang="en-US" dirty="0"/>
              <a:t>Settings stored in a .settings file and </a:t>
            </a:r>
            <a:r>
              <a:rPr lang="en-US" dirty="0" err="1"/>
              <a:t>app.config</a:t>
            </a:r>
            <a:r>
              <a:rPr lang="en-US" dirty="0"/>
              <a:t> in the project</a:t>
            </a:r>
          </a:p>
          <a:p>
            <a:pPr lvl="2"/>
            <a:r>
              <a:rPr lang="en-US" dirty="0"/>
              <a:t>At runtime, dynamically stored in a </a:t>
            </a:r>
            <a:r>
              <a:rPr lang="en-US" dirty="0" err="1"/>
              <a:t>user.config</a:t>
            </a:r>
            <a:r>
              <a:rPr lang="en-US" dirty="0"/>
              <a:t> in the user’s </a:t>
            </a:r>
            <a:r>
              <a:rPr lang="en-US" dirty="0" err="1"/>
              <a:t>AppData</a:t>
            </a:r>
            <a:r>
              <a:rPr lang="en-US" dirty="0"/>
              <a:t> folder</a:t>
            </a:r>
          </a:p>
          <a:p>
            <a:pPr lvl="2"/>
            <a:endParaRPr lang="en-US" dirty="0"/>
          </a:p>
          <a:p>
            <a:pPr lvl="1"/>
            <a:endParaRPr lang="en-US" b="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9901CF1-3E0E-AF4C-ABAE-67F86CD07C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53" r="38615"/>
          <a:stretch/>
        </p:blipFill>
        <p:spPr>
          <a:xfrm>
            <a:off x="7294791" y="4044"/>
            <a:ext cx="4897209" cy="2678972"/>
          </a:xfrm>
          <a:prstGeom prst="rect">
            <a:avLst/>
          </a:prstGeom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250" y="3361597"/>
            <a:ext cx="9076190" cy="3142857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77CF59-6131-4987-A4C1-93D0FFAE2B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611421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06A1A2C-9903-4B43-89B7-3D84624016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5435"/>
            <a:ext cx="12188952" cy="6863435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Application Settings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682625" y="1343530"/>
            <a:ext cx="10369296" cy="3612083"/>
          </a:xfrm>
        </p:spPr>
        <p:txBody>
          <a:bodyPr/>
          <a:lstStyle/>
          <a:p>
            <a:r>
              <a:rPr lang="en-US" dirty="0"/>
              <a:t>Use the property designer to add your application properties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1400" dirty="0"/>
          </a:p>
          <a:p>
            <a:r>
              <a:rPr lang="en-US" dirty="0"/>
              <a:t>Visual Studio generates a settings class with the same properties.</a:t>
            </a:r>
          </a:p>
          <a:p>
            <a:pPr lvl="1"/>
            <a:r>
              <a:rPr lang="en-US" dirty="0"/>
              <a:t>Get and set the properties in code just like a “regular” class</a:t>
            </a:r>
          </a:p>
          <a:p>
            <a:pPr lvl="1"/>
            <a:r>
              <a:rPr lang="en-US" dirty="0"/>
              <a:t>Call ‘Save()’ on the settings class to persist the settings</a:t>
            </a:r>
          </a:p>
          <a:p>
            <a:pPr lvl="1"/>
            <a:endParaRPr lang="en-US" b="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9901CF1-3E0E-AF4C-ABAE-67F86CD07C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53" r="38615"/>
          <a:stretch/>
        </p:blipFill>
        <p:spPr>
          <a:xfrm>
            <a:off x="7294791" y="4044"/>
            <a:ext cx="4897209" cy="2678972"/>
          </a:xfrm>
          <a:prstGeom prst="rect">
            <a:avLst/>
          </a:prstGeom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692" y="1758214"/>
            <a:ext cx="3973482" cy="21198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19833" y="5412283"/>
            <a:ext cx="5674958" cy="67732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Settings1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.Default.ShowLastSave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  Settings1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.Default.Save();</a:t>
            </a: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477CBF0-A976-4FC7-8CB8-7FE6A73892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545668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0" dirty="0"/>
              <a:t>Demo</a:t>
            </a:r>
          </a:p>
          <a:p>
            <a:endParaRPr lang="en-US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FBCBE95-E0B8-43AD-9EA6-886736362B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731960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0" y="-5434"/>
            <a:ext cx="12188952" cy="6863434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Project Options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50167" y="1673023"/>
            <a:ext cx="10369296" cy="3427413"/>
          </a:xfrm>
        </p:spPr>
        <p:txBody>
          <a:bodyPr/>
          <a:lstStyle/>
          <a:p>
            <a:r>
              <a:rPr lang="en-US" b="0" dirty="0"/>
              <a:t>Pro Options “Property Sheet”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E3083C8-4802-471D-9BE1-B98941DFA1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267530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_Corporate_Template-Dark" id="{62A57839-816C-DD40-89BF-1C32BC75980C}" vid="{B3749CB9-E79A-FB42-8D76-A7C3AB67D11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ct:contentTypeSchema xmlns:ct="http://schemas.microsoft.com/office/2006/metadata/contentType" xmlns:ma="http://schemas.microsoft.com/office/2006/metadata/properties/metaAttributes" ct:_="" ma:_="" ma:contentTypeName="Image" ma:contentTypeID="0x0101009148F5A04DDD49CBA7127AADA5FB792B00AADE34325A8B49CDA8BB4DB53328F21400651FDAD8011D9D489819B08FDB64B39B" ma:contentTypeVersion="1" ma:contentTypeDescription="Upload an image." ma:contentTypeScope="" ma:versionID="7c47d501cd0e217fa6eb7cf298118c59">
  <xsd:schema xmlns:xsd="http://www.w3.org/2001/XMLSchema" xmlns:xs="http://www.w3.org/2001/XMLSchema" xmlns:p="http://schemas.microsoft.com/office/2006/metadata/properties" xmlns:ns1="http://schemas.microsoft.com/sharepoint/v3" xmlns:ns2="31CC4743-1CD8-4E65-B9C9-B2D97D941F63" xmlns:ns3="http://schemas.microsoft.com/sharepoint/v3/fields" targetNamespace="http://schemas.microsoft.com/office/2006/metadata/properties" ma:root="true" ma:fieldsID="2730ea93e663a9887cfab4449e3f1e30" ns1:_="" ns2:_="" ns3:_="">
    <xsd:import namespace="http://schemas.microsoft.com/sharepoint/v3"/>
    <xsd:import namespace="31CC4743-1CD8-4E65-B9C9-B2D97D941F6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  <xsd:element ref="ns2:ThumbnailExists" minOccurs="0"/>
                <xsd:element ref="ns2:PreviewExists" minOccurs="0"/>
                <xsd:element ref="ns2:ImageWidth" minOccurs="0"/>
                <xsd:element ref="ns2:ImageHeight" minOccurs="0"/>
                <xsd:element ref="ns2:ImageCreateDate" minOccurs="0"/>
                <xsd:element ref="ns3:wic_System_Copyright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8" nillable="true" ma:displayName="URL Path" ma:hidden="true" ma:list="Docs" ma:internalName="FileRef" ma:readOnly="true" ma:showField="FullUrl">
      <xsd:simpleType>
        <xsd:restriction base="dms:Lookup"/>
      </xsd:simpleType>
    </xsd:element>
    <xsd:element name="File_x0020_Type" ma:index="9" nillable="true" ma:displayName="File Type" ma:hidden="true" ma:internalName="File_x0020_Type" ma:readOnly="true">
      <xsd:simpleType>
        <xsd:restriction base="dms:Text"/>
      </xsd:simpleType>
    </xsd:element>
    <xsd:element name="HTML_x0020_File_x0020_Type" ma:index="10" nillable="true" ma:displayName="HTML File Type" ma:hidden="true" ma:internalName="HTML_x0020_File_x0020_Type" ma:readOnly="true">
      <xsd:simpleType>
        <xsd:restriction base="dms:Text"/>
      </xsd:simpleType>
    </xsd:element>
    <xsd:element name="FSObjType" ma:index="11" nillable="true" ma:displayName="Item Type" ma:hidden="true" ma:list="Docs" ma:internalName="FSObjType" ma:readOnly="true" ma:showField="FSType">
      <xsd:simpleType>
        <xsd:restriction base="dms:Lookup"/>
      </xsd:simpleType>
    </xsd:element>
    <xsd:element name="PublishingStartDate" ma:index="27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28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CC4743-1CD8-4E65-B9C9-B2D97D941F63" elementFormDefault="qualified">
    <xsd:import namespace="http://schemas.microsoft.com/office/2006/documentManagement/types"/>
    <xsd:import namespace="http://schemas.microsoft.com/office/infopath/2007/PartnerControls"/>
    <xsd:element name="ThumbnailExists" ma:index="18" nillable="true" ma:displayName="Thumbnail Exists" ma:default="FALSE" ma:hidden="true" ma:internalName="ThumbnailExists" ma:readOnly="true">
      <xsd:simpleType>
        <xsd:restriction base="dms:Boolean"/>
      </xsd:simpleType>
    </xsd:element>
    <xsd:element name="PreviewExists" ma:index="19" nillable="true" ma:displayName="Preview Exists" ma:default="FALSE" ma:hidden="true" ma:internalName="PreviewExists" ma:readOnly="true">
      <xsd:simpleType>
        <xsd:restriction base="dms:Boolean"/>
      </xsd:simpleType>
    </xsd:element>
    <xsd:element name="ImageWidth" ma:index="20" nillable="true" ma:displayName="Width" ma:internalName="ImageWidth" ma:readOnly="true">
      <xsd:simpleType>
        <xsd:restriction base="dms:Unknown"/>
      </xsd:simpleType>
    </xsd:element>
    <xsd:element name="ImageHeight" ma:index="22" nillable="true" ma:displayName="Height" ma:internalName="ImageHeight" ma:readOnly="true">
      <xsd:simpleType>
        <xsd:restriction base="dms:Unknown"/>
      </xsd:simpleType>
    </xsd:element>
    <xsd:element name="ImageCreateDate" ma:index="25" nillable="true" ma:displayName="Date Picture Taken" ma:format="DateTime" ma:hidden="true" ma:internalName="ImageCreate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wic_System_Copyright" ma:index="26" nillable="true" ma:displayName="Copyright" ma:internalName="wic_System_Copyright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4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 ma:index="23" ma:displayName="Comments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?mso-contentType ?>
<SharedContentType xmlns="Microsoft.SharePoint.Taxonomy.ContentTypeSync" SourceId="a6db5754-4226-4c8e-a928-a6c53390a270" ContentTypeId="0x0101009148F5A04DDD49CBA7127AADA5FB792B00AADE34325A8B49CDA8BB4DB53328F214" PreviousValue="true"/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66.xml><?xml version="1.0" encoding="utf-8"?>
<EsriMapsInfo xmlns="ESRI.ArcGIS.Mapping.OfficeIntegration.PowerPointInfo">
  <Version>Version1</Version>
  <RequiresSignIn>False</RequiresSignIn>
</EsriMapsInfo>
</file>

<file path=customXml/item67.xml><?xml version="1.0" encoding="utf-8"?>
<EsriMapsInfo xmlns="ESRI.ArcGIS.Mapping.OfficeIntegration.PowerPointInfo">
  <Version>Version1</Version>
  <RequiresSignIn>False</RequiresSignIn>
</EsriMapsInfo>
</file>

<file path=customXml/item68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ImageCreateDate xmlns="31CC4743-1CD8-4E65-B9C9-B2D97D941F63" xsi:nil="true"/>
    <wic_System_Copyright xmlns="http://schemas.microsoft.com/sharepoint/v3/fields" xsi:nil="true"/>
  </documentManagement>
</p:properties>
</file>

<file path=customXml/item69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12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9DFD1C86-1EB4-4C12-A4D7-0D79811B58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1CC4743-1CD8-4E65-B9C9-B2D97D941F63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19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1DD45739-5A11-4470-9CFE-9FE0F8B3B077}">
  <ds:schemaRefs>
    <ds:schemaRef ds:uri="Microsoft.SharePoint.Taxonomy.ContentTypeSync"/>
  </ds:schemaRefs>
</ds:datastoreItem>
</file>

<file path=customXml/itemProps63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66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67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68.xml><?xml version="1.0" encoding="utf-8"?>
<ds:datastoreItem xmlns:ds="http://schemas.openxmlformats.org/officeDocument/2006/customXml" ds:itemID="{81E133DB-697E-4C10-B192-8899027B1EC6}">
  <ds:schemaRefs>
    <ds:schemaRef ds:uri="http://schemas.microsoft.com/office/2006/metadata/properties"/>
    <ds:schemaRef ds:uri="31CC4743-1CD8-4E65-B9C9-B2D97D941F63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sharepoint/v3/fields"/>
    <ds:schemaRef ds:uri="http://www.w3.org/XML/1998/namespace"/>
    <ds:schemaRef ds:uri="http://purl.org/dc/dcmitype/"/>
  </ds:schemaRefs>
</ds:datastoreItem>
</file>

<file path=customXml/itemProps69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Esri_Corporate_Template-Dark</Template>
  <TotalTime>0</TotalTime>
  <Words>5003</Words>
  <Application>Microsoft Office PowerPoint</Application>
  <PresentationFormat>Widescreen</PresentationFormat>
  <Paragraphs>801</Paragraphs>
  <Slides>55</Slides>
  <Notes>52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3" baseType="lpstr">
      <vt:lpstr>ＭＳ Ｐゴシック</vt:lpstr>
      <vt:lpstr>Arial</vt:lpstr>
      <vt:lpstr>Browallia New</vt:lpstr>
      <vt:lpstr>Calibri</vt:lpstr>
      <vt:lpstr>Consolas</vt:lpstr>
      <vt:lpstr>Lucida Grande</vt:lpstr>
      <vt:lpstr>Wingdings</vt:lpstr>
      <vt:lpstr>Esri_Corporate_Template-Dark</vt:lpstr>
      <vt:lpstr>Advanced Customization</vt:lpstr>
      <vt:lpstr>Advanced Customization and Extensibility</vt:lpstr>
      <vt:lpstr>Advanced Customization – Project Settings</vt:lpstr>
      <vt:lpstr>Advanced Customization – Project Settings</vt:lpstr>
      <vt:lpstr>Advanced Customization – Project Settings</vt:lpstr>
      <vt:lpstr>Advanced Customization – Application Settings</vt:lpstr>
      <vt:lpstr>Advanced Customization – Application Settings</vt:lpstr>
      <vt:lpstr>Advanced Customization </vt:lpstr>
      <vt:lpstr>Advanced Customization – Project Options </vt:lpstr>
      <vt:lpstr>Advanced Customization – Project Options </vt:lpstr>
      <vt:lpstr>Advanced Customization – Project Options </vt:lpstr>
      <vt:lpstr>Advanced Customization – Property Page</vt:lpstr>
      <vt:lpstr>Advanced Customization – Project Options - Config.daml </vt:lpstr>
      <vt:lpstr>Advanced Customization – Project Options - Config.daml </vt:lpstr>
      <vt:lpstr>Advanced Customization – Project Options - Config.daml </vt:lpstr>
      <vt:lpstr>Advanced Customization – Project Options - Config.daml </vt:lpstr>
      <vt:lpstr>Advanced Customization – Project Options - Config.daml </vt:lpstr>
      <vt:lpstr>Advanced Customization – Project Options - Config.daml </vt:lpstr>
      <vt:lpstr>Advanced Customization – Project Options - Config.daml </vt:lpstr>
      <vt:lpstr>Advanced Customization </vt:lpstr>
      <vt:lpstr>Advanced Customization – Categories</vt:lpstr>
      <vt:lpstr>Advanced Customization – Categories</vt:lpstr>
      <vt:lpstr>Advanced Customization – Categories</vt:lpstr>
      <vt:lpstr>Advanced Customization – Categories – The Host </vt:lpstr>
      <vt:lpstr>Advanced Customization – Categories - Component Provider(s)</vt:lpstr>
      <vt:lpstr>Advanced Customization – Categories – The Provider</vt:lpstr>
      <vt:lpstr>Advanced Customization – Categories – The Provider</vt:lpstr>
      <vt:lpstr>Advanced Customization – Categories – The Provider</vt:lpstr>
      <vt:lpstr>Advanced Customization – Categories – The Provider</vt:lpstr>
      <vt:lpstr>Advanced Customization – Loading Categories – The Host </vt:lpstr>
      <vt:lpstr>Advanced Customization – Loading Categories – The Host </vt:lpstr>
      <vt:lpstr>Demo</vt:lpstr>
      <vt:lpstr>Advanced Customization – Categories and Embeddable Controls </vt:lpstr>
      <vt:lpstr>Advanced Customization – Categories and Embeddable Controls </vt:lpstr>
      <vt:lpstr>Advanced Customization – Categories and Embeddable Controls</vt:lpstr>
      <vt:lpstr>Advanced Customization – Categories and Embeddable Controls </vt:lpstr>
      <vt:lpstr>Advanced Customization – Categories and Embeddable Controls</vt:lpstr>
      <vt:lpstr>Advanced Customization – Categories and Embeddable Controls</vt:lpstr>
      <vt:lpstr>Advanced Customization – Categories and Embeddable Controls</vt:lpstr>
      <vt:lpstr>Advanced Customization – Categories and Embeddable Controls </vt:lpstr>
      <vt:lpstr>Advanced Customization – Categories and Embeddable Controls </vt:lpstr>
      <vt:lpstr>Advanced Customization </vt:lpstr>
      <vt:lpstr>Advanced Customization </vt:lpstr>
      <vt:lpstr>PowerPoint Presentation</vt:lpstr>
      <vt:lpstr>PowerPoint Presentation</vt:lpstr>
      <vt:lpstr>Advanced Customization </vt:lpstr>
      <vt:lpstr>Advanced Customization – Multi and Versioned Add-ins </vt:lpstr>
      <vt:lpstr>Advanced Customization - Multi and Versioned Add-ins </vt:lpstr>
      <vt:lpstr>Advanced Customization - Multi and Versioned Add-ins </vt:lpstr>
      <vt:lpstr>Advanced Customization - Multi and Versioned Add-ins </vt:lpstr>
      <vt:lpstr>Advanced Customization - Multi and Versioned Add-ins </vt:lpstr>
      <vt:lpstr>Advanced Customization – Multi and Versioned Add-ins </vt:lpstr>
      <vt:lpstr>Advanced Customization – Event Implementation </vt:lpstr>
      <vt:lpstr>ArcGIS Pro SDK for .NET Tech Sessions </vt:lpstr>
      <vt:lpstr>ArcGIS Pro SDK for .NET Demo Theater Sessions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/>
  <cp:revision>1</cp:revision>
  <dcterms:created xsi:type="dcterms:W3CDTF">2018-01-02T19:19:05Z</dcterms:created>
  <dcterms:modified xsi:type="dcterms:W3CDTF">2018-10-23T18:43:59Z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0x0101009148F5A04DDD49CBA7127AADA5FB792B00AADE34325A8B49CDA8BB4DB53328F21400651FDAD8011D9D489819B08FDB64B39B</vt:lpwstr>
  </property>
</Properties>
</file>